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7" r:id="rId4"/>
    <p:sldId id="257" r:id="rId5"/>
    <p:sldId id="258" r:id="rId6"/>
    <p:sldId id="259" r:id="rId7"/>
    <p:sldId id="260" r:id="rId8"/>
    <p:sldId id="261" r:id="rId9"/>
    <p:sldId id="262" r:id="rId10"/>
    <p:sldId id="263" r:id="rId11"/>
    <p:sldId id="264" r:id="rId12"/>
    <p:sldId id="265"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D203-1898-2243-D69B-BE0C8F8C9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147A8C-1042-9DB3-9446-185AFFB47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C6B375-CDE9-CEDF-5F44-A4AFA466D597}"/>
              </a:ext>
            </a:extLst>
          </p:cNvPr>
          <p:cNvSpPr>
            <a:spLocks noGrp="1"/>
          </p:cNvSpPr>
          <p:nvPr>
            <p:ph type="dt" sz="half" idx="10"/>
          </p:nvPr>
        </p:nvSpPr>
        <p:spPr/>
        <p:txBody>
          <a:bodyPr/>
          <a:lstStyle/>
          <a:p>
            <a:fld id="{606ADF67-0500-4472-8E6C-48479D24256D}" type="datetimeFigureOut">
              <a:rPr lang="en-IN" smtClean="0"/>
              <a:t>24-07-2023</a:t>
            </a:fld>
            <a:endParaRPr lang="en-IN"/>
          </a:p>
        </p:txBody>
      </p:sp>
      <p:sp>
        <p:nvSpPr>
          <p:cNvPr id="5" name="Footer Placeholder 4">
            <a:extLst>
              <a:ext uri="{FF2B5EF4-FFF2-40B4-BE49-F238E27FC236}">
                <a16:creationId xmlns:a16="http://schemas.microsoft.com/office/drawing/2014/main" id="{45E07679-9351-C311-5ABA-9861C9813A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EBCCDD-0576-53F3-9B2D-D4163814863F}"/>
              </a:ext>
            </a:extLst>
          </p:cNvPr>
          <p:cNvSpPr>
            <a:spLocks noGrp="1"/>
          </p:cNvSpPr>
          <p:nvPr>
            <p:ph type="sldNum" sz="quarter" idx="12"/>
          </p:nvPr>
        </p:nvSpPr>
        <p:spPr/>
        <p:txBody>
          <a:bodyPr/>
          <a:lstStyle/>
          <a:p>
            <a:fld id="{083BEB13-38E9-497F-BFB6-28F841AA184E}" type="slidenum">
              <a:rPr lang="en-IN" smtClean="0"/>
              <a:t>‹#›</a:t>
            </a:fld>
            <a:endParaRPr lang="en-IN"/>
          </a:p>
        </p:txBody>
      </p:sp>
    </p:spTree>
    <p:extLst>
      <p:ext uri="{BB962C8B-B14F-4D97-AF65-F5344CB8AC3E}">
        <p14:creationId xmlns:p14="http://schemas.microsoft.com/office/powerpoint/2010/main" val="6358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23293-7D0F-EB4B-3920-42F4C378F4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1672C0-B1D9-AC89-C97F-649C191111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2C5EB-3D17-66BC-A23B-26A3BE43CC72}"/>
              </a:ext>
            </a:extLst>
          </p:cNvPr>
          <p:cNvSpPr>
            <a:spLocks noGrp="1"/>
          </p:cNvSpPr>
          <p:nvPr>
            <p:ph type="dt" sz="half" idx="10"/>
          </p:nvPr>
        </p:nvSpPr>
        <p:spPr/>
        <p:txBody>
          <a:bodyPr/>
          <a:lstStyle/>
          <a:p>
            <a:fld id="{606ADF67-0500-4472-8E6C-48479D24256D}" type="datetimeFigureOut">
              <a:rPr lang="en-IN" smtClean="0"/>
              <a:t>24-07-2023</a:t>
            </a:fld>
            <a:endParaRPr lang="en-IN"/>
          </a:p>
        </p:txBody>
      </p:sp>
      <p:sp>
        <p:nvSpPr>
          <p:cNvPr id="5" name="Footer Placeholder 4">
            <a:extLst>
              <a:ext uri="{FF2B5EF4-FFF2-40B4-BE49-F238E27FC236}">
                <a16:creationId xmlns:a16="http://schemas.microsoft.com/office/drawing/2014/main" id="{647B529D-3349-C544-DD4D-530A0460A3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68E41-9658-AE50-3717-E710E8DEBF8F}"/>
              </a:ext>
            </a:extLst>
          </p:cNvPr>
          <p:cNvSpPr>
            <a:spLocks noGrp="1"/>
          </p:cNvSpPr>
          <p:nvPr>
            <p:ph type="sldNum" sz="quarter" idx="12"/>
          </p:nvPr>
        </p:nvSpPr>
        <p:spPr/>
        <p:txBody>
          <a:bodyPr/>
          <a:lstStyle/>
          <a:p>
            <a:fld id="{083BEB13-38E9-497F-BFB6-28F841AA184E}" type="slidenum">
              <a:rPr lang="en-IN" smtClean="0"/>
              <a:t>‹#›</a:t>
            </a:fld>
            <a:endParaRPr lang="en-IN"/>
          </a:p>
        </p:txBody>
      </p:sp>
    </p:spTree>
    <p:extLst>
      <p:ext uri="{BB962C8B-B14F-4D97-AF65-F5344CB8AC3E}">
        <p14:creationId xmlns:p14="http://schemas.microsoft.com/office/powerpoint/2010/main" val="3129825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910A9E-46F1-1357-FDA2-9D28A95B4D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98DB67-018B-791B-ED6F-46A380D5B8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084F9-5FA4-DF03-DC44-92F4FD1FBD15}"/>
              </a:ext>
            </a:extLst>
          </p:cNvPr>
          <p:cNvSpPr>
            <a:spLocks noGrp="1"/>
          </p:cNvSpPr>
          <p:nvPr>
            <p:ph type="dt" sz="half" idx="10"/>
          </p:nvPr>
        </p:nvSpPr>
        <p:spPr/>
        <p:txBody>
          <a:bodyPr/>
          <a:lstStyle/>
          <a:p>
            <a:fld id="{606ADF67-0500-4472-8E6C-48479D24256D}" type="datetimeFigureOut">
              <a:rPr lang="en-IN" smtClean="0"/>
              <a:t>24-07-2023</a:t>
            </a:fld>
            <a:endParaRPr lang="en-IN"/>
          </a:p>
        </p:txBody>
      </p:sp>
      <p:sp>
        <p:nvSpPr>
          <p:cNvPr id="5" name="Footer Placeholder 4">
            <a:extLst>
              <a:ext uri="{FF2B5EF4-FFF2-40B4-BE49-F238E27FC236}">
                <a16:creationId xmlns:a16="http://schemas.microsoft.com/office/drawing/2014/main" id="{9B3E1561-6EA8-590D-7EEE-A5A646CF0E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25F9CD-E87F-F012-AEE3-D0DA4C997A3C}"/>
              </a:ext>
            </a:extLst>
          </p:cNvPr>
          <p:cNvSpPr>
            <a:spLocks noGrp="1"/>
          </p:cNvSpPr>
          <p:nvPr>
            <p:ph type="sldNum" sz="quarter" idx="12"/>
          </p:nvPr>
        </p:nvSpPr>
        <p:spPr/>
        <p:txBody>
          <a:bodyPr/>
          <a:lstStyle/>
          <a:p>
            <a:fld id="{083BEB13-38E9-497F-BFB6-28F841AA184E}" type="slidenum">
              <a:rPr lang="en-IN" smtClean="0"/>
              <a:t>‹#›</a:t>
            </a:fld>
            <a:endParaRPr lang="en-IN"/>
          </a:p>
        </p:txBody>
      </p:sp>
    </p:spTree>
    <p:extLst>
      <p:ext uri="{BB962C8B-B14F-4D97-AF65-F5344CB8AC3E}">
        <p14:creationId xmlns:p14="http://schemas.microsoft.com/office/powerpoint/2010/main" val="57864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17A6-763D-4ABE-C7D4-3A1F17F750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A0F25F-0749-4BE6-0F15-EBE6D3783E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BB3D9B-CC09-12A4-321D-24B5538D8C68}"/>
              </a:ext>
            </a:extLst>
          </p:cNvPr>
          <p:cNvSpPr>
            <a:spLocks noGrp="1"/>
          </p:cNvSpPr>
          <p:nvPr>
            <p:ph type="dt" sz="half" idx="10"/>
          </p:nvPr>
        </p:nvSpPr>
        <p:spPr/>
        <p:txBody>
          <a:bodyPr/>
          <a:lstStyle/>
          <a:p>
            <a:fld id="{606ADF67-0500-4472-8E6C-48479D24256D}" type="datetimeFigureOut">
              <a:rPr lang="en-IN" smtClean="0"/>
              <a:t>24-07-2023</a:t>
            </a:fld>
            <a:endParaRPr lang="en-IN"/>
          </a:p>
        </p:txBody>
      </p:sp>
      <p:sp>
        <p:nvSpPr>
          <p:cNvPr id="5" name="Footer Placeholder 4">
            <a:extLst>
              <a:ext uri="{FF2B5EF4-FFF2-40B4-BE49-F238E27FC236}">
                <a16:creationId xmlns:a16="http://schemas.microsoft.com/office/drawing/2014/main" id="{2C618C10-D0E0-B2A2-CD04-738B4B58A9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3C4B7D-7C4E-A620-3AAD-D720A0E36AB2}"/>
              </a:ext>
            </a:extLst>
          </p:cNvPr>
          <p:cNvSpPr>
            <a:spLocks noGrp="1"/>
          </p:cNvSpPr>
          <p:nvPr>
            <p:ph type="sldNum" sz="quarter" idx="12"/>
          </p:nvPr>
        </p:nvSpPr>
        <p:spPr/>
        <p:txBody>
          <a:bodyPr/>
          <a:lstStyle/>
          <a:p>
            <a:fld id="{083BEB13-38E9-497F-BFB6-28F841AA184E}" type="slidenum">
              <a:rPr lang="en-IN" smtClean="0"/>
              <a:t>‹#›</a:t>
            </a:fld>
            <a:endParaRPr lang="en-IN"/>
          </a:p>
        </p:txBody>
      </p:sp>
    </p:spTree>
    <p:extLst>
      <p:ext uri="{BB962C8B-B14F-4D97-AF65-F5344CB8AC3E}">
        <p14:creationId xmlns:p14="http://schemas.microsoft.com/office/powerpoint/2010/main" val="247613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D9BF-C28B-094C-6054-487406B68C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9309D3-085B-F279-28AA-9AE6EBAB7C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8EBDAF-A022-4548-597D-CE7CA6C2D99F}"/>
              </a:ext>
            </a:extLst>
          </p:cNvPr>
          <p:cNvSpPr>
            <a:spLocks noGrp="1"/>
          </p:cNvSpPr>
          <p:nvPr>
            <p:ph type="dt" sz="half" idx="10"/>
          </p:nvPr>
        </p:nvSpPr>
        <p:spPr/>
        <p:txBody>
          <a:bodyPr/>
          <a:lstStyle/>
          <a:p>
            <a:fld id="{606ADF67-0500-4472-8E6C-48479D24256D}" type="datetimeFigureOut">
              <a:rPr lang="en-IN" smtClean="0"/>
              <a:t>24-07-2023</a:t>
            </a:fld>
            <a:endParaRPr lang="en-IN"/>
          </a:p>
        </p:txBody>
      </p:sp>
      <p:sp>
        <p:nvSpPr>
          <p:cNvPr id="5" name="Footer Placeholder 4">
            <a:extLst>
              <a:ext uri="{FF2B5EF4-FFF2-40B4-BE49-F238E27FC236}">
                <a16:creationId xmlns:a16="http://schemas.microsoft.com/office/drawing/2014/main" id="{20C2D46B-5C06-C79A-6D4C-1762E6F1E8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1547AD-94C9-476E-3390-41FF98339983}"/>
              </a:ext>
            </a:extLst>
          </p:cNvPr>
          <p:cNvSpPr>
            <a:spLocks noGrp="1"/>
          </p:cNvSpPr>
          <p:nvPr>
            <p:ph type="sldNum" sz="quarter" idx="12"/>
          </p:nvPr>
        </p:nvSpPr>
        <p:spPr/>
        <p:txBody>
          <a:bodyPr/>
          <a:lstStyle/>
          <a:p>
            <a:fld id="{083BEB13-38E9-497F-BFB6-28F841AA184E}" type="slidenum">
              <a:rPr lang="en-IN" smtClean="0"/>
              <a:t>‹#›</a:t>
            </a:fld>
            <a:endParaRPr lang="en-IN"/>
          </a:p>
        </p:txBody>
      </p:sp>
    </p:spTree>
    <p:extLst>
      <p:ext uri="{BB962C8B-B14F-4D97-AF65-F5344CB8AC3E}">
        <p14:creationId xmlns:p14="http://schemas.microsoft.com/office/powerpoint/2010/main" val="130549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F2662-48A9-CB9D-F94D-43B76CD63E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261BC2-8E66-FA38-7363-E9DC8A771B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FD70B2-F304-830B-7016-553AF728F4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467DE7-DCAC-4534-A3AF-1151BF98632A}"/>
              </a:ext>
            </a:extLst>
          </p:cNvPr>
          <p:cNvSpPr>
            <a:spLocks noGrp="1"/>
          </p:cNvSpPr>
          <p:nvPr>
            <p:ph type="dt" sz="half" idx="10"/>
          </p:nvPr>
        </p:nvSpPr>
        <p:spPr/>
        <p:txBody>
          <a:bodyPr/>
          <a:lstStyle/>
          <a:p>
            <a:fld id="{606ADF67-0500-4472-8E6C-48479D24256D}" type="datetimeFigureOut">
              <a:rPr lang="en-IN" smtClean="0"/>
              <a:t>24-07-2023</a:t>
            </a:fld>
            <a:endParaRPr lang="en-IN"/>
          </a:p>
        </p:txBody>
      </p:sp>
      <p:sp>
        <p:nvSpPr>
          <p:cNvPr id="6" name="Footer Placeholder 5">
            <a:extLst>
              <a:ext uri="{FF2B5EF4-FFF2-40B4-BE49-F238E27FC236}">
                <a16:creationId xmlns:a16="http://schemas.microsoft.com/office/drawing/2014/main" id="{DE11E676-3C4F-B520-8E97-DEBFEB43B1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E42A52-E1A8-24F0-EE7D-15F5008CFEE2}"/>
              </a:ext>
            </a:extLst>
          </p:cNvPr>
          <p:cNvSpPr>
            <a:spLocks noGrp="1"/>
          </p:cNvSpPr>
          <p:nvPr>
            <p:ph type="sldNum" sz="quarter" idx="12"/>
          </p:nvPr>
        </p:nvSpPr>
        <p:spPr/>
        <p:txBody>
          <a:bodyPr/>
          <a:lstStyle/>
          <a:p>
            <a:fld id="{083BEB13-38E9-497F-BFB6-28F841AA184E}" type="slidenum">
              <a:rPr lang="en-IN" smtClean="0"/>
              <a:t>‹#›</a:t>
            </a:fld>
            <a:endParaRPr lang="en-IN"/>
          </a:p>
        </p:txBody>
      </p:sp>
    </p:spTree>
    <p:extLst>
      <p:ext uri="{BB962C8B-B14F-4D97-AF65-F5344CB8AC3E}">
        <p14:creationId xmlns:p14="http://schemas.microsoft.com/office/powerpoint/2010/main" val="275777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19BE-F246-68C0-983D-9FFC7FFC03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196C45-D3E7-9BDA-E0DD-A5D2B1EF81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124FCF-FB1A-05C9-5B8B-E65BE9AAF2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F783BA-9441-9233-5BDE-0647989912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9E0C35-4FD7-D478-162B-72635C83DE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9FF757-2F3A-BD8F-024E-871865D7AD32}"/>
              </a:ext>
            </a:extLst>
          </p:cNvPr>
          <p:cNvSpPr>
            <a:spLocks noGrp="1"/>
          </p:cNvSpPr>
          <p:nvPr>
            <p:ph type="dt" sz="half" idx="10"/>
          </p:nvPr>
        </p:nvSpPr>
        <p:spPr/>
        <p:txBody>
          <a:bodyPr/>
          <a:lstStyle/>
          <a:p>
            <a:fld id="{606ADF67-0500-4472-8E6C-48479D24256D}" type="datetimeFigureOut">
              <a:rPr lang="en-IN" smtClean="0"/>
              <a:t>24-07-2023</a:t>
            </a:fld>
            <a:endParaRPr lang="en-IN"/>
          </a:p>
        </p:txBody>
      </p:sp>
      <p:sp>
        <p:nvSpPr>
          <p:cNvPr id="8" name="Footer Placeholder 7">
            <a:extLst>
              <a:ext uri="{FF2B5EF4-FFF2-40B4-BE49-F238E27FC236}">
                <a16:creationId xmlns:a16="http://schemas.microsoft.com/office/drawing/2014/main" id="{FB5A2857-9595-94D5-5D28-C36541774D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5F8480-2409-F4BF-A8AE-13FFE1B04768}"/>
              </a:ext>
            </a:extLst>
          </p:cNvPr>
          <p:cNvSpPr>
            <a:spLocks noGrp="1"/>
          </p:cNvSpPr>
          <p:nvPr>
            <p:ph type="sldNum" sz="quarter" idx="12"/>
          </p:nvPr>
        </p:nvSpPr>
        <p:spPr/>
        <p:txBody>
          <a:bodyPr/>
          <a:lstStyle/>
          <a:p>
            <a:fld id="{083BEB13-38E9-497F-BFB6-28F841AA184E}" type="slidenum">
              <a:rPr lang="en-IN" smtClean="0"/>
              <a:t>‹#›</a:t>
            </a:fld>
            <a:endParaRPr lang="en-IN"/>
          </a:p>
        </p:txBody>
      </p:sp>
    </p:spTree>
    <p:extLst>
      <p:ext uri="{BB962C8B-B14F-4D97-AF65-F5344CB8AC3E}">
        <p14:creationId xmlns:p14="http://schemas.microsoft.com/office/powerpoint/2010/main" val="418761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7EB1-116E-4F06-B940-EDF3A5E4FA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948445-E3AB-21BD-C9EE-CFA557BA558D}"/>
              </a:ext>
            </a:extLst>
          </p:cNvPr>
          <p:cNvSpPr>
            <a:spLocks noGrp="1"/>
          </p:cNvSpPr>
          <p:nvPr>
            <p:ph type="dt" sz="half" idx="10"/>
          </p:nvPr>
        </p:nvSpPr>
        <p:spPr/>
        <p:txBody>
          <a:bodyPr/>
          <a:lstStyle/>
          <a:p>
            <a:fld id="{606ADF67-0500-4472-8E6C-48479D24256D}" type="datetimeFigureOut">
              <a:rPr lang="en-IN" smtClean="0"/>
              <a:t>24-07-2023</a:t>
            </a:fld>
            <a:endParaRPr lang="en-IN"/>
          </a:p>
        </p:txBody>
      </p:sp>
      <p:sp>
        <p:nvSpPr>
          <p:cNvPr id="4" name="Footer Placeholder 3">
            <a:extLst>
              <a:ext uri="{FF2B5EF4-FFF2-40B4-BE49-F238E27FC236}">
                <a16:creationId xmlns:a16="http://schemas.microsoft.com/office/drawing/2014/main" id="{8F3F0545-B528-BB30-F70D-C6ED36B3D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22BF05-2F48-F6AC-D06D-5ED58E2F130E}"/>
              </a:ext>
            </a:extLst>
          </p:cNvPr>
          <p:cNvSpPr>
            <a:spLocks noGrp="1"/>
          </p:cNvSpPr>
          <p:nvPr>
            <p:ph type="sldNum" sz="quarter" idx="12"/>
          </p:nvPr>
        </p:nvSpPr>
        <p:spPr/>
        <p:txBody>
          <a:bodyPr/>
          <a:lstStyle/>
          <a:p>
            <a:fld id="{083BEB13-38E9-497F-BFB6-28F841AA184E}" type="slidenum">
              <a:rPr lang="en-IN" smtClean="0"/>
              <a:t>‹#›</a:t>
            </a:fld>
            <a:endParaRPr lang="en-IN"/>
          </a:p>
        </p:txBody>
      </p:sp>
    </p:spTree>
    <p:extLst>
      <p:ext uri="{BB962C8B-B14F-4D97-AF65-F5344CB8AC3E}">
        <p14:creationId xmlns:p14="http://schemas.microsoft.com/office/powerpoint/2010/main" val="117834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6CC185-EFD4-0ACA-ECD8-FAB675DAFF3C}"/>
              </a:ext>
            </a:extLst>
          </p:cNvPr>
          <p:cNvSpPr>
            <a:spLocks noGrp="1"/>
          </p:cNvSpPr>
          <p:nvPr>
            <p:ph type="dt" sz="half" idx="10"/>
          </p:nvPr>
        </p:nvSpPr>
        <p:spPr/>
        <p:txBody>
          <a:bodyPr/>
          <a:lstStyle/>
          <a:p>
            <a:fld id="{606ADF67-0500-4472-8E6C-48479D24256D}" type="datetimeFigureOut">
              <a:rPr lang="en-IN" smtClean="0"/>
              <a:t>24-07-2023</a:t>
            </a:fld>
            <a:endParaRPr lang="en-IN"/>
          </a:p>
        </p:txBody>
      </p:sp>
      <p:sp>
        <p:nvSpPr>
          <p:cNvPr id="3" name="Footer Placeholder 2">
            <a:extLst>
              <a:ext uri="{FF2B5EF4-FFF2-40B4-BE49-F238E27FC236}">
                <a16:creationId xmlns:a16="http://schemas.microsoft.com/office/drawing/2014/main" id="{C4DA0901-6FD9-4308-F056-38BDF193E0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B8D4D6-9473-A0E2-86C4-5F7FB2DE072B}"/>
              </a:ext>
            </a:extLst>
          </p:cNvPr>
          <p:cNvSpPr>
            <a:spLocks noGrp="1"/>
          </p:cNvSpPr>
          <p:nvPr>
            <p:ph type="sldNum" sz="quarter" idx="12"/>
          </p:nvPr>
        </p:nvSpPr>
        <p:spPr/>
        <p:txBody>
          <a:bodyPr/>
          <a:lstStyle/>
          <a:p>
            <a:fld id="{083BEB13-38E9-497F-BFB6-28F841AA184E}" type="slidenum">
              <a:rPr lang="en-IN" smtClean="0"/>
              <a:t>‹#›</a:t>
            </a:fld>
            <a:endParaRPr lang="en-IN"/>
          </a:p>
        </p:txBody>
      </p:sp>
    </p:spTree>
    <p:extLst>
      <p:ext uri="{BB962C8B-B14F-4D97-AF65-F5344CB8AC3E}">
        <p14:creationId xmlns:p14="http://schemas.microsoft.com/office/powerpoint/2010/main" val="313226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CD06-D82F-AB1C-9DD1-86578C56C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394993-935F-5A99-3F5E-0CFE2D2EFC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837A84-B214-E844-4AA9-81C5D3D13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E38F4-D664-BFC5-2420-02F30F29E3CD}"/>
              </a:ext>
            </a:extLst>
          </p:cNvPr>
          <p:cNvSpPr>
            <a:spLocks noGrp="1"/>
          </p:cNvSpPr>
          <p:nvPr>
            <p:ph type="dt" sz="half" idx="10"/>
          </p:nvPr>
        </p:nvSpPr>
        <p:spPr/>
        <p:txBody>
          <a:bodyPr/>
          <a:lstStyle/>
          <a:p>
            <a:fld id="{606ADF67-0500-4472-8E6C-48479D24256D}" type="datetimeFigureOut">
              <a:rPr lang="en-IN" smtClean="0"/>
              <a:t>24-07-2023</a:t>
            </a:fld>
            <a:endParaRPr lang="en-IN"/>
          </a:p>
        </p:txBody>
      </p:sp>
      <p:sp>
        <p:nvSpPr>
          <p:cNvPr id="6" name="Footer Placeholder 5">
            <a:extLst>
              <a:ext uri="{FF2B5EF4-FFF2-40B4-BE49-F238E27FC236}">
                <a16:creationId xmlns:a16="http://schemas.microsoft.com/office/drawing/2014/main" id="{EFCCA8C6-B464-7BFA-0B57-C876874BDE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8EDFDD-5839-2E7B-1D9E-6D2E4383756E}"/>
              </a:ext>
            </a:extLst>
          </p:cNvPr>
          <p:cNvSpPr>
            <a:spLocks noGrp="1"/>
          </p:cNvSpPr>
          <p:nvPr>
            <p:ph type="sldNum" sz="quarter" idx="12"/>
          </p:nvPr>
        </p:nvSpPr>
        <p:spPr/>
        <p:txBody>
          <a:bodyPr/>
          <a:lstStyle/>
          <a:p>
            <a:fld id="{083BEB13-38E9-497F-BFB6-28F841AA184E}" type="slidenum">
              <a:rPr lang="en-IN" smtClean="0"/>
              <a:t>‹#›</a:t>
            </a:fld>
            <a:endParaRPr lang="en-IN"/>
          </a:p>
        </p:txBody>
      </p:sp>
    </p:spTree>
    <p:extLst>
      <p:ext uri="{BB962C8B-B14F-4D97-AF65-F5344CB8AC3E}">
        <p14:creationId xmlns:p14="http://schemas.microsoft.com/office/powerpoint/2010/main" val="190928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DCC1-D125-9A84-3C0E-7B21EA698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44269D-494D-A06B-BAE8-0B374156E5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45E49D-675D-F5F5-6647-65B51658AE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74523B-28FD-2ABF-05F5-289C33FD936B}"/>
              </a:ext>
            </a:extLst>
          </p:cNvPr>
          <p:cNvSpPr>
            <a:spLocks noGrp="1"/>
          </p:cNvSpPr>
          <p:nvPr>
            <p:ph type="dt" sz="half" idx="10"/>
          </p:nvPr>
        </p:nvSpPr>
        <p:spPr/>
        <p:txBody>
          <a:bodyPr/>
          <a:lstStyle/>
          <a:p>
            <a:fld id="{606ADF67-0500-4472-8E6C-48479D24256D}" type="datetimeFigureOut">
              <a:rPr lang="en-IN" smtClean="0"/>
              <a:t>24-07-2023</a:t>
            </a:fld>
            <a:endParaRPr lang="en-IN"/>
          </a:p>
        </p:txBody>
      </p:sp>
      <p:sp>
        <p:nvSpPr>
          <p:cNvPr id="6" name="Footer Placeholder 5">
            <a:extLst>
              <a:ext uri="{FF2B5EF4-FFF2-40B4-BE49-F238E27FC236}">
                <a16:creationId xmlns:a16="http://schemas.microsoft.com/office/drawing/2014/main" id="{94EF35A9-B93B-B9F4-F745-A00F0514F1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B75EF7-09EE-F937-54D9-66FACF9740D0}"/>
              </a:ext>
            </a:extLst>
          </p:cNvPr>
          <p:cNvSpPr>
            <a:spLocks noGrp="1"/>
          </p:cNvSpPr>
          <p:nvPr>
            <p:ph type="sldNum" sz="quarter" idx="12"/>
          </p:nvPr>
        </p:nvSpPr>
        <p:spPr/>
        <p:txBody>
          <a:bodyPr/>
          <a:lstStyle/>
          <a:p>
            <a:fld id="{083BEB13-38E9-497F-BFB6-28F841AA184E}" type="slidenum">
              <a:rPr lang="en-IN" smtClean="0"/>
              <a:t>‹#›</a:t>
            </a:fld>
            <a:endParaRPr lang="en-IN"/>
          </a:p>
        </p:txBody>
      </p:sp>
    </p:spTree>
    <p:extLst>
      <p:ext uri="{BB962C8B-B14F-4D97-AF65-F5344CB8AC3E}">
        <p14:creationId xmlns:p14="http://schemas.microsoft.com/office/powerpoint/2010/main" val="3107516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F65681-9B48-901E-BD7D-E5ADDE6D0C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8E8CAB-8C2C-80E4-2FEC-DF84A82B44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0A5CFD-822C-A5A2-E3E9-3BF515F4EF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ADF67-0500-4472-8E6C-48479D24256D}" type="datetimeFigureOut">
              <a:rPr lang="en-IN" smtClean="0"/>
              <a:t>24-07-2023</a:t>
            </a:fld>
            <a:endParaRPr lang="en-IN"/>
          </a:p>
        </p:txBody>
      </p:sp>
      <p:sp>
        <p:nvSpPr>
          <p:cNvPr id="5" name="Footer Placeholder 4">
            <a:extLst>
              <a:ext uri="{FF2B5EF4-FFF2-40B4-BE49-F238E27FC236}">
                <a16:creationId xmlns:a16="http://schemas.microsoft.com/office/drawing/2014/main" id="{5B5882CE-CA01-5BC7-381E-FE2B0C3391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E0E012-6297-7A82-EAD5-66AC29E2B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3BEB13-38E9-497F-BFB6-28F841AA184E}" type="slidenum">
              <a:rPr lang="en-IN" smtClean="0"/>
              <a:t>‹#›</a:t>
            </a:fld>
            <a:endParaRPr lang="en-IN"/>
          </a:p>
        </p:txBody>
      </p:sp>
    </p:spTree>
    <p:extLst>
      <p:ext uri="{BB962C8B-B14F-4D97-AF65-F5344CB8AC3E}">
        <p14:creationId xmlns:p14="http://schemas.microsoft.com/office/powerpoint/2010/main" val="621397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55F69F-B6FD-C85D-6BE3-EDC447FF2121}"/>
              </a:ext>
            </a:extLst>
          </p:cNvPr>
          <p:cNvSpPr txBox="1"/>
          <p:nvPr/>
        </p:nvSpPr>
        <p:spPr>
          <a:xfrm>
            <a:off x="3049555" y="2136339"/>
            <a:ext cx="6570306" cy="2585323"/>
          </a:xfrm>
          <a:prstGeom prst="rect">
            <a:avLst/>
          </a:prstGeom>
          <a:noFill/>
        </p:spPr>
        <p:txBody>
          <a:bodyPr wrap="square" rtlCol="0">
            <a:spAutoFit/>
          </a:bodyPr>
          <a:lstStyle/>
          <a:p>
            <a:r>
              <a:rPr lang="en-US" sz="5400" b="1" dirty="0">
                <a:solidFill>
                  <a:schemeClr val="accent1">
                    <a:lumMod val="75000"/>
                  </a:schemeClr>
                </a:solidFill>
                <a:latin typeface="Algerian" panose="04020705040A02060702" pitchFamily="82" charset="0"/>
              </a:rPr>
              <a:t>SQL Case Study – </a:t>
            </a:r>
          </a:p>
          <a:p>
            <a:r>
              <a:rPr lang="en-US" sz="5400" b="1" dirty="0">
                <a:solidFill>
                  <a:schemeClr val="accent1">
                    <a:lumMod val="75000"/>
                  </a:schemeClr>
                </a:solidFill>
                <a:latin typeface="Algerian" panose="04020705040A02060702" pitchFamily="82" charset="0"/>
              </a:rPr>
              <a:t>Steve’s Car Showroom</a:t>
            </a:r>
            <a:endParaRPr lang="en-IN" sz="5400" b="1" dirty="0">
              <a:solidFill>
                <a:schemeClr val="accent1">
                  <a:lumMod val="75000"/>
                </a:schemeClr>
              </a:solidFill>
              <a:latin typeface="Algerian" panose="04020705040A02060702" pitchFamily="82" charset="0"/>
            </a:endParaRPr>
          </a:p>
        </p:txBody>
      </p:sp>
      <p:cxnSp>
        <p:nvCxnSpPr>
          <p:cNvPr id="6" name="Straight Connector 5">
            <a:extLst>
              <a:ext uri="{FF2B5EF4-FFF2-40B4-BE49-F238E27FC236}">
                <a16:creationId xmlns:a16="http://schemas.microsoft.com/office/drawing/2014/main" id="{963BA4FC-9E1E-52F9-8145-6AF7E2A67C85}"/>
              </a:ext>
            </a:extLst>
          </p:cNvPr>
          <p:cNvCxnSpPr>
            <a:cxnSpLocks/>
          </p:cNvCxnSpPr>
          <p:nvPr/>
        </p:nvCxnSpPr>
        <p:spPr>
          <a:xfrm>
            <a:off x="1782147" y="1530221"/>
            <a:ext cx="7837714" cy="0"/>
          </a:xfrm>
          <a:prstGeom prst="line">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6AB64AD-8CC6-9C7F-D394-6A58C3734B59}"/>
              </a:ext>
            </a:extLst>
          </p:cNvPr>
          <p:cNvCxnSpPr>
            <a:cxnSpLocks/>
          </p:cNvCxnSpPr>
          <p:nvPr/>
        </p:nvCxnSpPr>
        <p:spPr>
          <a:xfrm>
            <a:off x="1670180" y="5365097"/>
            <a:ext cx="7837714" cy="77753"/>
          </a:xfrm>
          <a:prstGeom prst="line">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E0109AB-0A50-9243-C572-C0FE9863C5C6}"/>
              </a:ext>
            </a:extLst>
          </p:cNvPr>
          <p:cNvCxnSpPr>
            <a:cxnSpLocks/>
          </p:cNvCxnSpPr>
          <p:nvPr/>
        </p:nvCxnSpPr>
        <p:spPr>
          <a:xfrm>
            <a:off x="867747" y="48519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EEFCC2-F135-011E-B2E9-524BB9F84C45}"/>
              </a:ext>
            </a:extLst>
          </p:cNvPr>
          <p:cNvCxnSpPr>
            <a:cxnSpLocks/>
          </p:cNvCxnSpPr>
          <p:nvPr/>
        </p:nvCxnSpPr>
        <p:spPr>
          <a:xfrm>
            <a:off x="2195804" y="1936102"/>
            <a:ext cx="7053943"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AB9C112-3B70-8C32-2A64-E3BA8B9DDBAF}"/>
              </a:ext>
            </a:extLst>
          </p:cNvPr>
          <p:cNvCxnSpPr>
            <a:cxnSpLocks/>
          </p:cNvCxnSpPr>
          <p:nvPr/>
        </p:nvCxnSpPr>
        <p:spPr>
          <a:xfrm>
            <a:off x="2192694" y="4973216"/>
            <a:ext cx="6926424" cy="40432"/>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448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D0EBAB-0D39-085F-4E6B-D4ABAA4A21AA}"/>
              </a:ext>
            </a:extLst>
          </p:cNvPr>
          <p:cNvSpPr txBox="1"/>
          <p:nvPr/>
        </p:nvSpPr>
        <p:spPr>
          <a:xfrm>
            <a:off x="0" y="1586204"/>
            <a:ext cx="346165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7. Total revenue generated by the</a:t>
            </a:r>
          </a:p>
          <a:p>
            <a:r>
              <a:rPr lang="en-US" b="1" dirty="0">
                <a:latin typeface="Times New Roman" panose="02020603050405020304" pitchFamily="18" charset="0"/>
                <a:cs typeface="Times New Roman" panose="02020603050405020304" pitchFamily="18" charset="0"/>
              </a:rPr>
              <a:t>    sales of hatchback cars.</a:t>
            </a:r>
            <a:endParaRPr lang="en-IN"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C74EDC9-97EB-1153-186B-82767382A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301" y="242596"/>
            <a:ext cx="8453535" cy="6232849"/>
          </a:xfrm>
          <a:prstGeom prst="rect">
            <a:avLst/>
          </a:prstGeom>
        </p:spPr>
      </p:pic>
    </p:spTree>
    <p:extLst>
      <p:ext uri="{BB962C8B-B14F-4D97-AF65-F5344CB8AC3E}">
        <p14:creationId xmlns:p14="http://schemas.microsoft.com/office/powerpoint/2010/main" val="2051798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4E82AD-8CA7-ED4C-BDB7-5D58004B460F}"/>
              </a:ext>
            </a:extLst>
          </p:cNvPr>
          <p:cNvSpPr txBox="1"/>
          <p:nvPr/>
        </p:nvSpPr>
        <p:spPr>
          <a:xfrm>
            <a:off x="158621" y="1642188"/>
            <a:ext cx="3340360" cy="923330"/>
          </a:xfrm>
          <a:prstGeom prst="rect">
            <a:avLst/>
          </a:prstGeom>
          <a:noFill/>
        </p:spPr>
        <p:txBody>
          <a:bodyPr wrap="square" rtlCol="0">
            <a:spAutoFit/>
          </a:bodyPr>
          <a:lstStyle/>
          <a:p>
            <a:r>
              <a:rPr lang="en-US" b="1" dirty="0"/>
              <a:t>8.Total </a:t>
            </a:r>
            <a:r>
              <a:rPr lang="en-US" b="1" dirty="0">
                <a:latin typeface="Times New Roman" panose="02020603050405020304" pitchFamily="18" charset="0"/>
                <a:cs typeface="Times New Roman" panose="02020603050405020304" pitchFamily="18" charset="0"/>
              </a:rPr>
              <a:t>revenue</a:t>
            </a:r>
            <a:r>
              <a:rPr lang="en-US" b="1" dirty="0"/>
              <a:t> generated by the   </a:t>
            </a:r>
          </a:p>
          <a:p>
            <a:r>
              <a:rPr lang="en-US" b="1" dirty="0"/>
              <a:t> sales of SUV cars in the year   </a:t>
            </a:r>
          </a:p>
          <a:p>
            <a:r>
              <a:rPr lang="en-US" b="1" dirty="0"/>
              <a:t> 2022</a:t>
            </a:r>
            <a:r>
              <a:rPr lang="en-US" dirty="0"/>
              <a:t>.</a:t>
            </a:r>
            <a:endParaRPr lang="en-IN" dirty="0"/>
          </a:p>
        </p:txBody>
      </p:sp>
      <p:pic>
        <p:nvPicPr>
          <p:cNvPr id="6" name="Picture 5">
            <a:extLst>
              <a:ext uri="{FF2B5EF4-FFF2-40B4-BE49-F238E27FC236}">
                <a16:creationId xmlns:a16="http://schemas.microsoft.com/office/drawing/2014/main" id="{230CEEF9-4446-9272-7B88-6E985224C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55" y="503852"/>
            <a:ext cx="8445125" cy="6139543"/>
          </a:xfrm>
          <a:prstGeom prst="rect">
            <a:avLst/>
          </a:prstGeom>
        </p:spPr>
      </p:pic>
    </p:spTree>
    <p:extLst>
      <p:ext uri="{BB962C8B-B14F-4D97-AF65-F5344CB8AC3E}">
        <p14:creationId xmlns:p14="http://schemas.microsoft.com/office/powerpoint/2010/main" val="224341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7D4E8F-648D-6E21-E219-A775C6954AA0}"/>
              </a:ext>
            </a:extLst>
          </p:cNvPr>
          <p:cNvSpPr txBox="1"/>
          <p:nvPr/>
        </p:nvSpPr>
        <p:spPr>
          <a:xfrm>
            <a:off x="102638" y="1520890"/>
            <a:ext cx="3722913"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9. Name and city of the salesperson </a:t>
            </a:r>
          </a:p>
          <a:p>
            <a:r>
              <a:rPr lang="en-US" b="1" dirty="0">
                <a:latin typeface="Times New Roman" panose="02020603050405020304" pitchFamily="18" charset="0"/>
                <a:cs typeface="Times New Roman" panose="02020603050405020304" pitchFamily="18" charset="0"/>
              </a:rPr>
              <a:t>   who sold the most number of cars </a:t>
            </a:r>
          </a:p>
          <a:p>
            <a:r>
              <a:rPr lang="en-US" b="1" dirty="0">
                <a:latin typeface="Times New Roman" panose="02020603050405020304" pitchFamily="18" charset="0"/>
                <a:cs typeface="Times New Roman" panose="02020603050405020304" pitchFamily="18" charset="0"/>
              </a:rPr>
              <a:t>   in the year 2023.</a:t>
            </a:r>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217B90A-966D-EB5D-F43F-F18C21AB5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147" y="298581"/>
            <a:ext cx="8066917" cy="6130212"/>
          </a:xfrm>
          <a:prstGeom prst="rect">
            <a:avLst/>
          </a:prstGeom>
        </p:spPr>
      </p:pic>
    </p:spTree>
    <p:extLst>
      <p:ext uri="{BB962C8B-B14F-4D97-AF65-F5344CB8AC3E}">
        <p14:creationId xmlns:p14="http://schemas.microsoft.com/office/powerpoint/2010/main" val="2119576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F8353A-4FDE-2BB7-980E-195CC14BD4D8}"/>
              </a:ext>
            </a:extLst>
          </p:cNvPr>
          <p:cNvSpPr txBox="1"/>
          <p:nvPr/>
        </p:nvSpPr>
        <p:spPr>
          <a:xfrm>
            <a:off x="186613" y="1287624"/>
            <a:ext cx="3722914"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10. Name and age of the salesperson who generated the highest revenue in the year 2022.</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B6B95DC-D798-0D99-7C4F-3734359B1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453" y="251927"/>
            <a:ext cx="7909250" cy="6120882"/>
          </a:xfrm>
          <a:prstGeom prst="rect">
            <a:avLst/>
          </a:prstGeom>
        </p:spPr>
      </p:pic>
    </p:spTree>
    <p:extLst>
      <p:ext uri="{BB962C8B-B14F-4D97-AF65-F5344CB8AC3E}">
        <p14:creationId xmlns:p14="http://schemas.microsoft.com/office/powerpoint/2010/main" val="805317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ED4E13-71BE-3D1D-72C0-27E31BB0B5B5}"/>
              </a:ext>
            </a:extLst>
          </p:cNvPr>
          <p:cNvSpPr txBox="1"/>
          <p:nvPr/>
        </p:nvSpPr>
        <p:spPr>
          <a:xfrm>
            <a:off x="138404" y="1582340"/>
            <a:ext cx="11915192" cy="34163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conclusion, this case study has provided me with valuable hands-on experience in SQL coding and expanded my knowledge of utilizing SQL for data analysis. Through this case study, I gained proficiency in data modeling and manipulation techniques. Moreover, it allowed me to explore advanced SQL concepts, including  joins, aggregate functions, and date-time functions.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By analyzing the provided data using SQL queries, we’ve addressed Steve's questions and provided required insights. The analysis included information about cars purchased, salesperson performance, revenue generated, car details, car type revenue, specific salesperson details, and more. The results will assist Steve in making informed decisions and understanding the dynamics of his car showroom business.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Overall, this case study has been instrumental in strengthening my SQL skills, equipping me with the necessary tools to effectively analyze data and derive valuable insights. The hands-on nature of the case study has not only broadened my knowledge but also enhanced my confidence in utilizing SQL as a powerful tool for data analysis.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71179A4-B157-A062-0BE4-843E6FA23EA9}"/>
              </a:ext>
            </a:extLst>
          </p:cNvPr>
          <p:cNvSpPr txBox="1"/>
          <p:nvPr/>
        </p:nvSpPr>
        <p:spPr>
          <a:xfrm>
            <a:off x="335902" y="298580"/>
            <a:ext cx="2621902" cy="646331"/>
          </a:xfrm>
          <a:prstGeom prst="rect">
            <a:avLst/>
          </a:prstGeom>
          <a:noFill/>
        </p:spPr>
        <p:txBody>
          <a:bodyPr wrap="square" rtlCol="0">
            <a:sp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698483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61EFAF-3EFD-B5FC-AC20-7EA498836A95}"/>
              </a:ext>
            </a:extLst>
          </p:cNvPr>
          <p:cNvSpPr txBox="1"/>
          <p:nvPr/>
        </p:nvSpPr>
        <p:spPr>
          <a:xfrm>
            <a:off x="158619" y="979714"/>
            <a:ext cx="11597951" cy="563231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this case study, we will analyze the provided data using SQL queries to answer Steve's questions and provide him with the required information.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 is structured across three tables: salespersons, sales, and cars. The salespersons table contains information about the salesman ID, name, ages, and city. The sales table provides details about each sale, such as the sales ID, car ID, salesman ID and purchase date. The cars table contains information about the cars available, including car ID, car type, and other relevant details.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We’re tasked to find following insights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1. Details of all cars purchased in the year 2022.</a:t>
            </a:r>
          </a:p>
          <a:p>
            <a:r>
              <a:rPr lang="en-US" dirty="0">
                <a:latin typeface="Times New Roman" panose="02020603050405020304" pitchFamily="18" charset="0"/>
                <a:cs typeface="Times New Roman" panose="02020603050405020304" pitchFamily="18" charset="0"/>
              </a:rPr>
              <a:t> 2. Total number of cars sold by each salesperson. </a:t>
            </a:r>
          </a:p>
          <a:p>
            <a:r>
              <a:rPr lang="en-US" dirty="0">
                <a:latin typeface="Times New Roman" panose="02020603050405020304" pitchFamily="18" charset="0"/>
                <a:cs typeface="Times New Roman" panose="02020603050405020304" pitchFamily="18" charset="0"/>
              </a:rPr>
              <a:t> 3. Total revenue generated by each salesperson. </a:t>
            </a:r>
          </a:p>
          <a:p>
            <a:r>
              <a:rPr lang="en-US" dirty="0">
                <a:latin typeface="Times New Roman" panose="02020603050405020304" pitchFamily="18" charset="0"/>
                <a:cs typeface="Times New Roman" panose="02020603050405020304" pitchFamily="18" charset="0"/>
              </a:rPr>
              <a:t> 4. Details of the cars sold by each salesperson.</a:t>
            </a:r>
          </a:p>
          <a:p>
            <a:r>
              <a:rPr lang="en-US" dirty="0">
                <a:latin typeface="Times New Roman" panose="02020603050405020304" pitchFamily="18" charset="0"/>
                <a:cs typeface="Times New Roman" panose="02020603050405020304" pitchFamily="18" charset="0"/>
              </a:rPr>
              <a:t> 5. Total revenue generated by each car type. </a:t>
            </a:r>
          </a:p>
          <a:p>
            <a:r>
              <a:rPr lang="en-US" dirty="0">
                <a:latin typeface="Times New Roman" panose="02020603050405020304" pitchFamily="18" charset="0"/>
                <a:cs typeface="Times New Roman" panose="02020603050405020304" pitchFamily="18" charset="0"/>
              </a:rPr>
              <a:t> 6. The details of the cars sold in the year 2021 by salesperson 'Emily Wong’. </a:t>
            </a:r>
          </a:p>
          <a:p>
            <a:r>
              <a:rPr lang="en-US" dirty="0">
                <a:latin typeface="Times New Roman" panose="02020603050405020304" pitchFamily="18" charset="0"/>
                <a:cs typeface="Times New Roman" panose="02020603050405020304" pitchFamily="18" charset="0"/>
              </a:rPr>
              <a:t> 7. Total revenue generated by the sales of hatchback cars. </a:t>
            </a:r>
          </a:p>
          <a:p>
            <a:r>
              <a:rPr lang="en-US" dirty="0">
                <a:latin typeface="Times New Roman" panose="02020603050405020304" pitchFamily="18" charset="0"/>
                <a:cs typeface="Times New Roman" panose="02020603050405020304" pitchFamily="18" charset="0"/>
              </a:rPr>
              <a:t> 8. Total revenue generated by the sales of SUV cars in the year 2022. </a:t>
            </a:r>
          </a:p>
          <a:p>
            <a:r>
              <a:rPr lang="en-US" dirty="0">
                <a:latin typeface="Times New Roman" panose="02020603050405020304" pitchFamily="18" charset="0"/>
                <a:cs typeface="Times New Roman" panose="02020603050405020304" pitchFamily="18" charset="0"/>
              </a:rPr>
              <a:t> 9. Name and city of the salesperson who sold the most number of cars in the year 2023. </a:t>
            </a:r>
          </a:p>
          <a:p>
            <a:r>
              <a:rPr lang="en-US" dirty="0">
                <a:latin typeface="Times New Roman" panose="02020603050405020304" pitchFamily="18" charset="0"/>
                <a:cs typeface="Times New Roman" panose="02020603050405020304" pitchFamily="18" charset="0"/>
              </a:rPr>
              <a:t> 10. Name and age of the salesperson who generated the highest revenue in the year 2022. </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3F8EE41-5F02-D34F-0D2B-63FA63082C9C}"/>
              </a:ext>
            </a:extLst>
          </p:cNvPr>
          <p:cNvSpPr txBox="1"/>
          <p:nvPr/>
        </p:nvSpPr>
        <p:spPr>
          <a:xfrm flipH="1">
            <a:off x="270586" y="245975"/>
            <a:ext cx="2108720" cy="646331"/>
          </a:xfrm>
          <a:prstGeom prst="rect">
            <a:avLst/>
          </a:prstGeom>
          <a:noFill/>
        </p:spPr>
        <p:txBody>
          <a:bodyPr wrap="square" rtlCol="0">
            <a:sp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Overview</a:t>
            </a:r>
          </a:p>
        </p:txBody>
      </p:sp>
    </p:spTree>
    <p:extLst>
      <p:ext uri="{BB962C8B-B14F-4D97-AF65-F5344CB8AC3E}">
        <p14:creationId xmlns:p14="http://schemas.microsoft.com/office/powerpoint/2010/main" val="135761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F81027-E73B-2B40-BC4D-50B0C3935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51" y="1064946"/>
            <a:ext cx="11579289" cy="4728108"/>
          </a:xfrm>
          <a:prstGeom prst="rect">
            <a:avLst/>
          </a:prstGeom>
        </p:spPr>
      </p:pic>
      <p:sp>
        <p:nvSpPr>
          <p:cNvPr id="6" name="TextBox 5">
            <a:extLst>
              <a:ext uri="{FF2B5EF4-FFF2-40B4-BE49-F238E27FC236}">
                <a16:creationId xmlns:a16="http://schemas.microsoft.com/office/drawing/2014/main" id="{9C28FB96-8394-FDC8-6F2F-AAE786D30FA6}"/>
              </a:ext>
            </a:extLst>
          </p:cNvPr>
          <p:cNvSpPr txBox="1"/>
          <p:nvPr/>
        </p:nvSpPr>
        <p:spPr>
          <a:xfrm>
            <a:off x="466530" y="251927"/>
            <a:ext cx="2006082" cy="646331"/>
          </a:xfrm>
          <a:prstGeom prst="rect">
            <a:avLst/>
          </a:prstGeom>
          <a:noFill/>
        </p:spPr>
        <p:txBody>
          <a:bodyPr wrap="square" rtlCol="0">
            <a:sp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Schema</a:t>
            </a:r>
          </a:p>
        </p:txBody>
      </p:sp>
    </p:spTree>
    <p:extLst>
      <p:ext uri="{BB962C8B-B14F-4D97-AF65-F5344CB8AC3E}">
        <p14:creationId xmlns:p14="http://schemas.microsoft.com/office/powerpoint/2010/main" val="193501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0FA8EC-C18F-C821-BA85-4BF0F09019F0}"/>
              </a:ext>
            </a:extLst>
          </p:cNvPr>
          <p:cNvSpPr txBox="1"/>
          <p:nvPr/>
        </p:nvSpPr>
        <p:spPr>
          <a:xfrm flipH="1">
            <a:off x="201485" y="1912776"/>
            <a:ext cx="4292082" cy="1754326"/>
          </a:xfrm>
          <a:prstGeom prst="rect">
            <a:avLst/>
          </a:prstGeom>
          <a:noFill/>
        </p:spPr>
        <p:txBody>
          <a:bodyPr wrap="square" rtlCol="0">
            <a:spAutoFit/>
          </a:bodyPr>
          <a:lstStyle/>
          <a:p>
            <a:pPr marL="342900" indent="-342900">
              <a:buAutoNum type="arabicPeriod"/>
            </a:pPr>
            <a:r>
              <a:rPr lang="en-US" b="1" dirty="0">
                <a:latin typeface="Times New Roman" panose="02020603050405020304" pitchFamily="18" charset="0"/>
                <a:cs typeface="Times New Roman" panose="02020603050405020304" pitchFamily="18" charset="0"/>
              </a:rPr>
              <a:t>Details of all cars purchased in the year 2022. </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It is found that 2 units Honda Civic and</a:t>
            </a:r>
          </a:p>
          <a:p>
            <a:r>
              <a:rPr lang="en-US" dirty="0">
                <a:latin typeface="Times New Roman" panose="02020603050405020304" pitchFamily="18" charset="0"/>
                <a:cs typeface="Times New Roman" panose="02020603050405020304" pitchFamily="18" charset="0"/>
              </a:rPr>
              <a:t>   BMW X5 are sold in the year 2022 while</a:t>
            </a:r>
          </a:p>
          <a:p>
            <a:r>
              <a:rPr lang="en-US" dirty="0">
                <a:latin typeface="Times New Roman" panose="02020603050405020304" pitchFamily="18" charset="0"/>
                <a:cs typeface="Times New Roman" panose="02020603050405020304" pitchFamily="18" charset="0"/>
              </a:rPr>
              <a:t>   only 1 unit of other cars has been sold.</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4BB5EB0-6CE7-C9DF-7048-D8A6E8D33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1290" y="674150"/>
            <a:ext cx="7269225" cy="5985904"/>
          </a:xfrm>
          <a:prstGeom prst="rect">
            <a:avLst/>
          </a:prstGeom>
        </p:spPr>
      </p:pic>
      <p:sp>
        <p:nvSpPr>
          <p:cNvPr id="2" name="TextBox 1">
            <a:extLst>
              <a:ext uri="{FF2B5EF4-FFF2-40B4-BE49-F238E27FC236}">
                <a16:creationId xmlns:a16="http://schemas.microsoft.com/office/drawing/2014/main" id="{9DE2F363-C5CE-2B66-EFF7-DE9D38A1E176}"/>
              </a:ext>
            </a:extLst>
          </p:cNvPr>
          <p:cNvSpPr txBox="1"/>
          <p:nvPr/>
        </p:nvSpPr>
        <p:spPr>
          <a:xfrm>
            <a:off x="500065" y="233265"/>
            <a:ext cx="1847461" cy="646331"/>
          </a:xfrm>
          <a:prstGeom prst="rect">
            <a:avLst/>
          </a:prstGeom>
          <a:noFill/>
        </p:spPr>
        <p:txBody>
          <a:bodyPr wrap="square" rtlCol="0">
            <a:sp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Insights</a:t>
            </a:r>
          </a:p>
        </p:txBody>
      </p:sp>
    </p:spTree>
    <p:extLst>
      <p:ext uri="{BB962C8B-B14F-4D97-AF65-F5344CB8AC3E}">
        <p14:creationId xmlns:p14="http://schemas.microsoft.com/office/powerpoint/2010/main" val="117983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2FB0BD-3DE5-48DF-E4A4-AE09E84BB838}"/>
              </a:ext>
            </a:extLst>
          </p:cNvPr>
          <p:cNvSpPr txBox="1"/>
          <p:nvPr/>
        </p:nvSpPr>
        <p:spPr>
          <a:xfrm>
            <a:off x="139960" y="1520890"/>
            <a:ext cx="4404049"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2. Total number of cars sold by each salesperson.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Tom Lee has sold the highest number of cars, while Emily Wong and John Smith have both sold an equal number of cars. On the other hand, Lucy Chen has sold the fewest number of cars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48B473B-C97D-24C0-B4A9-CC37406FE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297" y="349898"/>
            <a:ext cx="7358743" cy="6158204"/>
          </a:xfrm>
          <a:prstGeom prst="rect">
            <a:avLst/>
          </a:prstGeom>
        </p:spPr>
      </p:pic>
    </p:spTree>
    <p:extLst>
      <p:ext uri="{BB962C8B-B14F-4D97-AF65-F5344CB8AC3E}">
        <p14:creationId xmlns:p14="http://schemas.microsoft.com/office/powerpoint/2010/main" val="351923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42C9C8-5852-1628-4CC3-54BC67712C5C}"/>
              </a:ext>
            </a:extLst>
          </p:cNvPr>
          <p:cNvSpPr txBox="1"/>
          <p:nvPr/>
        </p:nvSpPr>
        <p:spPr>
          <a:xfrm>
            <a:off x="261258" y="1604865"/>
            <a:ext cx="4152122"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 Total revenue generated by each salesperson.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salesperson with ID 3 has generated the highest revenue of 253,000 USD, whereas the salesperson with ID 4 has generated the lowest revenue of 171,000 USD.</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04221B0-47A6-55DA-8F5F-8C607EFF3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404" y="424659"/>
            <a:ext cx="7694644" cy="6181413"/>
          </a:xfrm>
          <a:prstGeom prst="rect">
            <a:avLst/>
          </a:prstGeom>
        </p:spPr>
      </p:pic>
    </p:spTree>
    <p:extLst>
      <p:ext uri="{BB962C8B-B14F-4D97-AF65-F5344CB8AC3E}">
        <p14:creationId xmlns:p14="http://schemas.microsoft.com/office/powerpoint/2010/main" val="664252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87AF5-5FB0-55E1-7D2F-4A1D8D8675E1}"/>
              </a:ext>
            </a:extLst>
          </p:cNvPr>
          <p:cNvSpPr txBox="1"/>
          <p:nvPr/>
        </p:nvSpPr>
        <p:spPr>
          <a:xfrm>
            <a:off x="335902" y="1586203"/>
            <a:ext cx="3331029"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 Details of the cars sold by  </a:t>
            </a:r>
          </a:p>
          <a:p>
            <a:r>
              <a:rPr lang="en-US" b="1" dirty="0">
                <a:latin typeface="Times New Roman" panose="02020603050405020304" pitchFamily="18" charset="0"/>
                <a:cs typeface="Times New Roman" panose="02020603050405020304" pitchFamily="18" charset="0"/>
              </a:rPr>
              <a:t>    each salesperson.</a:t>
            </a:r>
            <a:endParaRPr lang="en-IN"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C43344F-8F68-60B3-0EC0-EB5B4D08F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6931" y="135294"/>
            <a:ext cx="6917431" cy="6564086"/>
          </a:xfrm>
          <a:prstGeom prst="rect">
            <a:avLst/>
          </a:prstGeom>
        </p:spPr>
      </p:pic>
    </p:spTree>
    <p:extLst>
      <p:ext uri="{BB962C8B-B14F-4D97-AF65-F5344CB8AC3E}">
        <p14:creationId xmlns:p14="http://schemas.microsoft.com/office/powerpoint/2010/main" val="1784793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C3FC0-2CBB-B3BA-F83C-33E1530B06B7}"/>
              </a:ext>
            </a:extLst>
          </p:cNvPr>
          <p:cNvSpPr txBox="1"/>
          <p:nvPr/>
        </p:nvSpPr>
        <p:spPr>
          <a:xfrm>
            <a:off x="0" y="1198814"/>
            <a:ext cx="4553339"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5. Total revenue generated by each car type.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X5 car type has generated the highest revenue of 220,000 USD, followed by the C-Class and Corolla. On the other hand, the A4 has generated the least revenue.</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BB436C7-D738-5F62-26CB-20BD84BE3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305" y="278567"/>
            <a:ext cx="7296539" cy="6308843"/>
          </a:xfrm>
          <a:prstGeom prst="rect">
            <a:avLst/>
          </a:prstGeom>
        </p:spPr>
      </p:pic>
    </p:spTree>
    <p:extLst>
      <p:ext uri="{BB962C8B-B14F-4D97-AF65-F5344CB8AC3E}">
        <p14:creationId xmlns:p14="http://schemas.microsoft.com/office/powerpoint/2010/main" val="325190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2C3D95-F431-E45E-F605-C56FCD621C8C}"/>
              </a:ext>
            </a:extLst>
          </p:cNvPr>
          <p:cNvSpPr txBox="1"/>
          <p:nvPr/>
        </p:nvSpPr>
        <p:spPr>
          <a:xfrm>
            <a:off x="93306" y="1744824"/>
            <a:ext cx="4133461"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 The details of the cars sold in the year 2021 by salesperson 'Emily Wong'.</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DBA6A70-2BD6-B0C4-3010-48B30F7B4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131" y="382555"/>
            <a:ext cx="7847045" cy="6195528"/>
          </a:xfrm>
          <a:prstGeom prst="rect">
            <a:avLst/>
          </a:prstGeom>
        </p:spPr>
      </p:pic>
    </p:spTree>
    <p:extLst>
      <p:ext uri="{BB962C8B-B14F-4D97-AF65-F5344CB8AC3E}">
        <p14:creationId xmlns:p14="http://schemas.microsoft.com/office/powerpoint/2010/main" val="4210777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728</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suhaschokhari@outlook.com</dc:creator>
  <cp:lastModifiedBy>suhaschokhari@outlook.com</cp:lastModifiedBy>
  <cp:revision>4</cp:revision>
  <dcterms:created xsi:type="dcterms:W3CDTF">2023-07-22T08:04:33Z</dcterms:created>
  <dcterms:modified xsi:type="dcterms:W3CDTF">2023-07-24T18:01:12Z</dcterms:modified>
</cp:coreProperties>
</file>