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2" r:id="rId7"/>
    <p:sldId id="284" r:id="rId8"/>
    <p:sldId id="283" r:id="rId9"/>
    <p:sldId id="286" r:id="rId10"/>
    <p:sldId id="287" r:id="rId11"/>
    <p:sldId id="288" r:id="rId12"/>
    <p:sldId id="289" r:id="rId13"/>
    <p:sldId id="290" r:id="rId14"/>
    <p:sldId id="291" r:id="rId15"/>
    <p:sldId id="293" r:id="rId16"/>
    <p:sldId id="265" r:id="rId17"/>
    <p:sldId id="266" r:id="rId18"/>
    <p:sldId id="294" r:id="rId19"/>
    <p:sldId id="296" r:id="rId20"/>
    <p:sldId id="297" r:id="rId21"/>
    <p:sldId id="298" r:id="rId22"/>
    <p:sldId id="27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EE1D0-2636-4F2C-BF76-CEEB45FE8F6C}" v="67" dt="2022-06-20T18:55:35.805"/>
    <p1510:client id="{5A24949A-513F-42B7-3A70-8D8FCBD476C8}" v="1122" dt="2022-06-19T15:11:58.605"/>
    <p1510:client id="{5AA5BFD3-B081-43AA-9672-0C2E7354D690}" v="5652" dt="2022-06-26T20:28:39.715"/>
    <p1510:client id="{AB5ABB23-80B4-CEB6-EBC8-817DC41FEF10}" v="89" dt="2022-06-19T13:13:18.428"/>
    <p1510:client id="{EE4CF2B7-5055-4D3F-9EAE-F6791BB38247}" v="8" dt="2022-06-19T13:01:22.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6/26/2022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6/26/2022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6/26/2022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6/26/2022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6/26/2022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432223"/>
            <a:ext cx="9838991" cy="3035808"/>
          </a:xfrm>
        </p:spPr>
        <p:txBody>
          <a:bodyPr/>
          <a:lstStyle/>
          <a:p>
            <a:r>
              <a:rPr lang="en-US" sz="7200" dirty="0"/>
              <a:t>SHIFT CAR ACQUISITION PRICE MODELING</a:t>
            </a:r>
          </a:p>
        </p:txBody>
      </p:sp>
      <p:sp>
        <p:nvSpPr>
          <p:cNvPr id="3" name="Subtitle 2"/>
          <p:cNvSpPr>
            <a:spLocks noGrp="1"/>
          </p:cNvSpPr>
          <p:nvPr>
            <p:ph type="subTitle" idx="1"/>
          </p:nvPr>
        </p:nvSpPr>
        <p:spPr>
          <a:xfrm>
            <a:off x="936062" y="4941715"/>
            <a:ext cx="7891272" cy="1069848"/>
          </a:xfrm>
        </p:spPr>
        <p:txBody>
          <a:bodyPr vert="horz" lIns="91440" tIns="45720" rIns="91440" bIns="45720" rtlCol="0" anchor="t">
            <a:normAutofit/>
          </a:bodyPr>
          <a:lstStyle/>
          <a:p>
            <a:r>
              <a:rPr lang="en-US"/>
              <a:t>SUHAS CHOWDARY J</a:t>
            </a: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 Most frequently sold makes and models</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sp>
        <p:nvSpPr>
          <p:cNvPr id="9" name="TextBox 8">
            <a:extLst>
              <a:ext uri="{FF2B5EF4-FFF2-40B4-BE49-F238E27FC236}">
                <a16:creationId xmlns:a16="http://schemas.microsoft.com/office/drawing/2014/main" id="{64F8C650-7767-2784-154B-D708A3B8515E}"/>
              </a:ext>
            </a:extLst>
          </p:cNvPr>
          <p:cNvSpPr txBox="1"/>
          <p:nvPr/>
        </p:nvSpPr>
        <p:spPr>
          <a:xfrm>
            <a:off x="1496965" y="5125371"/>
            <a:ext cx="31060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'Honda' cars are most sold cars at Shift followed by Toyota.</a:t>
            </a:r>
          </a:p>
        </p:txBody>
      </p:sp>
      <p:sp>
        <p:nvSpPr>
          <p:cNvPr id="12" name="TextBox 11">
            <a:extLst>
              <a:ext uri="{FF2B5EF4-FFF2-40B4-BE49-F238E27FC236}">
                <a16:creationId xmlns:a16="http://schemas.microsoft.com/office/drawing/2014/main" id="{3131FD42-C998-A574-17F8-F1C60571A093}"/>
              </a:ext>
            </a:extLst>
          </p:cNvPr>
          <p:cNvSpPr txBox="1"/>
          <p:nvPr/>
        </p:nvSpPr>
        <p:spPr>
          <a:xfrm>
            <a:off x="7156926" y="5216831"/>
            <a:ext cx="42904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Honda Civic and accord are the leading models.</a:t>
            </a:r>
          </a:p>
        </p:txBody>
      </p:sp>
      <p:pic>
        <p:nvPicPr>
          <p:cNvPr id="2" name="Picture 4" descr="Chart, bar chart&#10;&#10;Description automatically generated">
            <a:extLst>
              <a:ext uri="{FF2B5EF4-FFF2-40B4-BE49-F238E27FC236}">
                <a16:creationId xmlns:a16="http://schemas.microsoft.com/office/drawing/2014/main" id="{2732C421-2414-1BA5-6CC6-A85435E0608F}"/>
              </a:ext>
            </a:extLst>
          </p:cNvPr>
          <p:cNvPicPr>
            <a:picLocks noChangeAspect="1"/>
          </p:cNvPicPr>
          <p:nvPr/>
        </p:nvPicPr>
        <p:blipFill>
          <a:blip r:embed="rId3"/>
          <a:stretch>
            <a:fillRect/>
          </a:stretch>
        </p:blipFill>
        <p:spPr>
          <a:xfrm>
            <a:off x="734080" y="2235966"/>
            <a:ext cx="5128085" cy="2746710"/>
          </a:xfrm>
          <a:prstGeom prst="rect">
            <a:avLst/>
          </a:prstGeom>
        </p:spPr>
      </p:pic>
      <p:pic>
        <p:nvPicPr>
          <p:cNvPr id="5" name="Picture 5" descr="Chart, bar chart&#10;&#10;Description automatically generated">
            <a:extLst>
              <a:ext uri="{FF2B5EF4-FFF2-40B4-BE49-F238E27FC236}">
                <a16:creationId xmlns:a16="http://schemas.microsoft.com/office/drawing/2014/main" id="{00E40812-6E04-7812-EB8E-A29461EF9F1B}"/>
              </a:ext>
            </a:extLst>
          </p:cNvPr>
          <p:cNvPicPr>
            <a:picLocks noChangeAspect="1"/>
          </p:cNvPicPr>
          <p:nvPr/>
        </p:nvPicPr>
        <p:blipFill>
          <a:blip r:embed="rId4"/>
          <a:stretch>
            <a:fillRect/>
          </a:stretch>
        </p:blipFill>
        <p:spPr>
          <a:xfrm>
            <a:off x="6306568" y="2209984"/>
            <a:ext cx="5069917" cy="2752138"/>
          </a:xfrm>
          <a:prstGeom prst="rect">
            <a:avLst/>
          </a:prstGeom>
        </p:spPr>
      </p:pic>
    </p:spTree>
    <p:extLst>
      <p:ext uri="{BB962C8B-B14F-4D97-AF65-F5344CB8AC3E}">
        <p14:creationId xmlns:p14="http://schemas.microsoft.com/office/powerpoint/2010/main" val="66348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 Null/Missing values</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pic>
        <p:nvPicPr>
          <p:cNvPr id="3" name="Picture 3" descr="Table&#10;&#10;Description automatically generated">
            <a:extLst>
              <a:ext uri="{FF2B5EF4-FFF2-40B4-BE49-F238E27FC236}">
                <a16:creationId xmlns:a16="http://schemas.microsoft.com/office/drawing/2014/main" id="{B557C1E3-82A6-1BE7-A621-0C81BACC4C75}"/>
              </a:ext>
            </a:extLst>
          </p:cNvPr>
          <p:cNvPicPr>
            <a:picLocks noChangeAspect="1"/>
          </p:cNvPicPr>
          <p:nvPr/>
        </p:nvPicPr>
        <p:blipFill>
          <a:blip r:embed="rId3"/>
          <a:stretch>
            <a:fillRect/>
          </a:stretch>
        </p:blipFill>
        <p:spPr>
          <a:xfrm>
            <a:off x="832964" y="2341435"/>
            <a:ext cx="9979292" cy="2570674"/>
          </a:xfrm>
          <a:prstGeom prst="rect">
            <a:avLst/>
          </a:prstGeom>
        </p:spPr>
      </p:pic>
    </p:spTree>
    <p:extLst>
      <p:ext uri="{BB962C8B-B14F-4D97-AF65-F5344CB8AC3E}">
        <p14:creationId xmlns:p14="http://schemas.microsoft.com/office/powerpoint/2010/main" val="189597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161468"/>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 Correlation of features with acquisition price</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11680" y="28686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pic>
        <p:nvPicPr>
          <p:cNvPr id="2" name="Picture 3" descr="Chart&#10;&#10;Description automatically generated">
            <a:extLst>
              <a:ext uri="{FF2B5EF4-FFF2-40B4-BE49-F238E27FC236}">
                <a16:creationId xmlns:a16="http://schemas.microsoft.com/office/drawing/2014/main" id="{C0BF3AD2-C4ED-ACFA-0366-25826B18B63B}"/>
              </a:ext>
            </a:extLst>
          </p:cNvPr>
          <p:cNvPicPr>
            <a:picLocks noChangeAspect="1"/>
          </p:cNvPicPr>
          <p:nvPr/>
        </p:nvPicPr>
        <p:blipFill>
          <a:blip r:embed="rId3"/>
          <a:stretch>
            <a:fillRect/>
          </a:stretch>
        </p:blipFill>
        <p:spPr>
          <a:xfrm>
            <a:off x="3450522" y="1529682"/>
            <a:ext cx="5174619" cy="5264467"/>
          </a:xfrm>
          <a:prstGeom prst="rect">
            <a:avLst/>
          </a:prstGeom>
        </p:spPr>
      </p:pic>
    </p:spTree>
    <p:extLst>
      <p:ext uri="{BB962C8B-B14F-4D97-AF65-F5344CB8AC3E}">
        <p14:creationId xmlns:p14="http://schemas.microsoft.com/office/powerpoint/2010/main" val="233379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 Correlation of features with acquisition price</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sp>
        <p:nvSpPr>
          <p:cNvPr id="8" name="TextBox 7">
            <a:extLst>
              <a:ext uri="{FF2B5EF4-FFF2-40B4-BE49-F238E27FC236}">
                <a16:creationId xmlns:a16="http://schemas.microsoft.com/office/drawing/2014/main" id="{22ED9711-1C72-87A9-7238-10A0D6744EE5}"/>
              </a:ext>
            </a:extLst>
          </p:cNvPr>
          <p:cNvSpPr txBox="1"/>
          <p:nvPr/>
        </p:nvSpPr>
        <p:spPr>
          <a:xfrm>
            <a:off x="4250695" y="2092661"/>
            <a:ext cx="74431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We can observe that the Acquistion price is correlated with the year of manufacturing. So new cars have high price.</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Acquistion price is inversely correlated with accidents. The cars involved in accidents are sold for lower prices.</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Acquistion price is inversely correlated with owners. If a car has multiple owners, the prices are less.</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Acquistion price is also inversely correlated with mileage. The price of the car is less if the mileage is more.</a:t>
            </a:r>
            <a:endParaRPr lang="en-US"/>
          </a:p>
          <a:p>
            <a:endParaRPr lang="en-US" dirty="0"/>
          </a:p>
        </p:txBody>
      </p:sp>
      <p:pic>
        <p:nvPicPr>
          <p:cNvPr id="2" name="Picture 2" descr="Table&#10;&#10;Description automatically generated">
            <a:extLst>
              <a:ext uri="{FF2B5EF4-FFF2-40B4-BE49-F238E27FC236}">
                <a16:creationId xmlns:a16="http://schemas.microsoft.com/office/drawing/2014/main" id="{22D3F718-BDC6-AA6F-009A-956C47E49504}"/>
              </a:ext>
            </a:extLst>
          </p:cNvPr>
          <p:cNvPicPr>
            <a:picLocks noChangeAspect="1"/>
          </p:cNvPicPr>
          <p:nvPr/>
        </p:nvPicPr>
        <p:blipFill>
          <a:blip r:embed="rId3"/>
          <a:stretch>
            <a:fillRect/>
          </a:stretch>
        </p:blipFill>
        <p:spPr>
          <a:xfrm>
            <a:off x="431606" y="2098480"/>
            <a:ext cx="3481933" cy="3103115"/>
          </a:xfrm>
          <a:prstGeom prst="rect">
            <a:avLst/>
          </a:prstGeom>
        </p:spPr>
      </p:pic>
    </p:spTree>
    <p:extLst>
      <p:ext uri="{BB962C8B-B14F-4D97-AF65-F5344CB8AC3E}">
        <p14:creationId xmlns:p14="http://schemas.microsoft.com/office/powerpoint/2010/main" val="36670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h. Number of cars sold for profit vs loss</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sp>
        <p:nvSpPr>
          <p:cNvPr id="8" name="TextBox 7">
            <a:extLst>
              <a:ext uri="{FF2B5EF4-FFF2-40B4-BE49-F238E27FC236}">
                <a16:creationId xmlns:a16="http://schemas.microsoft.com/office/drawing/2014/main" id="{22ED9711-1C72-87A9-7238-10A0D6744EE5}"/>
              </a:ext>
            </a:extLst>
          </p:cNvPr>
          <p:cNvSpPr txBox="1"/>
          <p:nvPr/>
        </p:nvSpPr>
        <p:spPr>
          <a:xfrm>
            <a:off x="516313" y="2220630"/>
            <a:ext cx="57679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Number of cars sold for profit = 9410</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Number of cars sold for profit = 2592</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78.4% of the cars acquired are sold for profit whereas 21.6% of cars are sold at loss. </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Total net profit made so far = ~</a:t>
            </a:r>
            <a:r>
              <a:rPr lang="en-US" b="1" dirty="0">
                <a:ea typeface="+mn-lt"/>
                <a:cs typeface="+mn-lt"/>
              </a:rPr>
              <a:t>14million</a:t>
            </a:r>
            <a:r>
              <a:rPr lang="en-US" dirty="0">
                <a:ea typeface="+mn-lt"/>
                <a:cs typeface="+mn-lt"/>
              </a:rPr>
              <a:t> </a:t>
            </a:r>
            <a:r>
              <a:rPr lang="en-US" b="1" dirty="0">
                <a:ea typeface="+mn-lt"/>
                <a:cs typeface="+mn-lt"/>
              </a:rPr>
              <a:t>dollars</a:t>
            </a:r>
            <a:endParaRPr lang="en-US" b="1" dirty="0"/>
          </a:p>
          <a:p>
            <a:pPr marL="285750" indent="-285750">
              <a:buFont typeface="Arial"/>
              <a:buChar char="•"/>
            </a:pPr>
            <a:endParaRPr lang="en-US" b="1" dirty="0"/>
          </a:p>
          <a:p>
            <a:pPr marL="285750" indent="-285750">
              <a:buFont typeface="Arial"/>
              <a:buChar char="•"/>
            </a:pPr>
            <a:endParaRPr lang="en-US" dirty="0"/>
          </a:p>
        </p:txBody>
      </p:sp>
      <p:pic>
        <p:nvPicPr>
          <p:cNvPr id="3" name="Picture 3" descr="Chart, pie chart&#10;&#10;Description automatically generated">
            <a:extLst>
              <a:ext uri="{FF2B5EF4-FFF2-40B4-BE49-F238E27FC236}">
                <a16:creationId xmlns:a16="http://schemas.microsoft.com/office/drawing/2014/main" id="{32B980E3-6922-9B04-AACA-28FCA1CFB887}"/>
              </a:ext>
            </a:extLst>
          </p:cNvPr>
          <p:cNvPicPr>
            <a:picLocks noChangeAspect="1"/>
          </p:cNvPicPr>
          <p:nvPr/>
        </p:nvPicPr>
        <p:blipFill>
          <a:blip r:embed="rId3"/>
          <a:stretch>
            <a:fillRect/>
          </a:stretch>
        </p:blipFill>
        <p:spPr>
          <a:xfrm>
            <a:off x="6737012" y="1450707"/>
            <a:ext cx="5005931" cy="4340496"/>
          </a:xfrm>
          <a:prstGeom prst="rect">
            <a:avLst/>
          </a:prstGeom>
        </p:spPr>
      </p:pic>
    </p:spTree>
    <p:extLst>
      <p:ext uri="{BB962C8B-B14F-4D97-AF65-F5344CB8AC3E}">
        <p14:creationId xmlns:p14="http://schemas.microsoft.com/office/powerpoint/2010/main" val="297242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i</a:t>
            </a:r>
            <a:r>
              <a:rPr lang="en-US" b="1" dirty="0"/>
              <a:t>. Profit/loss based on makes</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pic>
        <p:nvPicPr>
          <p:cNvPr id="2" name="Picture 3" descr="Table&#10;&#10;Description automatically generated">
            <a:extLst>
              <a:ext uri="{FF2B5EF4-FFF2-40B4-BE49-F238E27FC236}">
                <a16:creationId xmlns:a16="http://schemas.microsoft.com/office/drawing/2014/main" id="{F3462925-7830-0642-B9B6-50CAE6C88BED}"/>
              </a:ext>
            </a:extLst>
          </p:cNvPr>
          <p:cNvPicPr>
            <a:picLocks noChangeAspect="1"/>
          </p:cNvPicPr>
          <p:nvPr/>
        </p:nvPicPr>
        <p:blipFill>
          <a:blip r:embed="rId3"/>
          <a:stretch>
            <a:fillRect/>
          </a:stretch>
        </p:blipFill>
        <p:spPr>
          <a:xfrm>
            <a:off x="7248888" y="2135742"/>
            <a:ext cx="2743200" cy="2470180"/>
          </a:xfrm>
          <a:prstGeom prst="rect">
            <a:avLst/>
          </a:prstGeom>
        </p:spPr>
      </p:pic>
      <p:pic>
        <p:nvPicPr>
          <p:cNvPr id="4" name="Picture 4" descr="Graphical user interface, text, application, chat or text message&#10;&#10;Description automatically generated">
            <a:extLst>
              <a:ext uri="{FF2B5EF4-FFF2-40B4-BE49-F238E27FC236}">
                <a16:creationId xmlns:a16="http://schemas.microsoft.com/office/drawing/2014/main" id="{A0948059-DF9B-B432-4385-D65C9DC8689E}"/>
              </a:ext>
            </a:extLst>
          </p:cNvPr>
          <p:cNvPicPr>
            <a:picLocks noChangeAspect="1"/>
          </p:cNvPicPr>
          <p:nvPr/>
        </p:nvPicPr>
        <p:blipFill>
          <a:blip r:embed="rId4"/>
          <a:stretch>
            <a:fillRect/>
          </a:stretch>
        </p:blipFill>
        <p:spPr>
          <a:xfrm>
            <a:off x="7481561" y="5143909"/>
            <a:ext cx="2545430" cy="845526"/>
          </a:xfrm>
          <a:prstGeom prst="rect">
            <a:avLst/>
          </a:prstGeom>
        </p:spPr>
      </p:pic>
      <p:sp>
        <p:nvSpPr>
          <p:cNvPr id="5" name="TextBox 4">
            <a:extLst>
              <a:ext uri="{FF2B5EF4-FFF2-40B4-BE49-F238E27FC236}">
                <a16:creationId xmlns:a16="http://schemas.microsoft.com/office/drawing/2014/main" id="{09073603-43BB-15FE-F260-7329A69CAB85}"/>
              </a:ext>
            </a:extLst>
          </p:cNvPr>
          <p:cNvSpPr txBox="1"/>
          <p:nvPr/>
        </p:nvSpPr>
        <p:spPr>
          <a:xfrm>
            <a:off x="862048" y="2415133"/>
            <a:ext cx="513971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Shift made more net profit on Toyota, Honda and BMW.</a:t>
            </a:r>
          </a:p>
          <a:p>
            <a:pPr marL="285750" indent="-285750">
              <a:buFont typeface="Arial"/>
              <a:buChar char="•"/>
            </a:pPr>
            <a:endParaRPr lang="en-US" dirty="0"/>
          </a:p>
          <a:p>
            <a:pPr marL="285750" indent="-285750">
              <a:buFont typeface="Arial"/>
              <a:buChar char="•"/>
            </a:pPr>
            <a:r>
              <a:rPr lang="en-US" dirty="0"/>
              <a:t>Total Net profit on Toyota = 2.3 million, on Honda = 1.7 million</a:t>
            </a:r>
          </a:p>
          <a:p>
            <a:pPr marL="285750" indent="-285750">
              <a:buFont typeface="Arial"/>
              <a:buChar char="•"/>
            </a:pPr>
            <a:endParaRPr lang="en-US" dirty="0"/>
          </a:p>
          <a:p>
            <a:pPr marL="285750" indent="-285750">
              <a:buFont typeface="Arial"/>
              <a:buChar char="•"/>
            </a:pPr>
            <a:r>
              <a:rPr lang="en-US" dirty="0"/>
              <a:t>Shift loss money on GMC and Saturn. </a:t>
            </a:r>
          </a:p>
        </p:txBody>
      </p:sp>
    </p:spTree>
    <p:extLst>
      <p:ext uri="{BB962C8B-B14F-4D97-AF65-F5344CB8AC3E}">
        <p14:creationId xmlns:p14="http://schemas.microsoft.com/office/powerpoint/2010/main" val="311251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ED62-1273-30FE-AEF8-789F2255F2DE}"/>
              </a:ext>
            </a:extLst>
          </p:cNvPr>
          <p:cNvSpPr>
            <a:spLocks noGrp="1"/>
          </p:cNvSpPr>
          <p:nvPr>
            <p:ph type="title"/>
          </p:nvPr>
        </p:nvSpPr>
        <p:spPr>
          <a:xfrm>
            <a:off x="1069848" y="484632"/>
            <a:ext cx="10058400" cy="1184172"/>
          </a:xfrm>
        </p:spPr>
        <p:txBody>
          <a:bodyPr/>
          <a:lstStyle/>
          <a:p>
            <a:r>
              <a:rPr lang="en-US" dirty="0"/>
              <a:t>3. preprocessing</a:t>
            </a:r>
          </a:p>
        </p:txBody>
      </p:sp>
      <p:sp>
        <p:nvSpPr>
          <p:cNvPr id="3" name="Content Placeholder 2">
            <a:extLst>
              <a:ext uri="{FF2B5EF4-FFF2-40B4-BE49-F238E27FC236}">
                <a16:creationId xmlns:a16="http://schemas.microsoft.com/office/drawing/2014/main" id="{C78D3D3C-09E3-4668-E205-45E34E801104}"/>
              </a:ext>
            </a:extLst>
          </p:cNvPr>
          <p:cNvSpPr>
            <a:spLocks noGrp="1"/>
          </p:cNvSpPr>
          <p:nvPr>
            <p:ph idx="1"/>
          </p:nvPr>
        </p:nvSpPr>
        <p:spPr>
          <a:xfrm>
            <a:off x="432992" y="3789941"/>
            <a:ext cx="7766584" cy="2247586"/>
          </a:xfrm>
        </p:spPr>
        <p:txBody>
          <a:bodyPr vert="horz" lIns="91440" tIns="45720" rIns="91440" bIns="45720" rtlCol="0" anchor="t">
            <a:normAutofit/>
          </a:bodyPr>
          <a:lstStyle/>
          <a:p>
            <a:pPr>
              <a:buClr>
                <a:srgbClr val="9E3611"/>
              </a:buClr>
            </a:pPr>
            <a:endParaRPr lang="en-US" dirty="0">
              <a:ea typeface="+mn-lt"/>
              <a:cs typeface="+mn-lt"/>
            </a:endParaRPr>
          </a:p>
          <a:p>
            <a:r>
              <a:rPr lang="en-US" dirty="0">
                <a:ea typeface="+mn-lt"/>
                <a:cs typeface="+mn-lt"/>
              </a:rPr>
              <a:t>Remove duplicate values</a:t>
            </a:r>
          </a:p>
          <a:p>
            <a:pPr>
              <a:buClr>
                <a:srgbClr val="9E3611"/>
              </a:buClr>
            </a:pPr>
            <a:r>
              <a:rPr lang="en-US" dirty="0">
                <a:ea typeface="+mn-lt"/>
                <a:cs typeface="+mn-lt"/>
              </a:rPr>
              <a:t>Convert categorical variables to lower case</a:t>
            </a:r>
          </a:p>
          <a:p>
            <a:pPr>
              <a:buClr>
                <a:srgbClr val="9E3611"/>
              </a:buClr>
            </a:pPr>
            <a:r>
              <a:rPr lang="en-US" dirty="0">
                <a:ea typeface="+mn-lt"/>
                <a:cs typeface="+mn-lt"/>
              </a:rPr>
              <a:t>Strip spaces in categorical variables </a:t>
            </a:r>
          </a:p>
          <a:p>
            <a:pPr>
              <a:buClr>
                <a:srgbClr val="9E3611"/>
              </a:buClr>
            </a:pPr>
            <a:r>
              <a:rPr lang="en-US" dirty="0">
                <a:ea typeface="+mn-lt"/>
                <a:cs typeface="+mn-lt"/>
              </a:rPr>
              <a:t>Label encode categorical variables</a:t>
            </a:r>
          </a:p>
          <a:p>
            <a:pPr>
              <a:buClr>
                <a:srgbClr val="9E3611"/>
              </a:buClr>
            </a:pPr>
            <a:endParaRPr lang="en-US" dirty="0">
              <a:ea typeface="+mn-lt"/>
              <a:cs typeface="+mn-lt"/>
            </a:endParaRPr>
          </a:p>
        </p:txBody>
      </p:sp>
      <p:sp>
        <p:nvSpPr>
          <p:cNvPr id="4" name="TextBox 1">
            <a:extLst>
              <a:ext uri="{FF2B5EF4-FFF2-40B4-BE49-F238E27FC236}">
                <a16:creationId xmlns:a16="http://schemas.microsoft.com/office/drawing/2014/main" id="{27425658-819E-B19E-476B-078E64CE7735}"/>
              </a:ext>
            </a:extLst>
          </p:cNvPr>
          <p:cNvSpPr txBox="1"/>
          <p:nvPr/>
        </p:nvSpPr>
        <p:spPr>
          <a:xfrm>
            <a:off x="658460" y="2322065"/>
            <a:ext cx="10177060" cy="16743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90000"/>
              </a:lnSpc>
              <a:spcBef>
                <a:spcPts val="1200"/>
              </a:spcBef>
              <a:buFont typeface="Arial"/>
              <a:buChar char="•"/>
            </a:pPr>
            <a:r>
              <a:rPr lang="en-US" dirty="0"/>
              <a:t>When</a:t>
            </a:r>
            <a:r>
              <a:rPr lang="en-US" dirty="0">
                <a:ea typeface="+mn-lt"/>
                <a:cs typeface="+mn-lt"/>
              </a:rPr>
              <a:t> accidents value is null, I assume accidents = 0 as there is high probability that the car is not involved in any accident.</a:t>
            </a:r>
          </a:p>
          <a:p>
            <a:pPr marL="285750" indent="-285750">
              <a:lnSpc>
                <a:spcPct val="90000"/>
              </a:lnSpc>
              <a:spcBef>
                <a:spcPts val="1200"/>
              </a:spcBef>
              <a:buFont typeface="Arial"/>
              <a:buChar char="•"/>
            </a:pPr>
            <a:r>
              <a:rPr lang="en-US" dirty="0">
                <a:ea typeface="+mn-lt"/>
                <a:cs typeface="+mn-lt"/>
              </a:rPr>
              <a:t>When owners value is missing, I assume number of car owners = 1</a:t>
            </a:r>
          </a:p>
          <a:p>
            <a:pPr marL="285750" indent="-285750">
              <a:lnSpc>
                <a:spcPct val="90000"/>
              </a:lnSpc>
              <a:spcBef>
                <a:spcPts val="1200"/>
              </a:spcBef>
              <a:buFont typeface="Arial"/>
              <a:buChar char="•"/>
            </a:pPr>
            <a:r>
              <a:rPr lang="en-US" dirty="0">
                <a:ea typeface="+mn-lt"/>
                <a:cs typeface="+mn-lt"/>
              </a:rPr>
              <a:t>I deleted 4 rows where final sale price is null.</a:t>
            </a:r>
            <a:endParaRPr lang="en-US" dirty="0"/>
          </a:p>
          <a:p>
            <a:pPr algn="l"/>
            <a:endParaRPr lang="en-US" dirty="0"/>
          </a:p>
        </p:txBody>
      </p:sp>
      <p:sp>
        <p:nvSpPr>
          <p:cNvPr id="5" name="TextBox 4">
            <a:extLst>
              <a:ext uri="{FF2B5EF4-FFF2-40B4-BE49-F238E27FC236}">
                <a16:creationId xmlns:a16="http://schemas.microsoft.com/office/drawing/2014/main" id="{23D7749A-9A2E-B4FB-134D-2AC2BEF73773}"/>
              </a:ext>
            </a:extLst>
          </p:cNvPr>
          <p:cNvSpPr txBox="1"/>
          <p:nvPr/>
        </p:nvSpPr>
        <p:spPr>
          <a:xfrm>
            <a:off x="658461" y="1862537"/>
            <a:ext cx="4046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Null/missing value preprocessing</a:t>
            </a:r>
          </a:p>
        </p:txBody>
      </p:sp>
    </p:spTree>
    <p:extLst>
      <p:ext uri="{BB962C8B-B14F-4D97-AF65-F5344CB8AC3E}">
        <p14:creationId xmlns:p14="http://schemas.microsoft.com/office/powerpoint/2010/main" val="1841615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4FE2-CDD7-2930-0A44-90C2DEF94973}"/>
              </a:ext>
            </a:extLst>
          </p:cNvPr>
          <p:cNvSpPr>
            <a:spLocks noGrp="1"/>
          </p:cNvSpPr>
          <p:nvPr>
            <p:ph type="title"/>
          </p:nvPr>
        </p:nvSpPr>
        <p:spPr>
          <a:xfrm>
            <a:off x="926283" y="385241"/>
            <a:ext cx="10058400" cy="1079258"/>
          </a:xfrm>
        </p:spPr>
        <p:txBody>
          <a:bodyPr/>
          <a:lstStyle/>
          <a:p>
            <a:r>
              <a:rPr lang="en-US" dirty="0"/>
              <a:t>4. Model FORMULATION</a:t>
            </a:r>
            <a:endParaRPr lang="en-US" dirty="0">
              <a:latin typeface="Rockwell Condensed"/>
            </a:endParaRPr>
          </a:p>
        </p:txBody>
      </p:sp>
      <p:sp>
        <p:nvSpPr>
          <p:cNvPr id="3" name="Content Placeholder 2">
            <a:extLst>
              <a:ext uri="{FF2B5EF4-FFF2-40B4-BE49-F238E27FC236}">
                <a16:creationId xmlns:a16="http://schemas.microsoft.com/office/drawing/2014/main" id="{5D9C91DB-0FA6-73B2-EFD7-9D21C8D2845F}"/>
              </a:ext>
            </a:extLst>
          </p:cNvPr>
          <p:cNvSpPr>
            <a:spLocks noGrp="1"/>
          </p:cNvSpPr>
          <p:nvPr>
            <p:ph idx="1"/>
          </p:nvPr>
        </p:nvSpPr>
        <p:spPr>
          <a:xfrm>
            <a:off x="959414" y="1536104"/>
            <a:ext cx="10709964" cy="4879052"/>
          </a:xfrm>
        </p:spPr>
        <p:txBody>
          <a:bodyPr vert="horz" lIns="91440" tIns="45720" rIns="91440" bIns="45720" rtlCol="0" anchor="t">
            <a:noAutofit/>
          </a:bodyPr>
          <a:lstStyle/>
          <a:p>
            <a:r>
              <a:rPr lang="en-US" sz="1800" b="1" i="1" dirty="0">
                <a:latin typeface="Calibri"/>
                <a:ea typeface="+mn-lt"/>
                <a:cs typeface="+mn-lt"/>
              </a:rPr>
              <a:t>Model type</a:t>
            </a:r>
            <a:r>
              <a:rPr lang="en-US" sz="1800" i="1" dirty="0">
                <a:latin typeface="Calibri"/>
                <a:ea typeface="+mn-lt"/>
                <a:cs typeface="+mn-lt"/>
              </a:rPr>
              <a:t>- </a:t>
            </a:r>
            <a:r>
              <a:rPr lang="en-US" sz="1800" dirty="0">
                <a:latin typeface="Calibri"/>
                <a:ea typeface="+mn-lt"/>
                <a:cs typeface="+mn-lt"/>
              </a:rPr>
              <a:t>As we have to approximate the acquisition price of the car, I choose this as a</a:t>
            </a:r>
            <a:r>
              <a:rPr lang="en-US" sz="1800" b="1" dirty="0">
                <a:latin typeface="Calibri"/>
                <a:ea typeface="+mn-lt"/>
                <a:cs typeface="+mn-lt"/>
              </a:rPr>
              <a:t> regression problem</a:t>
            </a:r>
            <a:r>
              <a:rPr lang="en-US" sz="1800" dirty="0">
                <a:latin typeface="Calibri"/>
                <a:ea typeface="+mn-lt"/>
                <a:cs typeface="+mn-lt"/>
              </a:rPr>
              <a:t>.  </a:t>
            </a:r>
            <a:endParaRPr lang="en-US" sz="1800" dirty="0">
              <a:latin typeface="Calibri"/>
              <a:cs typeface="Calibri"/>
            </a:endParaRPr>
          </a:p>
          <a:p>
            <a:pPr>
              <a:buClr>
                <a:srgbClr val="9E3611"/>
              </a:buClr>
            </a:pPr>
            <a:endParaRPr lang="en-US" sz="1800" dirty="0">
              <a:latin typeface="Calibri"/>
              <a:cs typeface="Calibri"/>
            </a:endParaRPr>
          </a:p>
          <a:p>
            <a:pPr>
              <a:buClr>
                <a:srgbClr val="9E3611"/>
              </a:buClr>
            </a:pPr>
            <a:r>
              <a:rPr lang="en-US" sz="1800" b="1" i="1" dirty="0">
                <a:latin typeface="Calibri"/>
                <a:ea typeface="+mn-lt"/>
                <a:cs typeface="+mn-lt"/>
              </a:rPr>
              <a:t>Evaluation metrics</a:t>
            </a:r>
            <a:r>
              <a:rPr lang="en-US" sz="1800" i="1" dirty="0">
                <a:latin typeface="Calibri"/>
                <a:ea typeface="+mn-lt"/>
                <a:cs typeface="+mn-lt"/>
              </a:rPr>
              <a:t>- </a:t>
            </a:r>
            <a:r>
              <a:rPr lang="en-US" sz="1800" dirty="0">
                <a:latin typeface="Calibri"/>
                <a:ea typeface="+mn-lt"/>
                <a:cs typeface="+mn-lt"/>
              </a:rPr>
              <a:t>I used </a:t>
            </a:r>
            <a:r>
              <a:rPr lang="en-US" sz="1800" b="1" dirty="0">
                <a:latin typeface="Calibri"/>
                <a:ea typeface="+mn-lt"/>
                <a:cs typeface="+mn-lt"/>
              </a:rPr>
              <a:t>coefficient of determination(r2 squared) </a:t>
            </a:r>
            <a:r>
              <a:rPr lang="en-US" sz="1800" dirty="0">
                <a:latin typeface="Calibri"/>
                <a:ea typeface="+mn-lt"/>
                <a:cs typeface="+mn-lt"/>
              </a:rPr>
              <a:t>as base evaluation metrics. I calculated possible profits from model predictions.</a:t>
            </a:r>
            <a:endParaRPr lang="en-US" sz="1800" dirty="0">
              <a:latin typeface="Calibri"/>
              <a:cs typeface="Calibri"/>
            </a:endParaRPr>
          </a:p>
          <a:p>
            <a:pPr marL="0" indent="0">
              <a:buClr>
                <a:srgbClr val="9E3611"/>
              </a:buClr>
              <a:buNone/>
            </a:pPr>
            <a:endParaRPr lang="en-US" sz="1800" dirty="0">
              <a:latin typeface="Calibri"/>
              <a:ea typeface="+mn-lt"/>
              <a:cs typeface="+mn-lt"/>
            </a:endParaRPr>
          </a:p>
          <a:p>
            <a:pPr>
              <a:buClr>
                <a:srgbClr val="9E3611"/>
              </a:buClr>
            </a:pPr>
            <a:r>
              <a:rPr lang="en-US" sz="1800" b="1" i="1" dirty="0">
                <a:latin typeface="Calibri"/>
                <a:ea typeface="+mn-lt"/>
                <a:cs typeface="+mn-lt"/>
              </a:rPr>
              <a:t>Train test split</a:t>
            </a:r>
            <a:r>
              <a:rPr lang="en-US" sz="1800" i="1" dirty="0">
                <a:latin typeface="Calibri"/>
                <a:ea typeface="+mn-lt"/>
                <a:cs typeface="+mn-lt"/>
              </a:rPr>
              <a:t>- </a:t>
            </a:r>
            <a:r>
              <a:rPr lang="en-US" sz="1800" dirty="0">
                <a:latin typeface="Calibri"/>
                <a:ea typeface="+mn-lt"/>
                <a:cs typeface="+mn-lt"/>
              </a:rPr>
              <a:t>As there is no explicit testing data provided, I used </a:t>
            </a:r>
            <a:r>
              <a:rPr lang="en-US" sz="1800" b="1" dirty="0">
                <a:latin typeface="Calibri"/>
                <a:ea typeface="+mn-lt"/>
                <a:cs typeface="+mn-lt"/>
              </a:rPr>
              <a:t>train test split</a:t>
            </a:r>
            <a:r>
              <a:rPr lang="en-US" sz="1800" dirty="0">
                <a:latin typeface="Calibri"/>
                <a:ea typeface="+mn-lt"/>
                <a:cs typeface="+mn-lt"/>
              </a:rPr>
              <a:t> to create separate train and test data sets. Throughout modeling, I used train test split ratio of 0.2 and random state = 9 to obtain consistent results. There are 9601 train samples and 2401 test samples.  </a:t>
            </a:r>
            <a:endParaRPr lang="en-US" sz="1800" dirty="0">
              <a:latin typeface="Calibri"/>
              <a:ea typeface="+mn-lt"/>
              <a:cs typeface="Calibri"/>
            </a:endParaRPr>
          </a:p>
          <a:p>
            <a:pPr marL="0" indent="0">
              <a:buClr>
                <a:srgbClr val="9E3611"/>
              </a:buClr>
              <a:buNone/>
            </a:pPr>
            <a:endParaRPr lang="en-US" sz="1800" dirty="0">
              <a:latin typeface="Calibri"/>
              <a:cs typeface="Calibri"/>
            </a:endParaRPr>
          </a:p>
          <a:p>
            <a:pPr>
              <a:buClr>
                <a:srgbClr val="9E3611"/>
              </a:buClr>
            </a:pPr>
            <a:r>
              <a:rPr lang="en-US" sz="1800" b="1" i="1" dirty="0">
                <a:latin typeface="Calibri"/>
                <a:ea typeface="+mn-lt"/>
                <a:cs typeface="+mn-lt"/>
              </a:rPr>
              <a:t>Model selection- </a:t>
            </a:r>
            <a:r>
              <a:rPr lang="en-US" sz="1800" dirty="0">
                <a:latin typeface="Calibri"/>
                <a:ea typeface="+mn-lt"/>
                <a:cs typeface="+mn-lt"/>
              </a:rPr>
              <a:t> My idea was to </a:t>
            </a:r>
            <a:r>
              <a:rPr lang="en-US" sz="1800" b="1" dirty="0">
                <a:latin typeface="Calibri"/>
                <a:ea typeface="+mn-lt"/>
                <a:cs typeface="+mn-lt"/>
              </a:rPr>
              <a:t>start small</a:t>
            </a:r>
            <a:r>
              <a:rPr lang="en-US" sz="1800" dirty="0">
                <a:latin typeface="Calibri"/>
                <a:ea typeface="+mn-lt"/>
                <a:cs typeface="+mn-lt"/>
              </a:rPr>
              <a:t> and build a linear regression model and see how it performs on the data. This serves as a baseline</a:t>
            </a:r>
            <a:r>
              <a:rPr lang="en-US" sz="1800" b="1" dirty="0">
                <a:latin typeface="Calibri"/>
                <a:ea typeface="+mn-lt"/>
                <a:cs typeface="+mn-lt"/>
              </a:rPr>
              <a:t> model</a:t>
            </a:r>
            <a:r>
              <a:rPr lang="en-US" sz="1800" dirty="0">
                <a:latin typeface="Calibri"/>
                <a:ea typeface="+mn-lt"/>
                <a:cs typeface="+mn-lt"/>
              </a:rPr>
              <a:t>. Later depending on the performance, I will move on to other machine learning models like Random forests and Xgb Regressor. </a:t>
            </a:r>
            <a:endParaRPr lang="en-US" sz="1800" dirty="0">
              <a:latin typeface="Calibri"/>
            </a:endParaRPr>
          </a:p>
        </p:txBody>
      </p:sp>
    </p:spTree>
    <p:extLst>
      <p:ext uri="{BB962C8B-B14F-4D97-AF65-F5344CB8AC3E}">
        <p14:creationId xmlns:p14="http://schemas.microsoft.com/office/powerpoint/2010/main" val="416845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4FE2-CDD7-2930-0A44-90C2DEF94973}"/>
              </a:ext>
            </a:extLst>
          </p:cNvPr>
          <p:cNvSpPr>
            <a:spLocks noGrp="1"/>
          </p:cNvSpPr>
          <p:nvPr>
            <p:ph type="title"/>
          </p:nvPr>
        </p:nvSpPr>
        <p:spPr>
          <a:xfrm>
            <a:off x="926283" y="385241"/>
            <a:ext cx="10058400" cy="1079258"/>
          </a:xfrm>
        </p:spPr>
        <p:txBody>
          <a:bodyPr/>
          <a:lstStyle/>
          <a:p>
            <a:r>
              <a:rPr lang="en-US" dirty="0"/>
              <a:t>5. training data </a:t>
            </a:r>
            <a:endParaRPr lang="en-US" dirty="0">
              <a:latin typeface="Rockwell Condensed"/>
            </a:endParaRPr>
          </a:p>
        </p:txBody>
      </p:sp>
      <p:sp>
        <p:nvSpPr>
          <p:cNvPr id="3" name="Content Placeholder 2">
            <a:extLst>
              <a:ext uri="{FF2B5EF4-FFF2-40B4-BE49-F238E27FC236}">
                <a16:creationId xmlns:a16="http://schemas.microsoft.com/office/drawing/2014/main" id="{5D9C91DB-0FA6-73B2-EFD7-9D21C8D2845F}"/>
              </a:ext>
            </a:extLst>
          </p:cNvPr>
          <p:cNvSpPr>
            <a:spLocks noGrp="1"/>
          </p:cNvSpPr>
          <p:nvPr>
            <p:ph idx="1"/>
          </p:nvPr>
        </p:nvSpPr>
        <p:spPr>
          <a:xfrm>
            <a:off x="959414" y="1536104"/>
            <a:ext cx="10709964" cy="4879052"/>
          </a:xfrm>
        </p:spPr>
        <p:txBody>
          <a:bodyPr vert="horz" lIns="91440" tIns="45720" rIns="91440" bIns="45720" rtlCol="0" anchor="t">
            <a:noAutofit/>
          </a:bodyPr>
          <a:lstStyle/>
          <a:p>
            <a:pPr>
              <a:buClr>
                <a:srgbClr val="9E3611"/>
              </a:buClr>
            </a:pPr>
            <a:r>
              <a:rPr lang="en-US" sz="1800" dirty="0">
                <a:ea typeface="+mn-lt"/>
                <a:cs typeface="+mn-lt"/>
              </a:rPr>
              <a:t>The moto of the project is to find the </a:t>
            </a:r>
            <a:r>
              <a:rPr lang="en-US" sz="1800" b="1" dirty="0">
                <a:ea typeface="+mn-lt"/>
                <a:cs typeface="+mn-lt"/>
              </a:rPr>
              <a:t>optimal acquisition price</a:t>
            </a:r>
            <a:r>
              <a:rPr lang="en-US" sz="1800" dirty="0">
                <a:ea typeface="+mn-lt"/>
                <a:cs typeface="+mn-lt"/>
              </a:rPr>
              <a:t>.</a:t>
            </a:r>
            <a:endParaRPr lang="en-US" dirty="0"/>
          </a:p>
          <a:p>
            <a:pPr>
              <a:buClr>
                <a:srgbClr val="9E3611"/>
              </a:buClr>
            </a:pPr>
            <a:r>
              <a:rPr lang="en-US" sz="1800" dirty="0">
                <a:ea typeface="+mn-lt"/>
                <a:cs typeface="+mn-lt"/>
              </a:rPr>
              <a:t>In the dataset, there are some cars which are sold for profit and some for loss.</a:t>
            </a:r>
            <a:endParaRPr lang="en-US" dirty="0">
              <a:ea typeface="+mn-lt"/>
              <a:cs typeface="+mn-lt"/>
            </a:endParaRPr>
          </a:p>
          <a:p>
            <a:pPr lvl="1">
              <a:buClr>
                <a:srgbClr val="9E3611"/>
              </a:buClr>
            </a:pPr>
            <a:r>
              <a:rPr lang="en-US" sz="1600" dirty="0">
                <a:ea typeface="+mn-lt"/>
                <a:cs typeface="+mn-lt"/>
              </a:rPr>
              <a:t>When the acquisition price is optimal? -&gt; If the car is sold for a profit.</a:t>
            </a:r>
            <a:endParaRPr lang="en-US" sz="1600"/>
          </a:p>
          <a:p>
            <a:pPr lvl="1">
              <a:buClr>
                <a:srgbClr val="9E3611"/>
              </a:buClr>
            </a:pPr>
            <a:r>
              <a:rPr lang="en-US" sz="1600" dirty="0">
                <a:ea typeface="+mn-lt"/>
                <a:cs typeface="+mn-lt"/>
              </a:rPr>
              <a:t>When the acquisition price is not optimal? -&gt; If the car is sold for a loss.</a:t>
            </a:r>
            <a:endParaRPr lang="en-US" sz="1600"/>
          </a:p>
          <a:p>
            <a:pPr>
              <a:buClr>
                <a:srgbClr val="9E3611"/>
              </a:buClr>
            </a:pPr>
            <a:r>
              <a:rPr lang="en-US" sz="1800" dirty="0">
                <a:ea typeface="+mn-lt"/>
                <a:cs typeface="+mn-lt"/>
              </a:rPr>
              <a:t>So I calculated net profit loss which calculates the net profit or loss for each car in the train data set. If net profit loss is negative, then the car is sold for a loss. If net profit loss is positive, then the car is sold for profit.</a:t>
            </a:r>
            <a:endParaRPr lang="en-US" dirty="0">
              <a:ea typeface="+mn-lt"/>
              <a:cs typeface="+mn-lt"/>
            </a:endParaRPr>
          </a:p>
          <a:p>
            <a:pPr>
              <a:buClr>
                <a:srgbClr val="9E3611"/>
              </a:buClr>
            </a:pPr>
            <a:r>
              <a:rPr lang="en-US" sz="1800" b="1" dirty="0">
                <a:ea typeface="+mn-lt"/>
                <a:cs typeface="+mn-lt"/>
              </a:rPr>
              <a:t>We don't want the cars which are sold for a loss </a:t>
            </a:r>
            <a:r>
              <a:rPr lang="en-US" sz="1800" dirty="0">
                <a:ea typeface="+mn-lt"/>
                <a:cs typeface="+mn-lt"/>
              </a:rPr>
              <a:t>in our training data because the acquisition price for these is not optimal. </a:t>
            </a:r>
            <a:endParaRPr lang="en-US" dirty="0">
              <a:ea typeface="+mn-lt"/>
              <a:cs typeface="+mn-lt"/>
            </a:endParaRPr>
          </a:p>
          <a:p>
            <a:pPr>
              <a:buClr>
                <a:srgbClr val="9E3611"/>
              </a:buClr>
            </a:pPr>
            <a:r>
              <a:rPr lang="en-US" sz="1800" dirty="0">
                <a:ea typeface="+mn-lt"/>
                <a:cs typeface="+mn-lt"/>
              </a:rPr>
              <a:t>So I have done the following experiments and trained the model:</a:t>
            </a:r>
            <a:endParaRPr lang="en-US" dirty="0">
              <a:ea typeface="+mn-lt"/>
              <a:cs typeface="+mn-lt"/>
            </a:endParaRPr>
          </a:p>
          <a:p>
            <a:pPr lvl="1">
              <a:buClr>
                <a:srgbClr val="9E3611"/>
              </a:buClr>
            </a:pPr>
            <a:r>
              <a:rPr lang="en-US" sz="1600" dirty="0">
                <a:ea typeface="+mn-lt"/>
                <a:cs typeface="+mn-lt"/>
              </a:rPr>
              <a:t>Removed all the instances in training data where net profit loss is negative.</a:t>
            </a:r>
          </a:p>
          <a:p>
            <a:pPr lvl="1">
              <a:buClr>
                <a:srgbClr val="9E3611"/>
              </a:buClr>
            </a:pPr>
            <a:r>
              <a:rPr lang="en-US" sz="1600" dirty="0">
                <a:latin typeface="Rockwell"/>
                <a:ea typeface="+mn-lt"/>
                <a:cs typeface="Calibri"/>
              </a:rPr>
              <a:t>Imputed the acquisition price of training data where net profit loss is negative with sale price + average profit of the car </a:t>
            </a:r>
          </a:p>
          <a:p>
            <a:pPr>
              <a:buClr>
                <a:srgbClr val="9E3611"/>
              </a:buClr>
            </a:pPr>
            <a:endParaRPr lang="en-US" sz="1800" dirty="0">
              <a:latin typeface="Calibri"/>
              <a:cs typeface="Calibri"/>
            </a:endParaRPr>
          </a:p>
          <a:p>
            <a:pPr>
              <a:buClr>
                <a:srgbClr val="9E3611"/>
              </a:buClr>
            </a:pPr>
            <a:endParaRPr lang="en-US" sz="1800" dirty="0">
              <a:latin typeface="Calibri"/>
              <a:cs typeface="Calibri"/>
            </a:endParaRPr>
          </a:p>
        </p:txBody>
      </p:sp>
    </p:spTree>
    <p:extLst>
      <p:ext uri="{BB962C8B-B14F-4D97-AF65-F5344CB8AC3E}">
        <p14:creationId xmlns:p14="http://schemas.microsoft.com/office/powerpoint/2010/main" val="238487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4FE2-CDD7-2930-0A44-90C2DEF94973}"/>
              </a:ext>
            </a:extLst>
          </p:cNvPr>
          <p:cNvSpPr>
            <a:spLocks noGrp="1"/>
          </p:cNvSpPr>
          <p:nvPr>
            <p:ph type="title"/>
          </p:nvPr>
        </p:nvSpPr>
        <p:spPr>
          <a:xfrm>
            <a:off x="926283" y="385241"/>
            <a:ext cx="10058400" cy="1079258"/>
          </a:xfrm>
        </p:spPr>
        <p:txBody>
          <a:bodyPr/>
          <a:lstStyle/>
          <a:p>
            <a:r>
              <a:rPr lang="en-US" dirty="0"/>
              <a:t>6. ML Models </a:t>
            </a:r>
            <a:endParaRPr lang="en-US" dirty="0">
              <a:latin typeface="Rockwell Condensed"/>
            </a:endParaRPr>
          </a:p>
        </p:txBody>
      </p:sp>
      <p:sp>
        <p:nvSpPr>
          <p:cNvPr id="3" name="Content Placeholder 2">
            <a:extLst>
              <a:ext uri="{FF2B5EF4-FFF2-40B4-BE49-F238E27FC236}">
                <a16:creationId xmlns:a16="http://schemas.microsoft.com/office/drawing/2014/main" id="{5D9C91DB-0FA6-73B2-EFD7-9D21C8D2845F}"/>
              </a:ext>
            </a:extLst>
          </p:cNvPr>
          <p:cNvSpPr>
            <a:spLocks noGrp="1"/>
          </p:cNvSpPr>
          <p:nvPr>
            <p:ph idx="1"/>
          </p:nvPr>
        </p:nvSpPr>
        <p:spPr>
          <a:xfrm>
            <a:off x="959414" y="1536104"/>
            <a:ext cx="10709964" cy="4879052"/>
          </a:xfrm>
        </p:spPr>
        <p:txBody>
          <a:bodyPr vert="horz" lIns="91440" tIns="45720" rIns="91440" bIns="45720" rtlCol="0" anchor="t">
            <a:noAutofit/>
          </a:bodyPr>
          <a:lstStyle/>
          <a:p>
            <a:pPr>
              <a:buClr>
                <a:srgbClr val="9E3611"/>
              </a:buClr>
            </a:pPr>
            <a:r>
              <a:rPr lang="en-US" sz="1800" dirty="0">
                <a:ea typeface="+mn-lt"/>
                <a:cs typeface="Calibri"/>
              </a:rPr>
              <a:t>I </a:t>
            </a:r>
            <a:r>
              <a:rPr lang="en-US" sz="1800" dirty="0">
                <a:latin typeface="Rockwell" panose="02060603020205020403"/>
                <a:ea typeface="+mn-lt"/>
                <a:cs typeface="Calibri"/>
              </a:rPr>
              <a:t>trained the data on following models:</a:t>
            </a:r>
            <a:endParaRPr lang="en-US"/>
          </a:p>
          <a:p>
            <a:pPr lvl="1">
              <a:spcAft>
                <a:spcPts val="0"/>
              </a:spcAft>
              <a:buClr>
                <a:srgbClr val="9E3611"/>
              </a:buClr>
            </a:pPr>
            <a:r>
              <a:rPr lang="en-US" sz="1600" dirty="0">
                <a:latin typeface="Rockwell" panose="02060603020205020403"/>
                <a:cs typeface="Calibri"/>
              </a:rPr>
              <a:t>Linear Regression</a:t>
            </a:r>
          </a:p>
          <a:p>
            <a:pPr lvl="1">
              <a:buClr>
                <a:srgbClr val="9E3611"/>
              </a:buClr>
            </a:pPr>
            <a:r>
              <a:rPr lang="en-US" sz="1600" dirty="0">
                <a:latin typeface="Rockwell" panose="02060603020205020403"/>
                <a:cs typeface="Calibri"/>
              </a:rPr>
              <a:t>SVM</a:t>
            </a:r>
          </a:p>
          <a:p>
            <a:pPr lvl="1">
              <a:buClr>
                <a:srgbClr val="9E3611"/>
              </a:buClr>
            </a:pPr>
            <a:r>
              <a:rPr lang="en-US" sz="1600" dirty="0">
                <a:latin typeface="Rockwell" panose="02060603020205020403"/>
                <a:cs typeface="Calibri"/>
              </a:rPr>
              <a:t>Random Forest</a:t>
            </a:r>
          </a:p>
          <a:p>
            <a:pPr lvl="1">
              <a:buClr>
                <a:srgbClr val="9E3611"/>
              </a:buClr>
            </a:pPr>
            <a:r>
              <a:rPr lang="en-US" sz="1600" dirty="0" err="1">
                <a:latin typeface="Rockwell" panose="02060603020205020403"/>
                <a:cs typeface="Calibri"/>
              </a:rPr>
              <a:t>Xgboost</a:t>
            </a:r>
            <a:r>
              <a:rPr lang="en-US" sz="1600" dirty="0">
                <a:latin typeface="Rockwell" panose="02060603020205020403"/>
                <a:cs typeface="Calibri"/>
              </a:rPr>
              <a:t> Regressor</a:t>
            </a:r>
          </a:p>
          <a:p>
            <a:pPr>
              <a:buClr>
                <a:srgbClr val="9E3611"/>
              </a:buClr>
              <a:buFont typeface="Wingdings"/>
              <a:buChar char="§"/>
            </a:pPr>
            <a:r>
              <a:rPr lang="en-US" sz="1600" dirty="0">
                <a:latin typeface="Rockwell" panose="02060603020205020403"/>
                <a:cs typeface="Calibri"/>
              </a:rPr>
              <a:t>I fine-tuned the </a:t>
            </a:r>
            <a:r>
              <a:rPr lang="en-US" sz="1600" dirty="0" err="1">
                <a:latin typeface="Rockwell" panose="02060603020205020403"/>
                <a:cs typeface="Calibri"/>
              </a:rPr>
              <a:t>Xgboost</a:t>
            </a:r>
            <a:r>
              <a:rPr lang="en-US" sz="1600" dirty="0">
                <a:latin typeface="Rockwell" panose="02060603020205020403"/>
                <a:cs typeface="Calibri"/>
              </a:rPr>
              <a:t> model.</a:t>
            </a:r>
            <a:endParaRPr lang="en-US" sz="1600" dirty="0">
              <a:ea typeface="+mn-lt"/>
              <a:cs typeface="Calibri"/>
            </a:endParaRPr>
          </a:p>
          <a:p>
            <a:pPr>
              <a:buClr>
                <a:srgbClr val="9E3611"/>
              </a:buClr>
              <a:buFont typeface="Wingdings"/>
            </a:pPr>
            <a:r>
              <a:rPr lang="en-US" sz="1600" dirty="0">
                <a:latin typeface="Rockwell"/>
                <a:ea typeface="Calibri"/>
                <a:cs typeface="Calibri"/>
              </a:rPr>
              <a:t>Parameters tuned: </a:t>
            </a:r>
          </a:p>
          <a:p>
            <a:pPr>
              <a:buClr>
                <a:srgbClr val="9E3611"/>
              </a:buClr>
            </a:pPr>
            <a:endParaRPr lang="en-US" sz="1800" dirty="0">
              <a:latin typeface="Calibri"/>
              <a:ea typeface="Calibri"/>
              <a:cs typeface="Calibri"/>
            </a:endParaRPr>
          </a:p>
        </p:txBody>
      </p:sp>
      <p:graphicFrame>
        <p:nvGraphicFramePr>
          <p:cNvPr id="4" name="Table 4">
            <a:extLst>
              <a:ext uri="{FF2B5EF4-FFF2-40B4-BE49-F238E27FC236}">
                <a16:creationId xmlns:a16="http://schemas.microsoft.com/office/drawing/2014/main" id="{6253A0B3-CDA5-AC19-CEE1-4B86056BBF73}"/>
              </a:ext>
            </a:extLst>
          </p:cNvPr>
          <p:cNvGraphicFramePr>
            <a:graphicFrameLocks noGrp="1"/>
          </p:cNvGraphicFramePr>
          <p:nvPr>
            <p:extLst>
              <p:ext uri="{D42A27DB-BD31-4B8C-83A1-F6EECF244321}">
                <p14:modId xmlns:p14="http://schemas.microsoft.com/office/powerpoint/2010/main" val="2017108373"/>
              </p:ext>
            </p:extLst>
          </p:nvPr>
        </p:nvGraphicFramePr>
        <p:xfrm>
          <a:off x="4059192" y="3584239"/>
          <a:ext cx="5690609" cy="2931160"/>
        </p:xfrm>
        <a:graphic>
          <a:graphicData uri="http://schemas.openxmlformats.org/drawingml/2006/table">
            <a:tbl>
              <a:tblPr firstRow="1" bandRow="1">
                <a:tableStyleId>{5FD0F851-EC5A-4D38-B0AD-8093EC10F338}</a:tableStyleId>
              </a:tblPr>
              <a:tblGrid>
                <a:gridCol w="551100">
                  <a:extLst>
                    <a:ext uri="{9D8B030D-6E8A-4147-A177-3AD203B41FA5}">
                      <a16:colId xmlns:a16="http://schemas.microsoft.com/office/drawing/2014/main" val="1712841562"/>
                    </a:ext>
                  </a:extLst>
                </a:gridCol>
                <a:gridCol w="2042319">
                  <a:extLst>
                    <a:ext uri="{9D8B030D-6E8A-4147-A177-3AD203B41FA5}">
                      <a16:colId xmlns:a16="http://schemas.microsoft.com/office/drawing/2014/main" val="4088514777"/>
                    </a:ext>
                  </a:extLst>
                </a:gridCol>
                <a:gridCol w="3097190">
                  <a:extLst>
                    <a:ext uri="{9D8B030D-6E8A-4147-A177-3AD203B41FA5}">
                      <a16:colId xmlns:a16="http://schemas.microsoft.com/office/drawing/2014/main" val="3803544353"/>
                    </a:ext>
                  </a:extLst>
                </a:gridCol>
              </a:tblGrid>
              <a:tr h="370840">
                <a:tc>
                  <a:txBody>
                    <a:bodyPr/>
                    <a:lstStyle/>
                    <a:p>
                      <a:endParaRPr lang="en-US"/>
                    </a:p>
                  </a:txBody>
                  <a:tcPr/>
                </a:tc>
                <a:tc>
                  <a:txBody>
                    <a:bodyPr/>
                    <a:lstStyle/>
                    <a:p>
                      <a:r>
                        <a:rPr lang="en-US" dirty="0"/>
                        <a:t>Parameter tuned</a:t>
                      </a:r>
                    </a:p>
                  </a:txBody>
                  <a:tcPr/>
                </a:tc>
                <a:tc>
                  <a:txBody>
                    <a:bodyPr/>
                    <a:lstStyle/>
                    <a:p>
                      <a:r>
                        <a:rPr lang="en-US" dirty="0"/>
                        <a:t>Values</a:t>
                      </a:r>
                    </a:p>
                  </a:txBody>
                  <a:tcPr/>
                </a:tc>
                <a:extLst>
                  <a:ext uri="{0D108BD9-81ED-4DB2-BD59-A6C34878D82A}">
                    <a16:rowId xmlns:a16="http://schemas.microsoft.com/office/drawing/2014/main" val="1715009601"/>
                  </a:ext>
                </a:extLst>
              </a:tr>
              <a:tr h="370840">
                <a:tc>
                  <a:txBody>
                    <a:bodyPr/>
                    <a:lstStyle/>
                    <a:p>
                      <a:r>
                        <a:rPr lang="en-US" dirty="0"/>
                        <a:t>1</a:t>
                      </a:r>
                    </a:p>
                  </a:txBody>
                  <a:tcPr/>
                </a:tc>
                <a:tc>
                  <a:txBody>
                    <a:bodyPr/>
                    <a:lstStyle/>
                    <a:p>
                      <a:r>
                        <a:rPr lang="en-US" dirty="0"/>
                        <a:t>Number of estimators</a:t>
                      </a:r>
                    </a:p>
                  </a:txBody>
                  <a:tcPr/>
                </a:tc>
                <a:tc>
                  <a:txBody>
                    <a:bodyPr/>
                    <a:lstStyle/>
                    <a:p>
                      <a:r>
                        <a:rPr lang="en-US" dirty="0"/>
                        <a:t>100, 300, 500</a:t>
                      </a:r>
                    </a:p>
                  </a:txBody>
                  <a:tcPr/>
                </a:tc>
                <a:extLst>
                  <a:ext uri="{0D108BD9-81ED-4DB2-BD59-A6C34878D82A}">
                    <a16:rowId xmlns:a16="http://schemas.microsoft.com/office/drawing/2014/main" val="543540223"/>
                  </a:ext>
                </a:extLst>
              </a:tr>
              <a:tr h="370840">
                <a:tc>
                  <a:txBody>
                    <a:bodyPr/>
                    <a:lstStyle/>
                    <a:p>
                      <a:r>
                        <a:rPr lang="en-US" dirty="0"/>
                        <a:t>2</a:t>
                      </a:r>
                    </a:p>
                  </a:txBody>
                  <a:tcPr/>
                </a:tc>
                <a:tc>
                  <a:txBody>
                    <a:bodyPr/>
                    <a:lstStyle/>
                    <a:p>
                      <a:r>
                        <a:rPr lang="en-US" dirty="0"/>
                        <a:t>Learning rate</a:t>
                      </a:r>
                    </a:p>
                  </a:txBody>
                  <a:tcPr/>
                </a:tc>
                <a:tc>
                  <a:txBody>
                    <a:bodyPr/>
                    <a:lstStyle/>
                    <a:p>
                      <a:r>
                        <a:rPr lang="en-US" dirty="0"/>
                        <a:t>0.05, 0.1</a:t>
                      </a:r>
                    </a:p>
                  </a:txBody>
                  <a:tcPr/>
                </a:tc>
                <a:extLst>
                  <a:ext uri="{0D108BD9-81ED-4DB2-BD59-A6C34878D82A}">
                    <a16:rowId xmlns:a16="http://schemas.microsoft.com/office/drawing/2014/main" val="347546656"/>
                  </a:ext>
                </a:extLst>
              </a:tr>
              <a:tr h="370840">
                <a:tc>
                  <a:txBody>
                    <a:bodyPr/>
                    <a:lstStyle/>
                    <a:p>
                      <a:r>
                        <a:rPr lang="en-US" dirty="0"/>
                        <a:t>3</a:t>
                      </a:r>
                    </a:p>
                  </a:txBody>
                  <a:tcPr/>
                </a:tc>
                <a:tc>
                  <a:txBody>
                    <a:bodyPr/>
                    <a:lstStyle/>
                    <a:p>
                      <a:r>
                        <a:rPr lang="en-US" dirty="0"/>
                        <a:t>Maximum tree depth</a:t>
                      </a:r>
                    </a:p>
                  </a:txBody>
                  <a:tcPr/>
                </a:tc>
                <a:tc>
                  <a:txBody>
                    <a:bodyPr/>
                    <a:lstStyle/>
                    <a:p>
                      <a:r>
                        <a:rPr lang="en-US" dirty="0"/>
                        <a:t>5,6,8</a:t>
                      </a:r>
                    </a:p>
                  </a:txBody>
                  <a:tcPr/>
                </a:tc>
                <a:extLst>
                  <a:ext uri="{0D108BD9-81ED-4DB2-BD59-A6C34878D82A}">
                    <a16:rowId xmlns:a16="http://schemas.microsoft.com/office/drawing/2014/main" val="1758356278"/>
                  </a:ext>
                </a:extLst>
              </a:tr>
              <a:tr h="370840">
                <a:tc>
                  <a:txBody>
                    <a:bodyPr/>
                    <a:lstStyle/>
                    <a:p>
                      <a:r>
                        <a:rPr lang="en-US" dirty="0"/>
                        <a:t>4</a:t>
                      </a:r>
                    </a:p>
                  </a:txBody>
                  <a:tcPr/>
                </a:tc>
                <a:tc>
                  <a:txBody>
                    <a:bodyPr/>
                    <a:lstStyle/>
                    <a:p>
                      <a:r>
                        <a:rPr lang="en-US" dirty="0"/>
                        <a:t>Minimum child weight</a:t>
                      </a:r>
                    </a:p>
                  </a:txBody>
                  <a:tcPr/>
                </a:tc>
                <a:tc>
                  <a:txBody>
                    <a:bodyPr/>
                    <a:lstStyle/>
                    <a:p>
                      <a:r>
                        <a:rPr lang="en-US" dirty="0"/>
                        <a:t>3,4,5</a:t>
                      </a:r>
                    </a:p>
                  </a:txBody>
                  <a:tcPr/>
                </a:tc>
                <a:extLst>
                  <a:ext uri="{0D108BD9-81ED-4DB2-BD59-A6C34878D82A}">
                    <a16:rowId xmlns:a16="http://schemas.microsoft.com/office/drawing/2014/main" val="1562652998"/>
                  </a:ext>
                </a:extLst>
              </a:tr>
            </a:tbl>
          </a:graphicData>
        </a:graphic>
      </p:graphicFrame>
    </p:spTree>
    <p:extLst>
      <p:ext uri="{BB962C8B-B14F-4D97-AF65-F5344CB8AC3E}">
        <p14:creationId xmlns:p14="http://schemas.microsoft.com/office/powerpoint/2010/main" val="7305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12AE-39FB-78B2-F83E-FEAB9DECE189}"/>
              </a:ext>
            </a:extLst>
          </p:cNvPr>
          <p:cNvSpPr>
            <a:spLocks noGrp="1"/>
          </p:cNvSpPr>
          <p:nvPr>
            <p:ph type="title"/>
          </p:nvPr>
        </p:nvSpPr>
        <p:spPr>
          <a:xfrm>
            <a:off x="1014631" y="230632"/>
            <a:ext cx="10058400" cy="1609344"/>
          </a:xfrm>
        </p:spPr>
        <p:txBody>
          <a:bodyPr/>
          <a:lstStyle/>
          <a:p>
            <a:r>
              <a:rPr lang="en-US" dirty="0">
                <a:latin typeface="Rockwell Condensed"/>
              </a:rPr>
              <a:t>BACKGROUND</a:t>
            </a:r>
          </a:p>
        </p:txBody>
      </p:sp>
      <p:sp>
        <p:nvSpPr>
          <p:cNvPr id="3" name="Content Placeholder 2">
            <a:extLst>
              <a:ext uri="{FF2B5EF4-FFF2-40B4-BE49-F238E27FC236}">
                <a16:creationId xmlns:a16="http://schemas.microsoft.com/office/drawing/2014/main" id="{D85B9150-71C2-7A92-045B-10DAA9F502A7}"/>
              </a:ext>
            </a:extLst>
          </p:cNvPr>
          <p:cNvSpPr>
            <a:spLocks noGrp="1"/>
          </p:cNvSpPr>
          <p:nvPr>
            <p:ph idx="1"/>
          </p:nvPr>
        </p:nvSpPr>
        <p:spPr>
          <a:xfrm>
            <a:off x="793761" y="1668625"/>
            <a:ext cx="10058400" cy="4050792"/>
          </a:xfrm>
        </p:spPr>
        <p:txBody>
          <a:bodyPr vert="horz" lIns="91440" tIns="45720" rIns="91440" bIns="45720" rtlCol="0" anchor="t">
            <a:normAutofit/>
          </a:bodyPr>
          <a:lstStyle/>
          <a:p>
            <a:r>
              <a:rPr lang="en-US" dirty="0">
                <a:ea typeface="+mn-lt"/>
                <a:cs typeface="+mn-lt"/>
              </a:rPr>
              <a:t>Shift is a leading end-to-end auto ecommerce platform transforming the used car industry with a technology-driven, hassle-free customer experience.</a:t>
            </a:r>
            <a:endParaRPr lang="en-US" dirty="0"/>
          </a:p>
          <a:p>
            <a:pPr>
              <a:buClr>
                <a:srgbClr val="9E3611"/>
              </a:buClr>
            </a:pPr>
            <a:r>
              <a:rPr lang="en-US" dirty="0"/>
              <a:t>There are three stages in a shift's vehicle journey:</a:t>
            </a:r>
          </a:p>
          <a:p>
            <a:pPr lvl="1">
              <a:buClr>
                <a:srgbClr val="9E3611"/>
              </a:buClr>
            </a:pPr>
            <a:r>
              <a:rPr lang="en-US" dirty="0"/>
              <a:t>Acquisition - Shift pays a price to acquire the vehicle from the user</a:t>
            </a:r>
          </a:p>
          <a:p>
            <a:pPr lvl="1">
              <a:buClr>
                <a:srgbClr val="9E3611"/>
              </a:buClr>
            </a:pPr>
            <a:r>
              <a:rPr lang="en-US" dirty="0"/>
              <a:t>Listing - Shift lists the vehicle on the website to sell</a:t>
            </a:r>
          </a:p>
          <a:p>
            <a:pPr lvl="1">
              <a:buClr>
                <a:srgbClr val="9E3611"/>
              </a:buClr>
            </a:pPr>
            <a:r>
              <a:rPr lang="en-US" dirty="0"/>
              <a:t>Final sale - Shift finally sell the vehicle to customer </a:t>
            </a:r>
          </a:p>
          <a:p>
            <a:pPr>
              <a:buClr>
                <a:srgbClr val="9E3611"/>
              </a:buClr>
            </a:pPr>
            <a:r>
              <a:rPr lang="en-US" dirty="0">
                <a:ea typeface="+mn-lt"/>
                <a:cs typeface="+mn-lt"/>
              </a:rPr>
              <a:t>Shift is looking for a modeling approach for acquisition price -  the price at which the car is acquired from the user.</a:t>
            </a:r>
          </a:p>
          <a:p>
            <a:pPr>
              <a:buClr>
                <a:srgbClr val="9E3611"/>
              </a:buClr>
            </a:pPr>
            <a:endParaRPr lang="en-US" dirty="0"/>
          </a:p>
        </p:txBody>
      </p:sp>
    </p:spTree>
    <p:extLst>
      <p:ext uri="{BB962C8B-B14F-4D97-AF65-F5344CB8AC3E}">
        <p14:creationId xmlns:p14="http://schemas.microsoft.com/office/powerpoint/2010/main" val="2481650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4FE2-CDD7-2930-0A44-90C2DEF94973}"/>
              </a:ext>
            </a:extLst>
          </p:cNvPr>
          <p:cNvSpPr>
            <a:spLocks noGrp="1"/>
          </p:cNvSpPr>
          <p:nvPr>
            <p:ph type="title"/>
          </p:nvPr>
        </p:nvSpPr>
        <p:spPr>
          <a:xfrm>
            <a:off x="926283" y="385241"/>
            <a:ext cx="10058400" cy="1079258"/>
          </a:xfrm>
        </p:spPr>
        <p:txBody>
          <a:bodyPr/>
          <a:lstStyle/>
          <a:p>
            <a:r>
              <a:rPr lang="en-US" dirty="0"/>
              <a:t>7. model evaluation criteria </a:t>
            </a:r>
            <a:endParaRPr lang="en-US" dirty="0">
              <a:latin typeface="Rockwell Condensed"/>
            </a:endParaRPr>
          </a:p>
        </p:txBody>
      </p:sp>
      <p:sp>
        <p:nvSpPr>
          <p:cNvPr id="3" name="Content Placeholder 2">
            <a:extLst>
              <a:ext uri="{FF2B5EF4-FFF2-40B4-BE49-F238E27FC236}">
                <a16:creationId xmlns:a16="http://schemas.microsoft.com/office/drawing/2014/main" id="{5D9C91DB-0FA6-73B2-EFD7-9D21C8D2845F}"/>
              </a:ext>
            </a:extLst>
          </p:cNvPr>
          <p:cNvSpPr>
            <a:spLocks noGrp="1"/>
          </p:cNvSpPr>
          <p:nvPr>
            <p:ph idx="1"/>
          </p:nvPr>
        </p:nvSpPr>
        <p:spPr>
          <a:xfrm>
            <a:off x="540605" y="1757142"/>
            <a:ext cx="10709964" cy="4879052"/>
          </a:xfrm>
        </p:spPr>
        <p:txBody>
          <a:bodyPr vert="horz" lIns="91440" tIns="45720" rIns="91440" bIns="45720" rtlCol="0" anchor="t">
            <a:noAutofit/>
          </a:bodyPr>
          <a:lstStyle/>
          <a:p>
            <a:pPr>
              <a:buClr>
                <a:srgbClr val="9E3611"/>
              </a:buClr>
            </a:pPr>
            <a:r>
              <a:rPr lang="en-US" sz="1800" dirty="0">
                <a:ea typeface="+mn-lt"/>
                <a:cs typeface="+mn-lt"/>
              </a:rPr>
              <a:t>I used </a:t>
            </a:r>
            <a:r>
              <a:rPr lang="en-US" sz="1800" b="1" dirty="0">
                <a:ea typeface="+mn-lt"/>
                <a:cs typeface="+mn-lt"/>
              </a:rPr>
              <a:t>r2 squared(coefficient of determination) </a:t>
            </a:r>
            <a:r>
              <a:rPr lang="en-US" sz="1800" dirty="0">
                <a:ea typeface="+mn-lt"/>
                <a:cs typeface="+mn-lt"/>
              </a:rPr>
              <a:t>as model evaluation metrics. </a:t>
            </a:r>
            <a:endParaRPr lang="en-US" dirty="0">
              <a:ea typeface="+mn-lt"/>
              <a:cs typeface="+mn-lt"/>
            </a:endParaRPr>
          </a:p>
          <a:p>
            <a:pPr>
              <a:buClr>
                <a:srgbClr val="9E3611"/>
              </a:buClr>
            </a:pPr>
            <a:r>
              <a:rPr lang="en-US" sz="1800" dirty="0"/>
              <a:t>However in both training and test datasets, There are cars which are sold for both profit and loss.</a:t>
            </a:r>
          </a:p>
          <a:p>
            <a:pPr>
              <a:buClr>
                <a:srgbClr val="9E3611"/>
              </a:buClr>
            </a:pPr>
            <a:r>
              <a:rPr lang="en-US" sz="1800" dirty="0"/>
              <a:t>In training dataset, I removed all the instances where cars are sold for a loss. </a:t>
            </a:r>
          </a:p>
          <a:p>
            <a:pPr>
              <a:buClr>
                <a:srgbClr val="9E3611"/>
              </a:buClr>
            </a:pPr>
            <a:r>
              <a:rPr lang="en-US" sz="1800" dirty="0"/>
              <a:t>In test data set,</a:t>
            </a:r>
            <a:r>
              <a:rPr lang="en-US" sz="1800" dirty="0">
                <a:ea typeface="+mn-lt"/>
                <a:cs typeface="+mn-lt"/>
              </a:rPr>
              <a:t> As we are predicting the optimal acquisition price:</a:t>
            </a:r>
            <a:br>
              <a:rPr lang="en-US" dirty="0"/>
            </a:br>
            <a:endParaRPr lang="en-US"/>
          </a:p>
          <a:p>
            <a:pPr lvl="1">
              <a:buClr>
                <a:srgbClr val="9E3611"/>
              </a:buClr>
            </a:pPr>
            <a:r>
              <a:rPr lang="en-US" sz="1600" dirty="0">
                <a:ea typeface="+mn-lt"/>
                <a:cs typeface="+mn-lt"/>
              </a:rPr>
              <a:t>For the cars which are sold for profit, the predicted acquisition price should be closer to that of the true acquisition price. So r2 squared should be higher.</a:t>
            </a:r>
            <a:br>
              <a:rPr lang="en-US" dirty="0"/>
            </a:br>
            <a:endParaRPr lang="en-US"/>
          </a:p>
          <a:p>
            <a:pPr lvl="1">
              <a:buClr>
                <a:srgbClr val="9E3611"/>
              </a:buClr>
            </a:pPr>
            <a:r>
              <a:rPr lang="en-US" sz="1600" dirty="0">
                <a:ea typeface="+mn-lt"/>
                <a:cs typeface="+mn-lt"/>
              </a:rPr>
              <a:t>For the cars which are sold for loss, the true acquisition price is apparently wrong. In these cases, There is very high chance that shift paid more than the true value of the car. So the predicted acquisition price should be different(lower) than the true acquisition price. So r2 squared should be lower.</a:t>
            </a:r>
          </a:p>
          <a:p>
            <a:pPr lvl="1">
              <a:buClr>
                <a:srgbClr val="9E3611"/>
              </a:buClr>
            </a:pPr>
            <a:endParaRPr lang="en-US" sz="1600" dirty="0"/>
          </a:p>
          <a:p>
            <a:pPr>
              <a:buClr>
                <a:srgbClr val="9E3611"/>
              </a:buClr>
              <a:buFont typeface="Wingdings"/>
              <a:buChar char="§"/>
            </a:pPr>
            <a:r>
              <a:rPr lang="en-US" sz="1600" dirty="0">
                <a:ea typeface="+mn-lt"/>
                <a:cs typeface="+mn-lt"/>
              </a:rPr>
              <a:t>As there are cars which are sold for profit and loss in test data, having high r2 square means the models is also learning data for cars which are sold at a loss. So I used net profit and loss calculation for better view of model performance.</a:t>
            </a:r>
            <a:endParaRPr lang="en-US" sz="1600" dirty="0"/>
          </a:p>
        </p:txBody>
      </p:sp>
      <p:sp>
        <p:nvSpPr>
          <p:cNvPr id="4" name="TextBox 3">
            <a:extLst>
              <a:ext uri="{FF2B5EF4-FFF2-40B4-BE49-F238E27FC236}">
                <a16:creationId xmlns:a16="http://schemas.microsoft.com/office/drawing/2014/main" id="{4935116F-9084-AC8D-2D2C-146B30937E3D}"/>
              </a:ext>
            </a:extLst>
          </p:cNvPr>
          <p:cNvSpPr txBox="1"/>
          <p:nvPr/>
        </p:nvSpPr>
        <p:spPr>
          <a:xfrm>
            <a:off x="960934" y="12343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 Model Metrics</a:t>
            </a:r>
          </a:p>
        </p:txBody>
      </p:sp>
    </p:spTree>
    <p:extLst>
      <p:ext uri="{BB962C8B-B14F-4D97-AF65-F5344CB8AC3E}">
        <p14:creationId xmlns:p14="http://schemas.microsoft.com/office/powerpoint/2010/main" val="387153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4FE2-CDD7-2930-0A44-90C2DEF94973}"/>
              </a:ext>
            </a:extLst>
          </p:cNvPr>
          <p:cNvSpPr>
            <a:spLocks noGrp="1"/>
          </p:cNvSpPr>
          <p:nvPr>
            <p:ph type="title"/>
          </p:nvPr>
        </p:nvSpPr>
        <p:spPr>
          <a:xfrm>
            <a:off x="926283" y="385241"/>
            <a:ext cx="10058400" cy="1079258"/>
          </a:xfrm>
        </p:spPr>
        <p:txBody>
          <a:bodyPr/>
          <a:lstStyle/>
          <a:p>
            <a:r>
              <a:rPr lang="en-US" dirty="0"/>
              <a:t>7. model evaluation </a:t>
            </a:r>
            <a:r>
              <a:rPr lang="en-US" dirty="0">
                <a:ea typeface="+mj-lt"/>
                <a:cs typeface="+mj-lt"/>
              </a:rPr>
              <a:t>criteria </a:t>
            </a:r>
            <a:endParaRPr lang="en-US" dirty="0">
              <a:latin typeface="Rockwell Condensed"/>
            </a:endParaRPr>
          </a:p>
        </p:txBody>
      </p:sp>
      <p:sp>
        <p:nvSpPr>
          <p:cNvPr id="3" name="Content Placeholder 2">
            <a:extLst>
              <a:ext uri="{FF2B5EF4-FFF2-40B4-BE49-F238E27FC236}">
                <a16:creationId xmlns:a16="http://schemas.microsoft.com/office/drawing/2014/main" id="{5D9C91DB-0FA6-73B2-EFD7-9D21C8D2845F}"/>
              </a:ext>
            </a:extLst>
          </p:cNvPr>
          <p:cNvSpPr>
            <a:spLocks noGrp="1"/>
          </p:cNvSpPr>
          <p:nvPr>
            <p:ph idx="1"/>
          </p:nvPr>
        </p:nvSpPr>
        <p:spPr>
          <a:xfrm>
            <a:off x="924513" y="1803677"/>
            <a:ext cx="10709964" cy="4879052"/>
          </a:xfrm>
        </p:spPr>
        <p:txBody>
          <a:bodyPr vert="horz" lIns="91440" tIns="45720" rIns="91440" bIns="45720" rtlCol="0" anchor="t">
            <a:noAutofit/>
          </a:bodyPr>
          <a:lstStyle/>
          <a:p>
            <a:pPr marL="285750" indent="-285750">
              <a:buClr>
                <a:srgbClr val="9E3611"/>
              </a:buClr>
            </a:pPr>
            <a:r>
              <a:rPr lang="en-US" sz="1800" dirty="0">
                <a:ea typeface="+mn-lt"/>
                <a:cs typeface="+mn-lt"/>
              </a:rPr>
              <a:t>I calculated the total net profit/loss based on true acquisition price and model predicted acquisition price.</a:t>
            </a:r>
          </a:p>
          <a:p>
            <a:pPr marL="0" indent="0">
              <a:buClr>
                <a:srgbClr val="9E3611"/>
              </a:buClr>
              <a:buNone/>
            </a:pPr>
            <a:r>
              <a:rPr lang="en-US" sz="1800" dirty="0">
                <a:latin typeface="Rockwell"/>
                <a:cs typeface="Calibri"/>
              </a:rPr>
              <a:t>a. Final sale price: The price at which the car is sold</a:t>
            </a:r>
          </a:p>
          <a:p>
            <a:pPr marL="0" indent="0">
              <a:buNone/>
            </a:pPr>
            <a:r>
              <a:rPr lang="en-US" sz="1800" dirty="0">
                <a:latin typeface="Rockwell"/>
                <a:cs typeface="Calibri"/>
              </a:rPr>
              <a:t>b. True acquisition price: The price at which the car is acquired</a:t>
            </a:r>
          </a:p>
          <a:p>
            <a:pPr marL="0" indent="0">
              <a:buNone/>
            </a:pPr>
            <a:r>
              <a:rPr lang="en-US" sz="1800" dirty="0">
                <a:latin typeface="Rockwell"/>
                <a:cs typeface="Calibri"/>
              </a:rPr>
              <a:t>c. Predicted acquisition price: The acquisition price which the ML models predicted.</a:t>
            </a:r>
          </a:p>
          <a:p>
            <a:pPr marL="0" indent="0">
              <a:buNone/>
            </a:pPr>
            <a:endParaRPr lang="en-US" sz="1800" dirty="0">
              <a:latin typeface="Rockwell"/>
              <a:cs typeface="Calibri"/>
            </a:endParaRPr>
          </a:p>
          <a:p>
            <a:pPr marL="0" indent="0">
              <a:buNone/>
            </a:pPr>
            <a:r>
              <a:rPr lang="en-US" sz="1800" dirty="0">
                <a:latin typeface="Rockwell"/>
                <a:cs typeface="Calibri"/>
              </a:rPr>
              <a:t>True net profit loss = Final sale price - True acquisition price</a:t>
            </a:r>
          </a:p>
          <a:p>
            <a:pPr>
              <a:buNone/>
            </a:pPr>
            <a:r>
              <a:rPr lang="en-US" sz="1800" dirty="0">
                <a:latin typeface="Rockwell"/>
                <a:cs typeface="Calibri"/>
              </a:rPr>
              <a:t>Predicted net profit loss = Final sale price - Predicted acquisition price</a:t>
            </a:r>
            <a:endParaRPr lang="en-US" sz="1800" dirty="0">
              <a:ea typeface="+mn-lt"/>
              <a:cs typeface="+mn-lt"/>
            </a:endParaRPr>
          </a:p>
          <a:p>
            <a:pPr>
              <a:buNone/>
            </a:pPr>
            <a:endParaRPr lang="en-US" sz="1800" dirty="0">
              <a:latin typeface="Rockwell"/>
              <a:cs typeface="Calibri"/>
            </a:endParaRPr>
          </a:p>
          <a:p>
            <a:pPr marL="285750" indent="-285750"/>
            <a:r>
              <a:rPr lang="en-US" sz="1800" dirty="0">
                <a:latin typeface="Rockwell"/>
                <a:cs typeface="Calibri"/>
              </a:rPr>
              <a:t>If the Predicted net profit loss  &gt; True net profit loss: The ML models predictions of acquisition price are better than existing data as more profits can be obtained.</a:t>
            </a:r>
          </a:p>
          <a:p>
            <a:pPr marL="285750" indent="-285750">
              <a:buClr>
                <a:srgbClr val="9E3611"/>
              </a:buClr>
            </a:pPr>
            <a:r>
              <a:rPr lang="en-US" sz="1800" dirty="0">
                <a:latin typeface="Rockwell"/>
                <a:cs typeface="Calibri"/>
              </a:rPr>
              <a:t>If the Predicted net profit loss  &lt; True net profit loss: The ML models predictions of acquisition price are bad.</a:t>
            </a:r>
          </a:p>
          <a:p>
            <a:pPr marL="0" indent="0">
              <a:buNone/>
            </a:pPr>
            <a:endParaRPr lang="en-US" sz="1800" dirty="0">
              <a:latin typeface="Rockwell"/>
              <a:cs typeface="Calibri"/>
            </a:endParaRPr>
          </a:p>
        </p:txBody>
      </p:sp>
      <p:sp>
        <p:nvSpPr>
          <p:cNvPr id="5" name="TextBox 4">
            <a:extLst>
              <a:ext uri="{FF2B5EF4-FFF2-40B4-BE49-F238E27FC236}">
                <a16:creationId xmlns:a16="http://schemas.microsoft.com/office/drawing/2014/main" id="{7591B163-AEAD-0E37-6ECA-0C4FF04D3CFB}"/>
              </a:ext>
            </a:extLst>
          </p:cNvPr>
          <p:cNvSpPr txBox="1"/>
          <p:nvPr/>
        </p:nvSpPr>
        <p:spPr>
          <a:xfrm>
            <a:off x="960934" y="1234324"/>
            <a:ext cx="3801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 Total net profit or loss</a:t>
            </a:r>
          </a:p>
        </p:txBody>
      </p:sp>
    </p:spTree>
    <p:extLst>
      <p:ext uri="{BB962C8B-B14F-4D97-AF65-F5344CB8AC3E}">
        <p14:creationId xmlns:p14="http://schemas.microsoft.com/office/powerpoint/2010/main" val="62515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D72B-A9CE-AA01-8F81-142ABD141520}"/>
              </a:ext>
            </a:extLst>
          </p:cNvPr>
          <p:cNvSpPr>
            <a:spLocks noGrp="1"/>
          </p:cNvSpPr>
          <p:nvPr>
            <p:ph type="title"/>
          </p:nvPr>
        </p:nvSpPr>
        <p:spPr>
          <a:xfrm>
            <a:off x="1003588" y="484632"/>
            <a:ext cx="10130181" cy="847345"/>
          </a:xfrm>
        </p:spPr>
        <p:txBody>
          <a:bodyPr>
            <a:normAutofit fontScale="90000"/>
          </a:bodyPr>
          <a:lstStyle/>
          <a:p>
            <a:r>
              <a:rPr lang="en-US" dirty="0"/>
              <a:t>8. ml model comparison</a:t>
            </a:r>
            <a:br>
              <a:rPr lang="en-US" dirty="0"/>
            </a:br>
            <a:endParaRPr lang="en-US">
              <a:latin typeface="Rockwell Condensed"/>
            </a:endParaRPr>
          </a:p>
        </p:txBody>
      </p:sp>
      <p:graphicFrame>
        <p:nvGraphicFramePr>
          <p:cNvPr id="5" name="Content Placeholder 4">
            <a:extLst>
              <a:ext uri="{FF2B5EF4-FFF2-40B4-BE49-F238E27FC236}">
                <a16:creationId xmlns:a16="http://schemas.microsoft.com/office/drawing/2014/main" id="{96D5BE6B-33E1-951B-6E1F-801FF987F9BB}"/>
              </a:ext>
            </a:extLst>
          </p:cNvPr>
          <p:cNvGraphicFramePr>
            <a:graphicFrameLocks noGrp="1"/>
          </p:cNvGraphicFramePr>
          <p:nvPr>
            <p:ph idx="1"/>
            <p:extLst>
              <p:ext uri="{D42A27DB-BD31-4B8C-83A1-F6EECF244321}">
                <p14:modId xmlns:p14="http://schemas.microsoft.com/office/powerpoint/2010/main" val="1478010200"/>
              </p:ext>
            </p:extLst>
          </p:nvPr>
        </p:nvGraphicFramePr>
        <p:xfrm>
          <a:off x="1004956" y="1733826"/>
          <a:ext cx="10058400" cy="3612542"/>
        </p:xfrm>
        <a:graphic>
          <a:graphicData uri="http://schemas.openxmlformats.org/drawingml/2006/table">
            <a:tbl>
              <a:tblPr firstRow="1" bandRow="1">
                <a:tableStyleId>{5FD0F851-EC5A-4D38-B0AD-8093EC10F338}</a:tableStyleId>
              </a:tblPr>
              <a:tblGrid>
                <a:gridCol w="2011680">
                  <a:extLst>
                    <a:ext uri="{9D8B030D-6E8A-4147-A177-3AD203B41FA5}">
                      <a16:colId xmlns:a16="http://schemas.microsoft.com/office/drawing/2014/main" val="2303487885"/>
                    </a:ext>
                  </a:extLst>
                </a:gridCol>
                <a:gridCol w="2011680">
                  <a:extLst>
                    <a:ext uri="{9D8B030D-6E8A-4147-A177-3AD203B41FA5}">
                      <a16:colId xmlns:a16="http://schemas.microsoft.com/office/drawing/2014/main" val="1032301989"/>
                    </a:ext>
                  </a:extLst>
                </a:gridCol>
                <a:gridCol w="2011680">
                  <a:extLst>
                    <a:ext uri="{9D8B030D-6E8A-4147-A177-3AD203B41FA5}">
                      <a16:colId xmlns:a16="http://schemas.microsoft.com/office/drawing/2014/main" val="1244950371"/>
                    </a:ext>
                  </a:extLst>
                </a:gridCol>
                <a:gridCol w="2011680">
                  <a:extLst>
                    <a:ext uri="{9D8B030D-6E8A-4147-A177-3AD203B41FA5}">
                      <a16:colId xmlns:a16="http://schemas.microsoft.com/office/drawing/2014/main" val="4221000120"/>
                    </a:ext>
                  </a:extLst>
                </a:gridCol>
                <a:gridCol w="2011680">
                  <a:extLst>
                    <a:ext uri="{9D8B030D-6E8A-4147-A177-3AD203B41FA5}">
                      <a16:colId xmlns:a16="http://schemas.microsoft.com/office/drawing/2014/main" val="3399004319"/>
                    </a:ext>
                  </a:extLst>
                </a:gridCol>
              </a:tblGrid>
              <a:tr h="960782">
                <a:tc>
                  <a:txBody>
                    <a:bodyPr/>
                    <a:lstStyle/>
                    <a:p>
                      <a:pPr algn="ctr" rtl="0" fontAlgn="base"/>
                      <a:r>
                        <a:rPr lang="en-US" dirty="0">
                          <a:effectLst/>
                        </a:rPr>
                        <a:t> </a:t>
                      </a:r>
                      <a:r>
                        <a:rPr lang="en-US" dirty="0" err="1">
                          <a:effectLst/>
                        </a:rPr>
                        <a:t>S.No</a:t>
                      </a:r>
                      <a:r>
                        <a:rPr lang="en-US" dirty="0">
                          <a:effectLst/>
                        </a:rPr>
                        <a:t>​</a:t>
                      </a:r>
                    </a:p>
                  </a:txBody>
                  <a:tcPr/>
                </a:tc>
                <a:tc>
                  <a:txBody>
                    <a:bodyPr/>
                    <a:lstStyle/>
                    <a:p>
                      <a:pPr algn="ctr" rtl="0" fontAlgn="base"/>
                      <a:r>
                        <a:rPr lang="en-US" dirty="0">
                          <a:effectLst/>
                        </a:rPr>
                        <a:t>Model ​</a:t>
                      </a:r>
                    </a:p>
                  </a:txBody>
                  <a:tcPr/>
                </a:tc>
                <a:tc>
                  <a:txBody>
                    <a:bodyPr/>
                    <a:lstStyle/>
                    <a:p>
                      <a:pPr lvl="0" algn="ctr">
                        <a:buNone/>
                      </a:pPr>
                      <a:r>
                        <a:rPr lang="en-US" dirty="0">
                          <a:effectLst/>
                        </a:rPr>
                        <a:t>R2 squared</a:t>
                      </a:r>
                    </a:p>
                  </a:txBody>
                  <a:tcPr/>
                </a:tc>
                <a:tc>
                  <a:txBody>
                    <a:bodyPr/>
                    <a:lstStyle/>
                    <a:p>
                      <a:pPr algn="ctr" rtl="0" fontAlgn="base"/>
                      <a:r>
                        <a:rPr lang="en-US" dirty="0">
                          <a:effectLst/>
                        </a:rPr>
                        <a:t>True net profit/loss(In millions)</a:t>
                      </a:r>
                    </a:p>
                  </a:txBody>
                  <a:tcPr/>
                </a:tc>
                <a:tc>
                  <a:txBody>
                    <a:bodyPr/>
                    <a:lstStyle/>
                    <a:p>
                      <a:pPr algn="ctr" rtl="0" fontAlgn="base"/>
                      <a:r>
                        <a:rPr lang="en-US" dirty="0">
                          <a:effectLst/>
                        </a:rPr>
                        <a:t>Predicted net profit/loss(In millions)</a:t>
                      </a:r>
                    </a:p>
                  </a:txBody>
                  <a:tcPr/>
                </a:tc>
                <a:extLst>
                  <a:ext uri="{0D108BD9-81ED-4DB2-BD59-A6C34878D82A}">
                    <a16:rowId xmlns:a16="http://schemas.microsoft.com/office/drawing/2014/main" val="2895044458"/>
                  </a:ext>
                </a:extLst>
              </a:tr>
              <a:tr h="312182">
                <a:tc>
                  <a:txBody>
                    <a:bodyPr/>
                    <a:lstStyle/>
                    <a:p>
                      <a:pPr algn="ctr" rtl="0" fontAlgn="base"/>
                      <a:r>
                        <a:rPr lang="en-US" dirty="0">
                          <a:effectLst/>
                        </a:rPr>
                        <a:t>1 ​</a:t>
                      </a:r>
                    </a:p>
                  </a:txBody>
                  <a:tcPr/>
                </a:tc>
                <a:tc>
                  <a:txBody>
                    <a:bodyPr/>
                    <a:lstStyle/>
                    <a:p>
                      <a:pPr algn="ctr" rtl="0" fontAlgn="base"/>
                      <a:r>
                        <a:rPr lang="en-US" dirty="0">
                          <a:effectLst/>
                        </a:rPr>
                        <a:t>Linear regression </a:t>
                      </a:r>
                    </a:p>
                  </a:txBody>
                  <a:tcPr/>
                </a:tc>
                <a:tc>
                  <a:txBody>
                    <a:bodyPr/>
                    <a:lstStyle/>
                    <a:p>
                      <a:pPr algn="ctr" rtl="0" fontAlgn="base"/>
                      <a:r>
                        <a:rPr lang="en-US" b="0" dirty="0">
                          <a:effectLst/>
                        </a:rPr>
                        <a:t>0.78</a:t>
                      </a:r>
                      <a:r>
                        <a:rPr lang="en-US" b="1" dirty="0">
                          <a:effectLst/>
                        </a:rPr>
                        <a:t> ​</a:t>
                      </a:r>
                    </a:p>
                  </a:txBody>
                  <a:tcPr/>
                </a:tc>
                <a:tc>
                  <a:txBody>
                    <a:bodyPr/>
                    <a:lstStyle/>
                    <a:p>
                      <a:pPr algn="ctr" rtl="0" fontAlgn="base"/>
                      <a:r>
                        <a:rPr lang="en-US" b="0" dirty="0">
                          <a:effectLst/>
                        </a:rPr>
                        <a:t>2.83</a:t>
                      </a:r>
                    </a:p>
                  </a:txBody>
                  <a:tcPr/>
                </a:tc>
                <a:tc>
                  <a:txBody>
                    <a:bodyPr/>
                    <a:lstStyle/>
                    <a:p>
                      <a:pPr lvl="0" algn="ctr">
                        <a:buNone/>
                      </a:pPr>
                      <a:r>
                        <a:rPr lang="en-US" dirty="0">
                          <a:effectLst/>
                        </a:rPr>
                        <a:t>2.46</a:t>
                      </a:r>
                    </a:p>
                  </a:txBody>
                  <a:tcPr/>
                </a:tc>
                <a:extLst>
                  <a:ext uri="{0D108BD9-81ED-4DB2-BD59-A6C34878D82A}">
                    <a16:rowId xmlns:a16="http://schemas.microsoft.com/office/drawing/2014/main" val="2009496763"/>
                  </a:ext>
                </a:extLst>
              </a:tr>
              <a:tr h="460058">
                <a:tc>
                  <a:txBody>
                    <a:bodyPr/>
                    <a:lstStyle/>
                    <a:p>
                      <a:pPr algn="ctr" rtl="0" fontAlgn="base"/>
                      <a:r>
                        <a:rPr lang="en-US" dirty="0">
                          <a:effectLst/>
                        </a:rPr>
                        <a:t>2 ​</a:t>
                      </a:r>
                    </a:p>
                  </a:txBody>
                  <a:tcPr/>
                </a:tc>
                <a:tc>
                  <a:txBody>
                    <a:bodyPr/>
                    <a:lstStyle/>
                    <a:p>
                      <a:pPr algn="ctr" rtl="0" fontAlgn="base"/>
                      <a:r>
                        <a:rPr lang="en-US" dirty="0">
                          <a:effectLst/>
                        </a:rPr>
                        <a:t>SVM</a:t>
                      </a:r>
                    </a:p>
                    <a:p>
                      <a:pPr algn="ctr" rtl="0" fontAlgn="base"/>
                      <a:r>
                        <a:rPr lang="en-US" dirty="0">
                          <a:effectLst/>
                        </a:rPr>
                        <a:t>​</a:t>
                      </a:r>
                    </a:p>
                  </a:txBody>
                  <a:tcPr/>
                </a:tc>
                <a:tc>
                  <a:txBody>
                    <a:bodyPr/>
                    <a:lstStyle/>
                    <a:p>
                      <a:pPr lvl="0" algn="ctr">
                        <a:buNone/>
                      </a:pPr>
                      <a:r>
                        <a:rPr lang="en-US" dirty="0">
                          <a:effectLst/>
                        </a:rPr>
                        <a:t>0.11</a:t>
                      </a:r>
                    </a:p>
                  </a:txBody>
                  <a:tcPr/>
                </a:tc>
                <a:tc>
                  <a:txBody>
                    <a:bodyPr/>
                    <a:lstStyle/>
                    <a:p>
                      <a:pPr lvl="0" algn="ctr">
                        <a:lnSpc>
                          <a:spcPct val="100000"/>
                        </a:lnSpc>
                        <a:spcBef>
                          <a:spcPts val="0"/>
                        </a:spcBef>
                        <a:spcAft>
                          <a:spcPts val="0"/>
                        </a:spcAft>
                        <a:buNone/>
                      </a:pPr>
                      <a:r>
                        <a:rPr lang="en-US" sz="1800" b="0" i="0" u="none" strike="noStrike" noProof="0" dirty="0">
                          <a:effectLst/>
                          <a:latin typeface="Rockwell"/>
                        </a:rPr>
                        <a:t>2.83</a:t>
                      </a:r>
                    </a:p>
                    <a:p>
                      <a:pPr lvl="0" algn="ctr">
                        <a:buNone/>
                      </a:pPr>
                      <a:endParaRPr lang="en-US" dirty="0">
                        <a:effectLst/>
                      </a:endParaRPr>
                    </a:p>
                  </a:txBody>
                  <a:tcPr/>
                </a:tc>
                <a:tc>
                  <a:txBody>
                    <a:bodyPr/>
                    <a:lstStyle/>
                    <a:p>
                      <a:pPr algn="ctr" rtl="0" fontAlgn="base"/>
                      <a:r>
                        <a:rPr lang="en-US" dirty="0">
                          <a:effectLst/>
                        </a:rPr>
                        <a:t>-0.51 ​</a:t>
                      </a:r>
                    </a:p>
                  </a:txBody>
                  <a:tcPr/>
                </a:tc>
                <a:extLst>
                  <a:ext uri="{0D108BD9-81ED-4DB2-BD59-A6C34878D82A}">
                    <a16:rowId xmlns:a16="http://schemas.microsoft.com/office/drawing/2014/main" val="1604383129"/>
                  </a:ext>
                </a:extLst>
              </a:tr>
              <a:tr h="312182">
                <a:tc>
                  <a:txBody>
                    <a:bodyPr/>
                    <a:lstStyle/>
                    <a:p>
                      <a:pPr algn="ctr" rtl="0" fontAlgn="base"/>
                      <a:r>
                        <a:rPr lang="en-US" dirty="0">
                          <a:effectLst/>
                        </a:rPr>
                        <a:t>3 ​</a:t>
                      </a:r>
                    </a:p>
                  </a:txBody>
                  <a:tcPr/>
                </a:tc>
                <a:tc>
                  <a:txBody>
                    <a:bodyPr/>
                    <a:lstStyle/>
                    <a:p>
                      <a:pPr algn="ctr" rtl="0" fontAlgn="base"/>
                      <a:r>
                        <a:rPr lang="en-US" dirty="0">
                          <a:effectLst/>
                        </a:rPr>
                        <a:t>Random forest ​</a:t>
                      </a:r>
                    </a:p>
                  </a:txBody>
                  <a:tcPr/>
                </a:tc>
                <a:tc>
                  <a:txBody>
                    <a:bodyPr/>
                    <a:lstStyle/>
                    <a:p>
                      <a:pPr lvl="0" algn="ctr">
                        <a:buNone/>
                      </a:pPr>
                      <a:r>
                        <a:rPr lang="en-US" dirty="0">
                          <a:effectLst/>
                        </a:rPr>
                        <a:t>0.84</a:t>
                      </a:r>
                    </a:p>
                  </a:txBody>
                  <a:tcPr/>
                </a:tc>
                <a:tc>
                  <a:txBody>
                    <a:bodyPr/>
                    <a:lstStyle/>
                    <a:p>
                      <a:pPr lvl="0" algn="ctr">
                        <a:lnSpc>
                          <a:spcPct val="100000"/>
                        </a:lnSpc>
                        <a:spcBef>
                          <a:spcPts val="0"/>
                        </a:spcBef>
                        <a:spcAft>
                          <a:spcPts val="0"/>
                        </a:spcAft>
                        <a:buNone/>
                      </a:pPr>
                      <a:r>
                        <a:rPr lang="en-US" sz="1800" b="0" i="0" u="none" strike="noStrike" noProof="0" dirty="0">
                          <a:effectLst/>
                          <a:latin typeface="Rockwell"/>
                        </a:rPr>
                        <a:t>2.83</a:t>
                      </a:r>
                    </a:p>
                  </a:txBody>
                  <a:tcPr/>
                </a:tc>
                <a:tc>
                  <a:txBody>
                    <a:bodyPr/>
                    <a:lstStyle/>
                    <a:p>
                      <a:pPr lvl="0" algn="ctr">
                        <a:buNone/>
                      </a:pPr>
                      <a:r>
                        <a:rPr lang="en-US" dirty="0">
                          <a:effectLst/>
                        </a:rPr>
                        <a:t>2.75</a:t>
                      </a:r>
                    </a:p>
                  </a:txBody>
                  <a:tcPr/>
                </a:tc>
                <a:extLst>
                  <a:ext uri="{0D108BD9-81ED-4DB2-BD59-A6C34878D82A}">
                    <a16:rowId xmlns:a16="http://schemas.microsoft.com/office/drawing/2014/main" val="134761012"/>
                  </a:ext>
                </a:extLst>
              </a:tr>
              <a:tr h="312182">
                <a:tc>
                  <a:txBody>
                    <a:bodyPr/>
                    <a:lstStyle/>
                    <a:p>
                      <a:pPr algn="ctr" rtl="0" fontAlgn="base"/>
                      <a:r>
                        <a:rPr lang="en-US" dirty="0">
                          <a:effectLst/>
                        </a:rPr>
                        <a:t>4 ​</a:t>
                      </a:r>
                    </a:p>
                  </a:txBody>
                  <a:tcPr/>
                </a:tc>
                <a:tc>
                  <a:txBody>
                    <a:bodyPr/>
                    <a:lstStyle/>
                    <a:p>
                      <a:pPr algn="ctr" rtl="0" fontAlgn="base"/>
                      <a:r>
                        <a:rPr lang="en-US" dirty="0" err="1">
                          <a:effectLst/>
                        </a:rPr>
                        <a:t>Xgb</a:t>
                      </a:r>
                      <a:r>
                        <a:rPr lang="en-US" dirty="0">
                          <a:effectLst/>
                        </a:rPr>
                        <a:t> regressor</a:t>
                      </a:r>
                    </a:p>
                  </a:txBody>
                  <a:tcPr/>
                </a:tc>
                <a:tc>
                  <a:txBody>
                    <a:bodyPr/>
                    <a:lstStyle/>
                    <a:p>
                      <a:pPr lvl="0" algn="ctr">
                        <a:buNone/>
                      </a:pPr>
                      <a:r>
                        <a:rPr lang="en-US" dirty="0">
                          <a:effectLst/>
                        </a:rPr>
                        <a:t>0.80</a:t>
                      </a:r>
                    </a:p>
                  </a:txBody>
                  <a:tcPr/>
                </a:tc>
                <a:tc>
                  <a:txBody>
                    <a:bodyPr/>
                    <a:lstStyle/>
                    <a:p>
                      <a:pPr lvl="0" algn="ctr">
                        <a:lnSpc>
                          <a:spcPct val="100000"/>
                        </a:lnSpc>
                        <a:spcBef>
                          <a:spcPts val="0"/>
                        </a:spcBef>
                        <a:spcAft>
                          <a:spcPts val="0"/>
                        </a:spcAft>
                        <a:buNone/>
                      </a:pPr>
                      <a:r>
                        <a:rPr lang="en-US" sz="1800" b="0" i="0" u="none" strike="noStrike" noProof="0" dirty="0">
                          <a:effectLst/>
                          <a:latin typeface="Rockwell"/>
                        </a:rPr>
                        <a:t>2.83</a:t>
                      </a:r>
                    </a:p>
                  </a:txBody>
                  <a:tcPr/>
                </a:tc>
                <a:tc>
                  <a:txBody>
                    <a:bodyPr/>
                    <a:lstStyle/>
                    <a:p>
                      <a:pPr lvl="0" algn="ctr">
                        <a:buNone/>
                      </a:pPr>
                      <a:r>
                        <a:rPr lang="en-US" dirty="0">
                          <a:effectLst/>
                        </a:rPr>
                        <a:t>2.77</a:t>
                      </a:r>
                    </a:p>
                  </a:txBody>
                  <a:tcPr/>
                </a:tc>
                <a:extLst>
                  <a:ext uri="{0D108BD9-81ED-4DB2-BD59-A6C34878D82A}">
                    <a16:rowId xmlns:a16="http://schemas.microsoft.com/office/drawing/2014/main" val="272045428"/>
                  </a:ext>
                </a:extLst>
              </a:tr>
              <a:tr h="312182">
                <a:tc>
                  <a:txBody>
                    <a:bodyPr/>
                    <a:lstStyle/>
                    <a:p>
                      <a:pPr lvl="0" algn="ctr">
                        <a:buNone/>
                      </a:pPr>
                      <a:r>
                        <a:rPr lang="en-US" dirty="0">
                          <a:effectLst/>
                        </a:rPr>
                        <a:t>5</a:t>
                      </a:r>
                    </a:p>
                  </a:txBody>
                  <a:tcPr/>
                </a:tc>
                <a:tc>
                  <a:txBody>
                    <a:bodyPr/>
                    <a:lstStyle/>
                    <a:p>
                      <a:pPr lvl="0" algn="ctr">
                        <a:buNone/>
                      </a:pPr>
                      <a:r>
                        <a:rPr lang="en-US" dirty="0" err="1">
                          <a:effectLst/>
                        </a:rPr>
                        <a:t>Xgb</a:t>
                      </a:r>
                      <a:r>
                        <a:rPr lang="en-US" dirty="0">
                          <a:effectLst/>
                        </a:rPr>
                        <a:t> regressor – fine tuning</a:t>
                      </a:r>
                      <a:endParaRPr lang="en-US" dirty="0"/>
                    </a:p>
                  </a:txBody>
                  <a:tcPr/>
                </a:tc>
                <a:tc>
                  <a:txBody>
                    <a:bodyPr/>
                    <a:lstStyle/>
                    <a:p>
                      <a:pPr lvl="0" algn="ctr">
                        <a:buNone/>
                      </a:pPr>
                      <a:r>
                        <a:rPr lang="en-US" b="1" dirty="0">
                          <a:effectLst/>
                        </a:rPr>
                        <a:t>0.85</a:t>
                      </a:r>
                    </a:p>
                  </a:txBody>
                  <a:tcPr/>
                </a:tc>
                <a:tc>
                  <a:txBody>
                    <a:bodyPr/>
                    <a:lstStyle/>
                    <a:p>
                      <a:pPr lvl="0" algn="ctr">
                        <a:lnSpc>
                          <a:spcPct val="100000"/>
                        </a:lnSpc>
                        <a:spcBef>
                          <a:spcPts val="0"/>
                        </a:spcBef>
                        <a:spcAft>
                          <a:spcPts val="0"/>
                        </a:spcAft>
                        <a:buNone/>
                      </a:pPr>
                      <a:r>
                        <a:rPr lang="en-US" sz="1800" b="0" i="0" u="none" strike="noStrike" noProof="0" dirty="0">
                          <a:effectLst/>
                          <a:latin typeface="Rockwell"/>
                        </a:rPr>
                        <a:t>2.83</a:t>
                      </a:r>
                    </a:p>
                  </a:txBody>
                  <a:tcPr/>
                </a:tc>
                <a:tc>
                  <a:txBody>
                    <a:bodyPr/>
                    <a:lstStyle/>
                    <a:p>
                      <a:pPr lvl="0" algn="ctr">
                        <a:buNone/>
                      </a:pPr>
                      <a:r>
                        <a:rPr lang="en-US" b="1" dirty="0">
                          <a:effectLst/>
                        </a:rPr>
                        <a:t>2.95</a:t>
                      </a:r>
                    </a:p>
                  </a:txBody>
                  <a:tcPr/>
                </a:tc>
                <a:extLst>
                  <a:ext uri="{0D108BD9-81ED-4DB2-BD59-A6C34878D82A}">
                    <a16:rowId xmlns:a16="http://schemas.microsoft.com/office/drawing/2014/main" val="2468157847"/>
                  </a:ext>
                </a:extLst>
              </a:tr>
            </a:tbl>
          </a:graphicData>
        </a:graphic>
      </p:graphicFrame>
    </p:spTree>
    <p:extLst>
      <p:ext uri="{BB962C8B-B14F-4D97-AF65-F5344CB8AC3E}">
        <p14:creationId xmlns:p14="http://schemas.microsoft.com/office/powerpoint/2010/main" val="230487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FF07-6D07-2C05-DE08-F8CBABD3F74B}"/>
              </a:ext>
            </a:extLst>
          </p:cNvPr>
          <p:cNvSpPr>
            <a:spLocks noGrp="1"/>
          </p:cNvSpPr>
          <p:nvPr>
            <p:ph type="title"/>
          </p:nvPr>
        </p:nvSpPr>
        <p:spPr/>
        <p:txBody>
          <a:bodyPr/>
          <a:lstStyle/>
          <a:p>
            <a:r>
              <a:rPr lang="en-US" dirty="0"/>
              <a:t>9. conclusion</a:t>
            </a:r>
          </a:p>
        </p:txBody>
      </p:sp>
      <p:sp>
        <p:nvSpPr>
          <p:cNvPr id="3" name="Content Placeholder 2">
            <a:extLst>
              <a:ext uri="{FF2B5EF4-FFF2-40B4-BE49-F238E27FC236}">
                <a16:creationId xmlns:a16="http://schemas.microsoft.com/office/drawing/2014/main" id="{F8F4E081-6587-8EDC-79D4-56F82F7BD5E1}"/>
              </a:ext>
            </a:extLst>
          </p:cNvPr>
          <p:cNvSpPr>
            <a:spLocks noGrp="1"/>
          </p:cNvSpPr>
          <p:nvPr>
            <p:ph idx="1"/>
          </p:nvPr>
        </p:nvSpPr>
        <p:spPr/>
        <p:txBody>
          <a:bodyPr vert="horz" lIns="91440" tIns="45720" rIns="91440" bIns="45720" rtlCol="0" anchor="t">
            <a:normAutofit lnSpcReduction="10000"/>
          </a:bodyPr>
          <a:lstStyle/>
          <a:p>
            <a:r>
              <a:rPr lang="en-US" dirty="0"/>
              <a:t>Built a regression model to predict the car acquisition price.</a:t>
            </a:r>
          </a:p>
          <a:p>
            <a:pPr>
              <a:buClr>
                <a:srgbClr val="9E3611"/>
              </a:buClr>
            </a:pPr>
            <a:r>
              <a:rPr lang="en-US" dirty="0"/>
              <a:t>Using </a:t>
            </a:r>
            <a:r>
              <a:rPr lang="en-US" dirty="0" err="1"/>
              <a:t>Xgboost</a:t>
            </a:r>
            <a:r>
              <a:rPr lang="en-US" dirty="0"/>
              <a:t> with parameter tuning, an r2 square of 0.85 was obtained.</a:t>
            </a:r>
          </a:p>
          <a:p>
            <a:pPr>
              <a:buClr>
                <a:srgbClr val="9E3611"/>
              </a:buClr>
            </a:pPr>
            <a:r>
              <a:rPr lang="en-US" dirty="0"/>
              <a:t>The predicted net profit on test data using </a:t>
            </a:r>
            <a:r>
              <a:rPr lang="en-US" dirty="0" err="1"/>
              <a:t>Xgb</a:t>
            </a:r>
            <a:r>
              <a:rPr lang="en-US" dirty="0"/>
              <a:t> is 2.95 million dollars whereas existing net profit on test data is 2.83 million dollars.</a:t>
            </a:r>
          </a:p>
          <a:p>
            <a:pPr marL="0" indent="0">
              <a:buClr>
                <a:srgbClr val="9E3611"/>
              </a:buClr>
              <a:buNone/>
            </a:pPr>
            <a:endParaRPr lang="en-US" dirty="0">
              <a:ea typeface="+mn-lt"/>
              <a:cs typeface="+mn-lt"/>
            </a:endParaRPr>
          </a:p>
          <a:p>
            <a:pPr marL="0" indent="0">
              <a:buNone/>
            </a:pPr>
            <a:r>
              <a:rPr lang="en-US" dirty="0">
                <a:ea typeface="+mn-lt"/>
                <a:cs typeface="+mn-lt"/>
              </a:rPr>
              <a:t>There is still lots of scope for model performance improvement. Due to the time constraints, I stopped going further. These are some of the places of improvement:</a:t>
            </a:r>
          </a:p>
          <a:p>
            <a:pPr>
              <a:buClr>
                <a:srgbClr val="9E3611"/>
              </a:buClr>
            </a:pPr>
            <a:r>
              <a:rPr lang="en-US" dirty="0">
                <a:ea typeface="+mn-lt"/>
                <a:cs typeface="+mn-lt"/>
              </a:rPr>
              <a:t>Cold start problem: I observed many cars doesn't have enough data points. Using data augmentation techniques and external data sources can further improve acquisition price prediction.</a:t>
            </a:r>
          </a:p>
          <a:p>
            <a:pPr>
              <a:buClr>
                <a:srgbClr val="9E3611"/>
              </a:buClr>
            </a:pPr>
            <a:r>
              <a:rPr lang="en-US" dirty="0">
                <a:ea typeface="+mn-lt"/>
                <a:cs typeface="+mn-lt"/>
              </a:rPr>
              <a:t>Concentrating on places where cars are sold for a loss may yield better results.</a:t>
            </a:r>
            <a:br>
              <a:rPr lang="en-US" dirty="0">
                <a:ea typeface="+mn-lt"/>
                <a:cs typeface="+mn-lt"/>
              </a:rPr>
            </a:br>
            <a:r>
              <a:rPr lang="en-US" dirty="0">
                <a:ea typeface="+mn-lt"/>
                <a:cs typeface="+mn-lt"/>
              </a:rPr>
              <a:t> </a:t>
            </a:r>
          </a:p>
          <a:p>
            <a:pPr marL="0" indent="0">
              <a:buClr>
                <a:srgbClr val="9E3611"/>
              </a:buClr>
              <a:buNone/>
            </a:pPr>
            <a:endParaRPr lang="en-US" dirty="0">
              <a:ea typeface="+mn-lt"/>
              <a:cs typeface="+mn-lt"/>
            </a:endParaRPr>
          </a:p>
          <a:p>
            <a:pPr>
              <a:buClr>
                <a:srgbClr val="9E3611"/>
              </a:buClr>
            </a:pPr>
            <a:endParaRPr lang="en-US" dirty="0"/>
          </a:p>
        </p:txBody>
      </p:sp>
    </p:spTree>
    <p:extLst>
      <p:ext uri="{BB962C8B-B14F-4D97-AF65-F5344CB8AC3E}">
        <p14:creationId xmlns:p14="http://schemas.microsoft.com/office/powerpoint/2010/main" val="263247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5C56-D10C-A3ED-8626-935941F079DC}"/>
              </a:ext>
            </a:extLst>
          </p:cNvPr>
          <p:cNvSpPr>
            <a:spLocks noGrp="1"/>
          </p:cNvSpPr>
          <p:nvPr>
            <p:ph type="title"/>
          </p:nvPr>
        </p:nvSpPr>
        <p:spPr>
          <a:xfrm>
            <a:off x="837935" y="815936"/>
            <a:ext cx="10058400" cy="770040"/>
          </a:xfrm>
        </p:spPr>
        <p:txBody>
          <a:bodyPr>
            <a:normAutofit fontScale="90000"/>
          </a:bodyPr>
          <a:lstStyle/>
          <a:p>
            <a:pPr>
              <a:spcBef>
                <a:spcPts val="1200"/>
              </a:spcBef>
            </a:pPr>
            <a:r>
              <a:rPr lang="en-US" b="1">
                <a:ea typeface="+mj-lt"/>
                <a:cs typeface="+mj-lt"/>
              </a:rPr>
              <a:t>Table of Contents</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BBF9C697-5645-1839-BEE3-DC259F719328}"/>
              </a:ext>
            </a:extLst>
          </p:cNvPr>
          <p:cNvSpPr>
            <a:spLocks noGrp="1"/>
          </p:cNvSpPr>
          <p:nvPr>
            <p:ph idx="1"/>
          </p:nvPr>
        </p:nvSpPr>
        <p:spPr>
          <a:xfrm>
            <a:off x="936062" y="1435026"/>
            <a:ext cx="10493828" cy="4878106"/>
          </a:xfrm>
        </p:spPr>
        <p:txBody>
          <a:bodyPr vert="horz" lIns="91440" tIns="45720" rIns="91440" bIns="45720" rtlCol="0" anchor="t">
            <a:normAutofit/>
          </a:bodyPr>
          <a:lstStyle/>
          <a:p>
            <a:pPr marL="228600" indent="-228600">
              <a:buClr>
                <a:srgbClr val="9E3611"/>
              </a:buClr>
              <a:buAutoNum type="arabicPeriod"/>
            </a:pPr>
            <a:r>
              <a:rPr lang="en-US" sz="1400" dirty="0">
                <a:ea typeface="+mn-lt"/>
                <a:cs typeface="+mn-lt"/>
              </a:rPr>
              <a:t>Goal</a:t>
            </a:r>
          </a:p>
          <a:p>
            <a:pPr marL="228600" indent="-228600">
              <a:buClr>
                <a:srgbClr val="9E3611"/>
              </a:buClr>
              <a:buAutoNum type="arabicPeriod"/>
            </a:pPr>
            <a:r>
              <a:rPr lang="en-US" sz="1400" dirty="0">
                <a:ea typeface="+mn-lt"/>
                <a:cs typeface="+mn-lt"/>
              </a:rPr>
              <a:t>Exploratory data analysis</a:t>
            </a:r>
          </a:p>
          <a:p>
            <a:pPr marL="228600" indent="-228600">
              <a:buClr>
                <a:srgbClr val="9E3611"/>
              </a:buClr>
              <a:buAutoNum type="arabicPeriod"/>
            </a:pPr>
            <a:r>
              <a:rPr lang="en-US" sz="1400" dirty="0">
                <a:ea typeface="+mn-lt"/>
                <a:cs typeface="+mn-lt"/>
              </a:rPr>
              <a:t>Preprocessing</a:t>
            </a:r>
          </a:p>
          <a:p>
            <a:pPr marL="228600" indent="-228600">
              <a:buClr>
                <a:srgbClr val="9E3611"/>
              </a:buClr>
              <a:buAutoNum type="arabicPeriod"/>
            </a:pPr>
            <a:r>
              <a:rPr lang="en-US" sz="1400" dirty="0">
                <a:ea typeface="+mn-lt"/>
                <a:cs typeface="+mn-lt"/>
              </a:rPr>
              <a:t>Model formulation</a:t>
            </a:r>
          </a:p>
          <a:p>
            <a:pPr marL="228600" indent="-228600">
              <a:buClr>
                <a:srgbClr val="9E3611"/>
              </a:buClr>
              <a:buAutoNum type="arabicPeriod"/>
            </a:pPr>
            <a:r>
              <a:rPr lang="en-US" sz="1400" dirty="0">
                <a:ea typeface="+mn-lt"/>
                <a:cs typeface="+mn-lt"/>
              </a:rPr>
              <a:t>Training data</a:t>
            </a:r>
          </a:p>
          <a:p>
            <a:pPr marL="228600" indent="-228600">
              <a:buClr>
                <a:srgbClr val="9E3611"/>
              </a:buClr>
              <a:buAutoNum type="arabicPeriod"/>
            </a:pPr>
            <a:r>
              <a:rPr lang="en-US" sz="1400" dirty="0">
                <a:ea typeface="+mn-lt"/>
                <a:cs typeface="+mn-lt"/>
              </a:rPr>
              <a:t>Machine learning models</a:t>
            </a:r>
          </a:p>
          <a:p>
            <a:pPr marL="502920" lvl="1">
              <a:buClr>
                <a:srgbClr val="9E3611"/>
              </a:buClr>
            </a:pPr>
            <a:r>
              <a:rPr lang="en-US" sz="1400" dirty="0">
                <a:ea typeface="+mn-lt"/>
                <a:cs typeface="+mn-lt"/>
              </a:rPr>
              <a:t>Linear regression, SVM, random forest, Xgboost.</a:t>
            </a:r>
          </a:p>
          <a:p>
            <a:pPr marL="228600" indent="-228600">
              <a:buClr>
                <a:srgbClr val="9E3611"/>
              </a:buClr>
              <a:buAutoNum type="arabicPeriod"/>
            </a:pPr>
            <a:r>
              <a:rPr lang="en-US" sz="1400" dirty="0">
                <a:ea typeface="+mn-lt"/>
                <a:cs typeface="+mn-lt"/>
              </a:rPr>
              <a:t>Model evaluation criteria</a:t>
            </a:r>
          </a:p>
          <a:p>
            <a:pPr marL="502920" lvl="1">
              <a:buClr>
                <a:srgbClr val="9E3611"/>
              </a:buClr>
            </a:pPr>
            <a:r>
              <a:rPr lang="en-US" sz="1400" dirty="0">
                <a:ea typeface="+mn-lt"/>
                <a:cs typeface="+mn-lt"/>
              </a:rPr>
              <a:t>Coefficient of determination(r2 squared)</a:t>
            </a:r>
          </a:p>
          <a:p>
            <a:pPr marL="502920" lvl="1">
              <a:buClr>
                <a:srgbClr val="9E3611"/>
              </a:buClr>
            </a:pPr>
            <a:r>
              <a:rPr lang="en-US" sz="1400" dirty="0">
                <a:ea typeface="+mn-lt"/>
                <a:cs typeface="+mn-lt"/>
              </a:rPr>
              <a:t>Net profit and loss</a:t>
            </a:r>
          </a:p>
          <a:p>
            <a:pPr marL="228600" indent="-228600">
              <a:buClr>
                <a:srgbClr val="9E3611"/>
              </a:buClr>
              <a:buAutoNum type="arabicPeriod"/>
            </a:pPr>
            <a:r>
              <a:rPr lang="en-US" sz="1400" dirty="0">
                <a:ea typeface="+mn-lt"/>
                <a:cs typeface="+mn-lt"/>
              </a:rPr>
              <a:t>Model comparison</a:t>
            </a:r>
            <a:endParaRPr lang="en-US" sz="1400"/>
          </a:p>
          <a:p>
            <a:pPr marL="228600" indent="-228600">
              <a:buClr>
                <a:srgbClr val="9E3611"/>
              </a:buClr>
              <a:buAutoNum type="arabicPeriod"/>
            </a:pPr>
            <a:r>
              <a:rPr lang="en-US" sz="1400" dirty="0">
                <a:ea typeface="+mn-lt"/>
                <a:cs typeface="+mn-lt"/>
              </a:rPr>
              <a:t>Conclusion</a:t>
            </a:r>
          </a:p>
          <a:p>
            <a:pPr>
              <a:buClr>
                <a:srgbClr val="9E3611"/>
              </a:buClr>
            </a:pPr>
            <a:endParaRPr lang="en-US"/>
          </a:p>
        </p:txBody>
      </p:sp>
    </p:spTree>
    <p:extLst>
      <p:ext uri="{BB962C8B-B14F-4D97-AF65-F5344CB8AC3E}">
        <p14:creationId xmlns:p14="http://schemas.microsoft.com/office/powerpoint/2010/main" val="134480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173A-EAAC-5E38-3655-83CAB2749EE8}"/>
              </a:ext>
            </a:extLst>
          </p:cNvPr>
          <p:cNvSpPr>
            <a:spLocks noGrp="1"/>
          </p:cNvSpPr>
          <p:nvPr>
            <p:ph type="title"/>
          </p:nvPr>
        </p:nvSpPr>
        <p:spPr/>
        <p:txBody>
          <a:bodyPr/>
          <a:lstStyle/>
          <a:p>
            <a:r>
              <a:rPr lang="en-US"/>
              <a:t>1. Goal</a:t>
            </a:r>
          </a:p>
        </p:txBody>
      </p:sp>
      <p:sp>
        <p:nvSpPr>
          <p:cNvPr id="3" name="Content Placeholder 2">
            <a:extLst>
              <a:ext uri="{FF2B5EF4-FFF2-40B4-BE49-F238E27FC236}">
                <a16:creationId xmlns:a16="http://schemas.microsoft.com/office/drawing/2014/main" id="{4322A3D3-1947-F67A-1E8A-6860E65D3E9F}"/>
              </a:ext>
            </a:extLst>
          </p:cNvPr>
          <p:cNvSpPr>
            <a:spLocks noGrp="1"/>
          </p:cNvSpPr>
          <p:nvPr>
            <p:ph idx="1"/>
          </p:nvPr>
        </p:nvSpPr>
        <p:spPr/>
        <p:txBody>
          <a:bodyPr vert="horz" lIns="91440" tIns="45720" rIns="91440" bIns="45720" rtlCol="0" anchor="t">
            <a:normAutofit/>
          </a:bodyPr>
          <a:lstStyle/>
          <a:p>
            <a:r>
              <a:rPr lang="en-US" dirty="0">
                <a:ea typeface="+mn-lt"/>
                <a:cs typeface="+mn-lt"/>
              </a:rPr>
              <a:t>Build a </a:t>
            </a:r>
            <a:r>
              <a:rPr lang="en-US" b="1" dirty="0">
                <a:ea typeface="+mn-lt"/>
                <a:cs typeface="+mn-lt"/>
              </a:rPr>
              <a:t>data science/ML model </a:t>
            </a:r>
            <a:r>
              <a:rPr lang="en-US" dirty="0">
                <a:ea typeface="+mn-lt"/>
                <a:cs typeface="+mn-lt"/>
              </a:rPr>
              <a:t>to predict the </a:t>
            </a:r>
            <a:r>
              <a:rPr lang="en-US" b="1" dirty="0">
                <a:ea typeface="+mn-lt"/>
                <a:cs typeface="+mn-lt"/>
              </a:rPr>
              <a:t>acquisition price </a:t>
            </a:r>
            <a:r>
              <a:rPr lang="en-US" dirty="0">
                <a:ea typeface="+mn-lt"/>
                <a:cs typeface="+mn-lt"/>
              </a:rPr>
              <a:t>of the car.</a:t>
            </a:r>
            <a:endParaRPr lang="en-US" dirty="0"/>
          </a:p>
          <a:p>
            <a:pPr>
              <a:buClr>
                <a:srgbClr val="9E3611"/>
              </a:buClr>
            </a:pPr>
            <a:endParaRPr lang="en-US" dirty="0">
              <a:ea typeface="+mn-lt"/>
              <a:cs typeface="+mn-lt"/>
            </a:endParaRPr>
          </a:p>
          <a:p>
            <a:pPr>
              <a:buClr>
                <a:srgbClr val="9E3611"/>
              </a:buClr>
            </a:pPr>
            <a:r>
              <a:rPr lang="en-US" dirty="0">
                <a:ea typeface="+mn-lt"/>
                <a:cs typeface="+mn-lt"/>
              </a:rPr>
              <a:t>If the selling price was greater than acquisition price, SHIFT makes money on the cars.</a:t>
            </a:r>
          </a:p>
          <a:p>
            <a:pPr>
              <a:buClr>
                <a:srgbClr val="9E3611"/>
              </a:buClr>
            </a:pPr>
            <a:r>
              <a:rPr lang="en-US" dirty="0">
                <a:ea typeface="+mn-lt"/>
                <a:cs typeface="+mn-lt"/>
              </a:rPr>
              <a:t>If the selling price was less than acquisition price, SHIFT ends up losing money.</a:t>
            </a:r>
          </a:p>
          <a:p>
            <a:pPr>
              <a:buClr>
                <a:srgbClr val="9E3611"/>
              </a:buClr>
            </a:pPr>
            <a:r>
              <a:rPr lang="en-US" dirty="0">
                <a:ea typeface="+mn-lt"/>
                <a:cs typeface="+mn-lt"/>
              </a:rPr>
              <a:t>Ensure the profits are maximized and Losses are decreased.</a:t>
            </a:r>
            <a:endParaRPr lang="en-US" dirty="0"/>
          </a:p>
        </p:txBody>
      </p:sp>
    </p:spTree>
    <p:extLst>
      <p:ext uri="{BB962C8B-B14F-4D97-AF65-F5344CB8AC3E}">
        <p14:creationId xmlns:p14="http://schemas.microsoft.com/office/powerpoint/2010/main" val="11852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2114-CDD5-5D46-553D-C02463D4D564}"/>
              </a:ext>
            </a:extLst>
          </p:cNvPr>
          <p:cNvSpPr>
            <a:spLocks noGrp="1"/>
          </p:cNvSpPr>
          <p:nvPr>
            <p:ph type="title"/>
          </p:nvPr>
        </p:nvSpPr>
        <p:spPr/>
        <p:txBody>
          <a:bodyPr>
            <a:normAutofit/>
          </a:bodyPr>
          <a:lstStyle/>
          <a:p>
            <a:r>
              <a:rPr lang="en-US" dirty="0">
                <a:ea typeface="+mj-lt"/>
                <a:cs typeface="+mj-lt"/>
              </a:rPr>
              <a:t>2. </a:t>
            </a:r>
            <a:r>
              <a:rPr lang="en-US" dirty="0">
                <a:latin typeface="Rockwell Condensed"/>
              </a:rPr>
              <a:t>exploratory data analysis</a:t>
            </a:r>
            <a:endParaRPr lang="en-US" b="1" dirty="0"/>
          </a:p>
        </p:txBody>
      </p:sp>
      <p:sp>
        <p:nvSpPr>
          <p:cNvPr id="3" name="Content Placeholder 2">
            <a:extLst>
              <a:ext uri="{FF2B5EF4-FFF2-40B4-BE49-F238E27FC236}">
                <a16:creationId xmlns:a16="http://schemas.microsoft.com/office/drawing/2014/main" id="{DDB5512E-4472-CA6C-61D2-BB79E32DFBEC}"/>
              </a:ext>
            </a:extLst>
          </p:cNvPr>
          <p:cNvSpPr>
            <a:spLocks noGrp="1"/>
          </p:cNvSpPr>
          <p:nvPr>
            <p:ph idx="1"/>
          </p:nvPr>
        </p:nvSpPr>
        <p:spPr>
          <a:xfrm>
            <a:off x="1069343" y="2425820"/>
            <a:ext cx="4346309" cy="4050792"/>
          </a:xfrm>
        </p:spPr>
        <p:txBody>
          <a:bodyPr vert="horz" lIns="91440" tIns="45720" rIns="91440" bIns="45720" rtlCol="0" anchor="t">
            <a:normAutofit fontScale="92500"/>
          </a:bodyPr>
          <a:lstStyle/>
          <a:p>
            <a:pPr marL="0" indent="0">
              <a:buNone/>
            </a:pPr>
            <a:r>
              <a:rPr lang="en-US" dirty="0">
                <a:ea typeface="+mn-lt"/>
                <a:cs typeface="+mn-lt"/>
              </a:rPr>
              <a:t>1. Seller id - unique identifier for a vehicle year - vehicle year</a:t>
            </a:r>
            <a:endParaRPr lang="en-US"/>
          </a:p>
          <a:p>
            <a:pPr marL="0" indent="0">
              <a:buClr>
                <a:srgbClr val="9E3611"/>
              </a:buClr>
              <a:buNone/>
            </a:pPr>
            <a:r>
              <a:rPr lang="en-US" dirty="0">
                <a:ea typeface="+mn-lt"/>
                <a:cs typeface="+mn-lt"/>
              </a:rPr>
              <a:t>2. Make - vehicle make</a:t>
            </a:r>
          </a:p>
          <a:p>
            <a:pPr marL="0" indent="0">
              <a:buClr>
                <a:srgbClr val="9E3611"/>
              </a:buClr>
              <a:buNone/>
            </a:pPr>
            <a:r>
              <a:rPr lang="en-US" dirty="0">
                <a:ea typeface="+mn-lt"/>
                <a:cs typeface="+mn-lt"/>
              </a:rPr>
              <a:t>3. Model - vehicle model </a:t>
            </a:r>
          </a:p>
          <a:p>
            <a:pPr marL="0" indent="0">
              <a:buClr>
                <a:srgbClr val="9E3611"/>
              </a:buClr>
              <a:buNone/>
            </a:pPr>
            <a:r>
              <a:rPr lang="en-US" dirty="0">
                <a:ea typeface="+mn-lt"/>
                <a:cs typeface="+mn-lt"/>
              </a:rPr>
              <a:t>4. Trim - vehicle trim</a:t>
            </a:r>
          </a:p>
          <a:p>
            <a:pPr marL="0" indent="0">
              <a:buClr>
                <a:srgbClr val="9E3611"/>
              </a:buClr>
              <a:buNone/>
            </a:pPr>
            <a:r>
              <a:rPr lang="en-US" dirty="0">
                <a:ea typeface="+mn-lt"/>
                <a:cs typeface="+mn-lt"/>
              </a:rPr>
              <a:t>5. Body type - vehicle body type</a:t>
            </a:r>
          </a:p>
          <a:p>
            <a:pPr marL="0" indent="0">
              <a:buClr>
                <a:srgbClr val="9E3611"/>
              </a:buClr>
              <a:buNone/>
            </a:pPr>
            <a:r>
              <a:rPr lang="en-US" dirty="0">
                <a:ea typeface="+mn-lt"/>
                <a:cs typeface="+mn-lt"/>
              </a:rPr>
              <a:t>6. Engine type - vehicle engine type</a:t>
            </a:r>
          </a:p>
          <a:p>
            <a:pPr marL="0" indent="0">
              <a:buClr>
                <a:srgbClr val="9E3611"/>
              </a:buClr>
              <a:buNone/>
            </a:pPr>
            <a:r>
              <a:rPr lang="en-US" dirty="0">
                <a:ea typeface="+mn-lt"/>
                <a:cs typeface="+mn-lt"/>
              </a:rPr>
              <a:t>7. Mileage - mileage on the vehicle at the time of acquiring it</a:t>
            </a:r>
          </a:p>
          <a:p>
            <a:pPr marL="0" indent="0">
              <a:buClr>
                <a:srgbClr val="9E3611"/>
              </a:buClr>
              <a:buNone/>
            </a:pPr>
            <a:r>
              <a:rPr lang="en-US" dirty="0">
                <a:ea typeface="+mn-lt"/>
                <a:cs typeface="+mn-lt"/>
              </a:rPr>
              <a:t>8. Accidents - number of accidents on vehicle</a:t>
            </a:r>
          </a:p>
          <a:p>
            <a:pPr marL="457200" indent="-457200">
              <a:buClr>
                <a:srgbClr val="9E3611"/>
              </a:buClr>
              <a:buAutoNum type="arabicPeriod"/>
            </a:pPr>
            <a:endParaRPr lang="en-US" dirty="0"/>
          </a:p>
          <a:p>
            <a:pPr marL="0" indent="0">
              <a:buNone/>
            </a:pPr>
            <a:endParaRPr lang="en-US" dirty="0"/>
          </a:p>
          <a:p>
            <a:pPr marL="0" indent="0">
              <a:buClr>
                <a:srgbClr val="9E3611"/>
              </a:buClr>
              <a:buNone/>
            </a:pPr>
            <a:endParaRPr lang="en-US" dirty="0"/>
          </a:p>
        </p:txBody>
      </p:sp>
      <p:sp>
        <p:nvSpPr>
          <p:cNvPr id="6" name="Content Placeholder 2">
            <a:extLst>
              <a:ext uri="{FF2B5EF4-FFF2-40B4-BE49-F238E27FC236}">
                <a16:creationId xmlns:a16="http://schemas.microsoft.com/office/drawing/2014/main" id="{E9A4A234-FF56-979C-020D-72DD4935790E}"/>
              </a:ext>
            </a:extLst>
          </p:cNvPr>
          <p:cNvSpPr txBox="1">
            <a:spLocks/>
          </p:cNvSpPr>
          <p:nvPr/>
        </p:nvSpPr>
        <p:spPr>
          <a:xfrm>
            <a:off x="6672079" y="2502602"/>
            <a:ext cx="4346309" cy="4050792"/>
          </a:xfrm>
          <a:prstGeom prst="rect">
            <a:avLst/>
          </a:prstGeom>
        </p:spPr>
        <p:txBody>
          <a:bodyPr vert="horz" lIns="91440" tIns="45720" rIns="91440" bIns="45720" rtlCol="0" anchor="t">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Clr>
                <a:srgbClr val="9E3611"/>
              </a:buClr>
              <a:buNone/>
            </a:pPr>
            <a:r>
              <a:rPr lang="en-US" dirty="0"/>
              <a:t>9. Owners - number of owners for this vehicle</a:t>
            </a:r>
            <a:endParaRPr lang="en-US" dirty="0">
              <a:ea typeface="+mn-lt"/>
              <a:cs typeface="+mn-lt"/>
            </a:endParaRPr>
          </a:p>
          <a:p>
            <a:pPr marL="0" indent="0">
              <a:buClr>
                <a:srgbClr val="9E3611"/>
              </a:buClr>
              <a:buNone/>
            </a:pPr>
            <a:r>
              <a:rPr lang="en-US" dirty="0"/>
              <a:t>10. Seller region - which region vehicle was acquired in</a:t>
            </a:r>
          </a:p>
          <a:p>
            <a:pPr marL="0" indent="0">
              <a:buNone/>
            </a:pPr>
            <a:r>
              <a:rPr lang="en-US" dirty="0"/>
              <a:t>11. Appraised date - date of acquisition</a:t>
            </a:r>
          </a:p>
          <a:p>
            <a:pPr marL="0" indent="0">
              <a:buNone/>
            </a:pPr>
            <a:r>
              <a:rPr lang="en-US" dirty="0"/>
              <a:t>12. Acquistion price - price at which the vehicle was acquired for </a:t>
            </a:r>
          </a:p>
          <a:p>
            <a:pPr marL="0" indent="0">
              <a:buNone/>
            </a:pPr>
            <a:r>
              <a:rPr lang="en-US" dirty="0"/>
              <a:t>13. Listing date - date when vehicle was listed on our shift website</a:t>
            </a:r>
          </a:p>
          <a:p>
            <a:pPr marL="0" indent="0">
              <a:buNone/>
            </a:pPr>
            <a:r>
              <a:rPr lang="en-US" dirty="0"/>
              <a:t>14. List price - price at which the vehicle was listed for sale on our website </a:t>
            </a:r>
          </a:p>
          <a:p>
            <a:pPr marL="0" indent="0">
              <a:buNone/>
            </a:pPr>
            <a:r>
              <a:rPr lang="en-US" dirty="0"/>
              <a:t>15. Sell date - date when vehicle was sold</a:t>
            </a:r>
          </a:p>
          <a:p>
            <a:pPr marL="0" indent="0">
              <a:buNone/>
            </a:pPr>
            <a:r>
              <a:rPr lang="en-US" dirty="0"/>
              <a:t>16. Final sale price - price at which the vehicle was finally sold </a:t>
            </a:r>
            <a:endParaRPr lang="en-US"/>
          </a:p>
          <a:p>
            <a:pPr marL="0" indent="0">
              <a:buFont typeface="Wingdings" pitchFamily="2" charset="2"/>
              <a:buNone/>
            </a:pPr>
            <a:endParaRPr lang="en-US" dirty="0"/>
          </a:p>
          <a:p>
            <a:pPr marL="0" indent="0">
              <a:buClr>
                <a:srgbClr val="9E3611"/>
              </a:buClr>
              <a:buFont typeface="Wingdings" pitchFamily="2" charset="2"/>
              <a:buNone/>
            </a:pPr>
            <a:endParaRPr lang="en-US" dirty="0"/>
          </a:p>
        </p:txBody>
      </p:sp>
      <p:sp>
        <p:nvSpPr>
          <p:cNvPr id="7" name="TextBox 6">
            <a:extLst>
              <a:ext uri="{FF2B5EF4-FFF2-40B4-BE49-F238E27FC236}">
                <a16:creationId xmlns:a16="http://schemas.microsoft.com/office/drawing/2014/main" id="{33C7BAD6-C409-1F18-5C7A-1E7C7F6EE40B}"/>
              </a:ext>
            </a:extLst>
          </p:cNvPr>
          <p:cNvSpPr txBox="1"/>
          <p:nvPr/>
        </p:nvSpPr>
        <p:spPr>
          <a:xfrm>
            <a:off x="1013285" y="179273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Columns overview</a:t>
            </a:r>
          </a:p>
        </p:txBody>
      </p:sp>
    </p:spTree>
    <p:extLst>
      <p:ext uri="{BB962C8B-B14F-4D97-AF65-F5344CB8AC3E}">
        <p14:creationId xmlns:p14="http://schemas.microsoft.com/office/powerpoint/2010/main" val="160907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417E-98E9-D36C-5C3B-CBC18A3B1446}"/>
              </a:ext>
            </a:extLst>
          </p:cNvPr>
          <p:cNvSpPr>
            <a:spLocks noGrp="1"/>
          </p:cNvSpPr>
          <p:nvPr>
            <p:ph type="title"/>
          </p:nvPr>
        </p:nvSpPr>
        <p:spPr/>
        <p:txBody>
          <a:bodyPr/>
          <a:lstStyle/>
          <a:p>
            <a:r>
              <a:rPr lang="en-US" dirty="0">
                <a:ea typeface="+mj-lt"/>
                <a:cs typeface="+mj-lt"/>
              </a:rPr>
              <a:t>2. EXPLORATORY DATA ANALYSIS</a:t>
            </a:r>
          </a:p>
          <a:p>
            <a:endParaRPr lang="en-US" dirty="0"/>
          </a:p>
        </p:txBody>
      </p:sp>
      <p:sp>
        <p:nvSpPr>
          <p:cNvPr id="7" name="TextBox 6">
            <a:extLst>
              <a:ext uri="{FF2B5EF4-FFF2-40B4-BE49-F238E27FC236}">
                <a16:creationId xmlns:a16="http://schemas.microsoft.com/office/drawing/2014/main" id="{22555506-6B5C-EE14-66E4-B4F7CBF32974}"/>
              </a:ext>
            </a:extLst>
          </p:cNvPr>
          <p:cNvSpPr txBox="1"/>
          <p:nvPr/>
        </p:nvSpPr>
        <p:spPr>
          <a:xfrm>
            <a:off x="730876" y="1291986"/>
            <a:ext cx="6807199" cy="1452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 Number of rows and acquisition price distribution </a:t>
            </a:r>
            <a:r>
              <a:rPr lang="en-US" dirty="0"/>
              <a:t>​</a:t>
            </a:r>
          </a:p>
          <a:p>
            <a:pPr marL="285750" indent="-285750">
              <a:lnSpc>
                <a:spcPct val="90000"/>
              </a:lnSpc>
              <a:spcBef>
                <a:spcPts val="1200"/>
              </a:spcBef>
              <a:buFont typeface="Arial"/>
              <a:buChar char="•"/>
            </a:pPr>
            <a:r>
              <a:rPr lang="en-US" dirty="0"/>
              <a:t>Total number of rows= 639,401 </a:t>
            </a:r>
            <a:endParaRPr lang="en-US" dirty="0">
              <a:ea typeface="+mn-lt"/>
              <a:cs typeface="+mn-lt"/>
            </a:endParaRPr>
          </a:p>
          <a:p>
            <a:pPr marL="285750" indent="-285750">
              <a:lnSpc>
                <a:spcPct val="90000"/>
              </a:lnSpc>
              <a:spcBef>
                <a:spcPts val="1200"/>
              </a:spcBef>
              <a:buFont typeface="Arial"/>
              <a:buChar char="•"/>
            </a:pPr>
            <a:r>
              <a:rPr lang="en-US" dirty="0"/>
              <a:t>Number of unique cars = </a:t>
            </a:r>
            <a:r>
              <a:rPr lang="en-US" b="1" dirty="0"/>
              <a:t>12,000</a:t>
            </a:r>
          </a:p>
          <a:p>
            <a:endParaRPr lang="en-US" dirty="0"/>
          </a:p>
        </p:txBody>
      </p:sp>
      <p:sp>
        <p:nvSpPr>
          <p:cNvPr id="8" name="TextBox 7">
            <a:extLst>
              <a:ext uri="{FF2B5EF4-FFF2-40B4-BE49-F238E27FC236}">
                <a16:creationId xmlns:a16="http://schemas.microsoft.com/office/drawing/2014/main" id="{08D706F3-D101-769E-FF23-BFC31C8AE8EA}"/>
              </a:ext>
            </a:extLst>
          </p:cNvPr>
          <p:cNvSpPr txBox="1"/>
          <p:nvPr/>
        </p:nvSpPr>
        <p:spPr>
          <a:xfrm>
            <a:off x="3253471" y="6317149"/>
            <a:ext cx="6604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Average acquisition price of the car is ~ 17,805 dollars</a:t>
            </a:r>
            <a:endParaRPr lang="en-US" dirty="0"/>
          </a:p>
          <a:p>
            <a:pPr algn="l"/>
            <a:endParaRPr lang="en-US" dirty="0"/>
          </a:p>
        </p:txBody>
      </p:sp>
      <p:pic>
        <p:nvPicPr>
          <p:cNvPr id="5" name="Picture 8" descr="Chart, histogram&#10;&#10;Description automatically generated">
            <a:extLst>
              <a:ext uri="{FF2B5EF4-FFF2-40B4-BE49-F238E27FC236}">
                <a16:creationId xmlns:a16="http://schemas.microsoft.com/office/drawing/2014/main" id="{AA57DF58-2CD3-20B4-D408-0D39520F2C31}"/>
              </a:ext>
            </a:extLst>
          </p:cNvPr>
          <p:cNvPicPr>
            <a:picLocks noGrp="1" noChangeAspect="1"/>
          </p:cNvPicPr>
          <p:nvPr>
            <p:ph idx="1"/>
          </p:nvPr>
        </p:nvPicPr>
        <p:blipFill>
          <a:blip r:embed="rId2"/>
          <a:stretch>
            <a:fillRect/>
          </a:stretch>
        </p:blipFill>
        <p:spPr>
          <a:xfrm>
            <a:off x="2492782" y="2452965"/>
            <a:ext cx="7596439" cy="3631983"/>
          </a:xfrm>
        </p:spPr>
      </p:pic>
      <p:sp>
        <p:nvSpPr>
          <p:cNvPr id="9" name="TextBox 8">
            <a:extLst>
              <a:ext uri="{FF2B5EF4-FFF2-40B4-BE49-F238E27FC236}">
                <a16:creationId xmlns:a16="http://schemas.microsoft.com/office/drawing/2014/main" id="{DE8666C3-2C2A-4527-688A-3254870ABFC0}"/>
              </a:ext>
            </a:extLst>
          </p:cNvPr>
          <p:cNvSpPr txBox="1"/>
          <p:nvPr/>
        </p:nvSpPr>
        <p:spPr>
          <a:xfrm>
            <a:off x="4631331" y="2455850"/>
            <a:ext cx="3499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Acquisition price distribution</a:t>
            </a:r>
          </a:p>
        </p:txBody>
      </p:sp>
    </p:spTree>
    <p:extLst>
      <p:ext uri="{BB962C8B-B14F-4D97-AF65-F5344CB8AC3E}">
        <p14:creationId xmlns:p14="http://schemas.microsoft.com/office/powerpoint/2010/main" val="118921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 Box plots of numerical columns</a:t>
            </a:r>
            <a:r>
              <a:rPr lang="en-US" dirty="0"/>
              <a:t>​</a:t>
            </a:r>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sp>
        <p:nvSpPr>
          <p:cNvPr id="3" name="TextBox 2">
            <a:extLst>
              <a:ext uri="{FF2B5EF4-FFF2-40B4-BE49-F238E27FC236}">
                <a16:creationId xmlns:a16="http://schemas.microsoft.com/office/drawing/2014/main" id="{BBD25A64-8A36-7637-C5AD-BB1519F05D1A}"/>
              </a:ext>
            </a:extLst>
          </p:cNvPr>
          <p:cNvSpPr txBox="1"/>
          <p:nvPr/>
        </p:nvSpPr>
        <p:spPr>
          <a:xfrm>
            <a:off x="1066800" y="1894114"/>
            <a:ext cx="6103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Average mileage per car at shift is ~66k miles</a:t>
            </a:r>
          </a:p>
        </p:txBody>
      </p:sp>
      <p:pic>
        <p:nvPicPr>
          <p:cNvPr id="4" name="Picture 4" descr="Chart, box and whisker chart&#10;&#10;Description automatically generated">
            <a:extLst>
              <a:ext uri="{FF2B5EF4-FFF2-40B4-BE49-F238E27FC236}">
                <a16:creationId xmlns:a16="http://schemas.microsoft.com/office/drawing/2014/main" id="{3DB97104-2AA8-8B36-CD90-22CDEA0CE11D}"/>
              </a:ext>
            </a:extLst>
          </p:cNvPr>
          <p:cNvPicPr>
            <a:picLocks noChangeAspect="1"/>
          </p:cNvPicPr>
          <p:nvPr/>
        </p:nvPicPr>
        <p:blipFill>
          <a:blip r:embed="rId3"/>
          <a:stretch>
            <a:fillRect/>
          </a:stretch>
        </p:blipFill>
        <p:spPr>
          <a:xfrm>
            <a:off x="2996812" y="2515368"/>
            <a:ext cx="4982665" cy="3956210"/>
          </a:xfrm>
          <a:prstGeom prst="rect">
            <a:avLst/>
          </a:prstGeom>
        </p:spPr>
      </p:pic>
    </p:spTree>
    <p:extLst>
      <p:ext uri="{BB962C8B-B14F-4D97-AF65-F5344CB8AC3E}">
        <p14:creationId xmlns:p14="http://schemas.microsoft.com/office/powerpoint/2010/main" val="273460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 Box plots of numerical columns</a:t>
            </a:r>
            <a:r>
              <a:rPr lang="en-US" dirty="0"/>
              <a:t>​</a:t>
            </a:r>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sp>
        <p:nvSpPr>
          <p:cNvPr id="9" name="TextBox 8">
            <a:extLst>
              <a:ext uri="{FF2B5EF4-FFF2-40B4-BE49-F238E27FC236}">
                <a16:creationId xmlns:a16="http://schemas.microsoft.com/office/drawing/2014/main" id="{64F8C650-7767-2784-154B-D708A3B8515E}"/>
              </a:ext>
            </a:extLst>
          </p:cNvPr>
          <p:cNvSpPr txBox="1"/>
          <p:nvPr/>
        </p:nvSpPr>
        <p:spPr>
          <a:xfrm>
            <a:off x="1613301" y="5864104"/>
            <a:ext cx="4362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 acquisition price = 17.8k</a:t>
            </a:r>
          </a:p>
        </p:txBody>
      </p:sp>
      <p:sp>
        <p:nvSpPr>
          <p:cNvPr id="12" name="TextBox 11">
            <a:extLst>
              <a:ext uri="{FF2B5EF4-FFF2-40B4-BE49-F238E27FC236}">
                <a16:creationId xmlns:a16="http://schemas.microsoft.com/office/drawing/2014/main" id="{3131FD42-C998-A574-17F8-F1C60571A093}"/>
              </a:ext>
            </a:extLst>
          </p:cNvPr>
          <p:cNvSpPr txBox="1"/>
          <p:nvPr/>
        </p:nvSpPr>
        <p:spPr>
          <a:xfrm>
            <a:off x="7750239" y="59555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 sale price= 19k</a:t>
            </a:r>
          </a:p>
        </p:txBody>
      </p:sp>
      <p:pic>
        <p:nvPicPr>
          <p:cNvPr id="2" name="Picture 5" descr="Timeline&#10;&#10;Description automatically generated">
            <a:extLst>
              <a:ext uri="{FF2B5EF4-FFF2-40B4-BE49-F238E27FC236}">
                <a16:creationId xmlns:a16="http://schemas.microsoft.com/office/drawing/2014/main" id="{DD964918-AD88-A426-DF7A-078B78EBDB29}"/>
              </a:ext>
            </a:extLst>
          </p:cNvPr>
          <p:cNvPicPr>
            <a:picLocks noChangeAspect="1"/>
          </p:cNvPicPr>
          <p:nvPr/>
        </p:nvPicPr>
        <p:blipFill>
          <a:blip r:embed="rId3"/>
          <a:stretch>
            <a:fillRect/>
          </a:stretch>
        </p:blipFill>
        <p:spPr>
          <a:xfrm>
            <a:off x="896952" y="1949008"/>
            <a:ext cx="5145534" cy="3721985"/>
          </a:xfrm>
          <a:prstGeom prst="rect">
            <a:avLst/>
          </a:prstGeom>
        </p:spPr>
      </p:pic>
      <p:pic>
        <p:nvPicPr>
          <p:cNvPr id="6" name="Picture 7" descr="Chart, box and whisker chart&#10;&#10;Description automatically generated">
            <a:extLst>
              <a:ext uri="{FF2B5EF4-FFF2-40B4-BE49-F238E27FC236}">
                <a16:creationId xmlns:a16="http://schemas.microsoft.com/office/drawing/2014/main" id="{3C75F426-CC84-57E6-BCDA-C417216BB67F}"/>
              </a:ext>
            </a:extLst>
          </p:cNvPr>
          <p:cNvPicPr>
            <a:picLocks noChangeAspect="1"/>
          </p:cNvPicPr>
          <p:nvPr/>
        </p:nvPicPr>
        <p:blipFill>
          <a:blip r:embed="rId4"/>
          <a:stretch>
            <a:fillRect/>
          </a:stretch>
        </p:blipFill>
        <p:spPr>
          <a:xfrm>
            <a:off x="6399637" y="1851529"/>
            <a:ext cx="5279321" cy="4010009"/>
          </a:xfrm>
          <a:prstGeom prst="rect">
            <a:avLst/>
          </a:prstGeom>
        </p:spPr>
      </p:pic>
    </p:spTree>
    <p:extLst>
      <p:ext uri="{BB962C8B-B14F-4D97-AF65-F5344CB8AC3E}">
        <p14:creationId xmlns:p14="http://schemas.microsoft.com/office/powerpoint/2010/main" val="414597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555506-6B5C-EE14-66E4-B4F7CBF32974}"/>
              </a:ext>
            </a:extLst>
          </p:cNvPr>
          <p:cNvSpPr txBox="1"/>
          <p:nvPr/>
        </p:nvSpPr>
        <p:spPr>
          <a:xfrm>
            <a:off x="1126750" y="1388323"/>
            <a:ext cx="680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 Year of manufacture and region</a:t>
            </a:r>
            <a:endParaRPr lang="en-US" dirty="0"/>
          </a:p>
        </p:txBody>
      </p:sp>
      <p:sp>
        <p:nvSpPr>
          <p:cNvPr id="11" name="Title 1">
            <a:extLst>
              <a:ext uri="{FF2B5EF4-FFF2-40B4-BE49-F238E27FC236}">
                <a16:creationId xmlns:a16="http://schemas.microsoft.com/office/drawing/2014/main" id="{E323287E-46B3-6C5A-96B3-0E3003723A75}"/>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ea typeface="+mj-lt"/>
                <a:cs typeface="+mj-lt"/>
              </a:rPr>
              <a:t>2. EXPLORATORY DATA ANALYSIS</a:t>
            </a:r>
          </a:p>
          <a:p>
            <a:endParaRPr lang="en-US" dirty="0"/>
          </a:p>
        </p:txBody>
      </p:sp>
      <p:sp>
        <p:nvSpPr>
          <p:cNvPr id="9" name="TextBox 8">
            <a:extLst>
              <a:ext uri="{FF2B5EF4-FFF2-40B4-BE49-F238E27FC236}">
                <a16:creationId xmlns:a16="http://schemas.microsoft.com/office/drawing/2014/main" id="{64F8C650-7767-2784-154B-D708A3B8515E}"/>
              </a:ext>
            </a:extLst>
          </p:cNvPr>
          <p:cNvSpPr txBox="1"/>
          <p:nvPr/>
        </p:nvSpPr>
        <p:spPr>
          <a:xfrm>
            <a:off x="1496965" y="5125371"/>
            <a:ext cx="31060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Majority of cars sold at shift are Manufactured between 2015 and 2018. </a:t>
            </a:r>
          </a:p>
        </p:txBody>
      </p:sp>
      <p:sp>
        <p:nvSpPr>
          <p:cNvPr id="12" name="TextBox 11">
            <a:extLst>
              <a:ext uri="{FF2B5EF4-FFF2-40B4-BE49-F238E27FC236}">
                <a16:creationId xmlns:a16="http://schemas.microsoft.com/office/drawing/2014/main" id="{3131FD42-C998-A574-17F8-F1C60571A093}"/>
              </a:ext>
            </a:extLst>
          </p:cNvPr>
          <p:cNvSpPr txBox="1"/>
          <p:nvPr/>
        </p:nvSpPr>
        <p:spPr>
          <a:xfrm>
            <a:off x="7156926" y="5216831"/>
            <a:ext cx="42904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Major regions of business for shift are Los Angeles, SFO and Seattle</a:t>
            </a:r>
          </a:p>
        </p:txBody>
      </p:sp>
      <p:pic>
        <p:nvPicPr>
          <p:cNvPr id="3" name="Picture 3" descr="Chart, bar chart, histogram&#10;&#10;Description automatically generated">
            <a:extLst>
              <a:ext uri="{FF2B5EF4-FFF2-40B4-BE49-F238E27FC236}">
                <a16:creationId xmlns:a16="http://schemas.microsoft.com/office/drawing/2014/main" id="{2A543AD1-B12F-57AB-5939-FC48E6E41281}"/>
              </a:ext>
            </a:extLst>
          </p:cNvPr>
          <p:cNvPicPr>
            <a:picLocks noChangeAspect="1"/>
          </p:cNvPicPr>
          <p:nvPr/>
        </p:nvPicPr>
        <p:blipFill>
          <a:blip r:embed="rId3"/>
          <a:stretch>
            <a:fillRect/>
          </a:stretch>
        </p:blipFill>
        <p:spPr>
          <a:xfrm>
            <a:off x="652644" y="2316558"/>
            <a:ext cx="5256054" cy="2480821"/>
          </a:xfrm>
          <a:prstGeom prst="rect">
            <a:avLst/>
          </a:prstGeom>
        </p:spPr>
      </p:pic>
      <p:pic>
        <p:nvPicPr>
          <p:cNvPr id="4" name="Picture 4" descr="Chart, bar chart&#10;&#10;Description automatically generated">
            <a:extLst>
              <a:ext uri="{FF2B5EF4-FFF2-40B4-BE49-F238E27FC236}">
                <a16:creationId xmlns:a16="http://schemas.microsoft.com/office/drawing/2014/main" id="{1CD54A10-5FBE-B3CF-78A8-279599019F3E}"/>
              </a:ext>
            </a:extLst>
          </p:cNvPr>
          <p:cNvPicPr>
            <a:picLocks noChangeAspect="1"/>
          </p:cNvPicPr>
          <p:nvPr/>
        </p:nvPicPr>
        <p:blipFill>
          <a:blip r:embed="rId4"/>
          <a:stretch>
            <a:fillRect/>
          </a:stretch>
        </p:blipFill>
        <p:spPr>
          <a:xfrm>
            <a:off x="6574142" y="2199582"/>
            <a:ext cx="4953579" cy="2848560"/>
          </a:xfrm>
          <a:prstGeom prst="rect">
            <a:avLst/>
          </a:prstGeom>
        </p:spPr>
      </p:pic>
    </p:spTree>
    <p:extLst>
      <p:ext uri="{BB962C8B-B14F-4D97-AF65-F5344CB8AC3E}">
        <p14:creationId xmlns:p14="http://schemas.microsoft.com/office/powerpoint/2010/main" val="34403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SHIFT CAR ACQUISITION PRICE MODELING</vt:lpstr>
      <vt:lpstr>BACKGROUND</vt:lpstr>
      <vt:lpstr>Table of Contents </vt:lpstr>
      <vt:lpstr>1. Goal</vt:lpstr>
      <vt:lpstr>2. exploratory data analysis</vt:lpstr>
      <vt:lpstr>2.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preprocessing</vt:lpstr>
      <vt:lpstr>4. Model FORMULATION</vt:lpstr>
      <vt:lpstr>5. training data </vt:lpstr>
      <vt:lpstr>6. ML Models </vt:lpstr>
      <vt:lpstr>7. model evaluation criteria </vt:lpstr>
      <vt:lpstr>7. model evaluation criteria </vt:lpstr>
      <vt:lpstr>8. ml model comparison </vt:lpstr>
      <vt:lpstr>9.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1290</cp:revision>
  <dcterms:created xsi:type="dcterms:W3CDTF">2022-06-19T12:59:52Z</dcterms:created>
  <dcterms:modified xsi:type="dcterms:W3CDTF">2022-06-26T20:35:01Z</dcterms:modified>
</cp:coreProperties>
</file>