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57"/>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Lst>
  <p:sldSz cx="9144000" cy="5143500" type="screen16x9"/>
  <p:notesSz cx="6858000" cy="9144000"/>
  <p:embeddedFontLst>
    <p:embeddedFont>
      <p:font typeface="Lato Light" panose="020F0502020204030203"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53A6F6-F120-4ED6-8543-D4B7E5678656}">
  <a:tblStyle styleId="{A953A6F6-F120-4ED6-8543-D4B7E56786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8A2B297-3A12-43F2-B957-376A151CB3DF}"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d3c7a9d99_0_8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d3c7a9d99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6c384f18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6c384f18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e6c384f18e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e6c384f18e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e6c384f18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e6c384f18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e6c384f18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e6c384f18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e6c384f18e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e6c384f18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e6c384f18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e6c384f18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ad3c7a9d99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ad3c7a9d9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ad3c7a9d9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ad3c7a9d9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ad3c7a9d9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ad3c7a9d9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ad3c7a9d99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ad3c7a9d9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ad3c7a9d99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d3c7a9d9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e6c384f18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e6c384f18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e6c384f18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e6c384f18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e6ee8d8b0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e6ee8d8b0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6ee8d8b0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e6ee8d8b0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e6ee8d8b0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e6ee8d8b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e6ee8d8b0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e6ee8d8b0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e6ee8d8b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e6ee8d8b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ad3c7a9d99_0_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ad3c7a9d99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b8a1fac2f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b8a1fac2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ab8a1fac2f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ab8a1fac2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d3c7a9d9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d3c7a9d9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ab8a1fac2f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ab8a1fac2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ab8a1fac2f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ab8a1fac2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ab8a1fac2f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ab8a1fac2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b8a1fac2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b8a1fac2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ab8a1fac2f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ab8a1fac2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ab8a1fac2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ab8a1fac2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ad3c7a9d99_0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ad3c7a9d99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2ad3c7a9d99_0_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2ad3c7a9d99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ab8a1fac2f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ab8a1fac2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ab8a1fac2f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ab8a1fac2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d3c7a9d99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d3c7a9d99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ab8a1fac2f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ab8a1fac2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ab8a1fac2f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ab8a1fac2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73e5f5c6e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73e5f5c6e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73e5f5c6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73e5f5c6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ab8a1fac2f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ab8a1fac2f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ab8a1fac2f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ab8a1fac2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ab8a1fac2f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ab8a1fac2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ab8a1fac2f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ab8a1fac2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ab8a1fac2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ab8a1fac2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ab8a1fac2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ab8a1fac2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e682fde8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e682fde8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ab8a1fac2f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2ab8a1fac2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ab8a1fac2f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ab8a1fac2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2ab8a1fac2f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2ab8a1fac2f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ab8a1fac2f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ab8a1fac2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ab8a1fac2f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ab8a1fac2f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ab8a1fac2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ab8a1fac2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d3c7a9d99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d3c7a9d9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e6c384f1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e6c384f1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e6c384f18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e6c384f1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682fde8f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e682fde8f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311708" y="744575"/>
            <a:ext cx="8520600" cy="2052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311700" y="2834125"/>
            <a:ext cx="8520600" cy="792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a:endParaRPr/>
          </a:p>
        </p:txBody>
      </p:sp>
      <p:sp>
        <p:nvSpPr>
          <p:cNvPr id="21" name="Google Shape;2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1"/>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2" name="Google Shape;62;p11"/>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3" name="Google Shape;63;p11"/>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SzPts val="1800"/>
              <a:buNone/>
              <a:defRPr sz="1800" b="1"/>
            </a:lvl1pPr>
            <a:lvl2pPr marL="914400" lvl="1" indent="-228600" algn="l">
              <a:lnSpc>
                <a:spcPct val="90000"/>
              </a:lnSpc>
              <a:spcBef>
                <a:spcPts val="400"/>
              </a:spcBef>
              <a:spcAft>
                <a:spcPts val="0"/>
              </a:spcAft>
              <a:buSzPts val="1500"/>
              <a:buNone/>
              <a:defRPr sz="1500" b="1"/>
            </a:lvl2pPr>
            <a:lvl3pPr marL="1371600" lvl="2" indent="-228600" algn="l">
              <a:lnSpc>
                <a:spcPct val="90000"/>
              </a:lnSpc>
              <a:spcBef>
                <a:spcPts val="400"/>
              </a:spcBef>
              <a:spcAft>
                <a:spcPts val="0"/>
              </a:spcAft>
              <a:buSzPts val="1400"/>
              <a:buNone/>
              <a:defRPr sz="1400" b="1"/>
            </a:lvl3pPr>
            <a:lvl4pPr marL="1828800" lvl="3" indent="-228600" algn="l">
              <a:lnSpc>
                <a:spcPct val="90000"/>
              </a:lnSpc>
              <a:spcBef>
                <a:spcPts val="400"/>
              </a:spcBef>
              <a:spcAft>
                <a:spcPts val="0"/>
              </a:spcAft>
              <a:buSzPts val="1200"/>
              <a:buNone/>
              <a:defRPr sz="1200" b="1"/>
            </a:lvl4pPr>
            <a:lvl5pPr marL="2286000" lvl="4" indent="-228600" algn="l">
              <a:lnSpc>
                <a:spcPct val="9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64" name="Google Shape;64;p11"/>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SzPts val="2400"/>
              <a:buChar char="•"/>
              <a:defRPr sz="2400"/>
            </a:lvl1pPr>
            <a:lvl2pPr marL="914400" lvl="1" indent="-361950" algn="l">
              <a:lnSpc>
                <a:spcPct val="90000"/>
              </a:lnSpc>
              <a:spcBef>
                <a:spcPts val="400"/>
              </a:spcBef>
              <a:spcAft>
                <a:spcPts val="0"/>
              </a:spcAft>
              <a:buSzPts val="2100"/>
              <a:buChar char="•"/>
              <a:defRPr sz="2100"/>
            </a:lvl2pPr>
            <a:lvl3pPr marL="1371600" lvl="2" indent="-342900" algn="l">
              <a:lnSpc>
                <a:spcPct val="90000"/>
              </a:lnSpc>
              <a:spcBef>
                <a:spcPts val="400"/>
              </a:spcBef>
              <a:spcAft>
                <a:spcPts val="0"/>
              </a:spcAft>
              <a:buSzPts val="1800"/>
              <a:buChar char="•"/>
              <a:defRPr sz="1800"/>
            </a:lvl3pPr>
            <a:lvl4pPr marL="1828800" lvl="3" indent="-323850" algn="l">
              <a:lnSpc>
                <a:spcPct val="90000"/>
              </a:lnSpc>
              <a:spcBef>
                <a:spcPts val="400"/>
              </a:spcBef>
              <a:spcAft>
                <a:spcPts val="0"/>
              </a:spcAft>
              <a:buSzPts val="1500"/>
              <a:buChar char="•"/>
              <a:defRPr sz="1500"/>
            </a:lvl4pPr>
            <a:lvl5pPr marL="2286000" lvl="4" indent="-323850" algn="l">
              <a:lnSpc>
                <a:spcPct val="90000"/>
              </a:lnSpc>
              <a:spcBef>
                <a:spcPts val="400"/>
              </a:spcBef>
              <a:spcAft>
                <a:spcPts val="0"/>
              </a:spcAft>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1" name="Google Shape;71;p1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2" name="Google Shape;72;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3" name="Google Shape;73;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4" name="Google Shape;74;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3"/>
          <p:cNvSpPr>
            <a:spLocks noGrp="1"/>
          </p:cNvSpPr>
          <p:nvPr>
            <p:ph type="pic" idx="2"/>
          </p:nvPr>
        </p:nvSpPr>
        <p:spPr>
          <a:xfrm>
            <a:off x="3887391" y="740569"/>
            <a:ext cx="4629300" cy="3655200"/>
          </a:xfrm>
          <a:prstGeom prst="rect">
            <a:avLst/>
          </a:prstGeom>
          <a:noFill/>
          <a:ln>
            <a:noFill/>
          </a:ln>
        </p:spPr>
      </p:sp>
      <p:sp>
        <p:nvSpPr>
          <p:cNvPr id="78" name="Google Shape;78;p1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200"/>
              <a:buNone/>
              <a:defRPr sz="1200"/>
            </a:lvl1pPr>
            <a:lvl2pPr marL="914400" lvl="1" indent="-228600" algn="l">
              <a:lnSpc>
                <a:spcPct val="90000"/>
              </a:lnSpc>
              <a:spcBef>
                <a:spcPts val="400"/>
              </a:spcBef>
              <a:spcAft>
                <a:spcPts val="0"/>
              </a:spcAft>
              <a:buSzPts val="1100"/>
              <a:buNone/>
              <a:defRPr sz="1100"/>
            </a:lvl2pPr>
            <a:lvl3pPr marL="1371600" lvl="2" indent="-228600" algn="l">
              <a:lnSpc>
                <a:spcPct val="90000"/>
              </a:lnSpc>
              <a:spcBef>
                <a:spcPts val="400"/>
              </a:spcBef>
              <a:spcAft>
                <a:spcPts val="0"/>
              </a:spcAft>
              <a:buSzPts val="900"/>
              <a:buNone/>
              <a:defRPr sz="900"/>
            </a:lvl3pPr>
            <a:lvl4pPr marL="1828800" lvl="3" indent="-228600" algn="l">
              <a:lnSpc>
                <a:spcPct val="90000"/>
              </a:lnSpc>
              <a:spcBef>
                <a:spcPts val="400"/>
              </a:spcBef>
              <a:spcAft>
                <a:spcPts val="0"/>
              </a:spcAft>
              <a:buSzPts val="800"/>
              <a:buNone/>
              <a:defRPr sz="800"/>
            </a:lvl4pPr>
            <a:lvl5pPr marL="2286000" lvl="4" indent="-228600" algn="l">
              <a:lnSpc>
                <a:spcPct val="9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9" name="Google Shape;7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4"/>
          <p:cNvSpPr txBox="1">
            <a:spLocks noGrp="1"/>
          </p:cNvSpPr>
          <p:nvPr>
            <p:ph type="body" idx="1"/>
          </p:nvPr>
        </p:nvSpPr>
        <p:spPr>
          <a:xfrm rot="5400000">
            <a:off x="2741400" y="-1141200"/>
            <a:ext cx="36612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6" name="Google Shape;86;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2" name="Google Shape;92;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628650" y="650185"/>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4308E5"/>
              </a:buClr>
              <a:buSzPts val="3300"/>
              <a:buFont typeface="Arial"/>
              <a:buNone/>
              <a:defRPr b="1">
                <a:solidFill>
                  <a:srgbClr val="4308E5"/>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6"/>
          <p:cNvSpPr txBox="1">
            <a:spLocks noGrp="1"/>
          </p:cNvSpPr>
          <p:nvPr>
            <p:ph type="body" idx="1"/>
          </p:nvPr>
        </p:nvSpPr>
        <p:spPr>
          <a:xfrm>
            <a:off x="628650" y="1746214"/>
            <a:ext cx="3886200" cy="3263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SzPts val="2100"/>
              <a:buChar char="•"/>
              <a:defRPr sz="1400">
                <a:latin typeface="Lato Light"/>
                <a:ea typeface="Lato Light"/>
                <a:cs typeface="Lato Light"/>
                <a:sym typeface="Lato Light"/>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9" name="Google Shape;9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0" name="Google Shape;10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Only">
  <p:cSld name="1_Title Only">
    <p:spTree>
      <p:nvGrpSpPr>
        <p:cNvPr id="1" name="Shape 102"/>
        <p:cNvGrpSpPr/>
        <p:nvPr/>
      </p:nvGrpSpPr>
      <p:grpSpPr>
        <a:xfrm>
          <a:off x="0" y="0"/>
          <a:ext cx="0" cy="0"/>
          <a:chOff x="0" y="0"/>
          <a:chExt cx="0" cy="0"/>
        </a:xfrm>
      </p:grpSpPr>
      <p:sp>
        <p:nvSpPr>
          <p:cNvPr id="103" name="Google Shape;103;p18"/>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18"/>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05" name="Google Shape;105;p18"/>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06" name="Google Shape;106;p18"/>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07" name="Google Shape;107;p18"/>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8" name="Google Shape;108;p18"/>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09"/>
        <p:cNvGrpSpPr/>
        <p:nvPr/>
      </p:nvGrpSpPr>
      <p:grpSpPr>
        <a:xfrm>
          <a:off x="0" y="0"/>
          <a:ext cx="0" cy="0"/>
          <a:chOff x="0" y="0"/>
          <a:chExt cx="0" cy="0"/>
        </a:xfrm>
      </p:grpSpPr>
      <p:sp>
        <p:nvSpPr>
          <p:cNvPr id="110" name="Google Shape;110;p19"/>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19"/>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2" name="Google Shape;112;p19"/>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13" name="Google Shape;113;p19"/>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14" name="Google Shape;114;p19"/>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5" name="Google Shape;115;p19"/>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16"/>
        <p:cNvGrpSpPr/>
        <p:nvPr/>
      </p:nvGrpSpPr>
      <p:grpSpPr>
        <a:xfrm>
          <a:off x="0" y="0"/>
          <a:ext cx="0" cy="0"/>
          <a:chOff x="0" y="0"/>
          <a:chExt cx="0" cy="0"/>
        </a:xfrm>
      </p:grpSpPr>
      <p:sp>
        <p:nvSpPr>
          <p:cNvPr id="117" name="Google Shape;117;p20"/>
          <p:cNvSpPr/>
          <p:nvPr/>
        </p:nvSpPr>
        <p:spPr>
          <a:xfrm>
            <a:off x="2286000" y="742951"/>
            <a:ext cx="4953000" cy="346800"/>
          </a:xfrm>
          <a:prstGeom prst="rect">
            <a:avLst/>
          </a:prstGeom>
          <a:noFill/>
          <a:ln>
            <a:noFill/>
          </a:ln>
        </p:spPr>
        <p:txBody>
          <a:bodyPr spcFirstLastPara="1" wrap="square" lIns="69050" tIns="34525" rIns="69050" bIns="345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0"/>
          <p:cNvSpPr/>
          <p:nvPr/>
        </p:nvSpPr>
        <p:spPr>
          <a:xfrm>
            <a:off x="0" y="4914900"/>
            <a:ext cx="9144000" cy="415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Project Proposal Submitted to the National Supercomputing Mission presentation by Prof M V Rane &amp; Dr Vikas Kumar on 11/11/2017 at CDAC Pune                 			           © Heat Pump Laboratory  IITB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chemeClr val="dk1"/>
                </a:solidFill>
                <a:latin typeface="Calibri"/>
                <a:ea typeface="Calibri"/>
                <a:cs typeface="Calibri"/>
                <a:sym typeface="Calibri"/>
              </a:rPr>
              <a:t>Saved as F:\EHD2018\SP+2012-21\NSM+CDAC+2019-21\PMC2+9032021+CDAC_Pune\20210309+MVR&amp;VK+Design &amp; Development of DCLC based System+IITB+CDAC+f.pptx  last updated on 8-03-2021 01:20                                                                                      Slide </a:t>
            </a:r>
            <a:fld id="{00000000-1234-1234-1234-123412341234}" type="slidenum">
              <a:rPr lang="en" sz="800" b="0" i="0" u="none" strike="noStrike" cap="none">
                <a:solidFill>
                  <a:schemeClr val="dk1"/>
                </a:solidFill>
                <a:latin typeface="Calibri"/>
                <a:ea typeface="Calibri"/>
                <a:cs typeface="Calibri"/>
                <a:sym typeface="Calibri"/>
              </a:rPr>
              <a:t>‹#›</a:t>
            </a:fld>
            <a:endParaRPr sz="800" b="0" i="0" u="none" strike="noStrike" cap="none">
              <a:solidFill>
                <a:schemeClr val="dk1"/>
              </a:solidFill>
              <a:latin typeface="Calibri"/>
              <a:ea typeface="Calibri"/>
              <a:cs typeface="Calibri"/>
              <a:sym typeface="Calibri"/>
            </a:endParaRPr>
          </a:p>
        </p:txBody>
      </p:sp>
      <p:pic>
        <p:nvPicPr>
          <p:cNvPr id="119" name="Google Shape;119;p20"/>
          <p:cNvPicPr preferRelativeResize="0"/>
          <p:nvPr/>
        </p:nvPicPr>
        <p:blipFill rotWithShape="1">
          <a:blip r:embed="rId2">
            <a:alphaModFix/>
          </a:blip>
          <a:srcRect/>
          <a:stretch/>
        </p:blipFill>
        <p:spPr>
          <a:xfrm>
            <a:off x="8096251" y="0"/>
            <a:ext cx="1047749" cy="834629"/>
          </a:xfrm>
          <a:prstGeom prst="rect">
            <a:avLst/>
          </a:prstGeom>
          <a:noFill/>
          <a:ln>
            <a:noFill/>
          </a:ln>
        </p:spPr>
      </p:pic>
      <p:pic>
        <p:nvPicPr>
          <p:cNvPr id="120" name="Google Shape;120;p20"/>
          <p:cNvPicPr preferRelativeResize="0"/>
          <p:nvPr/>
        </p:nvPicPr>
        <p:blipFill rotWithShape="1">
          <a:blip r:embed="rId3">
            <a:alphaModFix/>
          </a:blip>
          <a:srcRect/>
          <a:stretch/>
        </p:blipFill>
        <p:spPr>
          <a:xfrm>
            <a:off x="98181" y="92869"/>
            <a:ext cx="795703" cy="457200"/>
          </a:xfrm>
          <a:prstGeom prst="rect">
            <a:avLst/>
          </a:prstGeom>
          <a:noFill/>
          <a:ln>
            <a:noFill/>
          </a:ln>
        </p:spPr>
      </p:pic>
      <p:sp>
        <p:nvSpPr>
          <p:cNvPr id="121" name="Google Shape;121;p20"/>
          <p:cNvSpPr txBox="1">
            <a:spLocks noGrp="1"/>
          </p:cNvSpPr>
          <p:nvPr>
            <p:ph type="body" idx="1"/>
          </p:nvPr>
        </p:nvSpPr>
        <p:spPr>
          <a:xfrm>
            <a:off x="211015" y="878682"/>
            <a:ext cx="8757000" cy="39756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279400" algn="l">
              <a:lnSpc>
                <a:spcPct val="90000"/>
              </a:lnSpc>
              <a:spcBef>
                <a:spcPts val="400"/>
              </a:spcBef>
              <a:spcAft>
                <a:spcPts val="0"/>
              </a:spcAft>
              <a:buSzPts val="800"/>
              <a:buChar char="•"/>
              <a:defRPr sz="8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0"/>
          <p:cNvSpPr txBox="1">
            <a:spLocks noGrp="1"/>
          </p:cNvSpPr>
          <p:nvPr>
            <p:ph type="title"/>
          </p:nvPr>
        </p:nvSpPr>
        <p:spPr>
          <a:xfrm>
            <a:off x="893885" y="-2104"/>
            <a:ext cx="7104600" cy="3648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26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3"/>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SzPts val="1800"/>
              <a:buChar char="•"/>
              <a:defRPr/>
            </a:lvl1pPr>
            <a:lvl2pPr marL="914400" lvl="1" indent="-323850" algn="l">
              <a:lnSpc>
                <a:spcPct val="90000"/>
              </a:lnSpc>
              <a:spcBef>
                <a:spcPts val="400"/>
              </a:spcBef>
              <a:spcAft>
                <a:spcPts val="0"/>
              </a:spcAft>
              <a:buSzPts val="1500"/>
              <a:buChar char="•"/>
              <a:defRPr/>
            </a:lvl2pPr>
            <a:lvl3pPr marL="1371600" lvl="2" indent="-317500" algn="l">
              <a:lnSpc>
                <a:spcPct val="90000"/>
              </a:lnSpc>
              <a:spcBef>
                <a:spcPts val="400"/>
              </a:spcBef>
              <a:spcAft>
                <a:spcPts val="0"/>
              </a:spcAft>
              <a:buSzPts val="1400"/>
              <a:buChar char="•"/>
              <a:defRPr/>
            </a:lvl3pPr>
            <a:lvl4pPr marL="1828800" lvl="3" indent="-304800" algn="l">
              <a:lnSpc>
                <a:spcPct val="90000"/>
              </a:lnSpc>
              <a:spcBef>
                <a:spcPts val="400"/>
              </a:spcBef>
              <a:spcAft>
                <a:spcPts val="0"/>
              </a:spcAft>
              <a:buSzPts val="1200"/>
              <a:buChar char="•"/>
              <a:defRPr/>
            </a:lvl4pPr>
            <a:lvl5pPr marL="2286000" lvl="4" indent="-304800" algn="l">
              <a:lnSpc>
                <a:spcPct val="90000"/>
              </a:lnSpc>
              <a:spcBef>
                <a:spcPts val="400"/>
              </a:spcBef>
              <a:spcAft>
                <a:spcPts val="0"/>
              </a:spcAft>
              <a:buSzPts val="12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1143000" y="1575197"/>
            <a:ext cx="6858000" cy="17907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chemeClr val="dk1"/>
              </a:buClr>
              <a:buSzPts val="4100"/>
              <a:buFont typeface="Arial"/>
              <a:buNone/>
              <a:defRPr sz="4100" b="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9" name="Google Shape;29;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0" name="Google Shape;30;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800"/>
              </a:spcBef>
              <a:spcAft>
                <a:spcPts val="0"/>
              </a:spcAft>
              <a:buClr>
                <a:srgbClr val="A40000"/>
              </a:buClr>
              <a:buSzPts val="1800"/>
              <a:buFont typeface="Arial"/>
              <a:buChar char="•"/>
              <a:defRPr/>
            </a:lvl1pPr>
            <a:lvl2pPr marL="914400" lvl="1" indent="-323850" algn="l">
              <a:lnSpc>
                <a:spcPct val="90000"/>
              </a:lnSpc>
              <a:spcBef>
                <a:spcPts val="400"/>
              </a:spcBef>
              <a:spcAft>
                <a:spcPts val="0"/>
              </a:spcAft>
              <a:buClr>
                <a:srgbClr val="A40000"/>
              </a:buClr>
              <a:buSzPts val="1500"/>
              <a:buFont typeface="Arial"/>
              <a:buChar char="•"/>
              <a:defRPr/>
            </a:lvl2pPr>
            <a:lvl3pPr marL="1371600" lvl="2" indent="-317500" algn="l">
              <a:lnSpc>
                <a:spcPct val="90000"/>
              </a:lnSpc>
              <a:spcBef>
                <a:spcPts val="400"/>
              </a:spcBef>
              <a:spcAft>
                <a:spcPts val="0"/>
              </a:spcAft>
              <a:buClr>
                <a:srgbClr val="A40000"/>
              </a:buClr>
              <a:buSzPts val="1400"/>
              <a:buFont typeface="Arial"/>
              <a:buChar char="•"/>
              <a:defRPr/>
            </a:lvl3pPr>
            <a:lvl4pPr marL="1828800" lvl="3" indent="-304800" algn="l">
              <a:lnSpc>
                <a:spcPct val="90000"/>
              </a:lnSpc>
              <a:spcBef>
                <a:spcPts val="400"/>
              </a:spcBef>
              <a:spcAft>
                <a:spcPts val="0"/>
              </a:spcAft>
              <a:buClr>
                <a:srgbClr val="A40000"/>
              </a:buClr>
              <a:buSzPts val="1200"/>
              <a:buFont typeface="Arial"/>
              <a:buChar char="•"/>
              <a:defRPr/>
            </a:lvl4pPr>
            <a:lvl5pPr marL="2286000" lvl="4" indent="-304800" algn="l">
              <a:lnSpc>
                <a:spcPct val="90000"/>
              </a:lnSpc>
              <a:spcBef>
                <a:spcPts val="400"/>
              </a:spcBef>
              <a:spcAft>
                <a:spcPts val="0"/>
              </a:spcAft>
              <a:buClr>
                <a:srgbClr val="A40000"/>
              </a:buClr>
              <a:buSzPts val="1200"/>
              <a:buFont typeface="Arial"/>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28649" y="321469"/>
            <a:ext cx="7714200" cy="459600"/>
          </a:xfrm>
          <a:prstGeom prst="rect">
            <a:avLst/>
          </a:prstGeom>
          <a:noFill/>
          <a:ln>
            <a:noFill/>
          </a:ln>
        </p:spPr>
        <p:txBody>
          <a:bodyPr spcFirstLastPara="1" wrap="square" lIns="68575" tIns="34275" rIns="68575" bIns="34275" anchor="ctr" anchorCtr="0">
            <a:noAutofit/>
          </a:bodyPr>
          <a:lstStyle>
            <a:lvl1pPr lvl="0" algn="ctr">
              <a:lnSpc>
                <a:spcPct val="90000"/>
              </a:lnSpc>
              <a:spcBef>
                <a:spcPts val="0"/>
              </a:spcBef>
              <a:spcAft>
                <a:spcPts val="0"/>
              </a:spcAft>
              <a:buClr>
                <a:srgbClr val="0070C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SzPts val="1400"/>
              <a:buChar char="•"/>
              <a:defRPr/>
            </a:lvl1pPr>
            <a:lvl2pPr marL="914400" lvl="1" indent="-317500" algn="l">
              <a:lnSpc>
                <a:spcPct val="90000"/>
              </a:lnSpc>
              <a:spcBef>
                <a:spcPts val="400"/>
              </a:spcBef>
              <a:spcAft>
                <a:spcPts val="0"/>
              </a:spcAft>
              <a:buSzPts val="14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3" name="Google Shape;43;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1142910" y="2101410"/>
            <a:ext cx="6857700" cy="5307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SzPts val="800"/>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a:endParaRPr/>
          </a:p>
        </p:txBody>
      </p:sp>
      <p:sp>
        <p:nvSpPr>
          <p:cNvPr id="52" name="Google Shape;52;p9"/>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SzPts val="800"/>
              <a:buNone/>
              <a:defRPr/>
            </a:lvl1pPr>
            <a:lvl2pPr lvl="1" algn="l">
              <a:lnSpc>
                <a:spcPct val="90000"/>
              </a:lnSpc>
              <a:spcBef>
                <a:spcPts val="0"/>
              </a:spcBef>
              <a:spcAft>
                <a:spcPts val="0"/>
              </a:spcAft>
              <a:buSzPts val="800"/>
              <a:buNone/>
              <a:defRPr/>
            </a:lvl2pPr>
            <a:lvl3pPr lvl="2" algn="l">
              <a:lnSpc>
                <a:spcPct val="90000"/>
              </a:lnSpc>
              <a:spcBef>
                <a:spcPts val="0"/>
              </a:spcBef>
              <a:spcAft>
                <a:spcPts val="0"/>
              </a:spcAft>
              <a:buSzPts val="800"/>
              <a:buNone/>
              <a:defRPr/>
            </a:lvl3pPr>
            <a:lvl4pPr lvl="3" algn="l">
              <a:lnSpc>
                <a:spcPct val="90000"/>
              </a:lnSpc>
              <a:spcBef>
                <a:spcPts val="0"/>
              </a:spcBef>
              <a:spcAft>
                <a:spcPts val="0"/>
              </a:spcAft>
              <a:buSzPts val="800"/>
              <a:buNone/>
              <a:defRPr/>
            </a:lvl4pPr>
            <a:lvl5pPr lvl="4" algn="l">
              <a:lnSpc>
                <a:spcPct val="90000"/>
              </a:lnSpc>
              <a:spcBef>
                <a:spcPts val="0"/>
              </a:spcBef>
              <a:spcAft>
                <a:spcPts val="0"/>
              </a:spcAft>
              <a:buSzPts val="800"/>
              <a:buNone/>
              <a:defRPr/>
            </a:lvl5pPr>
            <a:lvl6pPr lvl="5" algn="l">
              <a:lnSpc>
                <a:spcPct val="90000"/>
              </a:lnSpc>
              <a:spcBef>
                <a:spcPts val="0"/>
              </a:spcBef>
              <a:spcAft>
                <a:spcPts val="0"/>
              </a:spcAft>
              <a:buSzPts val="800"/>
              <a:buNone/>
              <a:defRPr/>
            </a:lvl6pPr>
            <a:lvl7pPr lvl="6" algn="l">
              <a:lnSpc>
                <a:spcPct val="90000"/>
              </a:lnSpc>
              <a:spcBef>
                <a:spcPts val="0"/>
              </a:spcBef>
              <a:spcAft>
                <a:spcPts val="0"/>
              </a:spcAft>
              <a:buSzPts val="800"/>
              <a:buNone/>
              <a:defRPr/>
            </a:lvl7pPr>
            <a:lvl8pPr lvl="7" algn="l">
              <a:lnSpc>
                <a:spcPct val="90000"/>
              </a:lnSpc>
              <a:spcBef>
                <a:spcPts val="0"/>
              </a:spcBef>
              <a:spcAft>
                <a:spcPts val="0"/>
              </a:spcAft>
              <a:buSzPts val="800"/>
              <a:buNone/>
              <a:defRPr/>
            </a:lvl8pPr>
            <a:lvl9pPr lvl="8" algn="l">
              <a:lnSpc>
                <a:spcPct val="90000"/>
              </a:lnSpc>
              <a:spcBef>
                <a:spcPts val="0"/>
              </a:spcBef>
              <a:spcAft>
                <a:spcPts val="0"/>
              </a:spcAft>
              <a:buSzPts val="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rgbClr val="0070C0"/>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10"/>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SzPts val="1800"/>
              <a:buNone/>
              <a:defRPr sz="1800">
                <a:solidFill>
                  <a:srgbClr val="888888"/>
                </a:solidFill>
              </a:defRPr>
            </a:lvl1pPr>
            <a:lvl2pPr marL="914400" lvl="1" indent="-228600" algn="l">
              <a:lnSpc>
                <a:spcPct val="90000"/>
              </a:lnSpc>
              <a:spcBef>
                <a:spcPts val="400"/>
              </a:spcBef>
              <a:spcAft>
                <a:spcPts val="0"/>
              </a:spcAft>
              <a:buSzPts val="1500"/>
              <a:buNone/>
              <a:defRPr sz="1500">
                <a:solidFill>
                  <a:srgbClr val="888888"/>
                </a:solidFill>
              </a:defRPr>
            </a:lvl2pPr>
            <a:lvl3pPr marL="1371600" lvl="2" indent="-228600" algn="l">
              <a:lnSpc>
                <a:spcPct val="90000"/>
              </a:lnSpc>
              <a:spcBef>
                <a:spcPts val="400"/>
              </a:spcBef>
              <a:spcAft>
                <a:spcPts val="0"/>
              </a:spcAft>
              <a:buSzPts val="1400"/>
              <a:buNone/>
              <a:defRPr sz="1400">
                <a:solidFill>
                  <a:srgbClr val="888888"/>
                </a:solidFill>
              </a:defRPr>
            </a:lvl3pPr>
            <a:lvl4pPr marL="1828800" lvl="3" indent="-228600" algn="l">
              <a:lnSpc>
                <a:spcPct val="90000"/>
              </a:lnSpc>
              <a:spcBef>
                <a:spcPts val="400"/>
              </a:spcBef>
              <a:spcAft>
                <a:spcPts val="0"/>
              </a:spcAft>
              <a:buSzPts val="1200"/>
              <a:buNone/>
              <a:defRPr sz="1200">
                <a:solidFill>
                  <a:srgbClr val="888888"/>
                </a:solidFill>
              </a:defRPr>
            </a:lvl4pPr>
            <a:lvl5pPr marL="2286000" lvl="4" indent="-228600" algn="l">
              <a:lnSpc>
                <a:spcPct val="90000"/>
              </a:lnSpc>
              <a:spcBef>
                <a:spcPts val="400"/>
              </a:spcBef>
              <a:spcAft>
                <a:spcPts val="0"/>
              </a:spcAft>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56" name="Google Shape;56;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1" y="321469"/>
            <a:ext cx="7182600" cy="459600"/>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Clr>
                <a:srgbClr val="0070C0"/>
              </a:buClr>
              <a:buSzPts val="2600"/>
              <a:buFont typeface="Arial"/>
              <a:buNone/>
              <a:defRPr sz="2600" b="0"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971549"/>
            <a:ext cx="7886700" cy="3661200"/>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99000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99000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99000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99000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2222501" y="-15478"/>
            <a:ext cx="2358900" cy="154800"/>
          </a:xfrm>
          <a:prstGeom prst="rect">
            <a:avLst/>
          </a:prstGeom>
          <a:solidFill>
            <a:srgbClr val="00B0F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 name="Google Shape;9;p1"/>
          <p:cNvSpPr/>
          <p:nvPr/>
        </p:nvSpPr>
        <p:spPr>
          <a:xfrm>
            <a:off x="4562476" y="-15478"/>
            <a:ext cx="2358900" cy="154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0" name="Google Shape;10;p1"/>
          <p:cNvSpPr/>
          <p:nvPr/>
        </p:nvSpPr>
        <p:spPr>
          <a:xfrm>
            <a:off x="6902450" y="-15478"/>
            <a:ext cx="2241600" cy="154800"/>
          </a:xfrm>
          <a:prstGeom prst="rect">
            <a:avLst/>
          </a:prstGeom>
          <a:solidFill>
            <a:srgbClr val="00B05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1" name="Google Shape;11;p1"/>
          <p:cNvSpPr/>
          <p:nvPr/>
        </p:nvSpPr>
        <p:spPr>
          <a:xfrm>
            <a:off x="-1" y="5125283"/>
            <a:ext cx="9144000" cy="34200"/>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2;p1"/>
          <p:cNvSpPr/>
          <p:nvPr/>
        </p:nvSpPr>
        <p:spPr>
          <a:xfrm>
            <a:off x="-1" y="-15478"/>
            <a:ext cx="2241600" cy="154800"/>
          </a:xfrm>
          <a:prstGeom prst="rect">
            <a:avLst/>
          </a:prstGeom>
          <a:solidFill>
            <a:srgbClr val="FFD9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3" name="Google Shape;13;p1"/>
          <p:cNvPicPr preferRelativeResize="0"/>
          <p:nvPr/>
        </p:nvPicPr>
        <p:blipFill rotWithShape="1">
          <a:blip r:embed="rId21">
            <a:alphaModFix/>
          </a:blip>
          <a:srcRect/>
          <a:stretch/>
        </p:blipFill>
        <p:spPr>
          <a:xfrm>
            <a:off x="-2742" y="-19453"/>
            <a:ext cx="1178399" cy="1017724"/>
          </a:xfrm>
          <a:prstGeom prst="rect">
            <a:avLst/>
          </a:prstGeom>
          <a:noFill/>
          <a:ln>
            <a:noFill/>
          </a:ln>
        </p:spPr>
      </p:pic>
      <p:pic>
        <p:nvPicPr>
          <p:cNvPr id="14" name="Google Shape;14;p1"/>
          <p:cNvPicPr preferRelativeResize="0"/>
          <p:nvPr/>
        </p:nvPicPr>
        <p:blipFill rotWithShape="1">
          <a:blip r:embed="rId22">
            <a:alphaModFix/>
          </a:blip>
          <a:srcRect/>
          <a:stretch/>
        </p:blipFill>
        <p:spPr>
          <a:xfrm>
            <a:off x="8534225" y="320108"/>
            <a:ext cx="458942" cy="460943"/>
          </a:xfrm>
          <a:prstGeom prst="rect">
            <a:avLst/>
          </a:prstGeom>
          <a:noFill/>
          <a:ln>
            <a:noFill/>
          </a:ln>
        </p:spPr>
      </p:pic>
      <p:sp>
        <p:nvSpPr>
          <p:cNvPr id="15" name="Google Shape;15;p1"/>
          <p:cNvSpPr/>
          <p:nvPr/>
        </p:nvSpPr>
        <p:spPr>
          <a:xfrm>
            <a:off x="0" y="4960094"/>
            <a:ext cx="9144000" cy="165300"/>
          </a:xfrm>
          <a:prstGeom prst="rect">
            <a:avLst/>
          </a:prstGeom>
          <a:solidFill>
            <a:srgbClr val="D5DBE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1" i="0" u="none" strike="noStrike" cap="none">
              <a:solidFill>
                <a:srgbClr val="833C0B"/>
              </a:solidFill>
              <a:latin typeface="Calibri"/>
              <a:ea typeface="Calibri"/>
              <a:cs typeface="Calibri"/>
              <a:sym typeface="Calibri"/>
            </a:endParaRPr>
          </a:p>
        </p:txBody>
      </p:sp>
      <p:pic>
        <p:nvPicPr>
          <p:cNvPr id="16" name="Google Shape;16;p1"/>
          <p:cNvPicPr preferRelativeResize="0"/>
          <p:nvPr/>
        </p:nvPicPr>
        <p:blipFill rotWithShape="1">
          <a:blip r:embed="rId23">
            <a:alphaModFix/>
          </a:blip>
          <a:srcRect/>
          <a:stretch/>
        </p:blipFill>
        <p:spPr>
          <a:xfrm>
            <a:off x="7973483" y="304511"/>
            <a:ext cx="465056" cy="467110"/>
          </a:xfrm>
          <a:prstGeom prst="rect">
            <a:avLst/>
          </a:prstGeom>
          <a:noFill/>
          <a:ln>
            <a:noFill/>
          </a:ln>
        </p:spPr>
      </p:pic>
      <p:cxnSp>
        <p:nvCxnSpPr>
          <p:cNvPr id="17" name="Google Shape;17;p1"/>
          <p:cNvCxnSpPr/>
          <p:nvPr/>
        </p:nvCxnSpPr>
        <p:spPr>
          <a:xfrm>
            <a:off x="8479908" y="346317"/>
            <a:ext cx="0" cy="425400"/>
          </a:xfrm>
          <a:prstGeom prst="straightConnector1">
            <a:avLst/>
          </a:prstGeom>
          <a:noFill/>
          <a:ln w="9525" cap="flat" cmpd="sng">
            <a:solidFill>
              <a:srgbClr val="5597D3"/>
            </a:solidFill>
            <a:prstDash val="dot"/>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pack/spack.git"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pack/spack.git"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Evolution of HPC</a:t>
            </a:r>
            <a:endParaRPr sz="4200" b="1">
              <a:solidFill>
                <a:srgbClr val="0068B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Instrumentation</a:t>
            </a:r>
            <a:endParaRPr b="1"/>
          </a:p>
        </p:txBody>
      </p:sp>
      <p:sp>
        <p:nvSpPr>
          <p:cNvPr id="223" name="Google Shape;223;p32"/>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Instrumentation is a profiling technique where additional code is inserted into a program to collect performance data as it runs. </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This extra code, often added at compile time or dynamically at runtime, helps gather detailed information about the execution of specific functions, memory usage, or other aspects of the program's behavior</a:t>
            </a:r>
            <a:endParaRPr sz="1700">
              <a:solidFill>
                <a:srgbClr val="26262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Types of instrumentation</a:t>
            </a:r>
            <a:endParaRPr b="1"/>
          </a:p>
        </p:txBody>
      </p:sp>
      <p:sp>
        <p:nvSpPr>
          <p:cNvPr id="229" name="Google Shape;229;p33"/>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Manual Instrumentation: Developers manually insert profiling code into the application source code. This can be highly specific but is labor-intensive and prone to human error</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Automatic Instrumentation: Profiling tools automatically insert the necessary code. This can be done at various stages, such as during compilation, linking, or even at runtime. Automatic instrumentation is less error-prone and more scalable</a:t>
            </a:r>
            <a:endParaRPr sz="170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How instrumentation works</a:t>
            </a:r>
            <a:endParaRPr b="1"/>
          </a:p>
        </p:txBody>
      </p:sp>
      <p:sp>
        <p:nvSpPr>
          <p:cNvPr id="235" name="Google Shape;235;p34"/>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Function Entry/Exit Logging: Code is inserted at the entry and exit points of functions to log when they start and finish</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Event Logging: Specific events (e.g., memory allocations, I/O operations) are logged</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Counters and Timers: Code to count occurrences of specific events or measure the time spent in functions or code blocks</a:t>
            </a:r>
            <a:endParaRPr sz="1700">
              <a:solidFill>
                <a:srgbClr val="26262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Example</a:t>
            </a:r>
            <a:endParaRPr b="1"/>
          </a:p>
        </p:txBody>
      </p:sp>
      <p:pic>
        <p:nvPicPr>
          <p:cNvPr id="241" name="Google Shape;241;p35"/>
          <p:cNvPicPr preferRelativeResize="0"/>
          <p:nvPr/>
        </p:nvPicPr>
        <p:blipFill>
          <a:blip r:embed="rId3">
            <a:alphaModFix/>
          </a:blip>
          <a:stretch>
            <a:fillRect/>
          </a:stretch>
        </p:blipFill>
        <p:spPr>
          <a:xfrm>
            <a:off x="1594550" y="941702"/>
            <a:ext cx="5782400" cy="383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Example</a:t>
            </a:r>
            <a:endParaRPr b="1"/>
          </a:p>
        </p:txBody>
      </p:sp>
      <p:pic>
        <p:nvPicPr>
          <p:cNvPr id="247" name="Google Shape;247;p36"/>
          <p:cNvPicPr preferRelativeResize="0"/>
          <p:nvPr/>
        </p:nvPicPr>
        <p:blipFill>
          <a:blip r:embed="rId3">
            <a:alphaModFix/>
          </a:blip>
          <a:stretch>
            <a:fillRect/>
          </a:stretch>
        </p:blipFill>
        <p:spPr>
          <a:xfrm>
            <a:off x="1660488" y="925225"/>
            <a:ext cx="5650525" cy="4014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Sampling</a:t>
            </a:r>
            <a:endParaRPr b="1"/>
          </a:p>
        </p:txBody>
      </p:sp>
      <p:sp>
        <p:nvSpPr>
          <p:cNvPr id="253" name="Google Shape;253;p37"/>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6550" algn="l" rtl="0">
              <a:lnSpc>
                <a:spcPct val="150000"/>
              </a:lnSpc>
              <a:spcBef>
                <a:spcPts val="800"/>
              </a:spcBef>
              <a:spcAft>
                <a:spcPts val="0"/>
              </a:spcAft>
              <a:buClr>
                <a:srgbClr val="262626"/>
              </a:buClr>
              <a:buSzPts val="1700"/>
              <a:buChar char="•"/>
            </a:pPr>
            <a:r>
              <a:rPr lang="en" sz="1700">
                <a:solidFill>
                  <a:srgbClr val="262626"/>
                </a:solidFill>
              </a:rPr>
              <a:t>Sampling in profiling is a technique used to gather performance data by periodically recording the state of a program during its execution</a:t>
            </a:r>
            <a:endParaRPr sz="1700">
              <a:solidFill>
                <a:srgbClr val="262626"/>
              </a:solidFill>
            </a:endParaRPr>
          </a:p>
          <a:p>
            <a:pPr marL="457200" lvl="0" indent="-336550" algn="l" rtl="0">
              <a:lnSpc>
                <a:spcPct val="150000"/>
              </a:lnSpc>
              <a:spcBef>
                <a:spcPts val="0"/>
              </a:spcBef>
              <a:spcAft>
                <a:spcPts val="0"/>
              </a:spcAft>
              <a:buClr>
                <a:srgbClr val="262626"/>
              </a:buClr>
              <a:buSzPts val="1700"/>
              <a:buChar char="•"/>
            </a:pPr>
            <a:r>
              <a:rPr lang="en" sz="1700">
                <a:solidFill>
                  <a:srgbClr val="262626"/>
                </a:solidFill>
              </a:rPr>
              <a:t>Unlike instrumentation, which inserts additional code into the application to collect detailed metrics, sampling captures snapshots of the program's state at regular intervals</a:t>
            </a:r>
            <a:endParaRPr sz="1700">
              <a:solidFill>
                <a:srgbClr val="26262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CPUs vs GPUs</a:t>
            </a:r>
            <a:endParaRPr sz="4200" b="1">
              <a:solidFill>
                <a:srgbClr val="0068B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CPU vs GPU : Silicon Budget</a:t>
            </a:r>
            <a:endParaRPr b="1"/>
          </a:p>
        </p:txBody>
      </p:sp>
      <p:graphicFrame>
        <p:nvGraphicFramePr>
          <p:cNvPr id="264" name="Google Shape;264;p39"/>
          <p:cNvGraphicFramePr/>
          <p:nvPr/>
        </p:nvGraphicFramePr>
        <p:xfrm>
          <a:off x="952500" y="2000250"/>
          <a:ext cx="6883200" cy="1645800"/>
        </p:xfrm>
        <a:graphic>
          <a:graphicData uri="http://schemas.openxmlformats.org/drawingml/2006/table">
            <a:tbl>
              <a:tblPr>
                <a:noFill/>
                <a:tableStyleId>{A953A6F6-F120-4ED6-8543-D4B7E5678656}</a:tableStyleId>
              </a:tblPr>
              <a:tblGrid>
                <a:gridCol w="2294400">
                  <a:extLst>
                    <a:ext uri="{9D8B030D-6E8A-4147-A177-3AD203B41FA5}">
                      <a16:colId xmlns:a16="http://schemas.microsoft.com/office/drawing/2014/main" val="20000"/>
                    </a:ext>
                  </a:extLst>
                </a:gridCol>
                <a:gridCol w="2294400">
                  <a:extLst>
                    <a:ext uri="{9D8B030D-6E8A-4147-A177-3AD203B41FA5}">
                      <a16:colId xmlns:a16="http://schemas.microsoft.com/office/drawing/2014/main" val="20001"/>
                    </a:ext>
                  </a:extLst>
                </a:gridCol>
                <a:gridCol w="22944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sz="1500"/>
                    </a:p>
                  </a:txBody>
                  <a:tcPr marL="91425" marR="91425" marT="91425" marB="91425"/>
                </a:tc>
                <a:tc>
                  <a:txBody>
                    <a:bodyPr/>
                    <a:lstStyle/>
                    <a:p>
                      <a:pPr marL="0" lvl="0" indent="0" algn="ctr" rtl="0">
                        <a:spcBef>
                          <a:spcPts val="0"/>
                        </a:spcBef>
                        <a:spcAft>
                          <a:spcPts val="0"/>
                        </a:spcAft>
                        <a:buNone/>
                      </a:pPr>
                      <a:r>
                        <a:rPr lang="en" sz="1500" b="1"/>
                        <a:t>CPU</a:t>
                      </a:r>
                      <a:endParaRPr sz="1500" b="1"/>
                    </a:p>
                  </a:txBody>
                  <a:tcPr marL="91425" marR="91425" marT="91425" marB="91425"/>
                </a:tc>
                <a:tc>
                  <a:txBody>
                    <a:bodyPr/>
                    <a:lstStyle/>
                    <a:p>
                      <a:pPr marL="0" lvl="0" indent="0" algn="ctr" rtl="0">
                        <a:spcBef>
                          <a:spcPts val="0"/>
                        </a:spcBef>
                        <a:spcAft>
                          <a:spcPts val="0"/>
                        </a:spcAft>
                        <a:buNone/>
                      </a:pPr>
                      <a:r>
                        <a:rPr lang="en" sz="1500" b="1"/>
                        <a:t>GPU</a:t>
                      </a:r>
                      <a:endParaRPr sz="1500"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500" b="1"/>
                        <a:t>ALU</a:t>
                      </a:r>
                      <a:endParaRPr sz="1500" b="1"/>
                    </a:p>
                  </a:txBody>
                  <a:tcPr marL="91425" marR="91425" marT="91425" marB="91425"/>
                </a:tc>
                <a:tc>
                  <a:txBody>
                    <a:bodyPr/>
                    <a:lstStyle/>
                    <a:p>
                      <a:pPr marL="0" lvl="0" indent="0" algn="ctr" rtl="0">
                        <a:spcBef>
                          <a:spcPts val="0"/>
                        </a:spcBef>
                        <a:spcAft>
                          <a:spcPts val="0"/>
                        </a:spcAft>
                        <a:buNone/>
                      </a:pPr>
                      <a:r>
                        <a:rPr lang="en" sz="1500"/>
                        <a:t>Less</a:t>
                      </a:r>
                      <a:endParaRPr sz="1500"/>
                    </a:p>
                  </a:txBody>
                  <a:tcPr marL="91425" marR="91425" marT="91425" marB="91425"/>
                </a:tc>
                <a:tc>
                  <a:txBody>
                    <a:bodyPr/>
                    <a:lstStyle/>
                    <a:p>
                      <a:pPr marL="0" lvl="0" indent="0" algn="ctr" rtl="0">
                        <a:spcBef>
                          <a:spcPts val="0"/>
                        </a:spcBef>
                        <a:spcAft>
                          <a:spcPts val="0"/>
                        </a:spcAft>
                        <a:buNone/>
                      </a:pPr>
                      <a:r>
                        <a:rPr lang="en" sz="1500"/>
                        <a:t>More</a:t>
                      </a:r>
                      <a:endParaRPr sz="150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500" b="1"/>
                        <a:t>Control</a:t>
                      </a:r>
                      <a:endParaRPr sz="1500" b="1"/>
                    </a:p>
                  </a:txBody>
                  <a:tcPr marL="91425" marR="91425" marT="91425" marB="91425"/>
                </a:tc>
                <a:tc>
                  <a:txBody>
                    <a:bodyPr/>
                    <a:lstStyle/>
                    <a:p>
                      <a:pPr marL="0" lvl="0" indent="0" algn="ctr" rtl="0">
                        <a:spcBef>
                          <a:spcPts val="0"/>
                        </a:spcBef>
                        <a:spcAft>
                          <a:spcPts val="0"/>
                        </a:spcAft>
                        <a:buNone/>
                      </a:pPr>
                      <a:r>
                        <a:rPr lang="en" sz="1500"/>
                        <a:t>More</a:t>
                      </a:r>
                      <a:endParaRPr sz="1500"/>
                    </a:p>
                  </a:txBody>
                  <a:tcPr marL="91425" marR="91425" marT="91425" marB="91425"/>
                </a:tc>
                <a:tc>
                  <a:txBody>
                    <a:bodyPr/>
                    <a:lstStyle/>
                    <a:p>
                      <a:pPr marL="0" lvl="0" indent="0" algn="ctr" rtl="0">
                        <a:spcBef>
                          <a:spcPts val="0"/>
                        </a:spcBef>
                        <a:spcAft>
                          <a:spcPts val="0"/>
                        </a:spcAft>
                        <a:buNone/>
                      </a:pPr>
                      <a:r>
                        <a:rPr lang="en" sz="1500"/>
                        <a:t>Less</a:t>
                      </a:r>
                      <a:endParaRPr sz="150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500" b="1"/>
                        <a:t>Cache</a:t>
                      </a:r>
                      <a:endParaRPr sz="1500" b="1"/>
                    </a:p>
                  </a:txBody>
                  <a:tcPr marL="91425" marR="91425" marT="91425" marB="91425"/>
                </a:tc>
                <a:tc>
                  <a:txBody>
                    <a:bodyPr/>
                    <a:lstStyle/>
                    <a:p>
                      <a:pPr marL="0" lvl="0" indent="0" algn="ctr" rtl="0">
                        <a:spcBef>
                          <a:spcPts val="0"/>
                        </a:spcBef>
                        <a:spcAft>
                          <a:spcPts val="0"/>
                        </a:spcAft>
                        <a:buNone/>
                      </a:pPr>
                      <a:r>
                        <a:rPr lang="en" sz="1500"/>
                        <a:t>More</a:t>
                      </a:r>
                      <a:endParaRPr sz="1500"/>
                    </a:p>
                  </a:txBody>
                  <a:tcPr marL="91425" marR="91425" marT="91425" marB="91425"/>
                </a:tc>
                <a:tc>
                  <a:txBody>
                    <a:bodyPr/>
                    <a:lstStyle/>
                    <a:p>
                      <a:pPr marL="0" lvl="0" indent="0" algn="ctr" rtl="0">
                        <a:spcBef>
                          <a:spcPts val="0"/>
                        </a:spcBef>
                        <a:spcAft>
                          <a:spcPts val="0"/>
                        </a:spcAft>
                        <a:buNone/>
                      </a:pPr>
                      <a:r>
                        <a:rPr lang="en" sz="1500"/>
                        <a:t>Less</a:t>
                      </a:r>
                      <a:endParaRPr sz="1500"/>
                    </a:p>
                  </a:txBody>
                  <a:tcPr marL="91425" marR="91425" marT="91425" marB="91425"/>
                </a:tc>
                <a:extLst>
                  <a:ext uri="{0D108BD9-81ED-4DB2-BD59-A6C34878D82A}">
                    <a16:rowId xmlns:a16="http://schemas.microsoft.com/office/drawing/2014/main" val="10003"/>
                  </a:ext>
                </a:extLst>
              </a:tr>
            </a:tbl>
          </a:graphicData>
        </a:graphic>
      </p:graphicFrame>
      <p:sp>
        <p:nvSpPr>
          <p:cNvPr id="265" name="Google Shape;265;p39"/>
          <p:cNvSpPr txBox="1"/>
          <p:nvPr/>
        </p:nvSpPr>
        <p:spPr>
          <a:xfrm>
            <a:off x="952500" y="1537150"/>
            <a:ext cx="785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Number of transistors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CPU vs GPU : Silicon Budget</a:t>
            </a:r>
            <a:endParaRPr b="1"/>
          </a:p>
        </p:txBody>
      </p:sp>
      <p:pic>
        <p:nvPicPr>
          <p:cNvPr id="271" name="Google Shape;271;p40"/>
          <p:cNvPicPr preferRelativeResize="0"/>
          <p:nvPr/>
        </p:nvPicPr>
        <p:blipFill>
          <a:blip r:embed="rId3">
            <a:alphaModFix/>
          </a:blip>
          <a:stretch>
            <a:fillRect/>
          </a:stretch>
        </p:blipFill>
        <p:spPr>
          <a:xfrm>
            <a:off x="2428137" y="1482576"/>
            <a:ext cx="4287724" cy="29490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CPU vs GPU</a:t>
            </a:r>
            <a:endParaRPr b="1"/>
          </a:p>
        </p:txBody>
      </p:sp>
      <p:graphicFrame>
        <p:nvGraphicFramePr>
          <p:cNvPr id="277" name="Google Shape;277;p41"/>
          <p:cNvGraphicFramePr/>
          <p:nvPr/>
        </p:nvGraphicFramePr>
        <p:xfrm>
          <a:off x="952500" y="1387600"/>
          <a:ext cx="3000000" cy="3000000"/>
        </p:xfrm>
        <a:graphic>
          <a:graphicData uri="http://schemas.openxmlformats.org/drawingml/2006/table">
            <a:tbl>
              <a:tblPr>
                <a:noFill/>
                <a:tableStyleId>{A953A6F6-F120-4ED6-8543-D4B7E5678656}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500" b="1">
                          <a:solidFill>
                            <a:schemeClr val="dk1"/>
                          </a:solidFill>
                        </a:rPr>
                        <a:t>CPU</a:t>
                      </a:r>
                      <a:endParaRPr sz="1500" b="1">
                        <a:solidFill>
                          <a:schemeClr val="dk1"/>
                        </a:solidFill>
                      </a:endParaRPr>
                    </a:p>
                  </a:txBody>
                  <a:tcPr marL="91425" marR="91425" marT="91425" marB="91425"/>
                </a:tc>
                <a:tc>
                  <a:txBody>
                    <a:bodyPr/>
                    <a:lstStyle/>
                    <a:p>
                      <a:pPr marL="0" lvl="0" indent="0" algn="ctr" rtl="0">
                        <a:spcBef>
                          <a:spcPts val="0"/>
                        </a:spcBef>
                        <a:spcAft>
                          <a:spcPts val="0"/>
                        </a:spcAft>
                        <a:buNone/>
                      </a:pPr>
                      <a:r>
                        <a:rPr lang="en" sz="1500" b="1">
                          <a:solidFill>
                            <a:schemeClr val="dk1"/>
                          </a:solidFill>
                        </a:rPr>
                        <a:t>GPU</a:t>
                      </a:r>
                      <a:endParaRPr sz="1500" b="1">
                        <a:solidFill>
                          <a:schemeClr val="dk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dk1"/>
                          </a:solidFill>
                        </a:rPr>
                        <a:t>Small number of large cores</a:t>
                      </a:r>
                      <a:endParaRPr sz="1500">
                        <a:solidFill>
                          <a:schemeClr val="dk1"/>
                        </a:solidFill>
                      </a:endParaRPr>
                    </a:p>
                  </a:txBody>
                  <a:tcPr marL="91425" marR="91425" marT="91425" marB="91425"/>
                </a:tc>
                <a:tc>
                  <a:txBody>
                    <a:bodyPr/>
                    <a:lstStyle/>
                    <a:p>
                      <a:pPr marL="0" lvl="0" indent="0" algn="l" rtl="0">
                        <a:spcBef>
                          <a:spcPts val="0"/>
                        </a:spcBef>
                        <a:spcAft>
                          <a:spcPts val="0"/>
                        </a:spcAft>
                        <a:buNone/>
                      </a:pPr>
                      <a:r>
                        <a:rPr lang="en" sz="1500">
                          <a:solidFill>
                            <a:schemeClr val="dk1"/>
                          </a:solidFill>
                        </a:rPr>
                        <a:t>Large number of small cores</a:t>
                      </a:r>
                      <a:endParaRPr sz="1500">
                        <a:solidFill>
                          <a:schemeClr val="dk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dk1"/>
                          </a:solidFill>
                        </a:rPr>
                        <a:t>Low latency</a:t>
                      </a:r>
                      <a:endParaRPr sz="1500">
                        <a:solidFill>
                          <a:schemeClr val="dk1"/>
                        </a:solidFill>
                      </a:endParaRPr>
                    </a:p>
                  </a:txBody>
                  <a:tcPr marL="91425" marR="91425" marT="91425" marB="91425"/>
                </a:tc>
                <a:tc>
                  <a:txBody>
                    <a:bodyPr/>
                    <a:lstStyle/>
                    <a:p>
                      <a:pPr marL="0" lvl="0" indent="0" algn="l" rtl="0">
                        <a:spcBef>
                          <a:spcPts val="0"/>
                        </a:spcBef>
                        <a:spcAft>
                          <a:spcPts val="0"/>
                        </a:spcAft>
                        <a:buNone/>
                      </a:pPr>
                      <a:r>
                        <a:rPr lang="en" sz="1500">
                          <a:solidFill>
                            <a:schemeClr val="dk1"/>
                          </a:solidFill>
                        </a:rPr>
                        <a:t>High throughput</a:t>
                      </a:r>
                      <a:endParaRPr sz="1500">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dk1"/>
                          </a:solidFill>
                        </a:rPr>
                        <a:t>Optimized for serial processing</a:t>
                      </a:r>
                      <a:endParaRPr sz="1500">
                        <a:solidFill>
                          <a:schemeClr val="dk1"/>
                        </a:solidFill>
                      </a:endParaRPr>
                    </a:p>
                  </a:txBody>
                  <a:tcPr marL="91425" marR="91425" marT="91425" marB="91425"/>
                </a:tc>
                <a:tc>
                  <a:txBody>
                    <a:bodyPr/>
                    <a:lstStyle/>
                    <a:p>
                      <a:pPr marL="0" lvl="0" indent="0" algn="l" rtl="0">
                        <a:spcBef>
                          <a:spcPts val="0"/>
                        </a:spcBef>
                        <a:spcAft>
                          <a:spcPts val="0"/>
                        </a:spcAft>
                        <a:buNone/>
                      </a:pPr>
                      <a:r>
                        <a:rPr lang="en" sz="1500">
                          <a:solidFill>
                            <a:schemeClr val="dk1"/>
                          </a:solidFill>
                        </a:rPr>
                        <a:t>Optimized for parallel processing</a:t>
                      </a:r>
                      <a:endParaRPr sz="150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solidFill>
                            <a:schemeClr val="dk1"/>
                          </a:solidFill>
                        </a:rPr>
                        <a:t>Designed for running complex programs</a:t>
                      </a:r>
                      <a:endParaRPr sz="1500">
                        <a:solidFill>
                          <a:schemeClr val="dk1"/>
                        </a:solidFill>
                      </a:endParaRPr>
                    </a:p>
                  </a:txBody>
                  <a:tcPr marL="91425" marR="91425" marT="91425" marB="91425"/>
                </a:tc>
                <a:tc>
                  <a:txBody>
                    <a:bodyPr/>
                    <a:lstStyle/>
                    <a:p>
                      <a:pPr marL="0" lvl="0" indent="0" algn="l" rtl="0">
                        <a:spcBef>
                          <a:spcPts val="0"/>
                        </a:spcBef>
                        <a:spcAft>
                          <a:spcPts val="0"/>
                        </a:spcAft>
                        <a:buNone/>
                      </a:pPr>
                      <a:r>
                        <a:rPr lang="en" sz="1500">
                          <a:solidFill>
                            <a:schemeClr val="dk1"/>
                          </a:solidFill>
                        </a:rPr>
                        <a:t>Designed for repetitive calculations</a:t>
                      </a:r>
                      <a:endParaRPr sz="1500">
                        <a:solidFill>
                          <a:schemeClr val="dk1"/>
                        </a:solidFill>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solidFill>
                            <a:schemeClr val="dk1"/>
                          </a:solidFill>
                        </a:rPr>
                        <a:t>Cost efficient for smaller workloads</a:t>
                      </a:r>
                      <a:endParaRPr sz="1500">
                        <a:solidFill>
                          <a:schemeClr val="dk1"/>
                        </a:solidFill>
                      </a:endParaRPr>
                    </a:p>
                  </a:txBody>
                  <a:tcPr marL="91425" marR="91425" marT="91425" marB="91425"/>
                </a:tc>
                <a:tc>
                  <a:txBody>
                    <a:bodyPr/>
                    <a:lstStyle/>
                    <a:p>
                      <a:pPr marL="0" lvl="0" indent="0" algn="l" rtl="0">
                        <a:spcBef>
                          <a:spcPts val="0"/>
                        </a:spcBef>
                        <a:spcAft>
                          <a:spcPts val="0"/>
                        </a:spcAft>
                        <a:buNone/>
                      </a:pPr>
                      <a:r>
                        <a:rPr lang="en" sz="1500">
                          <a:solidFill>
                            <a:schemeClr val="dk1"/>
                          </a:solidFill>
                        </a:rPr>
                        <a:t>Cost efficient for bigger workloads</a:t>
                      </a:r>
                      <a:endParaRPr sz="1500">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Evolution of HPC System </a:t>
            </a:r>
            <a:endParaRPr b="1"/>
          </a:p>
        </p:txBody>
      </p:sp>
      <p:sp>
        <p:nvSpPr>
          <p:cNvPr id="153" name="Google Shape;153;p24"/>
          <p:cNvSpPr/>
          <p:nvPr/>
        </p:nvSpPr>
        <p:spPr>
          <a:xfrm>
            <a:off x="602525" y="1371125"/>
            <a:ext cx="10719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54" name="Google Shape;154;p24"/>
          <p:cNvSpPr/>
          <p:nvPr/>
        </p:nvSpPr>
        <p:spPr>
          <a:xfrm>
            <a:off x="722825" y="2840213"/>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55" name="Google Shape;155;p24"/>
          <p:cNvSpPr/>
          <p:nvPr/>
        </p:nvSpPr>
        <p:spPr>
          <a:xfrm>
            <a:off x="951425" y="1812425"/>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txBox="1"/>
          <p:nvPr/>
        </p:nvSpPr>
        <p:spPr>
          <a:xfrm>
            <a:off x="57900" y="3722950"/>
            <a:ext cx="2271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Sequential program</a:t>
            </a:r>
            <a:endParaRPr sz="1200"/>
          </a:p>
          <a:p>
            <a:pPr marL="0" lvl="0" indent="0" algn="ctr" rtl="0">
              <a:spcBef>
                <a:spcPts val="0"/>
              </a:spcBef>
              <a:spcAft>
                <a:spcPts val="0"/>
              </a:spcAft>
              <a:buNone/>
            </a:pPr>
            <a:r>
              <a:rPr lang="en" sz="1200"/>
              <a:t>Mega Flops</a:t>
            </a:r>
            <a:endParaRPr sz="1200"/>
          </a:p>
        </p:txBody>
      </p:sp>
      <p:sp>
        <p:nvSpPr>
          <p:cNvPr id="157" name="Google Shape;157;p24"/>
          <p:cNvSpPr txBox="1"/>
          <p:nvPr/>
        </p:nvSpPr>
        <p:spPr>
          <a:xfrm>
            <a:off x="2757725" y="3722950"/>
            <a:ext cx="2271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Shared Memory</a:t>
            </a:r>
            <a:endParaRPr sz="1200"/>
          </a:p>
          <a:p>
            <a:pPr marL="0" lvl="0" indent="0" algn="ctr" rtl="0">
              <a:spcBef>
                <a:spcPts val="0"/>
              </a:spcBef>
              <a:spcAft>
                <a:spcPts val="0"/>
              </a:spcAft>
              <a:buNone/>
            </a:pPr>
            <a:r>
              <a:rPr lang="en" sz="1200"/>
              <a:t>Giga Flops</a:t>
            </a:r>
            <a:endParaRPr sz="1200"/>
          </a:p>
          <a:p>
            <a:pPr marL="0" lvl="0" indent="0" algn="ctr" rtl="0">
              <a:spcBef>
                <a:spcPts val="0"/>
              </a:spcBef>
              <a:spcAft>
                <a:spcPts val="0"/>
              </a:spcAft>
              <a:buNone/>
            </a:pPr>
            <a:r>
              <a:rPr lang="en" sz="1200"/>
              <a:t>Parallel programs using OpenMP and MPI</a:t>
            </a:r>
            <a:endParaRPr sz="1200"/>
          </a:p>
        </p:txBody>
      </p:sp>
      <p:sp>
        <p:nvSpPr>
          <p:cNvPr id="158" name="Google Shape;158;p24"/>
          <p:cNvSpPr txBox="1"/>
          <p:nvPr/>
        </p:nvSpPr>
        <p:spPr>
          <a:xfrm>
            <a:off x="6120125" y="3989475"/>
            <a:ext cx="2271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Multiple nodes</a:t>
            </a:r>
            <a:endParaRPr sz="1200"/>
          </a:p>
          <a:p>
            <a:pPr marL="0" lvl="0" indent="0" algn="ctr" rtl="0">
              <a:spcBef>
                <a:spcPts val="0"/>
              </a:spcBef>
              <a:spcAft>
                <a:spcPts val="0"/>
              </a:spcAft>
              <a:buNone/>
            </a:pPr>
            <a:r>
              <a:rPr lang="en" sz="1200"/>
              <a:t>Tera Flops</a:t>
            </a:r>
            <a:endParaRPr sz="1200"/>
          </a:p>
          <a:p>
            <a:pPr marL="0" lvl="0" indent="0" algn="ctr" rtl="0">
              <a:spcBef>
                <a:spcPts val="0"/>
              </a:spcBef>
              <a:spcAft>
                <a:spcPts val="0"/>
              </a:spcAft>
              <a:buNone/>
            </a:pPr>
            <a:r>
              <a:rPr lang="en" sz="1200"/>
              <a:t>Infiniband (200Gbps)</a:t>
            </a:r>
            <a:endParaRPr sz="1200"/>
          </a:p>
          <a:p>
            <a:pPr marL="0" lvl="0" indent="0" algn="ctr" rtl="0">
              <a:spcBef>
                <a:spcPts val="0"/>
              </a:spcBef>
              <a:spcAft>
                <a:spcPts val="0"/>
              </a:spcAft>
              <a:buNone/>
            </a:pPr>
            <a:r>
              <a:rPr lang="en" sz="1200"/>
              <a:t>Distributed memory</a:t>
            </a:r>
            <a:endParaRPr sz="1200"/>
          </a:p>
        </p:txBody>
      </p:sp>
      <p:sp>
        <p:nvSpPr>
          <p:cNvPr id="159" name="Google Shape;159;p24"/>
          <p:cNvSpPr/>
          <p:nvPr/>
        </p:nvSpPr>
        <p:spPr>
          <a:xfrm>
            <a:off x="2625275" y="1371125"/>
            <a:ext cx="25362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60" name="Google Shape;160;p24"/>
          <p:cNvSpPr/>
          <p:nvPr/>
        </p:nvSpPr>
        <p:spPr>
          <a:xfrm>
            <a:off x="2745575" y="2840213"/>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1" name="Google Shape;161;p24"/>
          <p:cNvSpPr/>
          <p:nvPr/>
        </p:nvSpPr>
        <p:spPr>
          <a:xfrm>
            <a:off x="2974175" y="1812425"/>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163763" y="2840213"/>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3" name="Google Shape;163;p24"/>
          <p:cNvSpPr/>
          <p:nvPr/>
        </p:nvSpPr>
        <p:spPr>
          <a:xfrm>
            <a:off x="4392363" y="1812425"/>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6131025" y="2840200"/>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5" name="Google Shape;165;p24"/>
          <p:cNvSpPr/>
          <p:nvPr/>
        </p:nvSpPr>
        <p:spPr>
          <a:xfrm>
            <a:off x="6359625" y="1812413"/>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7549213" y="2840200"/>
            <a:ext cx="831300" cy="750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b="1"/>
              <a:t>CPU</a:t>
            </a:r>
            <a:endParaRPr sz="1500" b="1"/>
          </a:p>
        </p:txBody>
      </p:sp>
      <p:sp>
        <p:nvSpPr>
          <p:cNvPr id="167" name="Google Shape;167;p24"/>
          <p:cNvSpPr/>
          <p:nvPr/>
        </p:nvSpPr>
        <p:spPr>
          <a:xfrm>
            <a:off x="7777813" y="1812413"/>
            <a:ext cx="374100" cy="1027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6010725" y="1371125"/>
            <a:ext cx="10719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69" name="Google Shape;169;p24"/>
          <p:cNvSpPr/>
          <p:nvPr/>
        </p:nvSpPr>
        <p:spPr>
          <a:xfrm>
            <a:off x="7428925" y="1371125"/>
            <a:ext cx="1071900" cy="441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t>Memory</a:t>
            </a:r>
            <a:endParaRPr sz="1600" b="1"/>
          </a:p>
        </p:txBody>
      </p:sp>
      <p:sp>
        <p:nvSpPr>
          <p:cNvPr id="170" name="Google Shape;170;p24"/>
          <p:cNvSpPr txBox="1"/>
          <p:nvPr/>
        </p:nvSpPr>
        <p:spPr>
          <a:xfrm>
            <a:off x="6943625" y="2308150"/>
            <a:ext cx="62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171" name="Google Shape;171;p24"/>
          <p:cNvSpPr/>
          <p:nvPr/>
        </p:nvSpPr>
        <p:spPr>
          <a:xfrm>
            <a:off x="1848100" y="2239975"/>
            <a:ext cx="481200" cy="253500"/>
          </a:xfrm>
          <a:prstGeom prst="rightArrow">
            <a:avLst>
              <a:gd name="adj1" fmla="val 50000"/>
              <a:gd name="adj2" fmla="val 50000"/>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2" name="Google Shape;172;p24"/>
          <p:cNvSpPr/>
          <p:nvPr/>
        </p:nvSpPr>
        <p:spPr>
          <a:xfrm>
            <a:off x="5393850" y="2239975"/>
            <a:ext cx="481200" cy="253500"/>
          </a:xfrm>
          <a:prstGeom prst="rightArrow">
            <a:avLst>
              <a:gd name="adj1" fmla="val 50000"/>
              <a:gd name="adj2" fmla="val 50000"/>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cxnSp>
        <p:nvCxnSpPr>
          <p:cNvPr id="173" name="Google Shape;173;p24"/>
          <p:cNvCxnSpPr/>
          <p:nvPr/>
        </p:nvCxnSpPr>
        <p:spPr>
          <a:xfrm>
            <a:off x="6006575" y="3656100"/>
            <a:ext cx="2498400" cy="0"/>
          </a:xfrm>
          <a:prstGeom prst="straightConnector1">
            <a:avLst/>
          </a:prstGeom>
          <a:noFill/>
          <a:ln w="9525" cap="flat" cmpd="sng">
            <a:solidFill>
              <a:schemeClr val="dk2"/>
            </a:solidFill>
            <a:prstDash val="solid"/>
            <a:round/>
            <a:headEnd type="none" w="med" len="med"/>
            <a:tailEnd type="none" w="med" len="med"/>
          </a:ln>
        </p:spPr>
      </p:cxnSp>
      <p:sp>
        <p:nvSpPr>
          <p:cNvPr id="174" name="Google Shape;174;p24"/>
          <p:cNvSpPr txBox="1"/>
          <p:nvPr/>
        </p:nvSpPr>
        <p:spPr>
          <a:xfrm>
            <a:off x="6169175" y="3589263"/>
            <a:ext cx="2173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NETWORK</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Writing shell script</a:t>
            </a:r>
            <a:endParaRPr b="1"/>
          </a:p>
        </p:txBody>
      </p:sp>
      <p:sp>
        <p:nvSpPr>
          <p:cNvPr id="283" name="Google Shape;283;p42"/>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0" lvl="0" indent="0" algn="l" rtl="0">
              <a:lnSpc>
                <a:spcPct val="115000"/>
              </a:lnSpc>
              <a:spcBef>
                <a:spcPts val="360"/>
              </a:spcBef>
              <a:spcAft>
                <a:spcPts val="1200"/>
              </a:spcAft>
              <a:buNone/>
            </a:pPr>
            <a:r>
              <a:rPr lang="en" sz="1729">
                <a:solidFill>
                  <a:srgbClr val="073763"/>
                </a:solidFill>
                <a:highlight>
                  <a:schemeClr val="lt1"/>
                </a:highlight>
                <a:latin typeface="Arial"/>
                <a:ea typeface="Arial"/>
                <a:cs typeface="Arial"/>
                <a:sym typeface="Arial"/>
              </a:rPr>
              <a:t>mytool --collect=profiling --generation</a:t>
            </a:r>
            <a:r>
              <a:rPr lang="en" sz="1729" b="1">
                <a:solidFill>
                  <a:srgbClr val="073763"/>
                </a:solidFill>
                <a:highlight>
                  <a:schemeClr val="lt1"/>
                </a:highlight>
                <a:latin typeface="Arial"/>
                <a:ea typeface="Arial"/>
                <a:cs typeface="Arial"/>
                <a:sym typeface="Arial"/>
              </a:rPr>
              <a:t>=&lt;input1&gt;</a:t>
            </a:r>
            <a:r>
              <a:rPr lang="en" sz="1729">
                <a:solidFill>
                  <a:srgbClr val="073763"/>
                </a:solidFill>
                <a:highlight>
                  <a:schemeClr val="lt1"/>
                </a:highlight>
                <a:latin typeface="Arial"/>
                <a:ea typeface="Arial"/>
                <a:cs typeface="Arial"/>
                <a:sym typeface="Arial"/>
              </a:rPr>
              <a:t> --my-directory=</a:t>
            </a:r>
            <a:r>
              <a:rPr lang="en" sz="1729" b="1">
                <a:solidFill>
                  <a:srgbClr val="073763"/>
                </a:solidFill>
                <a:highlight>
                  <a:schemeClr val="lt1"/>
                </a:highlight>
                <a:latin typeface="Arial"/>
                <a:ea typeface="Arial"/>
                <a:cs typeface="Arial"/>
                <a:sym typeface="Arial"/>
              </a:rPr>
              <a:t>&lt;input2&gt;</a:t>
            </a:r>
            <a:r>
              <a:rPr lang="en" sz="1729">
                <a:solidFill>
                  <a:srgbClr val="073763"/>
                </a:solidFill>
                <a:highlight>
                  <a:schemeClr val="lt1"/>
                </a:highlight>
                <a:latin typeface="Arial"/>
                <a:ea typeface="Arial"/>
                <a:cs typeface="Arial"/>
                <a:sym typeface="Arial"/>
              </a:rPr>
              <a:t> -- </a:t>
            </a:r>
            <a:r>
              <a:rPr lang="en" sz="1729" b="1">
                <a:solidFill>
                  <a:srgbClr val="073763"/>
                </a:solidFill>
                <a:highlight>
                  <a:schemeClr val="lt1"/>
                </a:highlight>
                <a:latin typeface="Arial"/>
                <a:ea typeface="Arial"/>
                <a:cs typeface="Arial"/>
                <a:sym typeface="Arial"/>
              </a:rPr>
              <a:t>&lt;input3&gt;</a:t>
            </a:r>
            <a:endParaRPr sz="2100" b="1">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SPACK</a:t>
            </a:r>
            <a:endParaRPr sz="4200" b="1">
              <a:solidFill>
                <a:srgbClr val="0068B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SPACK</a:t>
            </a:r>
            <a:endParaRPr b="1"/>
          </a:p>
        </p:txBody>
      </p:sp>
      <p:sp>
        <p:nvSpPr>
          <p:cNvPr id="294" name="Google Shape;294;p44"/>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457200" lvl="0" indent="-323850" algn="l" rtl="0">
              <a:lnSpc>
                <a:spcPct val="150000"/>
              </a:lnSpc>
              <a:spcBef>
                <a:spcPts val="1200"/>
              </a:spcBef>
              <a:spcAft>
                <a:spcPts val="0"/>
              </a:spcAft>
              <a:buSzPts val="1500"/>
              <a:buFont typeface="Arial"/>
              <a:buChar char="•"/>
            </a:pPr>
            <a:r>
              <a:rPr lang="en" sz="1500">
                <a:latin typeface="Arial"/>
                <a:ea typeface="Arial"/>
                <a:cs typeface="Arial"/>
                <a:sym typeface="Arial"/>
              </a:rPr>
              <a:t>Spack is a powerful package manager designed for high-performance computing (HPC) environments</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Arial"/>
              <a:buChar char="•"/>
            </a:pPr>
            <a:r>
              <a:rPr lang="en" sz="1500">
                <a:latin typeface="Arial"/>
                <a:ea typeface="Arial"/>
                <a:cs typeface="Arial"/>
                <a:sym typeface="Arial"/>
              </a:rPr>
              <a:t>It excels at managing multiple versions, configurations, and dependencies of scientific software packages, ensuring compatibility with various platforms, compilers, and libraries</a:t>
            </a:r>
            <a:endParaRPr sz="1500">
              <a:latin typeface="Arial"/>
              <a:ea typeface="Arial"/>
              <a:cs typeface="Arial"/>
              <a:sym typeface="Arial"/>
            </a:endParaRPr>
          </a:p>
          <a:p>
            <a:pPr marL="457200" lvl="0" indent="-323850" algn="l" rtl="0">
              <a:lnSpc>
                <a:spcPct val="150000"/>
              </a:lnSpc>
              <a:spcBef>
                <a:spcPts val="0"/>
              </a:spcBef>
              <a:spcAft>
                <a:spcPts val="0"/>
              </a:spcAft>
              <a:buSzPts val="1500"/>
              <a:buFont typeface="Arial"/>
              <a:buChar char="•"/>
            </a:pPr>
            <a:r>
              <a:rPr lang="en" sz="1500">
                <a:latin typeface="Arial"/>
                <a:ea typeface="Arial"/>
                <a:cs typeface="Arial"/>
                <a:sym typeface="Arial"/>
              </a:rPr>
              <a:t>Spack allows for the creation of custom software packages</a:t>
            </a:r>
            <a:endParaRPr sz="15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SPACK</a:t>
            </a:r>
            <a:endParaRPr b="1"/>
          </a:p>
        </p:txBody>
      </p:sp>
      <p:sp>
        <p:nvSpPr>
          <p:cNvPr id="300" name="Google Shape;300;p45"/>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457200" lvl="0" indent="-323850" algn="l" rtl="0">
              <a:lnSpc>
                <a:spcPct val="150000"/>
              </a:lnSpc>
              <a:spcBef>
                <a:spcPts val="1200"/>
              </a:spcBef>
              <a:spcAft>
                <a:spcPts val="0"/>
              </a:spcAft>
              <a:buSzPts val="1500"/>
              <a:buChar char="•"/>
            </a:pPr>
            <a:r>
              <a:rPr lang="en" sz="1500">
                <a:latin typeface="Arial"/>
                <a:ea typeface="Arial"/>
                <a:cs typeface="Arial"/>
                <a:sym typeface="Arial"/>
              </a:rPr>
              <a:t>Multi-version and Configuration Support: Spack allows you to install and maintain different versions of the same package with distinct configurations, fostering flexibility in your development workflow.</a:t>
            </a:r>
            <a:endParaRPr sz="1500">
              <a:latin typeface="Arial"/>
              <a:ea typeface="Arial"/>
              <a:cs typeface="Arial"/>
              <a:sym typeface="Arial"/>
            </a:endParaRPr>
          </a:p>
          <a:p>
            <a:pPr marL="457200" lvl="0" indent="-323850" algn="l" rtl="0">
              <a:lnSpc>
                <a:spcPct val="150000"/>
              </a:lnSpc>
              <a:spcBef>
                <a:spcPts val="0"/>
              </a:spcBef>
              <a:spcAft>
                <a:spcPts val="0"/>
              </a:spcAft>
              <a:buSzPts val="1500"/>
              <a:buChar char="•"/>
            </a:pPr>
            <a:r>
              <a:rPr lang="en" sz="1500">
                <a:latin typeface="Arial"/>
                <a:ea typeface="Arial"/>
                <a:cs typeface="Arial"/>
                <a:sym typeface="Arial"/>
              </a:rPr>
              <a:t>Platform and Compiler Independence: Spack functions seamlessly across various computing platforms, including Linux, macOS, and HPC clusters with unique architectures. It can build software using different compilers (e.g., GCC, Clang) to cater to specific requirements.</a:t>
            </a:r>
            <a:endParaRPr sz="1500">
              <a:latin typeface="Arial"/>
              <a:ea typeface="Arial"/>
              <a:cs typeface="Arial"/>
              <a:sym typeface="Arial"/>
            </a:endParaRPr>
          </a:p>
          <a:p>
            <a:pPr marL="457200" lvl="0" indent="-323850" algn="l" rtl="0">
              <a:lnSpc>
                <a:spcPct val="150000"/>
              </a:lnSpc>
              <a:spcBef>
                <a:spcPts val="0"/>
              </a:spcBef>
              <a:spcAft>
                <a:spcPts val="0"/>
              </a:spcAft>
              <a:buSzPts val="1500"/>
              <a:buChar char="•"/>
            </a:pPr>
            <a:r>
              <a:rPr lang="en" sz="1500">
                <a:latin typeface="Arial"/>
                <a:ea typeface="Arial"/>
                <a:cs typeface="Arial"/>
                <a:sym typeface="Arial"/>
              </a:rPr>
              <a:t>Non-destructive Installations: Unlike some package managers, Spack installs new versions of a package without affecting existing installations. This enables multiple configurations to coexist on your system, preventing conflicts.</a:t>
            </a:r>
            <a:endParaRPr sz="15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SPACK installation</a:t>
            </a:r>
            <a:endParaRPr b="1"/>
          </a:p>
        </p:txBody>
      </p:sp>
      <p:sp>
        <p:nvSpPr>
          <p:cNvPr id="306" name="Google Shape;306;p46"/>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None/>
            </a:pPr>
            <a:r>
              <a:rPr lang="en" sz="1500">
                <a:latin typeface="Arial"/>
                <a:ea typeface="Arial"/>
                <a:cs typeface="Arial"/>
                <a:sym typeface="Arial"/>
              </a:rPr>
              <a:t>git clone</a:t>
            </a:r>
            <a:r>
              <a:rPr lang="en" sz="1500">
                <a:uFill>
                  <a:noFill/>
                </a:uFill>
                <a:latin typeface="Arial"/>
                <a:ea typeface="Arial"/>
                <a:cs typeface="Arial"/>
                <a:sym typeface="Arial"/>
                <a:hlinkClick r:id="rId3"/>
              </a:rPr>
              <a:t> </a:t>
            </a:r>
            <a:r>
              <a:rPr lang="en" sz="1500" u="sng">
                <a:solidFill>
                  <a:schemeClr val="hlink"/>
                </a:solidFill>
                <a:latin typeface="Arial"/>
                <a:ea typeface="Arial"/>
                <a:cs typeface="Arial"/>
                <a:sym typeface="Arial"/>
                <a:hlinkClick r:id="rId3"/>
              </a:rPr>
              <a:t>https://github.com/spack/spack.git</a:t>
            </a:r>
            <a:endParaRPr sz="1500" u="sng">
              <a:solidFill>
                <a:schemeClr val="hlink"/>
              </a:solidFill>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cd spack</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source /home/cdacapps01/himanshu/spack/share/spack/setup-env.sh</a:t>
            </a:r>
            <a:endParaRPr sz="1500">
              <a:latin typeface="Arial"/>
              <a:ea typeface="Arial"/>
              <a:cs typeface="Arial"/>
              <a:sym typeface="Arial"/>
            </a:endParaRPr>
          </a:p>
          <a:p>
            <a:pPr marL="0" lvl="0" indent="0" algn="l" rtl="0">
              <a:lnSpc>
                <a:spcPct val="115000"/>
              </a:lnSpc>
              <a:spcBef>
                <a:spcPts val="1200"/>
              </a:spcBef>
              <a:spcAft>
                <a:spcPts val="1200"/>
              </a:spcAft>
              <a:buNone/>
            </a:pPr>
            <a:endParaRPr sz="15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Application installation using SPACK</a:t>
            </a:r>
            <a:endParaRPr b="1"/>
          </a:p>
        </p:txBody>
      </p:sp>
      <p:sp>
        <p:nvSpPr>
          <p:cNvPr id="312" name="Google Shape;312;p47"/>
          <p:cNvSpPr txBox="1">
            <a:spLocks noGrp="1"/>
          </p:cNvSpPr>
          <p:nvPr>
            <p:ph type="body" idx="1"/>
          </p:nvPr>
        </p:nvSpPr>
        <p:spPr>
          <a:xfrm>
            <a:off x="313225" y="1045725"/>
            <a:ext cx="8729100" cy="36612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None/>
            </a:pPr>
            <a:r>
              <a:rPr lang="en" sz="1500">
                <a:latin typeface="Arial"/>
                <a:ea typeface="Arial"/>
                <a:cs typeface="Arial"/>
                <a:sym typeface="Arial"/>
              </a:rPr>
              <a:t>spack list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list | grep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find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info hpctoolkit</a:t>
            </a:r>
            <a:endParaRPr sz="1500">
              <a:latin typeface="Arial"/>
              <a:ea typeface="Arial"/>
              <a:cs typeface="Arial"/>
              <a:sym typeface="Arial"/>
            </a:endParaRPr>
          </a:p>
          <a:p>
            <a:pPr marL="0" lvl="0" indent="0" algn="l" rtl="0">
              <a:lnSpc>
                <a:spcPct val="115000"/>
              </a:lnSpc>
              <a:spcBef>
                <a:spcPts val="1200"/>
              </a:spcBef>
              <a:spcAft>
                <a:spcPts val="0"/>
              </a:spcAft>
              <a:buNone/>
            </a:pPr>
            <a:r>
              <a:rPr lang="en" sz="1500">
                <a:latin typeface="Arial"/>
                <a:ea typeface="Arial"/>
                <a:cs typeface="Arial"/>
                <a:sym typeface="Arial"/>
              </a:rPr>
              <a:t>spack spec -I hpctoolkit</a:t>
            </a:r>
            <a:endParaRPr sz="1500">
              <a:latin typeface="Arial"/>
              <a:ea typeface="Arial"/>
              <a:cs typeface="Arial"/>
              <a:sym typeface="Arial"/>
            </a:endParaRPr>
          </a:p>
          <a:p>
            <a:pPr marL="0" lvl="0" indent="0" algn="l" rtl="0">
              <a:lnSpc>
                <a:spcPct val="115000"/>
              </a:lnSpc>
              <a:spcBef>
                <a:spcPts val="1200"/>
              </a:spcBef>
              <a:spcAft>
                <a:spcPts val="1200"/>
              </a:spcAft>
              <a:buNone/>
            </a:pPr>
            <a:r>
              <a:rPr lang="en" sz="1500">
                <a:latin typeface="Arial"/>
                <a:ea typeface="Arial"/>
                <a:cs typeface="Arial"/>
                <a:sym typeface="Arial"/>
              </a:rPr>
              <a:t>spack install -v -j40 hpctoolkit</a:t>
            </a:r>
            <a:endParaRPr sz="15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8"/>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Intel Offload Advisor</a:t>
            </a:r>
            <a:endParaRPr sz="4200" b="1">
              <a:solidFill>
                <a:srgbClr val="0068B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Agenda</a:t>
            </a:r>
            <a:endParaRPr b="1"/>
          </a:p>
        </p:txBody>
      </p:sp>
      <p:sp>
        <p:nvSpPr>
          <p:cNvPr id="323" name="Google Shape;323;p49"/>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a:solidFill>
                  <a:srgbClr val="262626"/>
                </a:solidFill>
              </a:rPr>
              <a:t>Intel offload advisor - Purpose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Working of Intel offload advisor</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Workflows available in offload advisor</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How to generate offload advisor report</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Offload modeling report overview</a:t>
            </a:r>
            <a:endParaRPr>
              <a:solidFill>
                <a:srgbClr val="26262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Intel Offload Advisor - Purpose</a:t>
            </a:r>
            <a:endParaRPr b="1"/>
          </a:p>
        </p:txBody>
      </p:sp>
      <p:sp>
        <p:nvSpPr>
          <p:cNvPr id="329" name="Google Shape;329;p50"/>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lnSpcReduction="20000"/>
          </a:bodyPr>
          <a:lstStyle/>
          <a:p>
            <a:pPr marL="0" lvl="0" indent="0" algn="l" rtl="0">
              <a:spcBef>
                <a:spcPts val="0"/>
              </a:spcBef>
              <a:spcAft>
                <a:spcPts val="0"/>
              </a:spcAft>
              <a:buNone/>
            </a:pPr>
            <a:endParaRPr sz="1600">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Find opportunities to offload/run your code on a target GPU</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Identify potential performance hotspots on a target GPU</a:t>
            </a:r>
            <a:endParaRPr>
              <a:solidFill>
                <a:srgbClr val="262626"/>
              </a:solidFill>
            </a:endParaRPr>
          </a:p>
          <a:p>
            <a:pPr marL="0" lvl="0" indent="0" algn="l" rtl="0">
              <a:lnSpc>
                <a:spcPct val="150000"/>
              </a:lnSpc>
              <a:spcBef>
                <a:spcPts val="0"/>
              </a:spcBef>
              <a:spcAft>
                <a:spcPts val="0"/>
              </a:spcAft>
              <a:buNone/>
            </a:pPr>
            <a:endParaRPr>
              <a:solidFill>
                <a:srgbClr val="262626"/>
              </a:solidFill>
            </a:endParaRPr>
          </a:p>
          <a:p>
            <a:pPr marL="0" lvl="0" indent="0" algn="l" rtl="0">
              <a:lnSpc>
                <a:spcPct val="150000"/>
              </a:lnSpc>
              <a:spcBef>
                <a:spcPts val="0"/>
              </a:spcBef>
              <a:spcAft>
                <a:spcPts val="0"/>
              </a:spcAft>
              <a:buNone/>
            </a:pPr>
            <a:endParaRPr>
              <a:solidFill>
                <a:srgbClr val="262626"/>
              </a:solidFill>
            </a:endParaRPr>
          </a:p>
          <a:p>
            <a:pPr marL="0" lvl="0" indent="0" algn="l" rtl="0">
              <a:lnSpc>
                <a:spcPct val="150000"/>
              </a:lnSpc>
              <a:spcBef>
                <a:spcPts val="0"/>
              </a:spcBef>
              <a:spcAft>
                <a:spcPts val="0"/>
              </a:spcAft>
              <a:buClr>
                <a:schemeClr val="dk1"/>
              </a:buClr>
              <a:buSzPts val="1100"/>
              <a:buFont typeface="Arial"/>
              <a:buNone/>
            </a:pPr>
            <a:r>
              <a:rPr lang="en">
                <a:solidFill>
                  <a:srgbClr val="262626"/>
                </a:solidFill>
                <a:highlight>
                  <a:schemeClr val="lt1"/>
                </a:highlight>
              </a:rPr>
              <a:t>Measures performance of your application and compares it with its modeled performance on a selected target GPU so that you can decide what parts of your application you can execute on the GPU and how you can optimize it to get a better performance after offloading.</a:t>
            </a:r>
            <a:endParaRPr>
              <a:solidFill>
                <a:srgbClr val="262626"/>
              </a:solidFill>
            </a:endParaRPr>
          </a:p>
          <a:p>
            <a:pPr marL="0" lvl="0" indent="0" algn="l" rtl="0">
              <a:spcBef>
                <a:spcPts val="0"/>
              </a:spcBef>
              <a:spcAft>
                <a:spcPts val="0"/>
              </a:spcAft>
              <a:buNone/>
            </a:pPr>
            <a:endParaRPr sz="1600">
              <a:solidFill>
                <a:srgbClr val="262626"/>
              </a:solidFill>
            </a:endParaRPr>
          </a:p>
          <a:p>
            <a:pPr marL="0" lvl="0" indent="0" algn="l" rtl="0">
              <a:spcBef>
                <a:spcPts val="0"/>
              </a:spcBef>
              <a:spcAft>
                <a:spcPts val="0"/>
              </a:spcAft>
              <a:buClr>
                <a:schemeClr val="dk1"/>
              </a:buClr>
              <a:buSzPts val="1100"/>
              <a:buFont typeface="Arial"/>
              <a:buNone/>
            </a:pPr>
            <a:endParaRPr sz="1400">
              <a:solidFill>
                <a:srgbClr val="26262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Intel Offload Advisor - Purpose (Contd.)</a:t>
            </a:r>
            <a:endParaRPr b="1"/>
          </a:p>
        </p:txBody>
      </p:sp>
      <p:sp>
        <p:nvSpPr>
          <p:cNvPr id="335" name="Google Shape;335;p51"/>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0" lvl="0" indent="0" algn="l" rtl="0">
              <a:lnSpc>
                <a:spcPct val="150000"/>
              </a:lnSpc>
              <a:spcBef>
                <a:spcPts val="0"/>
              </a:spcBef>
              <a:spcAft>
                <a:spcPts val="0"/>
              </a:spcAft>
              <a:buNone/>
            </a:pPr>
            <a:r>
              <a:rPr lang="en">
                <a:solidFill>
                  <a:srgbClr val="000000"/>
                </a:solidFill>
              </a:rPr>
              <a:t>The Offload Modeling perspective can mainly help you in the following:</a:t>
            </a:r>
            <a:endParaRPr>
              <a:solidFill>
                <a:srgbClr val="000000"/>
              </a:solidFill>
            </a:endParaRPr>
          </a:p>
          <a:p>
            <a:pPr marL="457200" lvl="0" indent="-342900" algn="l" rtl="0">
              <a:lnSpc>
                <a:spcPct val="150000"/>
              </a:lnSpc>
              <a:spcBef>
                <a:spcPts val="800"/>
              </a:spcBef>
              <a:spcAft>
                <a:spcPts val="0"/>
              </a:spcAft>
              <a:buClr>
                <a:srgbClr val="262626"/>
              </a:buClr>
              <a:buSzPts val="1800"/>
              <a:buChar char="•"/>
            </a:pPr>
            <a:r>
              <a:rPr lang="en">
                <a:solidFill>
                  <a:srgbClr val="262626"/>
                </a:solidFill>
              </a:rPr>
              <a:t>Determine if you should offload your code to a target device </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Estimate potential speedup from running it on a different target</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Identify loops recommended for offloading</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Identify potential performance bottlenecks on the target device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Check how effectively data can be transferred between host and target devices.</a:t>
            </a:r>
            <a:endParaRPr>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Architecture innovations</a:t>
            </a:r>
            <a:endParaRPr b="1"/>
          </a:p>
        </p:txBody>
      </p:sp>
      <p:sp>
        <p:nvSpPr>
          <p:cNvPr id="180" name="Google Shape;180;p25"/>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sz="1800">
                <a:solidFill>
                  <a:srgbClr val="262626"/>
                </a:solidFill>
              </a:rPr>
              <a:t>Architecture innovations</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Width: 8 bit to 16 bit to 64 bit</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Multicore: single processor to multi cores</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Instructions per cycle: 4-10 cycles per instructions to 4+ instructions per cycle</a:t>
            </a:r>
            <a:endParaRPr sz="1800">
              <a:solidFill>
                <a:srgbClr val="262626"/>
              </a:solidFill>
            </a:endParaRPr>
          </a:p>
          <a:p>
            <a:pPr marL="914400" lvl="0" indent="-342900" algn="l" rtl="0">
              <a:lnSpc>
                <a:spcPct val="150000"/>
              </a:lnSpc>
              <a:spcBef>
                <a:spcPts val="0"/>
              </a:spcBef>
              <a:spcAft>
                <a:spcPts val="0"/>
              </a:spcAft>
              <a:buClr>
                <a:srgbClr val="262626"/>
              </a:buClr>
              <a:buSzPts val="1800"/>
              <a:buChar char="-"/>
            </a:pPr>
            <a:r>
              <a:rPr lang="en" sz="1800">
                <a:solidFill>
                  <a:srgbClr val="262626"/>
                </a:solidFill>
              </a:rPr>
              <a:t>Clock rate : 3MHz to 4GHz</a:t>
            </a:r>
            <a:endParaRPr sz="180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41" name="Google Shape;341;p52"/>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000000"/>
              </a:solidFill>
            </a:endParaRPr>
          </a:p>
          <a:p>
            <a:pPr marL="457200" lvl="0" indent="-342900" algn="l" rtl="0">
              <a:lnSpc>
                <a:spcPct val="150000"/>
              </a:lnSpc>
              <a:spcBef>
                <a:spcPts val="800"/>
              </a:spcBef>
              <a:spcAft>
                <a:spcPts val="0"/>
              </a:spcAft>
              <a:buClr>
                <a:srgbClr val="262626"/>
              </a:buClr>
              <a:buSzPts val="1800"/>
              <a:buAutoNum type="arabicPeriod"/>
            </a:pPr>
            <a:r>
              <a:rPr lang="en" b="1">
                <a:solidFill>
                  <a:srgbClr val="262626"/>
                </a:solidFill>
              </a:rPr>
              <a:t>Survey analysis</a:t>
            </a:r>
            <a:r>
              <a:rPr lang="en">
                <a:solidFill>
                  <a:srgbClr val="262626"/>
                </a:solidFill>
              </a:rPr>
              <a:t> - Get the baseline performance data for your application</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CPU Utilization</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Memory transfer and allocation</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Data transfer patterns</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Hotspots</a:t>
            </a:r>
            <a:endParaRPr>
              <a:solidFill>
                <a:srgbClr val="26262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47" name="Google Shape;347;p53"/>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262626"/>
              </a:solidFill>
            </a:endParaRPr>
          </a:p>
          <a:p>
            <a:pPr marL="0" lvl="0" indent="0" algn="l" rtl="0">
              <a:lnSpc>
                <a:spcPct val="150000"/>
              </a:lnSpc>
              <a:spcBef>
                <a:spcPts val="800"/>
              </a:spcBef>
              <a:spcAft>
                <a:spcPts val="0"/>
              </a:spcAft>
              <a:buNone/>
            </a:pPr>
            <a:r>
              <a:rPr lang="en">
                <a:solidFill>
                  <a:srgbClr val="262626"/>
                </a:solidFill>
              </a:rPr>
              <a:t>2.</a:t>
            </a:r>
            <a:r>
              <a:rPr lang="en" b="1">
                <a:solidFill>
                  <a:srgbClr val="262626"/>
                </a:solidFill>
              </a:rPr>
              <a:t> Characterization analysis</a:t>
            </a:r>
            <a:r>
              <a:rPr lang="en">
                <a:solidFill>
                  <a:srgbClr val="262626"/>
                </a:solidFill>
              </a:rPr>
              <a:t> - Identify:</a:t>
            </a:r>
            <a:endParaRPr>
              <a:solidFill>
                <a:srgbClr val="262626"/>
              </a:solidFill>
            </a:endParaRPr>
          </a:p>
          <a:p>
            <a:pPr marL="914400" lvl="0" indent="-342900" algn="l" rtl="0">
              <a:lnSpc>
                <a:spcPct val="150000"/>
              </a:lnSpc>
              <a:spcBef>
                <a:spcPts val="800"/>
              </a:spcBef>
              <a:spcAft>
                <a:spcPts val="0"/>
              </a:spcAft>
              <a:buClr>
                <a:srgbClr val="262626"/>
              </a:buClr>
              <a:buSzPts val="1800"/>
              <a:buChar char="•"/>
            </a:pPr>
            <a:r>
              <a:rPr lang="en">
                <a:solidFill>
                  <a:srgbClr val="262626"/>
                </a:solidFill>
              </a:rPr>
              <a:t>kernels invoked and executed</a:t>
            </a:r>
            <a:endParaRPr>
              <a:solidFill>
                <a:srgbClr val="262626"/>
              </a:solidFill>
            </a:endParaRPr>
          </a:p>
          <a:p>
            <a:pPr marL="914400" lvl="0" indent="-342900" algn="l" rtl="0">
              <a:lnSpc>
                <a:spcPct val="150000"/>
              </a:lnSpc>
              <a:spcBef>
                <a:spcPts val="0"/>
              </a:spcBef>
              <a:spcAft>
                <a:spcPts val="0"/>
              </a:spcAft>
              <a:buClr>
                <a:srgbClr val="262626"/>
              </a:buClr>
              <a:buSzPts val="1800"/>
              <a:buChar char="•"/>
            </a:pPr>
            <a:r>
              <a:rPr lang="en">
                <a:solidFill>
                  <a:srgbClr val="262626"/>
                </a:solidFill>
              </a:rPr>
              <a:t>estimate cache and memory traffics on target device memory</a:t>
            </a:r>
            <a:endParaRPr>
              <a:solidFill>
                <a:srgbClr val="262626"/>
              </a:solidFill>
            </a:endParaRPr>
          </a:p>
          <a:p>
            <a:pPr marL="1371600" lvl="0" indent="0" algn="l" rtl="0">
              <a:spcBef>
                <a:spcPts val="800"/>
              </a:spcBef>
              <a:spcAft>
                <a:spcPts val="0"/>
              </a:spcAft>
              <a:buNone/>
            </a:pPr>
            <a:endParaRPr sz="400">
              <a:solidFill>
                <a:srgbClr val="262626"/>
              </a:solidFill>
            </a:endParaRPr>
          </a:p>
          <a:p>
            <a:pPr marL="0" lvl="0" indent="0" algn="l" rtl="0">
              <a:spcBef>
                <a:spcPts val="800"/>
              </a:spcBef>
              <a:spcAft>
                <a:spcPts val="800"/>
              </a:spcAft>
              <a:buNone/>
            </a:pPr>
            <a:endParaRPr sz="17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53" name="Google Shape;353;p54"/>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262626"/>
              </a:solidFill>
            </a:endParaRPr>
          </a:p>
          <a:p>
            <a:pPr marL="0" lvl="0" indent="0" algn="l" rtl="0">
              <a:lnSpc>
                <a:spcPct val="150000"/>
              </a:lnSpc>
              <a:spcBef>
                <a:spcPts val="800"/>
              </a:spcBef>
              <a:spcAft>
                <a:spcPts val="0"/>
              </a:spcAft>
              <a:buNone/>
            </a:pPr>
            <a:r>
              <a:rPr lang="en">
                <a:solidFill>
                  <a:srgbClr val="262626"/>
                </a:solidFill>
              </a:rPr>
              <a:t>3.</a:t>
            </a:r>
            <a:r>
              <a:rPr lang="en" b="1">
                <a:solidFill>
                  <a:srgbClr val="262626"/>
                </a:solidFill>
              </a:rPr>
              <a:t> Dependencies analysis </a:t>
            </a:r>
            <a:r>
              <a:rPr lang="en">
                <a:solidFill>
                  <a:srgbClr val="262626"/>
                </a:solidFill>
              </a:rPr>
              <a:t>- identify loop-carried dependencies that might block parallel execution</a:t>
            </a:r>
            <a:endParaRPr>
              <a:solidFill>
                <a:srgbClr val="262626"/>
              </a:solidFill>
            </a:endParaRPr>
          </a:p>
          <a:p>
            <a:pPr marL="457200" lvl="0" indent="0" algn="l" rtl="0">
              <a:spcBef>
                <a:spcPts val="800"/>
              </a:spcBef>
              <a:spcAft>
                <a:spcPts val="0"/>
              </a:spcAft>
              <a:buNone/>
            </a:pPr>
            <a:r>
              <a:rPr lang="en">
                <a:solidFill>
                  <a:srgbClr val="262626"/>
                </a:solidFill>
              </a:rPr>
              <a:t> </a:t>
            </a:r>
            <a:endParaRPr>
              <a:solidFill>
                <a:srgbClr val="262626"/>
              </a:solidFill>
            </a:endParaRPr>
          </a:p>
          <a:p>
            <a:pPr marL="0" lvl="0" indent="0" algn="l" rtl="0">
              <a:spcBef>
                <a:spcPts val="800"/>
              </a:spcBef>
              <a:spcAft>
                <a:spcPts val="800"/>
              </a:spcAft>
              <a:buNone/>
            </a:pPr>
            <a:endParaRPr>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Working of Offload Advisor</a:t>
            </a:r>
            <a:endParaRPr b="1"/>
          </a:p>
        </p:txBody>
      </p:sp>
      <p:sp>
        <p:nvSpPr>
          <p:cNvPr id="359" name="Google Shape;359;p55"/>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
                <a:solidFill>
                  <a:srgbClr val="000000"/>
                </a:solidFill>
              </a:rPr>
              <a:t>The Offload Modeling perspective runs the following steps:</a:t>
            </a:r>
            <a:endParaRPr>
              <a:solidFill>
                <a:srgbClr val="262626"/>
              </a:solidFill>
            </a:endParaRPr>
          </a:p>
          <a:p>
            <a:pPr marL="0" lvl="0" indent="0" algn="l" rtl="0">
              <a:lnSpc>
                <a:spcPct val="150000"/>
              </a:lnSpc>
              <a:spcBef>
                <a:spcPts val="800"/>
              </a:spcBef>
              <a:spcAft>
                <a:spcPts val="800"/>
              </a:spcAft>
              <a:buNone/>
            </a:pPr>
            <a:r>
              <a:rPr lang="en" b="1">
                <a:solidFill>
                  <a:srgbClr val="262626"/>
                </a:solidFill>
              </a:rPr>
              <a:t>4. Performance Modeling</a:t>
            </a:r>
            <a:r>
              <a:rPr lang="en">
                <a:solidFill>
                  <a:srgbClr val="262626"/>
                </a:solidFill>
              </a:rPr>
              <a:t> - Estimate total program speedup on a target device and other performance metrics. Region is profitable if its execution time on the target is less than on a host.</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Workflows in Offload Advisor</a:t>
            </a:r>
            <a:endParaRPr b="1"/>
          </a:p>
        </p:txBody>
      </p:sp>
      <p:sp>
        <p:nvSpPr>
          <p:cNvPr id="365" name="Google Shape;365;p56"/>
          <p:cNvSpPr txBox="1">
            <a:spLocks noGrp="1"/>
          </p:cNvSpPr>
          <p:nvPr>
            <p:ph type="body" idx="1"/>
          </p:nvPr>
        </p:nvSpPr>
        <p:spPr>
          <a:xfrm>
            <a:off x="457200" y="1244575"/>
            <a:ext cx="8229600" cy="3394500"/>
          </a:xfrm>
          <a:prstGeom prst="rect">
            <a:avLst/>
          </a:prstGeom>
        </p:spPr>
        <p:txBody>
          <a:bodyPr spcFirstLastPara="1" wrap="square" lIns="68575" tIns="34275" rIns="68575" bIns="34275" anchor="t" anchorCtr="0">
            <a:normAutofit fontScale="92500"/>
          </a:bodyPr>
          <a:lstStyle/>
          <a:p>
            <a:pPr marL="457200" lvl="0" indent="-334327" algn="l" rtl="0">
              <a:lnSpc>
                <a:spcPct val="150000"/>
              </a:lnSpc>
              <a:spcBef>
                <a:spcPts val="800"/>
              </a:spcBef>
              <a:spcAft>
                <a:spcPts val="0"/>
              </a:spcAft>
              <a:buClr>
                <a:srgbClr val="262626"/>
              </a:buClr>
              <a:buSzPct val="100000"/>
              <a:buChar char="•"/>
            </a:pPr>
            <a:r>
              <a:rPr lang="en" b="1">
                <a:solidFill>
                  <a:srgbClr val="262626"/>
                </a:solidFill>
              </a:rPr>
              <a:t>CPU-to-GPU offload modeling</a:t>
            </a:r>
            <a:endParaRPr b="1">
              <a:solidFill>
                <a:srgbClr val="262626"/>
              </a:solidFill>
            </a:endParaRPr>
          </a:p>
          <a:p>
            <a:pPr marL="914400" lvl="0" indent="-334327" algn="l" rtl="0">
              <a:lnSpc>
                <a:spcPct val="150000"/>
              </a:lnSpc>
              <a:spcBef>
                <a:spcPts val="0"/>
              </a:spcBef>
              <a:spcAft>
                <a:spcPts val="0"/>
              </a:spcAft>
              <a:buClr>
                <a:srgbClr val="262626"/>
              </a:buClr>
              <a:buSzPct val="100000"/>
              <a:buChar char="-"/>
            </a:pPr>
            <a:r>
              <a:rPr lang="en">
                <a:solidFill>
                  <a:srgbClr val="262626"/>
                </a:solidFill>
                <a:highlight>
                  <a:schemeClr val="lt1"/>
                </a:highlight>
              </a:rPr>
              <a:t>profile an application running on a CPU and model its performance on a target GPU device to determine if you should offload parts of your application to the GPU</a:t>
            </a:r>
            <a:endParaRPr>
              <a:solidFill>
                <a:srgbClr val="262626"/>
              </a:solidFill>
              <a:highlight>
                <a:schemeClr val="lt1"/>
              </a:highlight>
            </a:endParaRPr>
          </a:p>
          <a:p>
            <a:pPr marL="914400" lvl="0" indent="0" algn="l" rtl="0">
              <a:lnSpc>
                <a:spcPct val="150000"/>
              </a:lnSpc>
              <a:spcBef>
                <a:spcPts val="800"/>
              </a:spcBef>
              <a:spcAft>
                <a:spcPts val="0"/>
              </a:spcAft>
              <a:buNone/>
            </a:pPr>
            <a:endParaRPr>
              <a:solidFill>
                <a:srgbClr val="262626"/>
              </a:solidFill>
              <a:highlight>
                <a:schemeClr val="lt1"/>
              </a:highlight>
            </a:endParaRPr>
          </a:p>
          <a:p>
            <a:pPr marL="457200" lvl="0" indent="-334327" algn="l" rtl="0">
              <a:lnSpc>
                <a:spcPct val="150000"/>
              </a:lnSpc>
              <a:spcBef>
                <a:spcPts val="800"/>
              </a:spcBef>
              <a:spcAft>
                <a:spcPts val="0"/>
              </a:spcAft>
              <a:buClr>
                <a:srgbClr val="262626"/>
              </a:buClr>
              <a:buSzPct val="100000"/>
              <a:buChar char="•"/>
            </a:pPr>
            <a:r>
              <a:rPr lang="en" b="1">
                <a:solidFill>
                  <a:srgbClr val="262626"/>
                </a:solidFill>
              </a:rPr>
              <a:t>GPU-to-GPU offload modelling</a:t>
            </a:r>
            <a:endParaRPr b="1">
              <a:solidFill>
                <a:srgbClr val="262626"/>
              </a:solidFill>
            </a:endParaRPr>
          </a:p>
          <a:p>
            <a:pPr marL="914400" lvl="0" indent="-334327" algn="l" rtl="0">
              <a:lnSpc>
                <a:spcPct val="150000"/>
              </a:lnSpc>
              <a:spcBef>
                <a:spcPts val="0"/>
              </a:spcBef>
              <a:spcAft>
                <a:spcPts val="800"/>
              </a:spcAft>
              <a:buClr>
                <a:srgbClr val="262626"/>
              </a:buClr>
              <a:buSzPct val="100000"/>
              <a:buChar char="-"/>
            </a:pPr>
            <a:r>
              <a:rPr lang="en">
                <a:solidFill>
                  <a:srgbClr val="262626"/>
                </a:solidFill>
                <a:highlight>
                  <a:schemeClr val="lt1"/>
                </a:highlight>
              </a:rPr>
              <a:t>profile an application running on a GPU and model its performance on a different GPU device to estimate a potential speedup from running your application on the different target</a:t>
            </a:r>
            <a:endParaRPr>
              <a:solidFill>
                <a:srgbClr val="26262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71" name="Google Shape;371;p57"/>
          <p:cNvSpPr txBox="1">
            <a:spLocks noGrp="1"/>
          </p:cNvSpPr>
          <p:nvPr>
            <p:ph type="body" idx="1"/>
          </p:nvPr>
        </p:nvSpPr>
        <p:spPr>
          <a:xfrm>
            <a:off x="457200" y="1200150"/>
            <a:ext cx="8229600" cy="38544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b="1">
                <a:solidFill>
                  <a:srgbClr val="262626"/>
                </a:solidFill>
                <a:highlight>
                  <a:srgbClr val="FFFFFF"/>
                </a:highlight>
              </a:rPr>
              <a:t>Set up the Intel Advisor environment variables</a:t>
            </a:r>
            <a:endParaRPr b="1">
              <a:solidFill>
                <a:srgbClr val="262626"/>
              </a:solidFill>
              <a:highlight>
                <a:srgbClr val="FFFFFF"/>
              </a:highlight>
            </a:endParaRPr>
          </a:p>
          <a:p>
            <a:pPr marL="0" lvl="0" indent="457200" algn="l" rtl="0">
              <a:lnSpc>
                <a:spcPct val="150000"/>
              </a:lnSpc>
              <a:spcBef>
                <a:spcPts val="1000"/>
              </a:spcBef>
              <a:spcAft>
                <a:spcPts val="0"/>
              </a:spcAft>
              <a:buNone/>
            </a:pPr>
            <a:r>
              <a:rPr lang="en">
                <a:solidFill>
                  <a:srgbClr val="073763"/>
                </a:solidFill>
                <a:highlight>
                  <a:schemeClr val="lt1"/>
                </a:highlight>
              </a:rPr>
              <a:t>source /opt/intel/oneapi/setvars.sh</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or	</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ts val="1100"/>
              <a:buFont typeface="Arial"/>
              <a:buNone/>
            </a:pPr>
            <a:r>
              <a:rPr lang="en">
                <a:solidFill>
                  <a:srgbClr val="073763"/>
                </a:solidFill>
                <a:highlight>
                  <a:schemeClr val="lt1"/>
                </a:highlight>
              </a:rPr>
              <a:t>module avail | grep advisor</a:t>
            </a:r>
            <a:endParaRPr>
              <a:solidFill>
                <a:srgbClr val="073763"/>
              </a:solidFill>
              <a:highlight>
                <a:schemeClr val="lt1"/>
              </a:highlight>
            </a:endParaRPr>
          </a:p>
          <a:p>
            <a:pPr marL="0" lvl="0" indent="457200" algn="l" rtl="0">
              <a:lnSpc>
                <a:spcPct val="150000"/>
              </a:lnSpc>
              <a:spcBef>
                <a:spcPts val="1000"/>
              </a:spcBef>
              <a:spcAft>
                <a:spcPts val="0"/>
              </a:spcAft>
              <a:buNone/>
            </a:pPr>
            <a:r>
              <a:rPr lang="en">
                <a:solidFill>
                  <a:srgbClr val="073763"/>
                </a:solidFill>
                <a:highlight>
                  <a:schemeClr val="lt1"/>
                </a:highlight>
              </a:rPr>
              <a:t>module load oneapi/advisor/2021.3.0</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or</a:t>
            </a:r>
            <a:endParaRPr>
              <a:solidFill>
                <a:srgbClr val="073763"/>
              </a:solidFill>
              <a:highlight>
                <a:schemeClr val="lt1"/>
              </a:highlight>
            </a:endParaRPr>
          </a:p>
          <a:p>
            <a:pPr marL="0" lvl="0" indent="0" algn="l" rtl="0">
              <a:lnSpc>
                <a:spcPct val="150000"/>
              </a:lnSpc>
              <a:spcBef>
                <a:spcPts val="1000"/>
              </a:spcBef>
              <a:spcAft>
                <a:spcPts val="1000"/>
              </a:spcAft>
              <a:buNone/>
            </a:pPr>
            <a:r>
              <a:rPr lang="en">
                <a:solidFill>
                  <a:srgbClr val="073763"/>
                </a:solidFill>
                <a:highlight>
                  <a:schemeClr val="lt1"/>
                </a:highlight>
              </a:rPr>
              <a:t>	&lt;installation using spack&gt;</a:t>
            </a:r>
            <a:endParaRPr>
              <a:solidFill>
                <a:srgbClr val="073763"/>
              </a:solidFill>
              <a:highlight>
                <a:schemeClr val="lt1"/>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77" name="Google Shape;377;p58"/>
          <p:cNvSpPr txBox="1">
            <a:spLocks noGrp="1"/>
          </p:cNvSpPr>
          <p:nvPr>
            <p:ph type="body" idx="1"/>
          </p:nvPr>
        </p:nvSpPr>
        <p:spPr>
          <a:xfrm>
            <a:off x="457200" y="1079850"/>
            <a:ext cx="8229600" cy="3854400"/>
          </a:xfrm>
          <a:prstGeom prst="rect">
            <a:avLst/>
          </a:prstGeom>
        </p:spPr>
        <p:txBody>
          <a:bodyPr spcFirstLastPara="1" wrap="square" lIns="68575" tIns="34275" rIns="68575" bIns="34275" anchor="t" anchorCtr="0">
            <a:normAutofit fontScale="70000" lnSpcReduction="10000"/>
          </a:bodyPr>
          <a:lstStyle/>
          <a:p>
            <a:pPr marL="0" lvl="0" indent="0" algn="l" rtl="0">
              <a:lnSpc>
                <a:spcPct val="150000"/>
              </a:lnSpc>
              <a:spcBef>
                <a:spcPts val="800"/>
              </a:spcBef>
              <a:spcAft>
                <a:spcPts val="0"/>
              </a:spcAft>
              <a:buNone/>
            </a:pPr>
            <a:r>
              <a:rPr lang="en" b="1">
                <a:solidFill>
                  <a:srgbClr val="262626"/>
                </a:solidFill>
                <a:highlight>
                  <a:srgbClr val="FFFFFF"/>
                </a:highlight>
              </a:rPr>
              <a:t>Installation using spack</a:t>
            </a:r>
            <a:endParaRPr b="1">
              <a:solidFill>
                <a:srgbClr val="262626"/>
              </a:solidFill>
              <a:highlight>
                <a:srgbClr val="FFFFFF"/>
              </a:highlight>
            </a:endParaRPr>
          </a:p>
          <a:p>
            <a:pPr marL="0" lvl="0" indent="457200" algn="l" rtl="0">
              <a:lnSpc>
                <a:spcPct val="150000"/>
              </a:lnSpc>
              <a:spcBef>
                <a:spcPts val="1000"/>
              </a:spcBef>
              <a:spcAft>
                <a:spcPts val="0"/>
              </a:spcAft>
              <a:buNone/>
            </a:pPr>
            <a:r>
              <a:rPr lang="en">
                <a:solidFill>
                  <a:srgbClr val="073763"/>
                </a:solidFill>
                <a:highlight>
                  <a:schemeClr val="lt1"/>
                </a:highlight>
              </a:rPr>
              <a:t>Step 1 : spack installation</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	git clone </a:t>
            </a:r>
            <a:r>
              <a:rPr lang="en" u="sng">
                <a:solidFill>
                  <a:schemeClr val="hlink"/>
                </a:solidFill>
                <a:highlight>
                  <a:schemeClr val="lt1"/>
                </a:highlight>
                <a:hlinkClick r:id="rId3"/>
              </a:rPr>
              <a:t>https://github.com/spack/spack.git</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cd spack</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git checkout releases/v0.19</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 locate setup-env.sh</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 cd share/spack</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 source setup-env.sh</a:t>
            </a:r>
            <a:endParaRPr>
              <a:solidFill>
                <a:srgbClr val="073763"/>
              </a:solidFill>
              <a:highlight>
                <a:schemeClr val="lt1"/>
              </a:highlight>
            </a:endParaRPr>
          </a:p>
          <a:p>
            <a:pPr marL="0" lvl="0" indent="457200" algn="l" rtl="0">
              <a:lnSpc>
                <a:spcPct val="150000"/>
              </a:lnSpc>
              <a:spcBef>
                <a:spcPts val="1000"/>
              </a:spcBef>
              <a:spcAft>
                <a:spcPts val="0"/>
              </a:spcAft>
              <a:buClr>
                <a:schemeClr val="dk1"/>
              </a:buClr>
              <a:buSzPct val="61111"/>
              <a:buFont typeface="Arial"/>
              <a:buNone/>
            </a:pPr>
            <a:r>
              <a:rPr lang="en">
                <a:solidFill>
                  <a:srgbClr val="073763"/>
                </a:solidFill>
                <a:highlight>
                  <a:schemeClr val="lt1"/>
                </a:highlight>
              </a:rPr>
              <a:t>source /home/cdacapp/Himanshu/spack/share/spack/setup-env.sh</a:t>
            </a:r>
            <a:endParaRPr>
              <a:solidFill>
                <a:srgbClr val="073763"/>
              </a:solidFill>
              <a:highlight>
                <a:schemeClr val="lt1"/>
              </a:highlight>
            </a:endParaRPr>
          </a:p>
          <a:p>
            <a:pPr marL="0" lvl="0" indent="457200" algn="l" rtl="0">
              <a:lnSpc>
                <a:spcPct val="150000"/>
              </a:lnSpc>
              <a:spcBef>
                <a:spcPts val="1000"/>
              </a:spcBef>
              <a:spcAft>
                <a:spcPts val="1000"/>
              </a:spcAft>
              <a:buNone/>
            </a:pPr>
            <a:r>
              <a:rPr lang="en">
                <a:solidFill>
                  <a:srgbClr val="073763"/>
                </a:solidFill>
                <a:highlight>
                  <a:schemeClr val="lt1"/>
                </a:highlight>
              </a:rPr>
              <a:t>spack --version</a:t>
            </a:r>
            <a:endParaRPr>
              <a:solidFill>
                <a:srgbClr val="073763"/>
              </a:solidFill>
              <a:highlight>
                <a:schemeClr val="lt1"/>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83" name="Google Shape;383;p59"/>
          <p:cNvSpPr txBox="1">
            <a:spLocks noGrp="1"/>
          </p:cNvSpPr>
          <p:nvPr>
            <p:ph type="body" idx="1"/>
          </p:nvPr>
        </p:nvSpPr>
        <p:spPr>
          <a:xfrm>
            <a:off x="457200" y="1079850"/>
            <a:ext cx="8229600" cy="38544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b="1">
                <a:solidFill>
                  <a:srgbClr val="262626"/>
                </a:solidFill>
                <a:highlight>
                  <a:srgbClr val="FFFFFF"/>
                </a:highlight>
              </a:rPr>
              <a:t>Installation using spack</a:t>
            </a:r>
            <a:endParaRPr b="1">
              <a:solidFill>
                <a:srgbClr val="262626"/>
              </a:solidFill>
              <a:highlight>
                <a:srgbClr val="FFFFFF"/>
              </a:highlight>
            </a:endParaRPr>
          </a:p>
          <a:p>
            <a:pPr marL="0" lvl="0" indent="457200" algn="l" rtl="0">
              <a:lnSpc>
                <a:spcPct val="150000"/>
              </a:lnSpc>
              <a:spcBef>
                <a:spcPts val="1000"/>
              </a:spcBef>
              <a:spcAft>
                <a:spcPts val="0"/>
              </a:spcAft>
              <a:buNone/>
            </a:pPr>
            <a:r>
              <a:rPr lang="en">
                <a:solidFill>
                  <a:srgbClr val="073763"/>
                </a:solidFill>
                <a:highlight>
                  <a:schemeClr val="lt1"/>
                </a:highlight>
              </a:rPr>
              <a:t>Step 1 :install and  load intel offload advisor</a:t>
            </a:r>
            <a:endParaRPr>
              <a:solidFill>
                <a:srgbClr val="073763"/>
              </a:solidFill>
              <a:highlight>
                <a:schemeClr val="lt1"/>
              </a:highlight>
            </a:endParaRPr>
          </a:p>
          <a:p>
            <a:pPr marL="0" lvl="0" indent="0" algn="l" rtl="0">
              <a:lnSpc>
                <a:spcPct val="150000"/>
              </a:lnSpc>
              <a:spcBef>
                <a:spcPts val="1000"/>
              </a:spcBef>
              <a:spcAft>
                <a:spcPts val="0"/>
              </a:spcAft>
              <a:buNone/>
            </a:pPr>
            <a:r>
              <a:rPr lang="en">
                <a:solidFill>
                  <a:srgbClr val="073763"/>
                </a:solidFill>
                <a:highlight>
                  <a:schemeClr val="lt1"/>
                </a:highlight>
              </a:rPr>
              <a:t>		spack list advisor</a:t>
            </a:r>
            <a:endParaRPr>
              <a:solidFill>
                <a:srgbClr val="073763"/>
              </a:solidFill>
              <a:highlight>
                <a:schemeClr val="lt1"/>
              </a:highlight>
            </a:endParaRPr>
          </a:p>
          <a:p>
            <a:pPr marL="457200" lvl="0" indent="457200" algn="l" rtl="0">
              <a:lnSpc>
                <a:spcPct val="150000"/>
              </a:lnSpc>
              <a:spcBef>
                <a:spcPts val="1000"/>
              </a:spcBef>
              <a:spcAft>
                <a:spcPts val="0"/>
              </a:spcAft>
              <a:buClr>
                <a:schemeClr val="dk1"/>
              </a:buClr>
              <a:buSzPts val="1100"/>
              <a:buFont typeface="Arial"/>
              <a:buNone/>
            </a:pPr>
            <a:r>
              <a:rPr lang="en">
                <a:solidFill>
                  <a:srgbClr val="073763"/>
                </a:solidFill>
                <a:highlight>
                  <a:schemeClr val="lt1"/>
                </a:highlight>
              </a:rPr>
              <a:t>spack install -v -j40 intel-oneapi-advisor</a:t>
            </a:r>
            <a:endParaRPr>
              <a:solidFill>
                <a:srgbClr val="073763"/>
              </a:solidFill>
              <a:highlight>
                <a:schemeClr val="lt1"/>
              </a:highlight>
            </a:endParaRPr>
          </a:p>
          <a:p>
            <a:pPr marL="457200" lvl="0" indent="457200" algn="l" rtl="0">
              <a:lnSpc>
                <a:spcPct val="150000"/>
              </a:lnSpc>
              <a:spcBef>
                <a:spcPts val="1000"/>
              </a:spcBef>
              <a:spcAft>
                <a:spcPts val="0"/>
              </a:spcAft>
              <a:buClr>
                <a:schemeClr val="dk1"/>
              </a:buClr>
              <a:buSzPts val="1100"/>
              <a:buFont typeface="Arial"/>
              <a:buNone/>
            </a:pPr>
            <a:r>
              <a:rPr lang="en">
                <a:solidFill>
                  <a:srgbClr val="073763"/>
                </a:solidFill>
                <a:highlight>
                  <a:schemeClr val="lt1"/>
                </a:highlight>
              </a:rPr>
              <a:t>spack find intel-oneapi-advisor</a:t>
            </a:r>
            <a:endParaRPr>
              <a:solidFill>
                <a:srgbClr val="073763"/>
              </a:solidFill>
              <a:highlight>
                <a:schemeClr val="lt1"/>
              </a:highlight>
            </a:endParaRPr>
          </a:p>
          <a:p>
            <a:pPr marL="457200" lvl="0" indent="457200" algn="l" rtl="0">
              <a:lnSpc>
                <a:spcPct val="150000"/>
              </a:lnSpc>
              <a:spcBef>
                <a:spcPts val="1000"/>
              </a:spcBef>
              <a:spcAft>
                <a:spcPts val="0"/>
              </a:spcAft>
              <a:buNone/>
            </a:pPr>
            <a:r>
              <a:rPr lang="en">
                <a:solidFill>
                  <a:srgbClr val="073763"/>
                </a:solidFill>
                <a:highlight>
                  <a:schemeClr val="lt1"/>
                </a:highlight>
              </a:rPr>
              <a:t>spack load intel-oneapi-advisor</a:t>
            </a:r>
            <a:endParaRPr>
              <a:solidFill>
                <a:srgbClr val="073763"/>
              </a:solidFill>
              <a:highlight>
                <a:schemeClr val="lt1"/>
              </a:highlight>
            </a:endParaRPr>
          </a:p>
          <a:p>
            <a:pPr marL="457200" lvl="0" indent="457200" algn="l" rtl="0">
              <a:lnSpc>
                <a:spcPct val="150000"/>
              </a:lnSpc>
              <a:spcBef>
                <a:spcPts val="1000"/>
              </a:spcBef>
              <a:spcAft>
                <a:spcPts val="1000"/>
              </a:spcAft>
              <a:buNone/>
            </a:pPr>
            <a:r>
              <a:rPr lang="en">
                <a:solidFill>
                  <a:srgbClr val="073763"/>
                </a:solidFill>
                <a:highlight>
                  <a:schemeClr val="lt1"/>
                </a:highlight>
              </a:rPr>
              <a:t>advisor</a:t>
            </a:r>
            <a:endParaRPr>
              <a:solidFill>
                <a:srgbClr val="073763"/>
              </a:solidFill>
              <a:highlight>
                <a:schemeClr val="lt1"/>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89" name="Google Shape;389;p60"/>
          <p:cNvSpPr txBox="1">
            <a:spLocks noGrp="1"/>
          </p:cNvSpPr>
          <p:nvPr>
            <p:ph type="body" idx="1"/>
          </p:nvPr>
        </p:nvSpPr>
        <p:spPr>
          <a:xfrm>
            <a:off x="28075" y="1200150"/>
            <a:ext cx="9144000" cy="3854400"/>
          </a:xfrm>
          <a:prstGeom prst="rect">
            <a:avLst/>
          </a:prstGeom>
        </p:spPr>
        <p:txBody>
          <a:bodyPr spcFirstLastPara="1" wrap="square" lIns="68575" tIns="34275" rIns="68575" bIns="34275" anchor="t" anchorCtr="0">
            <a:normAutofit/>
          </a:bodyPr>
          <a:lstStyle/>
          <a:p>
            <a:pPr marL="0" lvl="0" indent="0" algn="l" rtl="0">
              <a:lnSpc>
                <a:spcPct val="150000"/>
              </a:lnSpc>
              <a:spcBef>
                <a:spcPts val="800"/>
              </a:spcBef>
              <a:spcAft>
                <a:spcPts val="0"/>
              </a:spcAft>
              <a:buNone/>
            </a:pPr>
            <a:r>
              <a:rPr lang="en" b="1">
                <a:solidFill>
                  <a:srgbClr val="000000"/>
                </a:solidFill>
                <a:highlight>
                  <a:schemeClr val="lt1"/>
                </a:highlight>
              </a:rPr>
              <a:t>Run advisor command</a:t>
            </a:r>
            <a:endParaRPr b="1">
              <a:solidFill>
                <a:srgbClr val="000000"/>
              </a:solidFill>
              <a:highlight>
                <a:schemeClr val="lt1"/>
              </a:highlight>
            </a:endParaRPr>
          </a:p>
          <a:p>
            <a:pPr marL="0" lvl="0" indent="0" algn="l" rtl="0">
              <a:lnSpc>
                <a:spcPct val="150000"/>
              </a:lnSpc>
              <a:spcBef>
                <a:spcPts val="800"/>
              </a:spcBef>
              <a:spcAft>
                <a:spcPts val="0"/>
              </a:spcAft>
              <a:buNone/>
            </a:pPr>
            <a:r>
              <a:rPr lang="en">
                <a:solidFill>
                  <a:srgbClr val="073763"/>
                </a:solidFill>
                <a:highlight>
                  <a:schemeClr val="lt1"/>
                </a:highlight>
              </a:rPr>
              <a:t>advisor    --collect=offload    --config=gen11_icl      --project-dir=./mmul_report  --  ./mmult_serial</a:t>
            </a:r>
            <a:endParaRPr>
              <a:solidFill>
                <a:srgbClr val="073763"/>
              </a:solidFill>
              <a:highlight>
                <a:schemeClr val="lt1"/>
              </a:highlight>
            </a:endParaRPr>
          </a:p>
          <a:p>
            <a:pPr marL="0" lvl="0" indent="0" algn="l" rtl="0">
              <a:lnSpc>
                <a:spcPct val="150000"/>
              </a:lnSpc>
              <a:spcBef>
                <a:spcPts val="0"/>
              </a:spcBef>
              <a:spcAft>
                <a:spcPts val="0"/>
              </a:spcAft>
              <a:buNone/>
            </a:pPr>
            <a:endParaRPr>
              <a:solidFill>
                <a:srgbClr val="000000"/>
              </a:solidFill>
              <a:highlight>
                <a:schemeClr val="lt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395" name="Google Shape;395;p61"/>
          <p:cNvSpPr txBox="1">
            <a:spLocks noGrp="1"/>
          </p:cNvSpPr>
          <p:nvPr>
            <p:ph type="body" idx="1"/>
          </p:nvPr>
        </p:nvSpPr>
        <p:spPr>
          <a:xfrm>
            <a:off x="457200" y="1200150"/>
            <a:ext cx="8686800" cy="38544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b="1">
                <a:solidFill>
                  <a:srgbClr val="000000"/>
                </a:solidFill>
                <a:highlight>
                  <a:schemeClr val="lt1"/>
                </a:highlight>
              </a:rPr>
              <a:t>Run advisor command</a:t>
            </a:r>
            <a:endParaRPr b="1">
              <a:solidFill>
                <a:srgbClr val="000000"/>
              </a:solidFill>
              <a:highlight>
                <a:schemeClr val="lt1"/>
              </a:highlight>
            </a:endParaRPr>
          </a:p>
          <a:p>
            <a:pPr marL="0" lvl="0" indent="0" algn="l" rtl="0">
              <a:lnSpc>
                <a:spcPct val="150000"/>
              </a:lnSpc>
              <a:spcBef>
                <a:spcPts val="800"/>
              </a:spcBef>
              <a:spcAft>
                <a:spcPts val="0"/>
              </a:spcAft>
              <a:buClr>
                <a:schemeClr val="dk1"/>
              </a:buClr>
              <a:buSzPts val="1100"/>
              <a:buFont typeface="Arial"/>
              <a:buNone/>
            </a:pPr>
            <a:r>
              <a:rPr lang="en">
                <a:solidFill>
                  <a:srgbClr val="073763"/>
                </a:solidFill>
                <a:highlight>
                  <a:schemeClr val="lt1"/>
                </a:highlight>
              </a:rPr>
              <a:t>advisor --collect=offload --config=gen11_icl --project-dir=./mmul_report – ./mmult_serial</a:t>
            </a:r>
            <a:endParaRPr>
              <a:solidFill>
                <a:srgbClr val="073763"/>
              </a:solidFill>
              <a:highlight>
                <a:schemeClr val="lt1"/>
              </a:highlight>
            </a:endParaRPr>
          </a:p>
          <a:p>
            <a:pPr marL="0" lvl="0" indent="0" algn="l" rtl="0">
              <a:spcBef>
                <a:spcPts val="800"/>
              </a:spcBef>
              <a:spcAft>
                <a:spcPts val="0"/>
              </a:spcAft>
              <a:buNone/>
            </a:pPr>
            <a:endParaRPr sz="1429">
              <a:solidFill>
                <a:srgbClr val="073763"/>
              </a:solidFill>
              <a:highlight>
                <a:schemeClr val="lt1"/>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Analyzes your application total execution time and execution time of its loops/functions using the Survey analysis</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Counts how many iterations each cycle performs during application runtime using Characterization analysis</a:t>
            </a:r>
            <a:endParaRPr>
              <a:solidFill>
                <a:srgbClr val="262626"/>
              </a:solidFill>
              <a:highlight>
                <a:srgbClr val="FFFFFF"/>
              </a:highlight>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Estimates execution time for code regions that can be offloaded to a target GPU and total time to transfer data from CPU to target GPU using the Performance Modeling analysis</a:t>
            </a:r>
            <a:endParaRPr>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System performance from parallelism</a:t>
            </a:r>
            <a:endParaRPr b="1"/>
          </a:p>
        </p:txBody>
      </p:sp>
      <p:pic>
        <p:nvPicPr>
          <p:cNvPr id="186" name="Google Shape;186;p26"/>
          <p:cNvPicPr preferRelativeResize="0"/>
          <p:nvPr/>
        </p:nvPicPr>
        <p:blipFill>
          <a:blip r:embed="rId3">
            <a:alphaModFix/>
          </a:blip>
          <a:stretch>
            <a:fillRect/>
          </a:stretch>
        </p:blipFill>
        <p:spPr>
          <a:xfrm>
            <a:off x="2087100" y="908788"/>
            <a:ext cx="4969800" cy="3727350"/>
          </a:xfrm>
          <a:prstGeom prst="rect">
            <a:avLst/>
          </a:prstGeom>
          <a:noFill/>
          <a:ln>
            <a:noFill/>
          </a:ln>
        </p:spPr>
      </p:pic>
      <p:sp>
        <p:nvSpPr>
          <p:cNvPr id="187" name="Google Shape;187;p26"/>
          <p:cNvSpPr txBox="1"/>
          <p:nvPr/>
        </p:nvSpPr>
        <p:spPr>
          <a:xfrm>
            <a:off x="6351900" y="4636150"/>
            <a:ext cx="2792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1155CC"/>
                </a:solidFill>
              </a:rPr>
              <a:t>https://www.exascaleproject.org/</a:t>
            </a:r>
            <a:endParaRPr sz="1200" b="1">
              <a:solidFill>
                <a:srgbClr val="1155CC"/>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a:t>
            </a:r>
            <a:endParaRPr b="1"/>
          </a:p>
        </p:txBody>
      </p:sp>
      <p:sp>
        <p:nvSpPr>
          <p:cNvPr id="401" name="Google Shape;401;p62"/>
          <p:cNvSpPr txBox="1">
            <a:spLocks noGrp="1"/>
          </p:cNvSpPr>
          <p:nvPr>
            <p:ph type="body" idx="1"/>
          </p:nvPr>
        </p:nvSpPr>
        <p:spPr>
          <a:xfrm>
            <a:off x="457200" y="1200150"/>
            <a:ext cx="8551500" cy="3854400"/>
          </a:xfrm>
          <a:prstGeom prst="rect">
            <a:avLst/>
          </a:prstGeom>
        </p:spPr>
        <p:txBody>
          <a:bodyPr spcFirstLastPara="1" wrap="square" lIns="68575" tIns="34275" rIns="68575" bIns="34275" anchor="t" anchorCtr="0">
            <a:normAutofit lnSpcReduction="10000"/>
          </a:bodyPr>
          <a:lstStyle/>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--collect=offload --dry-run --config=gen11_icl --project-dir=./mmul_report -- ./mmult_serial</a:t>
            </a: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 it will run 3 internal commands</a:t>
            </a: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--collect=survey --auto-finalize --static-instruction-mix --project-dir=./mmul_report -- ./mmult_serial</a:t>
            </a:r>
            <a:endParaRPr>
              <a:solidFill>
                <a:srgbClr val="000000"/>
              </a:solidFill>
              <a:highlight>
                <a:schemeClr val="lt1"/>
              </a:highlight>
            </a:endParaRPr>
          </a:p>
          <a:p>
            <a:pPr marL="0" lvl="0" indent="0" algn="l" rtl="0">
              <a:spcBef>
                <a:spcPts val="0"/>
              </a:spcBef>
              <a:spcAft>
                <a:spcPts val="0"/>
              </a:spcAft>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--collect=tripcounts --flop --stacks --auto-finalize --cache-simulation=single --data-transfer=light --target-device=gen11_icl --project-dir=./mmul_report -- ./mmult_serial</a:t>
            </a:r>
            <a:endParaRPr>
              <a:solidFill>
                <a:srgbClr val="000000"/>
              </a:solidFill>
              <a:highlight>
                <a:schemeClr val="lt1"/>
              </a:highlight>
            </a:endParaRPr>
          </a:p>
          <a:p>
            <a:pPr marL="0" lvl="0" indent="0" algn="l" rtl="0">
              <a:spcBef>
                <a:spcPts val="0"/>
              </a:spcBef>
              <a:spcAft>
                <a:spcPts val="0"/>
              </a:spcAft>
              <a:buNone/>
            </a:pPr>
            <a:endParaRPr>
              <a:solidFill>
                <a:srgbClr val="000000"/>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000000"/>
                </a:solidFill>
                <a:highlight>
                  <a:schemeClr val="lt1"/>
                </a:highlight>
              </a:rPr>
              <a:t>advisor --collect=projection --no-assume-dependencies --config=gen11_icl --project-dir=./mmul_report -- ./mmult_serial</a:t>
            </a:r>
            <a:endParaRPr>
              <a:solidFill>
                <a:srgbClr val="000000"/>
              </a:solidFill>
              <a:highlight>
                <a:schemeClr val="lt1"/>
              </a:highlight>
            </a:endParaRPr>
          </a:p>
          <a:p>
            <a:pPr marL="0" lvl="0" indent="0" algn="l" rtl="0">
              <a:spcBef>
                <a:spcPts val="0"/>
              </a:spcBef>
              <a:spcAft>
                <a:spcPts val="0"/>
              </a:spcAft>
              <a:buNone/>
            </a:pPr>
            <a:endParaRPr sz="1474">
              <a:solidFill>
                <a:srgbClr val="000000"/>
              </a:solidFill>
              <a:highlight>
                <a:schemeClr val="lt1"/>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407" name="Google Shape;407;p63"/>
          <p:cNvSpPr txBox="1">
            <a:spLocks noGrp="1"/>
          </p:cNvSpPr>
          <p:nvPr>
            <p:ph type="body" idx="1"/>
          </p:nvPr>
        </p:nvSpPr>
        <p:spPr>
          <a:xfrm>
            <a:off x="457200" y="1200150"/>
            <a:ext cx="8229600" cy="3943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b="1">
                <a:solidFill>
                  <a:srgbClr val="262626"/>
                </a:solidFill>
                <a:highlight>
                  <a:srgbClr val="FFFFFF"/>
                </a:highlight>
              </a:rPr>
              <a:t>Accuracy levels</a:t>
            </a:r>
            <a:endParaRPr b="1">
              <a:solidFill>
                <a:srgbClr val="262626"/>
              </a:solidFill>
              <a:highlight>
                <a:srgbClr val="FFFFFF"/>
              </a:highlight>
            </a:endParaRPr>
          </a:p>
          <a:p>
            <a:pPr marL="0" lvl="0" indent="0" algn="l" rtl="0">
              <a:spcBef>
                <a:spcPts val="800"/>
              </a:spcBef>
              <a:spcAft>
                <a:spcPts val="0"/>
              </a:spcAft>
              <a:buNone/>
            </a:pPr>
            <a:r>
              <a:rPr lang="en">
                <a:solidFill>
                  <a:srgbClr val="073763"/>
                </a:solidFill>
                <a:highlight>
                  <a:schemeClr val="lt1"/>
                </a:highlight>
              </a:rPr>
              <a:t> --accuracy= Low/Medium/High</a:t>
            </a:r>
            <a:endParaRPr>
              <a:solidFill>
                <a:schemeClr val="dk1"/>
              </a:solidFill>
            </a:endParaRPr>
          </a:p>
          <a:p>
            <a:pPr marL="0" marR="381000" lvl="0" indent="0" algn="l" rtl="0">
              <a:spcBef>
                <a:spcPts val="1100"/>
              </a:spcBef>
              <a:spcAft>
                <a:spcPts val="0"/>
              </a:spcAft>
              <a:buNone/>
            </a:pPr>
            <a:endParaRPr>
              <a:solidFill>
                <a:schemeClr val="dk1"/>
              </a:solidFill>
            </a:endParaRPr>
          </a:p>
          <a:p>
            <a:pPr marL="0" marR="381000" lvl="0" indent="0" algn="l" rtl="0">
              <a:spcBef>
                <a:spcPts val="1100"/>
              </a:spcBef>
              <a:spcAft>
                <a:spcPts val="800"/>
              </a:spcAft>
              <a:buNone/>
            </a:pP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(Contd…)</a:t>
            </a:r>
            <a:endParaRPr b="1"/>
          </a:p>
        </p:txBody>
      </p:sp>
      <p:sp>
        <p:nvSpPr>
          <p:cNvPr id="413" name="Google Shape;413;p64"/>
          <p:cNvSpPr txBox="1">
            <a:spLocks noGrp="1"/>
          </p:cNvSpPr>
          <p:nvPr>
            <p:ph type="body" idx="1"/>
          </p:nvPr>
        </p:nvSpPr>
        <p:spPr>
          <a:xfrm>
            <a:off x="457200" y="1123950"/>
            <a:ext cx="8229600" cy="39435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200" b="1">
                <a:solidFill>
                  <a:srgbClr val="262626"/>
                </a:solidFill>
                <a:highlight>
                  <a:srgbClr val="FFFFFF"/>
                </a:highlight>
              </a:rPr>
              <a:t>Accuracy levels</a:t>
            </a:r>
            <a:endParaRPr sz="1200" b="1">
              <a:solidFill>
                <a:srgbClr val="262626"/>
              </a:solidFill>
              <a:highlight>
                <a:srgbClr val="FFFFFF"/>
              </a:highlight>
            </a:endParaRPr>
          </a:p>
          <a:p>
            <a:pPr marL="0" lvl="0" indent="0" algn="l" rtl="0">
              <a:lnSpc>
                <a:spcPct val="115000"/>
              </a:lnSpc>
              <a:spcBef>
                <a:spcPts val="800"/>
              </a:spcBef>
              <a:spcAft>
                <a:spcPts val="0"/>
              </a:spcAft>
              <a:buNone/>
            </a:pPr>
            <a:r>
              <a:rPr lang="en" sz="1300" b="1">
                <a:solidFill>
                  <a:srgbClr val="073763"/>
                </a:solidFill>
                <a:highlight>
                  <a:schemeClr val="lt1"/>
                </a:highlight>
              </a:rPr>
              <a:t> --accuracy= low/medium/high</a:t>
            </a:r>
            <a:endParaRPr sz="1300" b="1">
              <a:solidFill>
                <a:srgbClr val="073763"/>
              </a:solidFill>
              <a:highlight>
                <a:schemeClr val="lt1"/>
              </a:highlight>
            </a:endParaRPr>
          </a:p>
          <a:p>
            <a:pPr marL="457200" marR="381000" lvl="0" indent="-323850" algn="l" rtl="0">
              <a:lnSpc>
                <a:spcPct val="115000"/>
              </a:lnSpc>
              <a:spcBef>
                <a:spcPts val="1100"/>
              </a:spcBef>
              <a:spcAft>
                <a:spcPts val="0"/>
              </a:spcAft>
              <a:buSzPts val="1500"/>
              <a:buChar char="•"/>
            </a:pPr>
            <a:r>
              <a:rPr lang="en" sz="1500" b="1"/>
              <a:t>Low Accuracy:</a:t>
            </a:r>
            <a:r>
              <a:rPr lang="en" sz="1500"/>
              <a:t> This level requires minimal analysis, so the overhead is minimal (typically 5x to 10x slower than your original code). It focuses on basic execution time and floating-point operations, which are relatively quick to calculate</a:t>
            </a:r>
            <a:endParaRPr sz="1500"/>
          </a:p>
          <a:p>
            <a:pPr marL="457200" marR="381000" lvl="0" indent="-323850" algn="l" rtl="0">
              <a:lnSpc>
                <a:spcPct val="115000"/>
              </a:lnSpc>
              <a:spcBef>
                <a:spcPts val="0"/>
              </a:spcBef>
              <a:spcAft>
                <a:spcPts val="0"/>
              </a:spcAft>
              <a:buSzPts val="1500"/>
              <a:buChar char="•"/>
            </a:pPr>
            <a:r>
              <a:rPr lang="en" sz="1500" b="1"/>
              <a:t>Medium Accuracy (default):</a:t>
            </a:r>
            <a:r>
              <a:rPr lang="en" sz="1500"/>
              <a:t> This level adds more analysis, including cache simulation and estimates of data transfer between CPU and GPU. These simulations require additional processing power, leading to moderate overhead (typically 15x to 50x slower than your original code)</a:t>
            </a:r>
            <a:endParaRPr sz="1500"/>
          </a:p>
          <a:p>
            <a:pPr marL="457200" marR="381000" lvl="0" indent="-323850" algn="l" rtl="0">
              <a:lnSpc>
                <a:spcPct val="115000"/>
              </a:lnSpc>
              <a:spcBef>
                <a:spcPts val="0"/>
              </a:spcBef>
              <a:spcAft>
                <a:spcPts val="0"/>
              </a:spcAft>
              <a:buSzPts val="1500"/>
              <a:buChar char="•"/>
            </a:pPr>
            <a:r>
              <a:rPr lang="en" sz="1500" b="1"/>
              <a:t>High Accuracy:</a:t>
            </a:r>
            <a:r>
              <a:rPr lang="en" sz="1500"/>
              <a:t> This level performs the most extensive analysis, including detailed cache simulation, more refined data transfer estimates, and dependency analysis (for CPU applications). These complex simulations are computationally expensive, resulting in the highest overhead (typically 50x to 80x slower than your original code)</a:t>
            </a:r>
            <a:endParaRPr sz="15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419" name="Google Shape;419;p65"/>
          <p:cNvSpPr txBox="1">
            <a:spLocks noGrp="1"/>
          </p:cNvSpPr>
          <p:nvPr>
            <p:ph type="body" idx="1"/>
          </p:nvPr>
        </p:nvSpPr>
        <p:spPr>
          <a:xfrm>
            <a:off x="457200" y="829225"/>
            <a:ext cx="8229600" cy="3943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b="1">
                <a:solidFill>
                  <a:srgbClr val="262626"/>
                </a:solidFill>
                <a:highlight>
                  <a:srgbClr val="FFFFFF"/>
                </a:highlight>
              </a:rPr>
              <a:t>Accuracy levels : </a:t>
            </a:r>
            <a:r>
              <a:rPr lang="en">
                <a:solidFill>
                  <a:srgbClr val="073763"/>
                </a:solidFill>
                <a:highlight>
                  <a:schemeClr val="lt1"/>
                </a:highlight>
              </a:rPr>
              <a:t> --accuracy= Low/Medium/High</a:t>
            </a: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lvl="0" indent="0" algn="l" rtl="0">
              <a:spcBef>
                <a:spcPts val="800"/>
              </a:spcBef>
              <a:spcAft>
                <a:spcPts val="0"/>
              </a:spcAft>
              <a:buNone/>
            </a:pPr>
            <a:endParaRPr sz="1400">
              <a:solidFill>
                <a:srgbClr val="073763"/>
              </a:solidFill>
              <a:highlight>
                <a:schemeClr val="lt1"/>
              </a:highlight>
            </a:endParaRPr>
          </a:p>
          <a:p>
            <a:pPr marL="0" lvl="0" indent="0" algn="l" rtl="0">
              <a:spcBef>
                <a:spcPts val="800"/>
              </a:spcBef>
              <a:spcAft>
                <a:spcPts val="0"/>
              </a:spcAft>
              <a:buNone/>
            </a:pPr>
            <a:endParaRPr sz="1400">
              <a:solidFill>
                <a:srgbClr val="073763"/>
              </a:solidFill>
              <a:highlight>
                <a:schemeClr val="lt1"/>
              </a:highlight>
            </a:endParaRPr>
          </a:p>
          <a:p>
            <a:pPr marL="0" lvl="0" indent="0" algn="l" rtl="0">
              <a:spcBef>
                <a:spcPts val="800"/>
              </a:spcBef>
              <a:spcAft>
                <a:spcPts val="0"/>
              </a:spcAft>
              <a:buNone/>
            </a:pPr>
            <a:r>
              <a:rPr lang="en" sz="1400">
                <a:solidFill>
                  <a:srgbClr val="073763"/>
                </a:solidFill>
                <a:highlight>
                  <a:schemeClr val="lt1"/>
                </a:highlight>
              </a:rPr>
              <a:t>overhead refers to the additional processing time and resources required to perform the more detailed analyses</a:t>
            </a:r>
            <a:endParaRPr sz="1400">
              <a:solidFill>
                <a:srgbClr val="073763"/>
              </a:solidFill>
              <a:highlight>
                <a:schemeClr val="lt1"/>
              </a:highlight>
            </a:endParaRPr>
          </a:p>
          <a:p>
            <a:pPr marL="0" marR="381000" lvl="0" indent="0" algn="l" rtl="0">
              <a:spcBef>
                <a:spcPts val="1100"/>
              </a:spcBef>
              <a:spcAft>
                <a:spcPts val="0"/>
              </a:spcAft>
              <a:buNone/>
            </a:pPr>
            <a:endParaRPr>
              <a:solidFill>
                <a:schemeClr val="dk1"/>
              </a:solidFill>
            </a:endParaRPr>
          </a:p>
          <a:p>
            <a:pPr marL="0" marR="381000" lvl="0" indent="0" algn="l" rtl="0">
              <a:spcBef>
                <a:spcPts val="1100"/>
              </a:spcBef>
              <a:spcAft>
                <a:spcPts val="800"/>
              </a:spcAft>
              <a:buNone/>
            </a:pPr>
            <a:endParaRPr>
              <a:solidFill>
                <a:schemeClr val="dk1"/>
              </a:solidFill>
            </a:endParaRPr>
          </a:p>
        </p:txBody>
      </p:sp>
      <p:pic>
        <p:nvPicPr>
          <p:cNvPr id="420" name="Google Shape;420;p65"/>
          <p:cNvPicPr preferRelativeResize="0"/>
          <p:nvPr/>
        </p:nvPicPr>
        <p:blipFill>
          <a:blip r:embed="rId3">
            <a:alphaModFix/>
          </a:blip>
          <a:stretch>
            <a:fillRect/>
          </a:stretch>
        </p:blipFill>
        <p:spPr>
          <a:xfrm>
            <a:off x="1541675" y="1318448"/>
            <a:ext cx="5888150" cy="3074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426" name="Google Shape;426;p66"/>
          <p:cNvSpPr txBox="1">
            <a:spLocks noGrp="1"/>
          </p:cNvSpPr>
          <p:nvPr>
            <p:ph type="body" idx="1"/>
          </p:nvPr>
        </p:nvSpPr>
        <p:spPr>
          <a:xfrm>
            <a:off x="457200" y="1200150"/>
            <a:ext cx="8882400" cy="39435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a:solidFill>
                  <a:srgbClr val="262626"/>
                </a:solidFill>
                <a:highlight>
                  <a:srgbClr val="FFFFFF"/>
                </a:highlight>
              </a:rPr>
              <a:t>Accuracy levels</a:t>
            </a:r>
            <a:endParaRPr b="1">
              <a:solidFill>
                <a:srgbClr val="262626"/>
              </a:solidFill>
              <a:highlight>
                <a:srgbClr val="FFFFFF"/>
              </a:highlight>
            </a:endParaRPr>
          </a:p>
          <a:p>
            <a:pPr marL="0" lvl="0" indent="0" algn="l" rtl="0">
              <a:spcBef>
                <a:spcPts val="800"/>
              </a:spcBef>
              <a:spcAft>
                <a:spcPts val="0"/>
              </a:spcAft>
              <a:buNone/>
            </a:pPr>
            <a:r>
              <a:rPr lang="en">
                <a:solidFill>
                  <a:srgbClr val="073763"/>
                </a:solidFill>
                <a:highlight>
                  <a:schemeClr val="lt1"/>
                </a:highlight>
              </a:rPr>
              <a:t> --accuracy= Low/Medium/High</a:t>
            </a:r>
            <a:endParaRPr>
              <a:solidFill>
                <a:srgbClr val="073763"/>
              </a:solidFill>
              <a:highlight>
                <a:schemeClr val="lt1"/>
              </a:highlight>
            </a:endParaRPr>
          </a:p>
          <a:p>
            <a:pPr marL="0" lvl="0" indent="0" algn="l" rtl="0">
              <a:spcBef>
                <a:spcPts val="800"/>
              </a:spcBef>
              <a:spcAft>
                <a:spcPts val="0"/>
              </a:spcAft>
              <a:buNone/>
            </a:pPr>
            <a:endParaRPr>
              <a:solidFill>
                <a:srgbClr val="073763"/>
              </a:solidFill>
              <a:highlight>
                <a:schemeClr val="lt1"/>
              </a:highlight>
            </a:endParaRPr>
          </a:p>
          <a:p>
            <a:pPr marL="0" marR="381000" lvl="0" indent="0" algn="l" rtl="0">
              <a:spcBef>
                <a:spcPts val="1100"/>
              </a:spcBef>
              <a:spcAft>
                <a:spcPts val="0"/>
              </a:spcAft>
              <a:buClr>
                <a:schemeClr val="dk1"/>
              </a:buClr>
              <a:buSzPts val="1100"/>
              <a:buFont typeface="Arial"/>
              <a:buNone/>
            </a:pPr>
            <a:r>
              <a:rPr lang="en">
                <a:solidFill>
                  <a:srgbClr val="073763"/>
                </a:solidFill>
                <a:highlight>
                  <a:schemeClr val="lt1"/>
                </a:highlight>
              </a:rPr>
              <a:t>advisor --collect=offload –accuracy=medium --config=gen11_icl --project-dir=./mmul_report – ./mmult_serial</a:t>
            </a:r>
            <a:endParaRPr>
              <a:solidFill>
                <a:srgbClr val="073763"/>
              </a:solidFill>
              <a:highlight>
                <a:schemeClr val="lt1"/>
              </a:highlight>
            </a:endParaRPr>
          </a:p>
          <a:p>
            <a:pPr marL="0" marR="381000" lvl="0" indent="0" algn="l" rtl="0">
              <a:spcBef>
                <a:spcPts val="1100"/>
              </a:spcBef>
              <a:spcAft>
                <a:spcPts val="0"/>
              </a:spcAft>
              <a:buNone/>
            </a:pPr>
            <a:endParaRPr>
              <a:solidFill>
                <a:srgbClr val="073763"/>
              </a:solidFill>
              <a:highlight>
                <a:schemeClr val="lt1"/>
              </a:highlight>
            </a:endParaRPr>
          </a:p>
          <a:p>
            <a:pPr marL="0" marR="381000" lvl="0" indent="0" algn="l" rtl="0">
              <a:spcBef>
                <a:spcPts val="1100"/>
              </a:spcBef>
              <a:spcAft>
                <a:spcPts val="0"/>
              </a:spcAft>
              <a:buNone/>
            </a:pPr>
            <a:endParaRPr>
              <a:solidFill>
                <a:schemeClr val="dk1"/>
              </a:solidFill>
            </a:endParaRPr>
          </a:p>
          <a:p>
            <a:pPr marL="0" marR="381000" lvl="0" indent="0" algn="l" rtl="0">
              <a:spcBef>
                <a:spcPts val="1100"/>
              </a:spcBef>
              <a:spcAft>
                <a:spcPts val="800"/>
              </a:spcAft>
              <a:buNone/>
            </a:pP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Run Offload Advisor (Cont)</a:t>
            </a:r>
            <a:endParaRPr b="1"/>
          </a:p>
        </p:txBody>
      </p:sp>
      <p:sp>
        <p:nvSpPr>
          <p:cNvPr id="432" name="Google Shape;432;p67"/>
          <p:cNvSpPr txBox="1">
            <a:spLocks noGrp="1"/>
          </p:cNvSpPr>
          <p:nvPr>
            <p:ph type="body" idx="1"/>
          </p:nvPr>
        </p:nvSpPr>
        <p:spPr>
          <a:xfrm>
            <a:off x="628650" y="971550"/>
            <a:ext cx="8059200" cy="36612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b="1">
                <a:solidFill>
                  <a:srgbClr val="262626"/>
                </a:solidFill>
                <a:highlight>
                  <a:srgbClr val="FFFFFF"/>
                </a:highlight>
              </a:rPr>
              <a:t>Select target platform using --config</a:t>
            </a:r>
            <a:endParaRPr b="1">
              <a:solidFill>
                <a:srgbClr val="262626"/>
              </a:solidFill>
              <a:highlight>
                <a:srgbClr val="FFFFFF"/>
              </a:highlight>
            </a:endParaRPr>
          </a:p>
          <a:p>
            <a:pPr marL="0" lvl="0" indent="0" algn="l" rtl="0">
              <a:spcBef>
                <a:spcPts val="800"/>
              </a:spcBef>
              <a:spcAft>
                <a:spcPts val="0"/>
              </a:spcAft>
              <a:buNone/>
            </a:pPr>
            <a:r>
              <a:rPr lang="en">
                <a:solidFill>
                  <a:srgbClr val="073763"/>
                </a:solidFill>
                <a:highlight>
                  <a:schemeClr val="lt1"/>
                </a:highlight>
              </a:rPr>
              <a:t> --config = &lt;option&gt;</a:t>
            </a:r>
            <a:endParaRPr>
              <a:solidFill>
                <a:srgbClr val="073763"/>
              </a:solidFill>
              <a:highlight>
                <a:schemeClr val="lt1"/>
              </a:highlight>
            </a:endParaRPr>
          </a:p>
          <a:p>
            <a:pPr marL="0" lvl="0" indent="0" algn="l" rtl="0">
              <a:spcBef>
                <a:spcPts val="800"/>
              </a:spcBef>
              <a:spcAft>
                <a:spcPts val="0"/>
              </a:spcAft>
              <a:buNone/>
            </a:pPr>
            <a:endParaRPr sz="1429">
              <a:solidFill>
                <a:srgbClr val="073763"/>
              </a:solidFill>
              <a:highlight>
                <a:schemeClr val="lt1"/>
              </a:highlight>
            </a:endParaRPr>
          </a:p>
          <a:p>
            <a:pPr marL="0" lvl="0" indent="0" algn="l" rtl="0">
              <a:spcBef>
                <a:spcPts val="800"/>
              </a:spcBef>
              <a:spcAft>
                <a:spcPts val="0"/>
              </a:spcAft>
              <a:buNone/>
            </a:pPr>
            <a:endParaRPr>
              <a:solidFill>
                <a:srgbClr val="000000"/>
              </a:solidFill>
              <a:highlight>
                <a:schemeClr val="lt1"/>
              </a:highlight>
            </a:endParaRPr>
          </a:p>
        </p:txBody>
      </p:sp>
      <p:pic>
        <p:nvPicPr>
          <p:cNvPr id="433" name="Google Shape;433;p67"/>
          <p:cNvPicPr preferRelativeResize="0"/>
          <p:nvPr/>
        </p:nvPicPr>
        <p:blipFill>
          <a:blip r:embed="rId3">
            <a:alphaModFix/>
          </a:blip>
          <a:stretch>
            <a:fillRect/>
          </a:stretch>
        </p:blipFill>
        <p:spPr>
          <a:xfrm>
            <a:off x="4286250" y="971550"/>
            <a:ext cx="4650926" cy="37589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Offload modeling report overview</a:t>
            </a:r>
            <a:endParaRPr b="1"/>
          </a:p>
        </p:txBody>
      </p:sp>
      <p:sp>
        <p:nvSpPr>
          <p:cNvPr id="439" name="Google Shape;439;p68"/>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000000"/>
              </a:buClr>
              <a:buSzPts val="1800"/>
              <a:buChar char="•"/>
            </a:pPr>
            <a:r>
              <a:rPr lang="en" b="1">
                <a:solidFill>
                  <a:srgbClr val="000000"/>
                </a:solidFill>
              </a:rPr>
              <a:t>Top Metrics &amp; Program Metrics</a:t>
            </a:r>
            <a:endParaRPr b="1">
              <a:solidFill>
                <a:srgbClr val="000000"/>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 performance estimations and comparison with the baseline application performance on CPU</a:t>
            </a:r>
            <a:endParaRPr>
              <a:solidFill>
                <a:srgbClr val="262626"/>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Offload Bounded By</a:t>
            </a:r>
            <a:endParaRPr b="1">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262626"/>
                </a:solidFill>
                <a:highlight>
                  <a:srgbClr val="FFFFFF"/>
                </a:highlight>
              </a:rPr>
              <a:t>factors that limit the performance of regions in relation to their execution time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Top Offloaded</a:t>
            </a:r>
            <a:endParaRPr b="1">
              <a:solidFill>
                <a:srgbClr val="000000"/>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top regions recommended for offloading to the selected target device</a:t>
            </a:r>
            <a:endParaRPr>
              <a:solidFill>
                <a:srgbClr val="262626"/>
              </a:solidFill>
              <a:highlight>
                <a:srgbClr val="FFFFFF"/>
              </a:highlight>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Top Non-Offloaded</a:t>
            </a:r>
            <a:endParaRPr b="1">
              <a:solidFill>
                <a:srgbClr val="000000"/>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highlight>
                  <a:srgbClr val="FFFFFF"/>
                </a:highlight>
              </a:rPr>
              <a:t>top regions not recommended to be run on the target device</a:t>
            </a:r>
            <a:endParaRPr>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43"/>
        <p:cNvGrpSpPr/>
        <p:nvPr/>
      </p:nvGrpSpPr>
      <p:grpSpPr>
        <a:xfrm>
          <a:off x="0" y="0"/>
          <a:ext cx="0" cy="0"/>
          <a:chOff x="0" y="0"/>
          <a:chExt cx="0" cy="0"/>
        </a:xfrm>
      </p:grpSpPr>
      <p:sp>
        <p:nvSpPr>
          <p:cNvPr id="444" name="Google Shape;444;p6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pic>
        <p:nvPicPr>
          <p:cNvPr id="445" name="Google Shape;445;p69"/>
          <p:cNvPicPr preferRelativeResize="0"/>
          <p:nvPr/>
        </p:nvPicPr>
        <p:blipFill>
          <a:blip r:embed="rId3">
            <a:alphaModFix/>
          </a:blip>
          <a:stretch>
            <a:fillRect/>
          </a:stretch>
        </p:blipFill>
        <p:spPr>
          <a:xfrm>
            <a:off x="628650" y="1793453"/>
            <a:ext cx="7886700" cy="2838450"/>
          </a:xfrm>
          <a:prstGeom prst="rect">
            <a:avLst/>
          </a:prstGeom>
          <a:noFill/>
          <a:ln>
            <a:noFill/>
          </a:ln>
        </p:spPr>
      </p:pic>
      <p:sp>
        <p:nvSpPr>
          <p:cNvPr id="446" name="Google Shape;446;p69"/>
          <p:cNvSpPr txBox="1"/>
          <p:nvPr/>
        </p:nvSpPr>
        <p:spPr>
          <a:xfrm>
            <a:off x="45720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How your code might perform on an accelerator?</a:t>
            </a:r>
            <a:endParaRPr sz="1500" b="1">
              <a:solidFill>
                <a:schemeClr val="lt1"/>
              </a:solidFill>
            </a:endParaRPr>
          </a:p>
        </p:txBody>
      </p:sp>
      <p:pic>
        <p:nvPicPr>
          <p:cNvPr id="447" name="Google Shape;447;p69"/>
          <p:cNvPicPr preferRelativeResize="0"/>
          <p:nvPr/>
        </p:nvPicPr>
        <p:blipFill>
          <a:blip r:embed="rId4">
            <a:alphaModFix/>
          </a:blip>
          <a:stretch>
            <a:fillRect/>
          </a:stretch>
        </p:blipFill>
        <p:spPr>
          <a:xfrm>
            <a:off x="600075" y="1683900"/>
            <a:ext cx="7943850" cy="3057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51"/>
        <p:cNvGrpSpPr/>
        <p:nvPr/>
      </p:nvGrpSpPr>
      <p:grpSpPr>
        <a:xfrm>
          <a:off x="0" y="0"/>
          <a:ext cx="0" cy="0"/>
          <a:chOff x="0" y="0"/>
          <a:chExt cx="0" cy="0"/>
        </a:xfrm>
      </p:grpSpPr>
      <p:sp>
        <p:nvSpPr>
          <p:cNvPr id="452" name="Google Shape;452;p7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sp>
        <p:nvSpPr>
          <p:cNvPr id="453" name="Google Shape;453;p70"/>
          <p:cNvSpPr txBox="1"/>
          <p:nvPr/>
        </p:nvSpPr>
        <p:spPr>
          <a:xfrm>
            <a:off x="45720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What might be limiting your performance on the accelerator?</a:t>
            </a:r>
            <a:endParaRPr sz="1500" b="1">
              <a:solidFill>
                <a:schemeClr val="lt1"/>
              </a:solidFill>
            </a:endParaRPr>
          </a:p>
        </p:txBody>
      </p:sp>
      <p:pic>
        <p:nvPicPr>
          <p:cNvPr id="454" name="Google Shape;454;p70"/>
          <p:cNvPicPr preferRelativeResize="0"/>
          <p:nvPr/>
        </p:nvPicPr>
        <p:blipFill>
          <a:blip r:embed="rId3">
            <a:alphaModFix/>
          </a:blip>
          <a:stretch>
            <a:fillRect/>
          </a:stretch>
        </p:blipFill>
        <p:spPr>
          <a:xfrm>
            <a:off x="2319338" y="1796213"/>
            <a:ext cx="4505325" cy="3067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58"/>
        <p:cNvGrpSpPr/>
        <p:nvPr/>
      </p:nvGrpSpPr>
      <p:grpSpPr>
        <a:xfrm>
          <a:off x="0" y="0"/>
          <a:ext cx="0" cy="0"/>
          <a:chOff x="0" y="0"/>
          <a:chExt cx="0" cy="0"/>
        </a:xfrm>
      </p:grpSpPr>
      <p:sp>
        <p:nvSpPr>
          <p:cNvPr id="459" name="Google Shape;459;p7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sp>
        <p:nvSpPr>
          <p:cNvPr id="460" name="Google Shape;460;p71"/>
          <p:cNvSpPr txBox="1"/>
          <p:nvPr/>
        </p:nvSpPr>
        <p:spPr>
          <a:xfrm>
            <a:off x="62865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What should you offload?</a:t>
            </a:r>
            <a:endParaRPr sz="1500" b="1">
              <a:solidFill>
                <a:schemeClr val="lt1"/>
              </a:solidFill>
            </a:endParaRPr>
          </a:p>
        </p:txBody>
      </p:sp>
      <p:pic>
        <p:nvPicPr>
          <p:cNvPr id="461" name="Google Shape;461;p71"/>
          <p:cNvPicPr preferRelativeResize="0"/>
          <p:nvPr/>
        </p:nvPicPr>
        <p:blipFill>
          <a:blip r:embed="rId3">
            <a:alphaModFix/>
          </a:blip>
          <a:stretch>
            <a:fillRect/>
          </a:stretch>
        </p:blipFill>
        <p:spPr>
          <a:xfrm>
            <a:off x="1166813" y="1939900"/>
            <a:ext cx="6810375" cy="141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1492350" y="2285400"/>
            <a:ext cx="6159300" cy="572700"/>
          </a:xfrm>
          <a:prstGeom prst="rect">
            <a:avLst/>
          </a:prstGeom>
        </p:spPr>
        <p:txBody>
          <a:bodyPr spcFirstLastPara="1" wrap="square" lIns="68575" tIns="34275" rIns="68575" bIns="34275" anchor="ctr" anchorCtr="0">
            <a:noAutofit/>
          </a:bodyPr>
          <a:lstStyle/>
          <a:p>
            <a:pPr marL="0" lvl="0" indent="0" algn="ctr" rtl="0">
              <a:spcBef>
                <a:spcPts val="0"/>
              </a:spcBef>
              <a:spcAft>
                <a:spcPts val="0"/>
              </a:spcAft>
              <a:buSzPts val="990"/>
              <a:buNone/>
            </a:pPr>
            <a:r>
              <a:rPr lang="en" sz="4200" b="1">
                <a:solidFill>
                  <a:srgbClr val="0068B5"/>
                </a:solidFill>
              </a:rPr>
              <a:t>Profiling</a:t>
            </a:r>
            <a:endParaRPr sz="4200" b="1">
              <a:solidFill>
                <a:srgbClr val="0068B5"/>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68B5"/>
        </a:solidFill>
        <a:effectLst/>
      </p:bgPr>
    </p:bg>
    <p:spTree>
      <p:nvGrpSpPr>
        <p:cNvPr id="1" name="Shape 465"/>
        <p:cNvGrpSpPr/>
        <p:nvPr/>
      </p:nvGrpSpPr>
      <p:grpSpPr>
        <a:xfrm>
          <a:off x="0" y="0"/>
          <a:ext cx="0" cy="0"/>
          <a:chOff x="0" y="0"/>
          <a:chExt cx="0" cy="0"/>
        </a:xfrm>
      </p:grpSpPr>
      <p:sp>
        <p:nvSpPr>
          <p:cNvPr id="466" name="Google Shape;466;p72"/>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solidFill>
                  <a:schemeClr val="lt1"/>
                </a:solidFill>
              </a:rPr>
              <a:t>Intel advisor tells you… </a:t>
            </a:r>
            <a:endParaRPr b="1">
              <a:solidFill>
                <a:schemeClr val="lt1"/>
              </a:solidFill>
            </a:endParaRPr>
          </a:p>
        </p:txBody>
      </p:sp>
      <p:sp>
        <p:nvSpPr>
          <p:cNvPr id="467" name="Google Shape;467;p72"/>
          <p:cNvSpPr txBox="1"/>
          <p:nvPr/>
        </p:nvSpPr>
        <p:spPr>
          <a:xfrm>
            <a:off x="628650" y="1228313"/>
            <a:ext cx="639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lt1"/>
                </a:solidFill>
              </a:rPr>
              <a:t>What you should not offload and why?</a:t>
            </a:r>
            <a:endParaRPr sz="1500" b="1">
              <a:solidFill>
                <a:schemeClr val="lt1"/>
              </a:solidFill>
            </a:endParaRPr>
          </a:p>
        </p:txBody>
      </p:sp>
      <p:pic>
        <p:nvPicPr>
          <p:cNvPr id="468" name="Google Shape;468;p72"/>
          <p:cNvPicPr preferRelativeResize="0"/>
          <p:nvPr/>
        </p:nvPicPr>
        <p:blipFill>
          <a:blip r:embed="rId3">
            <a:alphaModFix/>
          </a:blip>
          <a:stretch>
            <a:fillRect/>
          </a:stretch>
        </p:blipFill>
        <p:spPr>
          <a:xfrm>
            <a:off x="657225" y="1808763"/>
            <a:ext cx="7829550" cy="15525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73"/>
          <p:cNvPicPr preferRelativeResize="0"/>
          <p:nvPr/>
        </p:nvPicPr>
        <p:blipFill>
          <a:blip r:embed="rId3">
            <a:alphaModFix/>
          </a:blip>
          <a:stretch>
            <a:fillRect/>
          </a:stretch>
        </p:blipFill>
        <p:spPr>
          <a:xfrm>
            <a:off x="0" y="778674"/>
            <a:ext cx="9144000" cy="358615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pic>
        <p:nvPicPr>
          <p:cNvPr id="478" name="Google Shape;478;p74"/>
          <p:cNvPicPr preferRelativeResize="0"/>
          <p:nvPr/>
        </p:nvPicPr>
        <p:blipFill>
          <a:blip r:embed="rId3">
            <a:alphaModFix/>
          </a:blip>
          <a:stretch>
            <a:fillRect/>
          </a:stretch>
        </p:blipFill>
        <p:spPr>
          <a:xfrm>
            <a:off x="0" y="280621"/>
            <a:ext cx="9144000" cy="458225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5"/>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Top offloaded regions</a:t>
            </a:r>
            <a:endParaRPr b="1"/>
          </a:p>
        </p:txBody>
      </p:sp>
      <p:sp>
        <p:nvSpPr>
          <p:cNvPr id="484" name="Google Shape;484;p75"/>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a:t>Timings (total time, time on the accelerator, speedup) </a:t>
            </a:r>
            <a:endParaRPr sz="1200"/>
          </a:p>
          <a:p>
            <a:pPr marL="457200" lvl="0" indent="-304800" algn="l" rtl="0">
              <a:spcBef>
                <a:spcPts val="0"/>
              </a:spcBef>
              <a:spcAft>
                <a:spcPts val="0"/>
              </a:spcAft>
              <a:buSzPts val="1200"/>
              <a:buChar char="•"/>
            </a:pPr>
            <a:r>
              <a:rPr lang="en" sz="1200"/>
              <a:t>Offload metrics (offload tax data transfers) </a:t>
            </a:r>
            <a:endParaRPr sz="1200"/>
          </a:p>
          <a:p>
            <a:pPr marL="457200" lvl="0" indent="-304800" algn="l" rtl="0">
              <a:spcBef>
                <a:spcPts val="0"/>
              </a:spcBef>
              <a:spcAft>
                <a:spcPts val="0"/>
              </a:spcAft>
              <a:buSzPts val="1200"/>
              <a:buChar char="•"/>
            </a:pPr>
            <a:r>
              <a:rPr lang="en" sz="1200"/>
              <a:t>Memory traffic (DRAM, L3, L2, L1), trip count</a:t>
            </a:r>
            <a:endParaRPr sz="1200"/>
          </a:p>
        </p:txBody>
      </p:sp>
      <p:pic>
        <p:nvPicPr>
          <p:cNvPr id="485" name="Google Shape;485;p75"/>
          <p:cNvPicPr preferRelativeResize="0"/>
          <p:nvPr/>
        </p:nvPicPr>
        <p:blipFill>
          <a:blip r:embed="rId3">
            <a:alphaModFix/>
          </a:blip>
          <a:stretch>
            <a:fillRect/>
          </a:stretch>
        </p:blipFill>
        <p:spPr>
          <a:xfrm>
            <a:off x="288825" y="1966100"/>
            <a:ext cx="8566351" cy="30737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6"/>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Top offloaded regions</a:t>
            </a:r>
            <a:endParaRPr b="1"/>
          </a:p>
        </p:txBody>
      </p:sp>
      <p:sp>
        <p:nvSpPr>
          <p:cNvPr id="491" name="Google Shape;491;p76"/>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a:t>Timings (total time, time on the accelerator, speedup) </a:t>
            </a:r>
            <a:endParaRPr sz="1200"/>
          </a:p>
          <a:p>
            <a:pPr marL="457200" lvl="0" indent="-304800" algn="l" rtl="0">
              <a:spcBef>
                <a:spcPts val="0"/>
              </a:spcBef>
              <a:spcAft>
                <a:spcPts val="0"/>
              </a:spcAft>
              <a:buSzPts val="1200"/>
              <a:buChar char="•"/>
            </a:pPr>
            <a:r>
              <a:rPr lang="en" sz="1200"/>
              <a:t>Offload metrics (offload tax data transfers) </a:t>
            </a:r>
            <a:endParaRPr sz="1200"/>
          </a:p>
          <a:p>
            <a:pPr marL="457200" lvl="0" indent="-304800" algn="l" rtl="0">
              <a:spcBef>
                <a:spcPts val="0"/>
              </a:spcBef>
              <a:spcAft>
                <a:spcPts val="0"/>
              </a:spcAft>
              <a:buSzPts val="1200"/>
              <a:buChar char="•"/>
            </a:pPr>
            <a:r>
              <a:rPr lang="en" sz="1200"/>
              <a:t>Memory traffic (DRAM, L3, L2, L1), trip count</a:t>
            </a:r>
            <a:endParaRPr sz="1200"/>
          </a:p>
        </p:txBody>
      </p:sp>
      <p:pic>
        <p:nvPicPr>
          <p:cNvPr id="492" name="Google Shape;492;p76"/>
          <p:cNvPicPr preferRelativeResize="0"/>
          <p:nvPr/>
        </p:nvPicPr>
        <p:blipFill>
          <a:blip r:embed="rId3">
            <a:alphaModFix/>
          </a:blip>
          <a:stretch>
            <a:fillRect/>
          </a:stretch>
        </p:blipFill>
        <p:spPr>
          <a:xfrm>
            <a:off x="288825" y="1966100"/>
            <a:ext cx="8566351" cy="3073750"/>
          </a:xfrm>
          <a:prstGeom prst="rect">
            <a:avLst/>
          </a:prstGeom>
          <a:noFill/>
          <a:ln>
            <a:noFill/>
          </a:ln>
        </p:spPr>
      </p:pic>
      <p:pic>
        <p:nvPicPr>
          <p:cNvPr id="493" name="Google Shape;493;p76"/>
          <p:cNvPicPr preferRelativeResize="0"/>
          <p:nvPr/>
        </p:nvPicPr>
        <p:blipFill>
          <a:blip r:embed="rId4">
            <a:alphaModFix/>
          </a:blip>
          <a:stretch>
            <a:fillRect/>
          </a:stretch>
        </p:blipFill>
        <p:spPr>
          <a:xfrm>
            <a:off x="343125" y="1980964"/>
            <a:ext cx="8457751" cy="304402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7"/>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Top Non-offloaded Regions</a:t>
            </a:r>
            <a:endParaRPr b="1"/>
          </a:p>
        </p:txBody>
      </p:sp>
      <p:sp>
        <p:nvSpPr>
          <p:cNvPr id="499" name="Google Shape;499;p77"/>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04800" algn="l" rtl="0">
              <a:spcBef>
                <a:spcPts val="800"/>
              </a:spcBef>
              <a:spcAft>
                <a:spcPts val="0"/>
              </a:spcAft>
              <a:buSzPts val="1200"/>
              <a:buChar char="•"/>
            </a:pPr>
            <a:r>
              <a:rPr lang="en" sz="1200"/>
              <a:t>Dependency issues </a:t>
            </a:r>
            <a:endParaRPr sz="1200"/>
          </a:p>
          <a:p>
            <a:pPr marL="457200" lvl="0" indent="-304800" algn="l" rtl="0">
              <a:spcBef>
                <a:spcPts val="0"/>
              </a:spcBef>
              <a:spcAft>
                <a:spcPts val="0"/>
              </a:spcAft>
              <a:buSzPts val="1200"/>
              <a:buChar char="•"/>
            </a:pPr>
            <a:r>
              <a:rPr lang="en" sz="1200"/>
              <a:t>Not profitable/ less number of loops or iterations</a:t>
            </a:r>
            <a:endParaRPr sz="1200"/>
          </a:p>
          <a:p>
            <a:pPr marL="457200" lvl="0" indent="-304800" algn="l" rtl="0">
              <a:spcBef>
                <a:spcPts val="0"/>
              </a:spcBef>
              <a:spcAft>
                <a:spcPts val="0"/>
              </a:spcAft>
              <a:buSzPts val="1200"/>
              <a:buChar char="•"/>
            </a:pPr>
            <a:r>
              <a:rPr lang="en" sz="1200"/>
              <a:t>Total execution time of function is too small </a:t>
            </a:r>
            <a:endParaRPr sz="1200"/>
          </a:p>
        </p:txBody>
      </p:sp>
      <p:pic>
        <p:nvPicPr>
          <p:cNvPr id="500" name="Google Shape;500;p77"/>
          <p:cNvPicPr preferRelativeResize="0"/>
          <p:nvPr/>
        </p:nvPicPr>
        <p:blipFill>
          <a:blip r:embed="rId3">
            <a:alphaModFix/>
          </a:blip>
          <a:stretch>
            <a:fillRect/>
          </a:stretch>
        </p:blipFill>
        <p:spPr>
          <a:xfrm>
            <a:off x="457200" y="2226263"/>
            <a:ext cx="8324850" cy="185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Profiling</a:t>
            </a:r>
            <a:endParaRPr b="1"/>
          </a:p>
        </p:txBody>
      </p:sp>
      <p:sp>
        <p:nvSpPr>
          <p:cNvPr id="198" name="Google Shape;198;p28"/>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a:solidFill>
                  <a:srgbClr val="262626"/>
                </a:solidFill>
              </a:rPr>
              <a:t>Analyzing the behavior and performance of software applications running on HPC systems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It involves collecting detailed information about the program's execution to identify hotspots, inefficiencies, and potential areas for optimization</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Ensuring efficient use of CPU, memory, I/O, and network resources</a:t>
            </a:r>
            <a:endParaRPr>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9"/>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Profiling</a:t>
            </a:r>
            <a:endParaRPr b="1"/>
          </a:p>
        </p:txBody>
      </p:sp>
      <p:sp>
        <p:nvSpPr>
          <p:cNvPr id="204" name="Google Shape;204;p29"/>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30200" algn="l" rtl="0">
              <a:lnSpc>
                <a:spcPct val="150000"/>
              </a:lnSpc>
              <a:spcBef>
                <a:spcPts val="0"/>
              </a:spcBef>
              <a:spcAft>
                <a:spcPts val="0"/>
              </a:spcAft>
              <a:buClr>
                <a:srgbClr val="262626"/>
              </a:buClr>
              <a:buSzPts val="1600"/>
              <a:buFont typeface="Arial"/>
              <a:buChar char="•"/>
            </a:pPr>
            <a:r>
              <a:rPr lang="en" sz="1600">
                <a:solidFill>
                  <a:srgbClr val="262626"/>
                </a:solidFill>
                <a:latin typeface="Arial"/>
                <a:ea typeface="Arial"/>
                <a:cs typeface="Arial"/>
                <a:sym typeface="Arial"/>
              </a:rPr>
              <a:t>Execution time of functions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Hotspots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CPU time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I/O usage</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Memory utilization</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Cache hits and misses</a:t>
            </a:r>
            <a:endParaRPr>
              <a:solidFill>
                <a:srgbClr val="262626"/>
              </a:solidFill>
            </a:endParaRPr>
          </a:p>
          <a:p>
            <a:pPr marL="457200" lvl="0" indent="-342900" algn="l" rtl="0">
              <a:lnSpc>
                <a:spcPct val="150000"/>
              </a:lnSpc>
              <a:spcBef>
                <a:spcPts val="0"/>
              </a:spcBef>
              <a:spcAft>
                <a:spcPts val="0"/>
              </a:spcAft>
              <a:buClr>
                <a:srgbClr val="262626"/>
              </a:buClr>
              <a:buSzPts val="1800"/>
              <a:buChar char="•"/>
            </a:pPr>
            <a:r>
              <a:rPr lang="en">
                <a:solidFill>
                  <a:srgbClr val="262626"/>
                </a:solidFill>
              </a:rPr>
              <a:t>Loops</a:t>
            </a:r>
            <a:endParaRPr>
              <a:solidFill>
                <a:srgbClr val="262626"/>
              </a:solidFill>
            </a:endParaRPr>
          </a:p>
          <a:p>
            <a:pPr marL="457200" lvl="0" indent="-330200" algn="l" rtl="0">
              <a:lnSpc>
                <a:spcPct val="150000"/>
              </a:lnSpc>
              <a:spcBef>
                <a:spcPts val="0"/>
              </a:spcBef>
              <a:spcAft>
                <a:spcPts val="0"/>
              </a:spcAft>
              <a:buClr>
                <a:srgbClr val="262626"/>
              </a:buClr>
              <a:buSzPts val="1600"/>
              <a:buFont typeface="Arial"/>
              <a:buChar char="•"/>
            </a:pPr>
            <a:r>
              <a:rPr lang="en" sz="1600">
                <a:solidFill>
                  <a:srgbClr val="262626"/>
                </a:solidFill>
                <a:latin typeface="Arial"/>
                <a:ea typeface="Arial"/>
                <a:cs typeface="Arial"/>
                <a:sym typeface="Arial"/>
              </a:rPr>
              <a:t>Communication patterns</a:t>
            </a:r>
            <a:endParaRPr>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Primary goal of profiling</a:t>
            </a:r>
            <a:endParaRPr b="1"/>
          </a:p>
        </p:txBody>
      </p:sp>
      <p:pic>
        <p:nvPicPr>
          <p:cNvPr id="210" name="Google Shape;210;p30"/>
          <p:cNvPicPr preferRelativeResize="0"/>
          <p:nvPr/>
        </p:nvPicPr>
        <p:blipFill rotWithShape="1">
          <a:blip r:embed="rId3">
            <a:alphaModFix/>
          </a:blip>
          <a:srcRect/>
          <a:stretch/>
        </p:blipFill>
        <p:spPr>
          <a:xfrm>
            <a:off x="7754751" y="312599"/>
            <a:ext cx="932050" cy="750775"/>
          </a:xfrm>
          <a:prstGeom prst="rect">
            <a:avLst/>
          </a:prstGeom>
          <a:noFill/>
          <a:ln>
            <a:noFill/>
          </a:ln>
        </p:spPr>
      </p:pic>
      <p:pic>
        <p:nvPicPr>
          <p:cNvPr id="211" name="Google Shape;211;p30"/>
          <p:cNvPicPr preferRelativeResize="0"/>
          <p:nvPr/>
        </p:nvPicPr>
        <p:blipFill>
          <a:blip r:embed="rId4">
            <a:alphaModFix/>
          </a:blip>
          <a:stretch>
            <a:fillRect/>
          </a:stretch>
        </p:blipFill>
        <p:spPr>
          <a:xfrm>
            <a:off x="2036063" y="1324101"/>
            <a:ext cx="5071874" cy="284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628649" y="321469"/>
            <a:ext cx="7714200" cy="4596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b="1"/>
              <a:t>Profiling</a:t>
            </a:r>
            <a:endParaRPr b="1"/>
          </a:p>
        </p:txBody>
      </p:sp>
      <p:sp>
        <p:nvSpPr>
          <p:cNvPr id="217" name="Google Shape;217;p31"/>
          <p:cNvSpPr txBox="1">
            <a:spLocks noGrp="1"/>
          </p:cNvSpPr>
          <p:nvPr>
            <p:ph type="body" idx="1"/>
          </p:nvPr>
        </p:nvSpPr>
        <p:spPr>
          <a:xfrm>
            <a:off x="628650" y="971549"/>
            <a:ext cx="7886700" cy="3661200"/>
          </a:xfrm>
          <a:prstGeom prst="rect">
            <a:avLst/>
          </a:prstGeom>
        </p:spPr>
        <p:txBody>
          <a:bodyPr spcFirstLastPara="1" wrap="square" lIns="68575" tIns="34275" rIns="68575" bIns="34275" anchor="t" anchorCtr="0">
            <a:normAutofit/>
          </a:bodyPr>
          <a:lstStyle/>
          <a:p>
            <a:pPr marL="457200" lvl="0" indent="-342900" algn="l" rtl="0">
              <a:lnSpc>
                <a:spcPct val="150000"/>
              </a:lnSpc>
              <a:spcBef>
                <a:spcPts val="800"/>
              </a:spcBef>
              <a:spcAft>
                <a:spcPts val="0"/>
              </a:spcAft>
              <a:buClr>
                <a:srgbClr val="262626"/>
              </a:buClr>
              <a:buSzPts val="1800"/>
              <a:buChar char="•"/>
            </a:pPr>
            <a:r>
              <a:rPr lang="en">
                <a:solidFill>
                  <a:srgbClr val="262626"/>
                </a:solidFill>
              </a:rPr>
              <a:t>There are two common techniques used in application profilers to collect data about the execution of an application:</a:t>
            </a:r>
            <a:endParaRPr>
              <a:solidFill>
                <a:srgbClr val="262626"/>
              </a:solidFill>
            </a:endParaRPr>
          </a:p>
          <a:p>
            <a:pPr marL="914400" lvl="1" indent="-323850" algn="l" rtl="0">
              <a:lnSpc>
                <a:spcPct val="150000"/>
              </a:lnSpc>
              <a:spcBef>
                <a:spcPts val="0"/>
              </a:spcBef>
              <a:spcAft>
                <a:spcPts val="0"/>
              </a:spcAft>
              <a:buClr>
                <a:srgbClr val="262626"/>
              </a:buClr>
              <a:buSzPts val="1500"/>
              <a:buChar char="•"/>
            </a:pPr>
            <a:r>
              <a:rPr lang="en">
                <a:solidFill>
                  <a:srgbClr val="262626"/>
                </a:solidFill>
              </a:rPr>
              <a:t>Instrumentation</a:t>
            </a:r>
            <a:endParaRPr>
              <a:solidFill>
                <a:srgbClr val="262626"/>
              </a:solidFill>
            </a:endParaRPr>
          </a:p>
          <a:p>
            <a:pPr marL="914400" lvl="1" indent="-323850" algn="l" rtl="0">
              <a:lnSpc>
                <a:spcPct val="150000"/>
              </a:lnSpc>
              <a:spcBef>
                <a:spcPts val="0"/>
              </a:spcBef>
              <a:spcAft>
                <a:spcPts val="0"/>
              </a:spcAft>
              <a:buClr>
                <a:srgbClr val="262626"/>
              </a:buClr>
              <a:buSzPts val="1500"/>
              <a:buChar char="•"/>
            </a:pPr>
            <a:r>
              <a:rPr lang="en">
                <a:solidFill>
                  <a:srgbClr val="262626"/>
                </a:solidFill>
              </a:rPr>
              <a:t>Sampling</a:t>
            </a:r>
            <a:endParaRPr>
              <a:solidFill>
                <a:srgbClr val="262626"/>
              </a:solidFill>
            </a:endParaRPr>
          </a:p>
        </p:txBody>
      </p:sp>
    </p:spTree>
  </p:cSld>
  <p:clrMapOvr>
    <a:masterClrMapping/>
  </p:clrMapOvr>
</p:sld>
</file>

<file path=ppt/theme/theme1.xml><?xml version="1.0" encoding="utf-8"?>
<a:theme xmlns:a="http://schemas.openxmlformats.org/drawingml/2006/main" name="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1986</Words>
  <Application>Microsoft Office PowerPoint</Application>
  <PresentationFormat>On-screen Show (16:9)</PresentationFormat>
  <Paragraphs>266</Paragraphs>
  <Slides>55</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Lato Light</vt:lpstr>
      <vt:lpstr>Template</vt:lpstr>
      <vt:lpstr>Evolution of HPC</vt:lpstr>
      <vt:lpstr>Evolution of HPC System </vt:lpstr>
      <vt:lpstr>Architecture innovations</vt:lpstr>
      <vt:lpstr>System performance from parallelism</vt:lpstr>
      <vt:lpstr>Profiling</vt:lpstr>
      <vt:lpstr>Profiling</vt:lpstr>
      <vt:lpstr>Profiling</vt:lpstr>
      <vt:lpstr>Primary goal of profiling</vt:lpstr>
      <vt:lpstr>Profiling</vt:lpstr>
      <vt:lpstr>Instrumentation</vt:lpstr>
      <vt:lpstr>Types of instrumentation</vt:lpstr>
      <vt:lpstr>How instrumentation works</vt:lpstr>
      <vt:lpstr>Example</vt:lpstr>
      <vt:lpstr>Example</vt:lpstr>
      <vt:lpstr>Sampling</vt:lpstr>
      <vt:lpstr>CPUs vs GPUs</vt:lpstr>
      <vt:lpstr>CPU vs GPU : Silicon Budget</vt:lpstr>
      <vt:lpstr>CPU vs GPU : Silicon Budget</vt:lpstr>
      <vt:lpstr>CPU vs GPU</vt:lpstr>
      <vt:lpstr>Writing shell script</vt:lpstr>
      <vt:lpstr>SPACK</vt:lpstr>
      <vt:lpstr>SPACK</vt:lpstr>
      <vt:lpstr>SPACK</vt:lpstr>
      <vt:lpstr>SPACK installation</vt:lpstr>
      <vt:lpstr>Application installation using SPACK</vt:lpstr>
      <vt:lpstr>Intel Offload Advisor</vt:lpstr>
      <vt:lpstr>Agenda</vt:lpstr>
      <vt:lpstr>Intel Offload Advisor - Purpose</vt:lpstr>
      <vt:lpstr>Intel Offload Advisor - Purpose (Contd.)</vt:lpstr>
      <vt:lpstr>Working of Offload Advisor</vt:lpstr>
      <vt:lpstr>Working of Offload Advisor</vt:lpstr>
      <vt:lpstr>Working of Offload Advisor</vt:lpstr>
      <vt:lpstr>Working of Offload Advisor</vt:lpstr>
      <vt:lpstr>Workflows in Offload Advisor</vt:lpstr>
      <vt:lpstr>Run Offload Advisor</vt:lpstr>
      <vt:lpstr>Run Offload Advisor</vt:lpstr>
      <vt:lpstr>Run Offload Advisor</vt:lpstr>
      <vt:lpstr>Run Offload Advisor</vt:lpstr>
      <vt:lpstr>Run Offload Advisor</vt:lpstr>
      <vt:lpstr>Run Offload Advisor</vt:lpstr>
      <vt:lpstr>Run Offload Advisor (Cont)</vt:lpstr>
      <vt:lpstr>Run Offload Advisor (Contd…)</vt:lpstr>
      <vt:lpstr>Run Offload Advisor (Cont)</vt:lpstr>
      <vt:lpstr>Run Offload Advisor (Cont)</vt:lpstr>
      <vt:lpstr>Run Offload Advisor (Cont)</vt:lpstr>
      <vt:lpstr>Offload modeling report overview</vt:lpstr>
      <vt:lpstr>Intel advisor tells you… </vt:lpstr>
      <vt:lpstr>Intel advisor tells you… </vt:lpstr>
      <vt:lpstr>Intel advisor tells you… </vt:lpstr>
      <vt:lpstr>Intel advisor tells you… </vt:lpstr>
      <vt:lpstr>PowerPoint Presentation</vt:lpstr>
      <vt:lpstr>PowerPoint Presentation</vt:lpstr>
      <vt:lpstr>Top offloaded regions</vt:lpstr>
      <vt:lpstr>Top offloaded regions</vt:lpstr>
      <vt:lpstr>Top Non-offloaded Regions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Himanshu Sharma</cp:lastModifiedBy>
  <cp:revision>1</cp:revision>
  <dcterms:modified xsi:type="dcterms:W3CDTF">2024-06-21T12:26:46Z</dcterms:modified>
</cp:coreProperties>
</file>