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Lato Light" panose="020F050202020403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85" d="100"/>
          <a:sy n="85" d="100"/>
        </p:scale>
        <p:origin x="102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d3c7a9d99_0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d3c7a9d99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682fde8f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e682fde8f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e6c384f18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e6c384f18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e6c384f18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e6c384f18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e6c384f18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e6c384f18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e6c384f18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e6c384f18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e6c384f18e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e6c384f18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e6c384f18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e6c384f18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765bd3a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765bd3a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d3c7a9d9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d3c7a9d9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d3c7a9d9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d3c7a9d9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d3c7a9d9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d3c7a9d9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682fde8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e682fde8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ad3c7a9d9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ad3c7a9d9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e6c384f1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e6c384f1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6c384f18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e6c384f1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a:endParaRPr/>
          </a:p>
        </p:txBody>
      </p:sp>
      <p:sp>
        <p:nvSpPr>
          <p:cNvPr id="21" name="Google Shape;2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1"/>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2" name="Google Shape;62;p11"/>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4" name="Google Shape;64;p1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SzPts val="2400"/>
              <a:buChar char="•"/>
              <a:defRPr sz="2400"/>
            </a:lvl1pPr>
            <a:lvl2pPr marL="914400" lvl="1" indent="-361950" algn="l">
              <a:lnSpc>
                <a:spcPct val="90000"/>
              </a:lnSpc>
              <a:spcBef>
                <a:spcPts val="400"/>
              </a:spcBef>
              <a:spcAft>
                <a:spcPts val="0"/>
              </a:spcAft>
              <a:buSzPts val="2100"/>
              <a:buChar char="•"/>
              <a:defRPr sz="2100"/>
            </a:lvl2pPr>
            <a:lvl3pPr marL="1371600" lvl="2" indent="-342900" algn="l">
              <a:lnSpc>
                <a:spcPct val="90000"/>
              </a:lnSpc>
              <a:spcBef>
                <a:spcPts val="400"/>
              </a:spcBef>
              <a:spcAft>
                <a:spcPts val="0"/>
              </a:spcAft>
              <a:buSzPts val="1800"/>
              <a:buChar char="•"/>
              <a:defRPr sz="1800"/>
            </a:lvl3pPr>
            <a:lvl4pPr marL="1828800" lvl="3" indent="-323850" algn="l">
              <a:lnSpc>
                <a:spcPct val="90000"/>
              </a:lnSpc>
              <a:spcBef>
                <a:spcPts val="400"/>
              </a:spcBef>
              <a:spcAft>
                <a:spcPts val="0"/>
              </a:spcAft>
              <a:buSzPts val="1500"/>
              <a:buChar char="•"/>
              <a:defRPr sz="1500"/>
            </a:lvl4pPr>
            <a:lvl5pPr marL="2286000" lvl="4" indent="-323850" algn="l">
              <a:lnSpc>
                <a:spcPct val="90000"/>
              </a:lnSpc>
              <a:spcBef>
                <a:spcPts val="400"/>
              </a:spcBef>
              <a:spcAft>
                <a:spcPts val="0"/>
              </a:spcAft>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1" name="Google Shape;71;p1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 name="Google Shape;72;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3"/>
          <p:cNvSpPr>
            <a:spLocks noGrp="1"/>
          </p:cNvSpPr>
          <p:nvPr>
            <p:ph type="pic" idx="2"/>
          </p:nvPr>
        </p:nvSpPr>
        <p:spPr>
          <a:xfrm>
            <a:off x="3887391" y="740569"/>
            <a:ext cx="4629300" cy="3655200"/>
          </a:xfrm>
          <a:prstGeom prst="rect">
            <a:avLst/>
          </a:prstGeom>
          <a:noFill/>
          <a:ln>
            <a:noFill/>
          </a:ln>
        </p:spPr>
      </p:sp>
      <p:sp>
        <p:nvSpPr>
          <p:cNvPr id="78" name="Google Shape;78;p1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9" name="Google Shape;7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4"/>
          <p:cNvSpPr txBox="1">
            <a:spLocks noGrp="1"/>
          </p:cNvSpPr>
          <p:nvPr>
            <p:ph type="body" idx="1"/>
          </p:nvPr>
        </p:nvSpPr>
        <p:spPr>
          <a:xfrm rot="5400000">
            <a:off x="2741400" y="-1141200"/>
            <a:ext cx="36612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28650" y="650185"/>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4308E5"/>
              </a:buClr>
              <a:buSzPts val="3300"/>
              <a:buFont typeface="Arial"/>
              <a:buNone/>
              <a:defRPr b="1">
                <a:solidFill>
                  <a:srgbClr val="4308E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6"/>
          <p:cNvSpPr txBox="1">
            <a:spLocks noGrp="1"/>
          </p:cNvSpPr>
          <p:nvPr>
            <p:ph type="body" idx="1"/>
          </p:nvPr>
        </p:nvSpPr>
        <p:spPr>
          <a:xfrm>
            <a:off x="628650" y="1746214"/>
            <a:ext cx="3886200" cy="3263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SzPts val="2100"/>
              <a:buChar char="•"/>
              <a:defRPr sz="1400">
                <a:latin typeface="Lato Light"/>
                <a:ea typeface="Lato Light"/>
                <a:cs typeface="Lato Light"/>
                <a:sym typeface="Lato Light"/>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0" name="Google Shape;10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Only">
  <p:cSld name="1_Title Only">
    <p:spTree>
      <p:nvGrpSpPr>
        <p:cNvPr id="1" name="Shape 102"/>
        <p:cNvGrpSpPr/>
        <p:nvPr/>
      </p:nvGrpSpPr>
      <p:grpSpPr>
        <a:xfrm>
          <a:off x="0" y="0"/>
          <a:ext cx="0" cy="0"/>
          <a:chOff x="0" y="0"/>
          <a:chExt cx="0" cy="0"/>
        </a:xfrm>
      </p:grpSpPr>
      <p:sp>
        <p:nvSpPr>
          <p:cNvPr id="103" name="Google Shape;103;p18"/>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8"/>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05" name="Google Shape;105;p18"/>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07" name="Google Shape;107;p18"/>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8" name="Google Shape;108;p18"/>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09"/>
        <p:cNvGrpSpPr/>
        <p:nvPr/>
      </p:nvGrpSpPr>
      <p:grpSpPr>
        <a:xfrm>
          <a:off x="0" y="0"/>
          <a:ext cx="0" cy="0"/>
          <a:chOff x="0" y="0"/>
          <a:chExt cx="0" cy="0"/>
        </a:xfrm>
      </p:grpSpPr>
      <p:sp>
        <p:nvSpPr>
          <p:cNvPr id="110" name="Google Shape;110;p19"/>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9"/>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2" name="Google Shape;112;p19"/>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13" name="Google Shape;113;p19"/>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14" name="Google Shape;114;p19"/>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19"/>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16"/>
        <p:cNvGrpSpPr/>
        <p:nvPr/>
      </p:nvGrpSpPr>
      <p:grpSpPr>
        <a:xfrm>
          <a:off x="0" y="0"/>
          <a:ext cx="0" cy="0"/>
          <a:chOff x="0" y="0"/>
          <a:chExt cx="0" cy="0"/>
        </a:xfrm>
      </p:grpSpPr>
      <p:sp>
        <p:nvSpPr>
          <p:cNvPr id="117" name="Google Shape;117;p20"/>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0"/>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9" name="Google Shape;119;p20"/>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20" name="Google Shape;120;p20"/>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21" name="Google Shape;121;p20"/>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0"/>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26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304800" algn="l">
              <a:lnSpc>
                <a:spcPct val="90000"/>
              </a:lnSpc>
              <a:spcBef>
                <a:spcPts val="400"/>
              </a:spcBef>
              <a:spcAft>
                <a:spcPts val="0"/>
              </a:spcAft>
              <a:buSzPts val="12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1143000" y="1575197"/>
            <a:ext cx="6858000" cy="1790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4100"/>
              <a:buFont typeface="Arial"/>
              <a:buNone/>
              <a:defRPr sz="4100" b="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Clr>
                <a:srgbClr val="A40000"/>
              </a:buClr>
              <a:buSzPts val="1800"/>
              <a:buFont typeface="Arial"/>
              <a:buChar char="•"/>
              <a:defRPr/>
            </a:lvl1pPr>
            <a:lvl2pPr marL="914400" lvl="1" indent="-323850" algn="l">
              <a:lnSpc>
                <a:spcPct val="90000"/>
              </a:lnSpc>
              <a:spcBef>
                <a:spcPts val="400"/>
              </a:spcBef>
              <a:spcAft>
                <a:spcPts val="0"/>
              </a:spcAft>
              <a:buClr>
                <a:srgbClr val="A40000"/>
              </a:buClr>
              <a:buSzPts val="1500"/>
              <a:buFont typeface="Arial"/>
              <a:buChar char="•"/>
              <a:defRPr/>
            </a:lvl2pPr>
            <a:lvl3pPr marL="1371600" lvl="2" indent="-317500" algn="l">
              <a:lnSpc>
                <a:spcPct val="90000"/>
              </a:lnSpc>
              <a:spcBef>
                <a:spcPts val="400"/>
              </a:spcBef>
              <a:spcAft>
                <a:spcPts val="0"/>
              </a:spcAft>
              <a:buClr>
                <a:srgbClr val="A40000"/>
              </a:buClr>
              <a:buSzPts val="1400"/>
              <a:buFont typeface="Arial"/>
              <a:buChar char="•"/>
              <a:defRPr/>
            </a:lvl3pPr>
            <a:lvl4pPr marL="1828800" lvl="3" indent="-304800" algn="l">
              <a:lnSpc>
                <a:spcPct val="90000"/>
              </a:lnSpc>
              <a:spcBef>
                <a:spcPts val="400"/>
              </a:spcBef>
              <a:spcAft>
                <a:spcPts val="0"/>
              </a:spcAft>
              <a:buClr>
                <a:srgbClr val="A40000"/>
              </a:buClr>
              <a:buSzPts val="1200"/>
              <a:buFont typeface="Arial"/>
              <a:buChar char="•"/>
              <a:defRPr/>
            </a:lvl4pPr>
            <a:lvl5pPr marL="2286000" lvl="4" indent="-304800" algn="l">
              <a:lnSpc>
                <a:spcPct val="90000"/>
              </a:lnSpc>
              <a:spcBef>
                <a:spcPts val="400"/>
              </a:spcBef>
              <a:spcAft>
                <a:spcPts val="0"/>
              </a:spcAft>
              <a:buClr>
                <a:srgbClr val="A40000"/>
              </a:buClr>
              <a:buSzPts val="1200"/>
              <a:buFont typeface="Arial"/>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142910" y="2101410"/>
            <a:ext cx="6857700" cy="5307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a:endParaRPr/>
          </a:p>
        </p:txBody>
      </p:sp>
      <p:sp>
        <p:nvSpPr>
          <p:cNvPr id="52" name="Google Shape;52;p9"/>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SzPts val="800"/>
              <a:buNone/>
              <a:defRPr/>
            </a:lvl1pPr>
            <a:lvl2pPr lvl="1" algn="l">
              <a:lnSpc>
                <a:spcPct val="90000"/>
              </a:lnSpc>
              <a:spcBef>
                <a:spcPts val="0"/>
              </a:spcBef>
              <a:spcAft>
                <a:spcPts val="0"/>
              </a:spcAft>
              <a:buSzPts val="800"/>
              <a:buNone/>
              <a:defRPr/>
            </a:lvl2pPr>
            <a:lvl3pPr lvl="2" algn="l">
              <a:lnSpc>
                <a:spcPct val="90000"/>
              </a:lnSpc>
              <a:spcBef>
                <a:spcPts val="0"/>
              </a:spcBef>
              <a:spcAft>
                <a:spcPts val="0"/>
              </a:spcAft>
              <a:buSzPts val="800"/>
              <a:buNone/>
              <a:defRPr/>
            </a:lvl3pPr>
            <a:lvl4pPr lvl="3" algn="l">
              <a:lnSpc>
                <a:spcPct val="90000"/>
              </a:lnSpc>
              <a:spcBef>
                <a:spcPts val="0"/>
              </a:spcBef>
              <a:spcAft>
                <a:spcPts val="0"/>
              </a:spcAft>
              <a:buSzPts val="800"/>
              <a:buNone/>
              <a:defRPr/>
            </a:lvl4pPr>
            <a:lvl5pPr lvl="4" algn="l">
              <a:lnSpc>
                <a:spcPct val="90000"/>
              </a:lnSpc>
              <a:spcBef>
                <a:spcPts val="0"/>
              </a:spcBef>
              <a:spcAft>
                <a:spcPts val="0"/>
              </a:spcAft>
              <a:buSzPts val="800"/>
              <a:buNone/>
              <a:defRPr/>
            </a:lvl5pPr>
            <a:lvl6pPr lvl="5" algn="l">
              <a:lnSpc>
                <a:spcPct val="90000"/>
              </a:lnSpc>
              <a:spcBef>
                <a:spcPts val="0"/>
              </a:spcBef>
              <a:spcAft>
                <a:spcPts val="0"/>
              </a:spcAft>
              <a:buSzPts val="800"/>
              <a:buNone/>
              <a:defRPr/>
            </a:lvl6pPr>
            <a:lvl7pPr lvl="6" algn="l">
              <a:lnSpc>
                <a:spcPct val="90000"/>
              </a:lnSpc>
              <a:spcBef>
                <a:spcPts val="0"/>
              </a:spcBef>
              <a:spcAft>
                <a:spcPts val="0"/>
              </a:spcAft>
              <a:buSzPts val="800"/>
              <a:buNone/>
              <a:defRPr/>
            </a:lvl7pPr>
            <a:lvl8pPr lvl="7" algn="l">
              <a:lnSpc>
                <a:spcPct val="90000"/>
              </a:lnSpc>
              <a:spcBef>
                <a:spcPts val="0"/>
              </a:spcBef>
              <a:spcAft>
                <a:spcPts val="0"/>
              </a:spcAft>
              <a:buSzPts val="800"/>
              <a:buNone/>
              <a:defRPr/>
            </a:lvl8pPr>
            <a:lvl9pPr lvl="8" algn="l">
              <a:lnSpc>
                <a:spcPct val="90000"/>
              </a:lnSpc>
              <a:spcBef>
                <a:spcPts val="0"/>
              </a:spcBef>
              <a:spcAft>
                <a:spcPts val="0"/>
              </a:spcAft>
              <a:buSzPts val="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10"/>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None/>
              <a:defRPr sz="1800">
                <a:solidFill>
                  <a:srgbClr val="888888"/>
                </a:solidFill>
              </a:defRPr>
            </a:lvl1pPr>
            <a:lvl2pPr marL="914400" lvl="1" indent="-228600" algn="l">
              <a:lnSpc>
                <a:spcPct val="90000"/>
              </a:lnSpc>
              <a:spcBef>
                <a:spcPts val="400"/>
              </a:spcBef>
              <a:spcAft>
                <a:spcPts val="0"/>
              </a:spcAft>
              <a:buSzPts val="1500"/>
              <a:buNone/>
              <a:defRPr sz="1500">
                <a:solidFill>
                  <a:srgbClr val="888888"/>
                </a:solidFill>
              </a:defRPr>
            </a:lvl2pPr>
            <a:lvl3pPr marL="1371600" lvl="2" indent="-228600" algn="l">
              <a:lnSpc>
                <a:spcPct val="90000"/>
              </a:lnSpc>
              <a:spcBef>
                <a:spcPts val="400"/>
              </a:spcBef>
              <a:spcAft>
                <a:spcPts val="0"/>
              </a:spcAft>
              <a:buSzPts val="1400"/>
              <a:buNone/>
              <a:defRPr sz="1400">
                <a:solidFill>
                  <a:srgbClr val="888888"/>
                </a:solidFill>
              </a:defRPr>
            </a:lvl3pPr>
            <a:lvl4pPr marL="1828800" lvl="3" indent="-228600" algn="l">
              <a:lnSpc>
                <a:spcPct val="90000"/>
              </a:lnSpc>
              <a:spcBef>
                <a:spcPts val="400"/>
              </a:spcBef>
              <a:spcAft>
                <a:spcPts val="0"/>
              </a:spcAft>
              <a:buSzPts val="1200"/>
              <a:buNone/>
              <a:defRPr sz="1200">
                <a:solidFill>
                  <a:srgbClr val="888888"/>
                </a:solidFill>
              </a:defRPr>
            </a:lvl4pPr>
            <a:lvl5pPr marL="2286000" lvl="4" indent="-228600" algn="l">
              <a:lnSpc>
                <a:spcPct val="90000"/>
              </a:lnSpc>
              <a:spcBef>
                <a:spcPts val="400"/>
              </a:spcBef>
              <a:spcAft>
                <a:spcPts val="0"/>
              </a:spcAft>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56" name="Google Shape;56;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1" y="321469"/>
            <a:ext cx="7182600" cy="4596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0070C0"/>
              </a:buClr>
              <a:buSzPts val="2600"/>
              <a:buFont typeface="Arial"/>
              <a:buNone/>
              <a:defRPr sz="2600" b="0"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99000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99000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99000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2222501" y="-15478"/>
            <a:ext cx="2358900" cy="154800"/>
          </a:xfrm>
          <a:prstGeom prst="rect">
            <a:avLst/>
          </a:prstGeom>
          <a:solidFill>
            <a:srgbClr val="00B0F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 name="Google Shape;9;p1"/>
          <p:cNvSpPr/>
          <p:nvPr/>
        </p:nvSpPr>
        <p:spPr>
          <a:xfrm>
            <a:off x="4562476" y="-15478"/>
            <a:ext cx="2358900" cy="154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 name="Google Shape;10;p1"/>
          <p:cNvSpPr/>
          <p:nvPr/>
        </p:nvSpPr>
        <p:spPr>
          <a:xfrm>
            <a:off x="6902450" y="-15478"/>
            <a:ext cx="2241600" cy="154800"/>
          </a:xfrm>
          <a:prstGeom prst="rect">
            <a:avLst/>
          </a:prstGeom>
          <a:solidFill>
            <a:srgbClr val="00B05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 name="Google Shape;11;p1"/>
          <p:cNvSpPr/>
          <p:nvPr/>
        </p:nvSpPr>
        <p:spPr>
          <a:xfrm>
            <a:off x="-1" y="5125283"/>
            <a:ext cx="9144000" cy="34200"/>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2;p1"/>
          <p:cNvSpPr/>
          <p:nvPr/>
        </p:nvSpPr>
        <p:spPr>
          <a:xfrm>
            <a:off x="-1" y="-15478"/>
            <a:ext cx="2241600" cy="154800"/>
          </a:xfrm>
          <a:prstGeom prst="rect">
            <a:avLst/>
          </a:prstGeom>
          <a:solidFill>
            <a:srgbClr val="FFD9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21">
            <a:alphaModFix/>
          </a:blip>
          <a:srcRect/>
          <a:stretch/>
        </p:blipFill>
        <p:spPr>
          <a:xfrm>
            <a:off x="-2742" y="-19453"/>
            <a:ext cx="1178399" cy="1017724"/>
          </a:xfrm>
          <a:prstGeom prst="rect">
            <a:avLst/>
          </a:prstGeom>
          <a:noFill/>
          <a:ln>
            <a:noFill/>
          </a:ln>
        </p:spPr>
      </p:pic>
      <p:pic>
        <p:nvPicPr>
          <p:cNvPr id="14" name="Google Shape;14;p1"/>
          <p:cNvPicPr preferRelativeResize="0"/>
          <p:nvPr/>
        </p:nvPicPr>
        <p:blipFill rotWithShape="1">
          <a:blip r:embed="rId22">
            <a:alphaModFix/>
          </a:blip>
          <a:srcRect/>
          <a:stretch/>
        </p:blipFill>
        <p:spPr>
          <a:xfrm>
            <a:off x="8534225" y="320108"/>
            <a:ext cx="458942" cy="460943"/>
          </a:xfrm>
          <a:prstGeom prst="rect">
            <a:avLst/>
          </a:prstGeom>
          <a:noFill/>
          <a:ln>
            <a:noFill/>
          </a:ln>
        </p:spPr>
      </p:pic>
      <p:sp>
        <p:nvSpPr>
          <p:cNvPr id="15" name="Google Shape;15;p1"/>
          <p:cNvSpPr/>
          <p:nvPr/>
        </p:nvSpPr>
        <p:spPr>
          <a:xfrm>
            <a:off x="0" y="4960094"/>
            <a:ext cx="9144000" cy="165300"/>
          </a:xfrm>
          <a:prstGeom prst="rect">
            <a:avLst/>
          </a:prstGeom>
          <a:solidFill>
            <a:srgbClr val="D5DBE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833C0B"/>
              </a:solidFill>
              <a:latin typeface="Calibri"/>
              <a:ea typeface="Calibri"/>
              <a:cs typeface="Calibri"/>
              <a:sym typeface="Calibri"/>
            </a:endParaRPr>
          </a:p>
        </p:txBody>
      </p:sp>
      <p:pic>
        <p:nvPicPr>
          <p:cNvPr id="16" name="Google Shape;16;p1"/>
          <p:cNvPicPr preferRelativeResize="0"/>
          <p:nvPr/>
        </p:nvPicPr>
        <p:blipFill rotWithShape="1">
          <a:blip r:embed="rId23">
            <a:alphaModFix/>
          </a:blip>
          <a:srcRect/>
          <a:stretch/>
        </p:blipFill>
        <p:spPr>
          <a:xfrm>
            <a:off x="7973483" y="304511"/>
            <a:ext cx="465056" cy="467110"/>
          </a:xfrm>
          <a:prstGeom prst="rect">
            <a:avLst/>
          </a:prstGeom>
          <a:noFill/>
          <a:ln>
            <a:noFill/>
          </a:ln>
        </p:spPr>
      </p:pic>
      <p:cxnSp>
        <p:nvCxnSpPr>
          <p:cNvPr id="17" name="Google Shape;17;p1"/>
          <p:cNvCxnSpPr/>
          <p:nvPr/>
        </p:nvCxnSpPr>
        <p:spPr>
          <a:xfrm>
            <a:off x="8479908" y="346317"/>
            <a:ext cx="0" cy="425400"/>
          </a:xfrm>
          <a:prstGeom prst="straightConnector1">
            <a:avLst/>
          </a:prstGeom>
          <a:noFill/>
          <a:ln w="9525" cap="flat" cmpd="sng">
            <a:solidFill>
              <a:srgbClr val="5597D3"/>
            </a:solidFill>
            <a:prstDash val="dot"/>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Day 1</a:t>
            </a:r>
            <a:endParaRPr sz="4200" b="1">
              <a:solidFill>
                <a:srgbClr val="0068B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Profiling</a:t>
            </a:r>
            <a:endParaRPr b="1"/>
          </a:p>
        </p:txBody>
      </p:sp>
      <p:sp>
        <p:nvSpPr>
          <p:cNvPr id="216" name="Google Shape;216;p31"/>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a:solidFill>
                  <a:srgbClr val="262626"/>
                </a:solidFill>
              </a:rPr>
              <a:t>There are two common techniques used in application profilers to collect data about the execution of an application:</a:t>
            </a:r>
            <a:endParaRPr>
              <a:solidFill>
                <a:srgbClr val="262626"/>
              </a:solidFill>
            </a:endParaRPr>
          </a:p>
          <a:p>
            <a:pPr marL="914400" lvl="1" indent="-323850" algn="l" rtl="0">
              <a:lnSpc>
                <a:spcPct val="150000"/>
              </a:lnSpc>
              <a:spcBef>
                <a:spcPts val="0"/>
              </a:spcBef>
              <a:spcAft>
                <a:spcPts val="0"/>
              </a:spcAft>
              <a:buClr>
                <a:srgbClr val="262626"/>
              </a:buClr>
              <a:buSzPts val="1500"/>
              <a:buChar char="•"/>
            </a:pPr>
            <a:r>
              <a:rPr lang="en">
                <a:solidFill>
                  <a:srgbClr val="262626"/>
                </a:solidFill>
              </a:rPr>
              <a:t>Instrumentation</a:t>
            </a:r>
            <a:endParaRPr>
              <a:solidFill>
                <a:srgbClr val="262626"/>
              </a:solidFill>
            </a:endParaRPr>
          </a:p>
          <a:p>
            <a:pPr marL="914400" lvl="1" indent="-323850" algn="l" rtl="0">
              <a:lnSpc>
                <a:spcPct val="150000"/>
              </a:lnSpc>
              <a:spcBef>
                <a:spcPts val="0"/>
              </a:spcBef>
              <a:spcAft>
                <a:spcPts val="0"/>
              </a:spcAft>
              <a:buClr>
                <a:srgbClr val="262626"/>
              </a:buClr>
              <a:buSzPts val="1500"/>
              <a:buChar char="•"/>
            </a:pPr>
            <a:r>
              <a:rPr lang="en">
                <a:solidFill>
                  <a:srgbClr val="262626"/>
                </a:solidFill>
              </a:rPr>
              <a:t>Sampling</a:t>
            </a:r>
            <a:endParaRPr>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Instrumentation</a:t>
            </a:r>
            <a:endParaRPr b="1"/>
          </a:p>
        </p:txBody>
      </p:sp>
      <p:sp>
        <p:nvSpPr>
          <p:cNvPr id="222" name="Google Shape;222;p32"/>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Instrumentation is a profiling technique where additional code is inserted into a program to collect performance data as it runs. </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This extra code, often added at compile time or dynamically at runtime, helps gather detailed information about the execution of specific functions, memory usage, or other aspects of the program's behavior</a:t>
            </a:r>
            <a:endParaRPr sz="17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Types of instrumentation</a:t>
            </a:r>
            <a:endParaRPr b="1"/>
          </a:p>
        </p:txBody>
      </p:sp>
      <p:sp>
        <p:nvSpPr>
          <p:cNvPr id="228" name="Google Shape;228;p33"/>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Manual Instrumentation: Developers manually insert profiling code into the application source code. This can be highly specific but is labor-intensive and prone to human error</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Automatic Instrumentation: Profiling tools automatically insert the necessary code. This can be done at various stages, such as during compilation, linking, or even at runtime. Automatic instrumentation is less error-prone and more scalable</a:t>
            </a:r>
            <a:endParaRPr sz="170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How instrumentation works</a:t>
            </a:r>
            <a:endParaRPr b="1"/>
          </a:p>
        </p:txBody>
      </p:sp>
      <p:sp>
        <p:nvSpPr>
          <p:cNvPr id="234" name="Google Shape;234;p34"/>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Function Entry/Exit Logging: Code is inserted at the entry and exit points of functions to log when they start and finish</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Event Logging: Specific events (e.g., memory allocations, I/O operations) are logged</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Counters and Timers: Code to count occurrences of specific events or measure the time spent in functions or code blocks</a:t>
            </a:r>
            <a:endParaRPr sz="17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Example</a:t>
            </a:r>
            <a:endParaRPr b="1"/>
          </a:p>
        </p:txBody>
      </p:sp>
      <p:pic>
        <p:nvPicPr>
          <p:cNvPr id="240" name="Google Shape;240;p35"/>
          <p:cNvPicPr preferRelativeResize="0"/>
          <p:nvPr/>
        </p:nvPicPr>
        <p:blipFill>
          <a:blip r:embed="rId3">
            <a:alphaModFix/>
          </a:blip>
          <a:stretch>
            <a:fillRect/>
          </a:stretch>
        </p:blipFill>
        <p:spPr>
          <a:xfrm>
            <a:off x="1594550" y="941702"/>
            <a:ext cx="5782400" cy="383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Example</a:t>
            </a:r>
            <a:endParaRPr b="1"/>
          </a:p>
        </p:txBody>
      </p:sp>
      <p:pic>
        <p:nvPicPr>
          <p:cNvPr id="246" name="Google Shape;246;p36"/>
          <p:cNvPicPr preferRelativeResize="0"/>
          <p:nvPr/>
        </p:nvPicPr>
        <p:blipFill>
          <a:blip r:embed="rId3">
            <a:alphaModFix/>
          </a:blip>
          <a:stretch>
            <a:fillRect/>
          </a:stretch>
        </p:blipFill>
        <p:spPr>
          <a:xfrm>
            <a:off x="1660488" y="925225"/>
            <a:ext cx="5650525" cy="401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Sampling</a:t>
            </a:r>
            <a:endParaRPr b="1"/>
          </a:p>
        </p:txBody>
      </p:sp>
      <p:sp>
        <p:nvSpPr>
          <p:cNvPr id="252" name="Google Shape;252;p37"/>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Sampling in profiling is a technique used to gather performance data by periodically recording the state of a program during its execution</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Unlike instrumentation, which inserts additional code into the application to collect detailed metrics, sampling captures snapshots of the program's state at regular intervals</a:t>
            </a:r>
            <a:endParaRPr sz="170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Evolution of HPC</a:t>
            </a:r>
            <a:endParaRPr sz="4200" b="1">
              <a:solidFill>
                <a:srgbClr val="0068B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Evolution of HPC System </a:t>
            </a:r>
            <a:endParaRPr b="1"/>
          </a:p>
        </p:txBody>
      </p:sp>
      <p:sp>
        <p:nvSpPr>
          <p:cNvPr id="152" name="Google Shape;152;p24"/>
          <p:cNvSpPr/>
          <p:nvPr/>
        </p:nvSpPr>
        <p:spPr>
          <a:xfrm>
            <a:off x="602525" y="1371125"/>
            <a:ext cx="10719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53" name="Google Shape;153;p24"/>
          <p:cNvSpPr/>
          <p:nvPr/>
        </p:nvSpPr>
        <p:spPr>
          <a:xfrm>
            <a:off x="722825" y="2840213"/>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54" name="Google Shape;154;p24"/>
          <p:cNvSpPr/>
          <p:nvPr/>
        </p:nvSpPr>
        <p:spPr>
          <a:xfrm>
            <a:off x="951425" y="1812425"/>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txBox="1"/>
          <p:nvPr/>
        </p:nvSpPr>
        <p:spPr>
          <a:xfrm>
            <a:off x="57900" y="3722950"/>
            <a:ext cx="2271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Sequential program</a:t>
            </a:r>
            <a:endParaRPr sz="1200"/>
          </a:p>
          <a:p>
            <a:pPr marL="0" lvl="0" indent="0" algn="ctr" rtl="0">
              <a:spcBef>
                <a:spcPts val="0"/>
              </a:spcBef>
              <a:spcAft>
                <a:spcPts val="0"/>
              </a:spcAft>
              <a:buNone/>
            </a:pPr>
            <a:r>
              <a:rPr lang="en" sz="1200"/>
              <a:t>Mega Flops</a:t>
            </a:r>
            <a:endParaRPr sz="1200"/>
          </a:p>
        </p:txBody>
      </p:sp>
      <p:sp>
        <p:nvSpPr>
          <p:cNvPr id="156" name="Google Shape;156;p24"/>
          <p:cNvSpPr txBox="1"/>
          <p:nvPr/>
        </p:nvSpPr>
        <p:spPr>
          <a:xfrm>
            <a:off x="2757725" y="3722950"/>
            <a:ext cx="2271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Shared Memory</a:t>
            </a:r>
            <a:endParaRPr sz="1200"/>
          </a:p>
          <a:p>
            <a:pPr marL="0" lvl="0" indent="0" algn="ctr" rtl="0">
              <a:spcBef>
                <a:spcPts val="0"/>
              </a:spcBef>
              <a:spcAft>
                <a:spcPts val="0"/>
              </a:spcAft>
              <a:buNone/>
            </a:pPr>
            <a:r>
              <a:rPr lang="en" sz="1200"/>
              <a:t>Giga Flops</a:t>
            </a:r>
            <a:endParaRPr sz="1200"/>
          </a:p>
          <a:p>
            <a:pPr marL="0" lvl="0" indent="0" algn="ctr" rtl="0">
              <a:spcBef>
                <a:spcPts val="0"/>
              </a:spcBef>
              <a:spcAft>
                <a:spcPts val="0"/>
              </a:spcAft>
              <a:buNone/>
            </a:pPr>
            <a:r>
              <a:rPr lang="en" sz="1200"/>
              <a:t>Parallel programs using OpenMP and MPI</a:t>
            </a:r>
            <a:endParaRPr sz="1200"/>
          </a:p>
        </p:txBody>
      </p:sp>
      <p:sp>
        <p:nvSpPr>
          <p:cNvPr id="157" name="Google Shape;157;p24"/>
          <p:cNvSpPr txBox="1"/>
          <p:nvPr/>
        </p:nvSpPr>
        <p:spPr>
          <a:xfrm>
            <a:off x="6120125" y="3989475"/>
            <a:ext cx="2271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Multiple nodes</a:t>
            </a:r>
            <a:endParaRPr sz="1200"/>
          </a:p>
          <a:p>
            <a:pPr marL="0" lvl="0" indent="0" algn="ctr" rtl="0">
              <a:spcBef>
                <a:spcPts val="0"/>
              </a:spcBef>
              <a:spcAft>
                <a:spcPts val="0"/>
              </a:spcAft>
              <a:buNone/>
            </a:pPr>
            <a:r>
              <a:rPr lang="en" sz="1200"/>
              <a:t>Tera Flops</a:t>
            </a:r>
            <a:endParaRPr sz="1200"/>
          </a:p>
          <a:p>
            <a:pPr marL="0" lvl="0" indent="0" algn="ctr" rtl="0">
              <a:spcBef>
                <a:spcPts val="0"/>
              </a:spcBef>
              <a:spcAft>
                <a:spcPts val="0"/>
              </a:spcAft>
              <a:buNone/>
            </a:pPr>
            <a:r>
              <a:rPr lang="en" sz="1200"/>
              <a:t>Infiniband (200Gbps)</a:t>
            </a:r>
            <a:endParaRPr sz="1200"/>
          </a:p>
          <a:p>
            <a:pPr marL="0" lvl="0" indent="0" algn="ctr" rtl="0">
              <a:spcBef>
                <a:spcPts val="0"/>
              </a:spcBef>
              <a:spcAft>
                <a:spcPts val="0"/>
              </a:spcAft>
              <a:buNone/>
            </a:pPr>
            <a:r>
              <a:rPr lang="en" sz="1200"/>
              <a:t>Distributed memory</a:t>
            </a:r>
            <a:endParaRPr sz="1200"/>
          </a:p>
        </p:txBody>
      </p:sp>
      <p:sp>
        <p:nvSpPr>
          <p:cNvPr id="158" name="Google Shape;158;p24"/>
          <p:cNvSpPr/>
          <p:nvPr/>
        </p:nvSpPr>
        <p:spPr>
          <a:xfrm>
            <a:off x="2625275" y="1371125"/>
            <a:ext cx="25362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59" name="Google Shape;159;p24"/>
          <p:cNvSpPr/>
          <p:nvPr/>
        </p:nvSpPr>
        <p:spPr>
          <a:xfrm>
            <a:off x="2745575" y="2840213"/>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0" name="Google Shape;160;p24"/>
          <p:cNvSpPr/>
          <p:nvPr/>
        </p:nvSpPr>
        <p:spPr>
          <a:xfrm>
            <a:off x="2974175" y="1812425"/>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163763" y="2840213"/>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2" name="Google Shape;162;p24"/>
          <p:cNvSpPr/>
          <p:nvPr/>
        </p:nvSpPr>
        <p:spPr>
          <a:xfrm>
            <a:off x="4392363" y="1812425"/>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6131025" y="2840200"/>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4" name="Google Shape;164;p24"/>
          <p:cNvSpPr/>
          <p:nvPr/>
        </p:nvSpPr>
        <p:spPr>
          <a:xfrm>
            <a:off x="6359625" y="1812413"/>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7549213" y="2840200"/>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6" name="Google Shape;166;p24"/>
          <p:cNvSpPr/>
          <p:nvPr/>
        </p:nvSpPr>
        <p:spPr>
          <a:xfrm>
            <a:off x="7777813" y="1812413"/>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6010725" y="1371125"/>
            <a:ext cx="10719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68" name="Google Shape;168;p24"/>
          <p:cNvSpPr/>
          <p:nvPr/>
        </p:nvSpPr>
        <p:spPr>
          <a:xfrm>
            <a:off x="7428925" y="1371125"/>
            <a:ext cx="10719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69" name="Google Shape;169;p24"/>
          <p:cNvSpPr txBox="1"/>
          <p:nvPr/>
        </p:nvSpPr>
        <p:spPr>
          <a:xfrm>
            <a:off x="6943625" y="2308150"/>
            <a:ext cx="6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170" name="Google Shape;170;p24"/>
          <p:cNvSpPr/>
          <p:nvPr/>
        </p:nvSpPr>
        <p:spPr>
          <a:xfrm>
            <a:off x="1848100" y="2239975"/>
            <a:ext cx="481200" cy="253500"/>
          </a:xfrm>
          <a:prstGeom prst="rightArrow">
            <a:avLst>
              <a:gd name="adj1" fmla="val 50000"/>
              <a:gd name="adj2" fmla="val 50000"/>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1" name="Google Shape;171;p24"/>
          <p:cNvSpPr/>
          <p:nvPr/>
        </p:nvSpPr>
        <p:spPr>
          <a:xfrm>
            <a:off x="5393850" y="2239975"/>
            <a:ext cx="481200" cy="253500"/>
          </a:xfrm>
          <a:prstGeom prst="rightArrow">
            <a:avLst>
              <a:gd name="adj1" fmla="val 50000"/>
              <a:gd name="adj2" fmla="val 50000"/>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72" name="Google Shape;172;p24"/>
          <p:cNvCxnSpPr/>
          <p:nvPr/>
        </p:nvCxnSpPr>
        <p:spPr>
          <a:xfrm>
            <a:off x="6006575" y="3656100"/>
            <a:ext cx="2498400" cy="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4"/>
          <p:cNvSpPr txBox="1"/>
          <p:nvPr/>
        </p:nvSpPr>
        <p:spPr>
          <a:xfrm>
            <a:off x="6169175" y="3589263"/>
            <a:ext cx="2173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NETWORK</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Architecture innovations</a:t>
            </a:r>
            <a:endParaRPr b="1"/>
          </a:p>
        </p:txBody>
      </p:sp>
      <p:sp>
        <p:nvSpPr>
          <p:cNvPr id="179" name="Google Shape;179;p25"/>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sz="1800">
                <a:solidFill>
                  <a:srgbClr val="262626"/>
                </a:solidFill>
              </a:rPr>
              <a:t>Architecture innovations</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Width: 8 bit to 16 bit to 64 bit</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Multicore: single processor to multi cores</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Instructions per cycle: 4-10 cycles per instructions to 4+ instructions per cycle</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Clock rate : 3MHz to 4GHz</a:t>
            </a:r>
            <a:endParaRPr sz="18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System performance from parallelism</a:t>
            </a:r>
            <a:endParaRPr b="1"/>
          </a:p>
        </p:txBody>
      </p:sp>
      <p:pic>
        <p:nvPicPr>
          <p:cNvPr id="185" name="Google Shape;185;p26"/>
          <p:cNvPicPr preferRelativeResize="0"/>
          <p:nvPr/>
        </p:nvPicPr>
        <p:blipFill>
          <a:blip r:embed="rId3">
            <a:alphaModFix/>
          </a:blip>
          <a:stretch>
            <a:fillRect/>
          </a:stretch>
        </p:blipFill>
        <p:spPr>
          <a:xfrm>
            <a:off x="2087100" y="908788"/>
            <a:ext cx="4969800" cy="3727350"/>
          </a:xfrm>
          <a:prstGeom prst="rect">
            <a:avLst/>
          </a:prstGeom>
          <a:noFill/>
          <a:ln>
            <a:noFill/>
          </a:ln>
        </p:spPr>
      </p:pic>
      <p:sp>
        <p:nvSpPr>
          <p:cNvPr id="186" name="Google Shape;186;p26"/>
          <p:cNvSpPr txBox="1"/>
          <p:nvPr/>
        </p:nvSpPr>
        <p:spPr>
          <a:xfrm>
            <a:off x="6351900" y="4636150"/>
            <a:ext cx="279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1155CC"/>
                </a:solidFill>
              </a:rPr>
              <a:t>https://www.exascaleproject.org/</a:t>
            </a:r>
            <a:endParaRPr sz="1200" b="1">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Profiling</a:t>
            </a:r>
            <a:endParaRPr sz="4200" b="1">
              <a:solidFill>
                <a:srgbClr val="0068B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Profiling</a:t>
            </a:r>
            <a:endParaRPr b="1"/>
          </a:p>
        </p:txBody>
      </p:sp>
      <p:sp>
        <p:nvSpPr>
          <p:cNvPr id="197" name="Google Shape;197;p28"/>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a:solidFill>
                  <a:srgbClr val="262626"/>
                </a:solidFill>
              </a:rPr>
              <a:t>Analyzing the behavior and performance of software applications running on HPC systems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It involves collecting detailed information about the program's execution to identify hotspots, inefficiencies, and potential areas for optimization</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Ensuring efficient use of CPU, memory, I/O, and network resources</a:t>
            </a:r>
            <a:endParaRPr>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Profiling</a:t>
            </a:r>
            <a:endParaRPr b="1"/>
          </a:p>
        </p:txBody>
      </p:sp>
      <p:sp>
        <p:nvSpPr>
          <p:cNvPr id="203" name="Google Shape;203;p29"/>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0200" algn="l" rtl="0">
              <a:lnSpc>
                <a:spcPct val="150000"/>
              </a:lnSpc>
              <a:spcBef>
                <a:spcPts val="0"/>
              </a:spcBef>
              <a:spcAft>
                <a:spcPts val="0"/>
              </a:spcAft>
              <a:buClr>
                <a:srgbClr val="262626"/>
              </a:buClr>
              <a:buSzPts val="1600"/>
              <a:buFont typeface="Arial"/>
              <a:buChar char="•"/>
            </a:pPr>
            <a:r>
              <a:rPr lang="en" sz="1600">
                <a:solidFill>
                  <a:srgbClr val="262626"/>
                </a:solidFill>
                <a:latin typeface="Arial"/>
                <a:ea typeface="Arial"/>
                <a:cs typeface="Arial"/>
                <a:sym typeface="Arial"/>
              </a:rPr>
              <a:t>Execution time of functions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Hotspots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CPU time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I/O usage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Memory utilization</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Cache hits and misses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Loops</a:t>
            </a:r>
            <a:endParaRPr>
              <a:solidFill>
                <a:srgbClr val="262626"/>
              </a:solidFill>
            </a:endParaRPr>
          </a:p>
          <a:p>
            <a:pPr marL="457200" lvl="0" indent="-330200" algn="l" rtl="0">
              <a:lnSpc>
                <a:spcPct val="150000"/>
              </a:lnSpc>
              <a:spcBef>
                <a:spcPts val="0"/>
              </a:spcBef>
              <a:spcAft>
                <a:spcPts val="0"/>
              </a:spcAft>
              <a:buClr>
                <a:srgbClr val="262626"/>
              </a:buClr>
              <a:buSzPts val="1600"/>
              <a:buFont typeface="Arial"/>
              <a:buChar char="•"/>
            </a:pPr>
            <a:r>
              <a:rPr lang="en" sz="1600">
                <a:solidFill>
                  <a:srgbClr val="262626"/>
                </a:solidFill>
                <a:latin typeface="Arial"/>
                <a:ea typeface="Arial"/>
                <a:cs typeface="Arial"/>
                <a:sym typeface="Arial"/>
              </a:rPr>
              <a:t>Communication patterns</a:t>
            </a:r>
            <a:endParaRPr>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Primary goal of profiling</a:t>
            </a:r>
            <a:endParaRPr b="1"/>
          </a:p>
        </p:txBody>
      </p:sp>
      <p:pic>
        <p:nvPicPr>
          <p:cNvPr id="209" name="Google Shape;209;p30"/>
          <p:cNvPicPr preferRelativeResize="0"/>
          <p:nvPr/>
        </p:nvPicPr>
        <p:blipFill rotWithShape="1">
          <a:blip r:embed="rId3">
            <a:alphaModFix/>
          </a:blip>
          <a:srcRect/>
          <a:stretch/>
        </p:blipFill>
        <p:spPr>
          <a:xfrm>
            <a:off x="7754751" y="312599"/>
            <a:ext cx="932050" cy="750775"/>
          </a:xfrm>
          <a:prstGeom prst="rect">
            <a:avLst/>
          </a:prstGeom>
          <a:noFill/>
          <a:ln>
            <a:noFill/>
          </a:ln>
        </p:spPr>
      </p:pic>
      <p:pic>
        <p:nvPicPr>
          <p:cNvPr id="210" name="Google Shape;210;p30"/>
          <p:cNvPicPr preferRelativeResize="0"/>
          <p:nvPr/>
        </p:nvPicPr>
        <p:blipFill>
          <a:blip r:embed="rId4">
            <a:alphaModFix/>
          </a:blip>
          <a:stretch>
            <a:fillRect/>
          </a:stretch>
        </p:blipFill>
        <p:spPr>
          <a:xfrm>
            <a:off x="2036063" y="1324101"/>
            <a:ext cx="5071874" cy="2841475"/>
          </a:xfrm>
          <a:prstGeom prst="rect">
            <a:avLst/>
          </a:prstGeom>
          <a:noFill/>
          <a:ln>
            <a:noFill/>
          </a:ln>
        </p:spPr>
      </p:pic>
    </p:spTree>
  </p:cSld>
  <p:clrMapOvr>
    <a:masterClrMapping/>
  </p:clrMapOvr>
</p:sld>
</file>

<file path=ppt/theme/theme1.xml><?xml version="1.0" encoding="utf-8"?>
<a:theme xmlns:a="http://schemas.openxmlformats.org/drawingml/2006/main" nam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Lato Light</vt:lpstr>
      <vt:lpstr>Template</vt:lpstr>
      <vt:lpstr>Day 1</vt:lpstr>
      <vt:lpstr>Evolution of HPC</vt:lpstr>
      <vt:lpstr>Evolution of HPC System </vt:lpstr>
      <vt:lpstr>Architecture innovations</vt:lpstr>
      <vt:lpstr>System performance from parallelism</vt:lpstr>
      <vt:lpstr>Profiling</vt:lpstr>
      <vt:lpstr>Profiling</vt:lpstr>
      <vt:lpstr>Profiling</vt:lpstr>
      <vt:lpstr>Primary goal of profiling</vt:lpstr>
      <vt:lpstr>Profiling</vt:lpstr>
      <vt:lpstr>Instrumentation</vt:lpstr>
      <vt:lpstr>Types of instrumentation</vt:lpstr>
      <vt:lpstr>How instrumentation works</vt:lpstr>
      <vt:lpstr>Example</vt:lpstr>
      <vt:lpstr>Example</vt:lpstr>
      <vt:lpstr>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Himanshu Sharma</cp:lastModifiedBy>
  <cp:revision>1</cp:revision>
  <dcterms:modified xsi:type="dcterms:W3CDTF">2024-06-21T15:29:13Z</dcterms:modified>
</cp:coreProperties>
</file>