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4"/>
  </p:notes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Lst>
  <p:sldSz cx="9144000" cy="5143500" type="screen16x9"/>
  <p:notesSz cx="6858000" cy="9144000"/>
  <p:embeddedFontLst>
    <p:embeddedFont>
      <p:font typeface="Lato Light" panose="020F05020202040302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e6ee8d8b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e6ee8d8b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ab8a1fac2f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ab8a1fac2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ab8a1fac2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ab8a1fac2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ad3c7a9d99_0_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ad3c7a9d99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ad3c7a9d99_0_8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ad3c7a9d99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ab8a1fac2f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ab8a1fac2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ab8a1fac2f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ab8a1fac2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ab8a1fac2f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ab8a1fac2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ab8a1fac2f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ab8a1fac2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73e5f5c6e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73e5f5c6e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73e5f5c6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73e5f5c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e765bd3a6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e765bd3a6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ab8a1fac2f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ab8a1fac2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8a1fac2f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8a1fac2f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ab8a1fac2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ab8a1fac2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ab8a1fac2f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ab8a1fac2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ab8a1fac2f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ab8a1fac2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ab8a1fac2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ab8a1fac2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ab8a1fac2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ab8a1fac2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ab8a1fac2f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ab8a1fac2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ab8a1fac2f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ab8a1fac2f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ab8a1fac2f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ab8a1fac2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ad3c7a9d99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ad3c7a9d99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ab8a1fac2f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ab8a1fac2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ab8a1fac2f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ab8a1fac2f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af073c9b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af073c9b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ab8a1fac2f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ab8a1fac2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ab8a1fac2f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ab8a1fac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ab8a1fac2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ab8a1fac2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ab8a1fac2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ab8a1fac2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ab8a1fac2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ab8a1fac2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ab8a1fac2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ab8a1fac2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311700" y="2834125"/>
            <a:ext cx="8520600" cy="792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a:endParaRPr/>
          </a:p>
        </p:txBody>
      </p:sp>
      <p:sp>
        <p:nvSpPr>
          <p:cNvPr id="21" name="Google Shape;2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1"/>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2" name="Google Shape;62;p11"/>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4" name="Google Shape;64;p11"/>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SzPts val="2400"/>
              <a:buChar char="•"/>
              <a:defRPr sz="2400"/>
            </a:lvl1pPr>
            <a:lvl2pPr marL="914400" lvl="1" indent="-361950" algn="l">
              <a:lnSpc>
                <a:spcPct val="90000"/>
              </a:lnSpc>
              <a:spcBef>
                <a:spcPts val="400"/>
              </a:spcBef>
              <a:spcAft>
                <a:spcPts val="0"/>
              </a:spcAft>
              <a:buSzPts val="2100"/>
              <a:buChar char="•"/>
              <a:defRPr sz="2100"/>
            </a:lvl2pPr>
            <a:lvl3pPr marL="1371600" lvl="2" indent="-342900" algn="l">
              <a:lnSpc>
                <a:spcPct val="90000"/>
              </a:lnSpc>
              <a:spcBef>
                <a:spcPts val="400"/>
              </a:spcBef>
              <a:spcAft>
                <a:spcPts val="0"/>
              </a:spcAft>
              <a:buSzPts val="1800"/>
              <a:buChar char="•"/>
              <a:defRPr sz="1800"/>
            </a:lvl3pPr>
            <a:lvl4pPr marL="1828800" lvl="3" indent="-323850" algn="l">
              <a:lnSpc>
                <a:spcPct val="90000"/>
              </a:lnSpc>
              <a:spcBef>
                <a:spcPts val="400"/>
              </a:spcBef>
              <a:spcAft>
                <a:spcPts val="0"/>
              </a:spcAft>
              <a:buSzPts val="1500"/>
              <a:buChar char="•"/>
              <a:defRPr sz="1500"/>
            </a:lvl4pPr>
            <a:lvl5pPr marL="2286000" lvl="4" indent="-323850" algn="l">
              <a:lnSpc>
                <a:spcPct val="90000"/>
              </a:lnSpc>
              <a:spcBef>
                <a:spcPts val="400"/>
              </a:spcBef>
              <a:spcAft>
                <a:spcPts val="0"/>
              </a:spcAft>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1" name="Google Shape;71;p1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2" name="Google Shape;72;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3"/>
          <p:cNvSpPr>
            <a:spLocks noGrp="1"/>
          </p:cNvSpPr>
          <p:nvPr>
            <p:ph type="pic" idx="2"/>
          </p:nvPr>
        </p:nvSpPr>
        <p:spPr>
          <a:xfrm>
            <a:off x="3887391" y="740569"/>
            <a:ext cx="4629300" cy="3655200"/>
          </a:xfrm>
          <a:prstGeom prst="rect">
            <a:avLst/>
          </a:prstGeom>
          <a:noFill/>
          <a:ln>
            <a:noFill/>
          </a:ln>
        </p:spPr>
      </p:sp>
      <p:sp>
        <p:nvSpPr>
          <p:cNvPr id="78" name="Google Shape;78;p1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9" name="Google Shape;7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1" name="Google Shape;8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4"/>
          <p:cNvSpPr txBox="1">
            <a:spLocks noGrp="1"/>
          </p:cNvSpPr>
          <p:nvPr>
            <p:ph type="body" idx="1"/>
          </p:nvPr>
        </p:nvSpPr>
        <p:spPr>
          <a:xfrm rot="5400000">
            <a:off x="2741400" y="-1141200"/>
            <a:ext cx="36612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28650" y="650185"/>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4308E5"/>
              </a:buClr>
              <a:buSzPts val="3300"/>
              <a:buFont typeface="Arial"/>
              <a:buNone/>
              <a:defRPr b="1">
                <a:solidFill>
                  <a:srgbClr val="4308E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6"/>
          <p:cNvSpPr txBox="1">
            <a:spLocks noGrp="1"/>
          </p:cNvSpPr>
          <p:nvPr>
            <p:ph type="body" idx="1"/>
          </p:nvPr>
        </p:nvSpPr>
        <p:spPr>
          <a:xfrm>
            <a:off x="628650" y="1746214"/>
            <a:ext cx="3886200" cy="32634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SzPts val="2100"/>
              <a:buChar char="•"/>
              <a:defRPr sz="1400">
                <a:latin typeface="Lato Light"/>
                <a:ea typeface="Lato Light"/>
                <a:cs typeface="Lato Light"/>
                <a:sym typeface="Lato Light"/>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0" name="Google Shape;10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Only">
  <p:cSld name="1_Title Only">
    <p:spTree>
      <p:nvGrpSpPr>
        <p:cNvPr id="1" name="Shape 102"/>
        <p:cNvGrpSpPr/>
        <p:nvPr/>
      </p:nvGrpSpPr>
      <p:grpSpPr>
        <a:xfrm>
          <a:off x="0" y="0"/>
          <a:ext cx="0" cy="0"/>
          <a:chOff x="0" y="0"/>
          <a:chExt cx="0" cy="0"/>
        </a:xfrm>
      </p:grpSpPr>
      <p:sp>
        <p:nvSpPr>
          <p:cNvPr id="103" name="Google Shape;103;p18"/>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18"/>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05" name="Google Shape;105;p18"/>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07" name="Google Shape;107;p18"/>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8" name="Google Shape;108;p18"/>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09"/>
        <p:cNvGrpSpPr/>
        <p:nvPr/>
      </p:nvGrpSpPr>
      <p:grpSpPr>
        <a:xfrm>
          <a:off x="0" y="0"/>
          <a:ext cx="0" cy="0"/>
          <a:chOff x="0" y="0"/>
          <a:chExt cx="0" cy="0"/>
        </a:xfrm>
      </p:grpSpPr>
      <p:sp>
        <p:nvSpPr>
          <p:cNvPr id="110" name="Google Shape;110;p19"/>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19"/>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2" name="Google Shape;112;p19"/>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13" name="Google Shape;113;p19"/>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14" name="Google Shape;114;p19"/>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19"/>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16"/>
        <p:cNvGrpSpPr/>
        <p:nvPr/>
      </p:nvGrpSpPr>
      <p:grpSpPr>
        <a:xfrm>
          <a:off x="0" y="0"/>
          <a:ext cx="0" cy="0"/>
          <a:chOff x="0" y="0"/>
          <a:chExt cx="0" cy="0"/>
        </a:xfrm>
      </p:grpSpPr>
      <p:sp>
        <p:nvSpPr>
          <p:cNvPr id="117" name="Google Shape;117;p20"/>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20"/>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9" name="Google Shape;119;p20"/>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20" name="Google Shape;120;p20"/>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21" name="Google Shape;121;p20"/>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0"/>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SzPts val="26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304800" algn="l">
              <a:lnSpc>
                <a:spcPct val="90000"/>
              </a:lnSpc>
              <a:spcBef>
                <a:spcPts val="400"/>
              </a:spcBef>
              <a:spcAft>
                <a:spcPts val="0"/>
              </a:spcAft>
              <a:buSzPts val="12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1143000" y="1575197"/>
            <a:ext cx="6858000" cy="1790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4100"/>
              <a:buFont typeface="Arial"/>
              <a:buNone/>
              <a:defRPr sz="4100" b="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Clr>
                <a:srgbClr val="A40000"/>
              </a:buClr>
              <a:buSzPts val="1800"/>
              <a:buFont typeface="Arial"/>
              <a:buChar char="•"/>
              <a:defRPr/>
            </a:lvl1pPr>
            <a:lvl2pPr marL="914400" lvl="1" indent="-323850" algn="l">
              <a:lnSpc>
                <a:spcPct val="90000"/>
              </a:lnSpc>
              <a:spcBef>
                <a:spcPts val="400"/>
              </a:spcBef>
              <a:spcAft>
                <a:spcPts val="0"/>
              </a:spcAft>
              <a:buClr>
                <a:srgbClr val="A40000"/>
              </a:buClr>
              <a:buSzPts val="1500"/>
              <a:buFont typeface="Arial"/>
              <a:buChar char="•"/>
              <a:defRPr/>
            </a:lvl2pPr>
            <a:lvl3pPr marL="1371600" lvl="2" indent="-317500" algn="l">
              <a:lnSpc>
                <a:spcPct val="90000"/>
              </a:lnSpc>
              <a:spcBef>
                <a:spcPts val="400"/>
              </a:spcBef>
              <a:spcAft>
                <a:spcPts val="0"/>
              </a:spcAft>
              <a:buClr>
                <a:srgbClr val="A40000"/>
              </a:buClr>
              <a:buSzPts val="1400"/>
              <a:buFont typeface="Arial"/>
              <a:buChar char="•"/>
              <a:defRPr/>
            </a:lvl3pPr>
            <a:lvl4pPr marL="1828800" lvl="3" indent="-304800" algn="l">
              <a:lnSpc>
                <a:spcPct val="90000"/>
              </a:lnSpc>
              <a:spcBef>
                <a:spcPts val="400"/>
              </a:spcBef>
              <a:spcAft>
                <a:spcPts val="0"/>
              </a:spcAft>
              <a:buClr>
                <a:srgbClr val="A40000"/>
              </a:buClr>
              <a:buSzPts val="1200"/>
              <a:buFont typeface="Arial"/>
              <a:buChar char="•"/>
              <a:defRPr/>
            </a:lvl4pPr>
            <a:lvl5pPr marL="2286000" lvl="4" indent="-304800" algn="l">
              <a:lnSpc>
                <a:spcPct val="90000"/>
              </a:lnSpc>
              <a:spcBef>
                <a:spcPts val="400"/>
              </a:spcBef>
              <a:spcAft>
                <a:spcPts val="0"/>
              </a:spcAft>
              <a:buClr>
                <a:srgbClr val="A40000"/>
              </a:buClr>
              <a:buSzPts val="1200"/>
              <a:buFont typeface="Arial"/>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 name="Google Shape;43;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142910" y="2101410"/>
            <a:ext cx="6857700" cy="5307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8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a:endParaRPr/>
          </a:p>
        </p:txBody>
      </p:sp>
      <p:sp>
        <p:nvSpPr>
          <p:cNvPr id="52" name="Google Shape;52;p9"/>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SzPts val="800"/>
              <a:buNone/>
              <a:defRPr/>
            </a:lvl1pPr>
            <a:lvl2pPr lvl="1" algn="l">
              <a:lnSpc>
                <a:spcPct val="90000"/>
              </a:lnSpc>
              <a:spcBef>
                <a:spcPts val="0"/>
              </a:spcBef>
              <a:spcAft>
                <a:spcPts val="0"/>
              </a:spcAft>
              <a:buSzPts val="800"/>
              <a:buNone/>
              <a:defRPr/>
            </a:lvl2pPr>
            <a:lvl3pPr lvl="2" algn="l">
              <a:lnSpc>
                <a:spcPct val="90000"/>
              </a:lnSpc>
              <a:spcBef>
                <a:spcPts val="0"/>
              </a:spcBef>
              <a:spcAft>
                <a:spcPts val="0"/>
              </a:spcAft>
              <a:buSzPts val="800"/>
              <a:buNone/>
              <a:defRPr/>
            </a:lvl3pPr>
            <a:lvl4pPr lvl="3" algn="l">
              <a:lnSpc>
                <a:spcPct val="90000"/>
              </a:lnSpc>
              <a:spcBef>
                <a:spcPts val="0"/>
              </a:spcBef>
              <a:spcAft>
                <a:spcPts val="0"/>
              </a:spcAft>
              <a:buSzPts val="800"/>
              <a:buNone/>
              <a:defRPr/>
            </a:lvl4pPr>
            <a:lvl5pPr lvl="4" algn="l">
              <a:lnSpc>
                <a:spcPct val="90000"/>
              </a:lnSpc>
              <a:spcBef>
                <a:spcPts val="0"/>
              </a:spcBef>
              <a:spcAft>
                <a:spcPts val="0"/>
              </a:spcAft>
              <a:buSzPts val="800"/>
              <a:buNone/>
              <a:defRPr/>
            </a:lvl5pPr>
            <a:lvl6pPr lvl="5" algn="l">
              <a:lnSpc>
                <a:spcPct val="90000"/>
              </a:lnSpc>
              <a:spcBef>
                <a:spcPts val="0"/>
              </a:spcBef>
              <a:spcAft>
                <a:spcPts val="0"/>
              </a:spcAft>
              <a:buSzPts val="800"/>
              <a:buNone/>
              <a:defRPr/>
            </a:lvl6pPr>
            <a:lvl7pPr lvl="6" algn="l">
              <a:lnSpc>
                <a:spcPct val="90000"/>
              </a:lnSpc>
              <a:spcBef>
                <a:spcPts val="0"/>
              </a:spcBef>
              <a:spcAft>
                <a:spcPts val="0"/>
              </a:spcAft>
              <a:buSzPts val="800"/>
              <a:buNone/>
              <a:defRPr/>
            </a:lvl7pPr>
            <a:lvl8pPr lvl="7" algn="l">
              <a:lnSpc>
                <a:spcPct val="90000"/>
              </a:lnSpc>
              <a:spcBef>
                <a:spcPts val="0"/>
              </a:spcBef>
              <a:spcAft>
                <a:spcPts val="0"/>
              </a:spcAft>
              <a:buSzPts val="800"/>
              <a:buNone/>
              <a:defRPr/>
            </a:lvl8pPr>
            <a:lvl9pPr lvl="8" algn="l">
              <a:lnSpc>
                <a:spcPct val="90000"/>
              </a:lnSpc>
              <a:spcBef>
                <a:spcPts val="0"/>
              </a:spcBef>
              <a:spcAft>
                <a:spcPts val="0"/>
              </a:spcAft>
              <a:buSzPts val="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10"/>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800"/>
              <a:buNone/>
              <a:defRPr sz="1800">
                <a:solidFill>
                  <a:srgbClr val="888888"/>
                </a:solidFill>
              </a:defRPr>
            </a:lvl1pPr>
            <a:lvl2pPr marL="914400" lvl="1" indent="-228600" algn="l">
              <a:lnSpc>
                <a:spcPct val="90000"/>
              </a:lnSpc>
              <a:spcBef>
                <a:spcPts val="400"/>
              </a:spcBef>
              <a:spcAft>
                <a:spcPts val="0"/>
              </a:spcAft>
              <a:buSzPts val="1500"/>
              <a:buNone/>
              <a:defRPr sz="1500">
                <a:solidFill>
                  <a:srgbClr val="888888"/>
                </a:solidFill>
              </a:defRPr>
            </a:lvl2pPr>
            <a:lvl3pPr marL="1371600" lvl="2" indent="-228600" algn="l">
              <a:lnSpc>
                <a:spcPct val="90000"/>
              </a:lnSpc>
              <a:spcBef>
                <a:spcPts val="400"/>
              </a:spcBef>
              <a:spcAft>
                <a:spcPts val="0"/>
              </a:spcAft>
              <a:buSzPts val="1400"/>
              <a:buNone/>
              <a:defRPr sz="1400">
                <a:solidFill>
                  <a:srgbClr val="888888"/>
                </a:solidFill>
              </a:defRPr>
            </a:lvl3pPr>
            <a:lvl4pPr marL="1828800" lvl="3" indent="-228600" algn="l">
              <a:lnSpc>
                <a:spcPct val="90000"/>
              </a:lnSpc>
              <a:spcBef>
                <a:spcPts val="400"/>
              </a:spcBef>
              <a:spcAft>
                <a:spcPts val="0"/>
              </a:spcAft>
              <a:buSzPts val="1200"/>
              <a:buNone/>
              <a:defRPr sz="1200">
                <a:solidFill>
                  <a:srgbClr val="888888"/>
                </a:solidFill>
              </a:defRPr>
            </a:lvl4pPr>
            <a:lvl5pPr marL="2286000" lvl="4" indent="-228600" algn="l">
              <a:lnSpc>
                <a:spcPct val="90000"/>
              </a:lnSpc>
              <a:spcBef>
                <a:spcPts val="400"/>
              </a:spcBef>
              <a:spcAft>
                <a:spcPts val="0"/>
              </a:spcAft>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56" name="Google Shape;56;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1" y="321469"/>
            <a:ext cx="7182600" cy="4596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0070C0"/>
              </a:buClr>
              <a:buSzPts val="2600"/>
              <a:buFont typeface="Arial"/>
              <a:buNone/>
              <a:defRPr sz="2600" b="0"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99000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99000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99000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2222501" y="-15478"/>
            <a:ext cx="2358900" cy="154800"/>
          </a:xfrm>
          <a:prstGeom prst="rect">
            <a:avLst/>
          </a:prstGeom>
          <a:solidFill>
            <a:srgbClr val="00B0F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 name="Google Shape;9;p1"/>
          <p:cNvSpPr/>
          <p:nvPr/>
        </p:nvSpPr>
        <p:spPr>
          <a:xfrm>
            <a:off x="4562476" y="-15478"/>
            <a:ext cx="2358900" cy="154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 name="Google Shape;10;p1"/>
          <p:cNvSpPr/>
          <p:nvPr/>
        </p:nvSpPr>
        <p:spPr>
          <a:xfrm>
            <a:off x="6902450" y="-15478"/>
            <a:ext cx="2241600" cy="154800"/>
          </a:xfrm>
          <a:prstGeom prst="rect">
            <a:avLst/>
          </a:prstGeom>
          <a:solidFill>
            <a:srgbClr val="00B05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 name="Google Shape;11;p1"/>
          <p:cNvSpPr/>
          <p:nvPr/>
        </p:nvSpPr>
        <p:spPr>
          <a:xfrm>
            <a:off x="-1" y="5125283"/>
            <a:ext cx="9144000" cy="34200"/>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2;p1"/>
          <p:cNvSpPr/>
          <p:nvPr/>
        </p:nvSpPr>
        <p:spPr>
          <a:xfrm>
            <a:off x="-1" y="-15478"/>
            <a:ext cx="2241600" cy="154800"/>
          </a:xfrm>
          <a:prstGeom prst="rect">
            <a:avLst/>
          </a:prstGeom>
          <a:solidFill>
            <a:srgbClr val="FFD96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21">
            <a:alphaModFix/>
          </a:blip>
          <a:srcRect/>
          <a:stretch/>
        </p:blipFill>
        <p:spPr>
          <a:xfrm>
            <a:off x="-2742" y="-19453"/>
            <a:ext cx="1178399" cy="1017724"/>
          </a:xfrm>
          <a:prstGeom prst="rect">
            <a:avLst/>
          </a:prstGeom>
          <a:noFill/>
          <a:ln>
            <a:noFill/>
          </a:ln>
        </p:spPr>
      </p:pic>
      <p:pic>
        <p:nvPicPr>
          <p:cNvPr id="14" name="Google Shape;14;p1"/>
          <p:cNvPicPr preferRelativeResize="0"/>
          <p:nvPr/>
        </p:nvPicPr>
        <p:blipFill rotWithShape="1">
          <a:blip r:embed="rId22">
            <a:alphaModFix/>
          </a:blip>
          <a:srcRect/>
          <a:stretch/>
        </p:blipFill>
        <p:spPr>
          <a:xfrm>
            <a:off x="8534225" y="320108"/>
            <a:ext cx="458942" cy="460943"/>
          </a:xfrm>
          <a:prstGeom prst="rect">
            <a:avLst/>
          </a:prstGeom>
          <a:noFill/>
          <a:ln>
            <a:noFill/>
          </a:ln>
        </p:spPr>
      </p:pic>
      <p:sp>
        <p:nvSpPr>
          <p:cNvPr id="15" name="Google Shape;15;p1"/>
          <p:cNvSpPr/>
          <p:nvPr/>
        </p:nvSpPr>
        <p:spPr>
          <a:xfrm>
            <a:off x="0" y="4960094"/>
            <a:ext cx="9144000" cy="165300"/>
          </a:xfrm>
          <a:prstGeom prst="rect">
            <a:avLst/>
          </a:prstGeom>
          <a:solidFill>
            <a:srgbClr val="D5DBE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833C0B"/>
              </a:solidFill>
              <a:latin typeface="Calibri"/>
              <a:ea typeface="Calibri"/>
              <a:cs typeface="Calibri"/>
              <a:sym typeface="Calibri"/>
            </a:endParaRPr>
          </a:p>
        </p:txBody>
      </p:sp>
      <p:pic>
        <p:nvPicPr>
          <p:cNvPr id="16" name="Google Shape;16;p1"/>
          <p:cNvPicPr preferRelativeResize="0"/>
          <p:nvPr/>
        </p:nvPicPr>
        <p:blipFill rotWithShape="1">
          <a:blip r:embed="rId23">
            <a:alphaModFix/>
          </a:blip>
          <a:srcRect/>
          <a:stretch/>
        </p:blipFill>
        <p:spPr>
          <a:xfrm>
            <a:off x="7973483" y="304511"/>
            <a:ext cx="465056" cy="467110"/>
          </a:xfrm>
          <a:prstGeom prst="rect">
            <a:avLst/>
          </a:prstGeom>
          <a:noFill/>
          <a:ln>
            <a:noFill/>
          </a:ln>
        </p:spPr>
      </p:pic>
      <p:cxnSp>
        <p:nvCxnSpPr>
          <p:cNvPr id="17" name="Google Shape;17;p1"/>
          <p:cNvCxnSpPr/>
          <p:nvPr/>
        </p:nvCxnSpPr>
        <p:spPr>
          <a:xfrm>
            <a:off x="8479908" y="346317"/>
            <a:ext cx="0" cy="425400"/>
          </a:xfrm>
          <a:prstGeom prst="straightConnector1">
            <a:avLst/>
          </a:prstGeom>
          <a:noFill/>
          <a:ln w="9525" cap="flat" cmpd="sng">
            <a:solidFill>
              <a:srgbClr val="5597D3"/>
            </a:solidFill>
            <a:prstDash val="dot"/>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pack/spack.git"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Day 3</a:t>
            </a:r>
            <a:endParaRPr sz="4200" b="1">
              <a:solidFill>
                <a:srgbClr val="0068B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Workflows in Offload Advisor</a:t>
            </a:r>
            <a:endParaRPr b="1"/>
          </a:p>
        </p:txBody>
      </p:sp>
      <p:sp>
        <p:nvSpPr>
          <p:cNvPr id="344" name="Google Shape;344;p53"/>
          <p:cNvSpPr txBox="1">
            <a:spLocks noGrp="1"/>
          </p:cNvSpPr>
          <p:nvPr>
            <p:ph type="body" idx="1"/>
          </p:nvPr>
        </p:nvSpPr>
        <p:spPr>
          <a:xfrm>
            <a:off x="457200" y="1244575"/>
            <a:ext cx="8229600" cy="3394500"/>
          </a:xfrm>
          <a:prstGeom prst="rect">
            <a:avLst/>
          </a:prstGeom>
        </p:spPr>
        <p:txBody>
          <a:bodyPr spcFirstLastPara="1" wrap="square" lIns="68575" tIns="34275" rIns="68575" bIns="34275" anchor="t" anchorCtr="0">
            <a:normAutofit fontScale="92500"/>
          </a:bodyPr>
          <a:lstStyle/>
          <a:p>
            <a:pPr marL="457200" lvl="0" indent="-334327" algn="l" rtl="0">
              <a:lnSpc>
                <a:spcPct val="150000"/>
              </a:lnSpc>
              <a:spcBef>
                <a:spcPts val="800"/>
              </a:spcBef>
              <a:spcAft>
                <a:spcPts val="0"/>
              </a:spcAft>
              <a:buClr>
                <a:srgbClr val="262626"/>
              </a:buClr>
              <a:buSzPct val="100000"/>
              <a:buChar char="•"/>
            </a:pPr>
            <a:r>
              <a:rPr lang="en" b="1">
                <a:solidFill>
                  <a:srgbClr val="262626"/>
                </a:solidFill>
              </a:rPr>
              <a:t>CPU-to-GPU offload modeling</a:t>
            </a:r>
            <a:endParaRPr b="1">
              <a:solidFill>
                <a:srgbClr val="262626"/>
              </a:solidFill>
            </a:endParaRPr>
          </a:p>
          <a:p>
            <a:pPr marL="914400" lvl="0" indent="-334327" algn="l" rtl="0">
              <a:lnSpc>
                <a:spcPct val="150000"/>
              </a:lnSpc>
              <a:spcBef>
                <a:spcPts val="0"/>
              </a:spcBef>
              <a:spcAft>
                <a:spcPts val="0"/>
              </a:spcAft>
              <a:buClr>
                <a:srgbClr val="262626"/>
              </a:buClr>
              <a:buSzPct val="100000"/>
              <a:buChar char="-"/>
            </a:pPr>
            <a:r>
              <a:rPr lang="en">
                <a:solidFill>
                  <a:srgbClr val="262626"/>
                </a:solidFill>
                <a:highlight>
                  <a:schemeClr val="lt1"/>
                </a:highlight>
              </a:rPr>
              <a:t>profile an application running on a CPU and model its performance on a target GPU device to determine if you should offload parts of your application to the GPU</a:t>
            </a:r>
            <a:endParaRPr>
              <a:solidFill>
                <a:srgbClr val="262626"/>
              </a:solidFill>
              <a:highlight>
                <a:schemeClr val="lt1"/>
              </a:highlight>
            </a:endParaRPr>
          </a:p>
          <a:p>
            <a:pPr marL="914400" lvl="0" indent="0" algn="l" rtl="0">
              <a:lnSpc>
                <a:spcPct val="150000"/>
              </a:lnSpc>
              <a:spcBef>
                <a:spcPts val="800"/>
              </a:spcBef>
              <a:spcAft>
                <a:spcPts val="0"/>
              </a:spcAft>
              <a:buNone/>
            </a:pPr>
            <a:endParaRPr>
              <a:solidFill>
                <a:srgbClr val="262626"/>
              </a:solidFill>
              <a:highlight>
                <a:schemeClr val="lt1"/>
              </a:highlight>
            </a:endParaRPr>
          </a:p>
          <a:p>
            <a:pPr marL="457200" lvl="0" indent="-334327" algn="l" rtl="0">
              <a:lnSpc>
                <a:spcPct val="150000"/>
              </a:lnSpc>
              <a:spcBef>
                <a:spcPts val="800"/>
              </a:spcBef>
              <a:spcAft>
                <a:spcPts val="0"/>
              </a:spcAft>
              <a:buClr>
                <a:srgbClr val="262626"/>
              </a:buClr>
              <a:buSzPct val="100000"/>
              <a:buChar char="•"/>
            </a:pPr>
            <a:r>
              <a:rPr lang="en" b="1">
                <a:solidFill>
                  <a:srgbClr val="262626"/>
                </a:solidFill>
              </a:rPr>
              <a:t>GPU-to-GPU offload modelling</a:t>
            </a:r>
            <a:endParaRPr b="1">
              <a:solidFill>
                <a:srgbClr val="262626"/>
              </a:solidFill>
            </a:endParaRPr>
          </a:p>
          <a:p>
            <a:pPr marL="914400" lvl="0" indent="-334327" algn="l" rtl="0">
              <a:lnSpc>
                <a:spcPct val="150000"/>
              </a:lnSpc>
              <a:spcBef>
                <a:spcPts val="0"/>
              </a:spcBef>
              <a:spcAft>
                <a:spcPts val="800"/>
              </a:spcAft>
              <a:buClr>
                <a:srgbClr val="262626"/>
              </a:buClr>
              <a:buSzPct val="100000"/>
              <a:buChar char="-"/>
            </a:pPr>
            <a:r>
              <a:rPr lang="en">
                <a:solidFill>
                  <a:srgbClr val="262626"/>
                </a:solidFill>
                <a:highlight>
                  <a:schemeClr val="lt1"/>
                </a:highlight>
              </a:rPr>
              <a:t>profile an application running on a GPU and model its performance on a different GPU device to estimate a potential speedup from running your application on the different target</a:t>
            </a:r>
            <a:endParaRPr>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50" name="Google Shape;350;p54"/>
          <p:cNvSpPr txBox="1">
            <a:spLocks noGrp="1"/>
          </p:cNvSpPr>
          <p:nvPr>
            <p:ph type="body" idx="1"/>
          </p:nvPr>
        </p:nvSpPr>
        <p:spPr>
          <a:xfrm>
            <a:off x="457200" y="1200150"/>
            <a:ext cx="8229600" cy="3854400"/>
          </a:xfrm>
          <a:prstGeom prst="rect">
            <a:avLst/>
          </a:prstGeom>
        </p:spPr>
        <p:txBody>
          <a:bodyPr spcFirstLastPara="1" wrap="square" lIns="68575" tIns="34275" rIns="68575" bIns="34275" anchor="t" anchorCtr="0">
            <a:normAutofit/>
          </a:bodyPr>
          <a:lstStyle/>
          <a:p>
            <a:pPr marL="0" lvl="0" indent="0" algn="l" rtl="0">
              <a:lnSpc>
                <a:spcPct val="150000"/>
              </a:lnSpc>
              <a:spcBef>
                <a:spcPts val="800"/>
              </a:spcBef>
              <a:spcAft>
                <a:spcPts val="0"/>
              </a:spcAft>
              <a:buNone/>
            </a:pPr>
            <a:r>
              <a:rPr lang="en" b="1">
                <a:solidFill>
                  <a:srgbClr val="262626"/>
                </a:solidFill>
                <a:highlight>
                  <a:srgbClr val="FFFFFF"/>
                </a:highlight>
              </a:rPr>
              <a:t>Set up the Intel Advisor environment variables</a:t>
            </a:r>
            <a:endParaRPr b="1">
              <a:solidFill>
                <a:srgbClr val="262626"/>
              </a:solidFill>
              <a:highlight>
                <a:srgbClr val="FFFFFF"/>
              </a:highlight>
            </a:endParaRPr>
          </a:p>
          <a:p>
            <a:pPr marL="0" lvl="0" indent="457200" algn="l" rtl="0">
              <a:lnSpc>
                <a:spcPct val="150000"/>
              </a:lnSpc>
              <a:spcBef>
                <a:spcPts val="1000"/>
              </a:spcBef>
              <a:spcAft>
                <a:spcPts val="0"/>
              </a:spcAft>
              <a:buNone/>
            </a:pPr>
            <a:r>
              <a:rPr lang="en">
                <a:solidFill>
                  <a:srgbClr val="073763"/>
                </a:solidFill>
                <a:highlight>
                  <a:schemeClr val="lt1"/>
                </a:highlight>
              </a:rPr>
              <a:t>source /opt/intel/oneapi/setvars.sh</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or	</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ts val="1100"/>
              <a:buFont typeface="Arial"/>
              <a:buNone/>
            </a:pPr>
            <a:r>
              <a:rPr lang="en">
                <a:solidFill>
                  <a:srgbClr val="073763"/>
                </a:solidFill>
                <a:highlight>
                  <a:schemeClr val="lt1"/>
                </a:highlight>
              </a:rPr>
              <a:t>module avail | grep advisor</a:t>
            </a:r>
            <a:endParaRPr>
              <a:solidFill>
                <a:srgbClr val="073763"/>
              </a:solidFill>
              <a:highlight>
                <a:schemeClr val="lt1"/>
              </a:highlight>
            </a:endParaRPr>
          </a:p>
          <a:p>
            <a:pPr marL="0" lvl="0" indent="457200" algn="l" rtl="0">
              <a:lnSpc>
                <a:spcPct val="150000"/>
              </a:lnSpc>
              <a:spcBef>
                <a:spcPts val="1000"/>
              </a:spcBef>
              <a:spcAft>
                <a:spcPts val="0"/>
              </a:spcAft>
              <a:buNone/>
            </a:pPr>
            <a:r>
              <a:rPr lang="en">
                <a:solidFill>
                  <a:srgbClr val="073763"/>
                </a:solidFill>
                <a:highlight>
                  <a:schemeClr val="lt1"/>
                </a:highlight>
              </a:rPr>
              <a:t>module load oneapi/advisor/2021.3.0</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or</a:t>
            </a:r>
            <a:endParaRPr>
              <a:solidFill>
                <a:srgbClr val="073763"/>
              </a:solidFill>
              <a:highlight>
                <a:schemeClr val="lt1"/>
              </a:highlight>
            </a:endParaRPr>
          </a:p>
          <a:p>
            <a:pPr marL="0" lvl="0" indent="0" algn="l" rtl="0">
              <a:lnSpc>
                <a:spcPct val="150000"/>
              </a:lnSpc>
              <a:spcBef>
                <a:spcPts val="1000"/>
              </a:spcBef>
              <a:spcAft>
                <a:spcPts val="1000"/>
              </a:spcAft>
              <a:buNone/>
            </a:pPr>
            <a:r>
              <a:rPr lang="en">
                <a:solidFill>
                  <a:srgbClr val="073763"/>
                </a:solidFill>
                <a:highlight>
                  <a:schemeClr val="lt1"/>
                </a:highlight>
              </a:rPr>
              <a:t>	&lt;installation using spack&gt;</a:t>
            </a:r>
            <a:endParaRPr>
              <a:solidFill>
                <a:srgbClr val="073763"/>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56" name="Google Shape;356;p55"/>
          <p:cNvSpPr txBox="1">
            <a:spLocks noGrp="1"/>
          </p:cNvSpPr>
          <p:nvPr>
            <p:ph type="body" idx="1"/>
          </p:nvPr>
        </p:nvSpPr>
        <p:spPr>
          <a:xfrm>
            <a:off x="457200" y="1079850"/>
            <a:ext cx="8229600" cy="3854400"/>
          </a:xfrm>
          <a:prstGeom prst="rect">
            <a:avLst/>
          </a:prstGeom>
        </p:spPr>
        <p:txBody>
          <a:bodyPr spcFirstLastPara="1" wrap="square" lIns="68575" tIns="34275" rIns="68575" bIns="34275" anchor="t" anchorCtr="0">
            <a:normAutofit fontScale="70000" lnSpcReduction="10000"/>
          </a:bodyPr>
          <a:lstStyle/>
          <a:p>
            <a:pPr marL="0" lvl="0" indent="0" algn="l" rtl="0">
              <a:lnSpc>
                <a:spcPct val="150000"/>
              </a:lnSpc>
              <a:spcBef>
                <a:spcPts val="800"/>
              </a:spcBef>
              <a:spcAft>
                <a:spcPts val="0"/>
              </a:spcAft>
              <a:buNone/>
            </a:pPr>
            <a:r>
              <a:rPr lang="en" b="1">
                <a:solidFill>
                  <a:srgbClr val="262626"/>
                </a:solidFill>
                <a:highlight>
                  <a:srgbClr val="FFFFFF"/>
                </a:highlight>
              </a:rPr>
              <a:t>Installation using spack</a:t>
            </a:r>
            <a:endParaRPr b="1">
              <a:solidFill>
                <a:srgbClr val="262626"/>
              </a:solidFill>
              <a:highlight>
                <a:srgbClr val="FFFFFF"/>
              </a:highlight>
            </a:endParaRPr>
          </a:p>
          <a:p>
            <a:pPr marL="0" lvl="0" indent="457200" algn="l" rtl="0">
              <a:lnSpc>
                <a:spcPct val="150000"/>
              </a:lnSpc>
              <a:spcBef>
                <a:spcPts val="1000"/>
              </a:spcBef>
              <a:spcAft>
                <a:spcPts val="0"/>
              </a:spcAft>
              <a:buNone/>
            </a:pPr>
            <a:r>
              <a:rPr lang="en">
                <a:solidFill>
                  <a:srgbClr val="073763"/>
                </a:solidFill>
                <a:highlight>
                  <a:schemeClr val="lt1"/>
                </a:highlight>
              </a:rPr>
              <a:t>Step 1 : spack installation</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	git clone </a:t>
            </a:r>
            <a:r>
              <a:rPr lang="en" u="sng">
                <a:solidFill>
                  <a:schemeClr val="hlink"/>
                </a:solidFill>
                <a:highlight>
                  <a:schemeClr val="lt1"/>
                </a:highlight>
                <a:hlinkClick r:id="rId3"/>
              </a:rPr>
              <a:t>https://github.com/spack/spack.git</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cd spack</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git checkout releases/v0.19</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 locate setup-env.sh</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 cd share/spack</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 source setup-env.sh</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source /home/cdacapp/Himanshu/spack/share/spack/setup-env.sh</a:t>
            </a:r>
            <a:endParaRPr>
              <a:solidFill>
                <a:srgbClr val="073763"/>
              </a:solidFill>
              <a:highlight>
                <a:schemeClr val="lt1"/>
              </a:highlight>
            </a:endParaRPr>
          </a:p>
          <a:p>
            <a:pPr marL="0" lvl="0" indent="457200" algn="l" rtl="0">
              <a:lnSpc>
                <a:spcPct val="150000"/>
              </a:lnSpc>
              <a:spcBef>
                <a:spcPts val="1000"/>
              </a:spcBef>
              <a:spcAft>
                <a:spcPts val="1000"/>
              </a:spcAft>
              <a:buNone/>
            </a:pPr>
            <a:r>
              <a:rPr lang="en">
                <a:solidFill>
                  <a:srgbClr val="073763"/>
                </a:solidFill>
                <a:highlight>
                  <a:schemeClr val="lt1"/>
                </a:highlight>
              </a:rPr>
              <a:t>spack --version</a:t>
            </a:r>
            <a:endParaRPr>
              <a:solidFill>
                <a:srgbClr val="073763"/>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62" name="Google Shape;362;p56"/>
          <p:cNvSpPr txBox="1">
            <a:spLocks noGrp="1"/>
          </p:cNvSpPr>
          <p:nvPr>
            <p:ph type="body" idx="1"/>
          </p:nvPr>
        </p:nvSpPr>
        <p:spPr>
          <a:xfrm>
            <a:off x="457200" y="1079850"/>
            <a:ext cx="8229600" cy="3854400"/>
          </a:xfrm>
          <a:prstGeom prst="rect">
            <a:avLst/>
          </a:prstGeom>
        </p:spPr>
        <p:txBody>
          <a:bodyPr spcFirstLastPara="1" wrap="square" lIns="68575" tIns="34275" rIns="68575" bIns="34275" anchor="t" anchorCtr="0">
            <a:normAutofit/>
          </a:bodyPr>
          <a:lstStyle/>
          <a:p>
            <a:pPr marL="0" lvl="0" indent="0" algn="l" rtl="0">
              <a:lnSpc>
                <a:spcPct val="150000"/>
              </a:lnSpc>
              <a:spcBef>
                <a:spcPts val="800"/>
              </a:spcBef>
              <a:spcAft>
                <a:spcPts val="0"/>
              </a:spcAft>
              <a:buNone/>
            </a:pPr>
            <a:r>
              <a:rPr lang="en" b="1">
                <a:solidFill>
                  <a:srgbClr val="262626"/>
                </a:solidFill>
                <a:highlight>
                  <a:srgbClr val="FFFFFF"/>
                </a:highlight>
              </a:rPr>
              <a:t>Installation using spack</a:t>
            </a:r>
            <a:endParaRPr b="1">
              <a:solidFill>
                <a:srgbClr val="262626"/>
              </a:solidFill>
              <a:highlight>
                <a:srgbClr val="FFFFFF"/>
              </a:highlight>
            </a:endParaRPr>
          </a:p>
          <a:p>
            <a:pPr marL="0" lvl="0" indent="457200" algn="l" rtl="0">
              <a:lnSpc>
                <a:spcPct val="150000"/>
              </a:lnSpc>
              <a:spcBef>
                <a:spcPts val="1000"/>
              </a:spcBef>
              <a:spcAft>
                <a:spcPts val="0"/>
              </a:spcAft>
              <a:buNone/>
            </a:pPr>
            <a:r>
              <a:rPr lang="en">
                <a:solidFill>
                  <a:srgbClr val="073763"/>
                </a:solidFill>
                <a:highlight>
                  <a:schemeClr val="lt1"/>
                </a:highlight>
              </a:rPr>
              <a:t>Step 1 :install and  load intel offload advisor</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		spack list advisor</a:t>
            </a:r>
            <a:endParaRPr>
              <a:solidFill>
                <a:srgbClr val="073763"/>
              </a:solidFill>
              <a:highlight>
                <a:schemeClr val="lt1"/>
              </a:highlight>
            </a:endParaRPr>
          </a:p>
          <a:p>
            <a:pPr marL="457200" lvl="0" indent="457200" algn="l" rtl="0">
              <a:lnSpc>
                <a:spcPct val="150000"/>
              </a:lnSpc>
              <a:spcBef>
                <a:spcPts val="1000"/>
              </a:spcBef>
              <a:spcAft>
                <a:spcPts val="0"/>
              </a:spcAft>
              <a:buClr>
                <a:schemeClr val="dk1"/>
              </a:buClr>
              <a:buSzPts val="1100"/>
              <a:buFont typeface="Arial"/>
              <a:buNone/>
            </a:pPr>
            <a:r>
              <a:rPr lang="en">
                <a:solidFill>
                  <a:srgbClr val="073763"/>
                </a:solidFill>
                <a:highlight>
                  <a:schemeClr val="lt1"/>
                </a:highlight>
              </a:rPr>
              <a:t>spack install -v -j40 intel-oneapi-advisor</a:t>
            </a:r>
            <a:endParaRPr>
              <a:solidFill>
                <a:srgbClr val="073763"/>
              </a:solidFill>
              <a:highlight>
                <a:schemeClr val="lt1"/>
              </a:highlight>
            </a:endParaRPr>
          </a:p>
          <a:p>
            <a:pPr marL="457200" lvl="0" indent="457200" algn="l" rtl="0">
              <a:lnSpc>
                <a:spcPct val="150000"/>
              </a:lnSpc>
              <a:spcBef>
                <a:spcPts val="1000"/>
              </a:spcBef>
              <a:spcAft>
                <a:spcPts val="0"/>
              </a:spcAft>
              <a:buClr>
                <a:schemeClr val="dk1"/>
              </a:buClr>
              <a:buSzPts val="1100"/>
              <a:buFont typeface="Arial"/>
              <a:buNone/>
            </a:pPr>
            <a:r>
              <a:rPr lang="en">
                <a:solidFill>
                  <a:srgbClr val="073763"/>
                </a:solidFill>
                <a:highlight>
                  <a:schemeClr val="lt1"/>
                </a:highlight>
              </a:rPr>
              <a:t>spack find intel-oneapi-advisor</a:t>
            </a:r>
            <a:endParaRPr>
              <a:solidFill>
                <a:srgbClr val="073763"/>
              </a:solidFill>
              <a:highlight>
                <a:schemeClr val="lt1"/>
              </a:highlight>
            </a:endParaRPr>
          </a:p>
          <a:p>
            <a:pPr marL="457200" lvl="0" indent="457200" algn="l" rtl="0">
              <a:lnSpc>
                <a:spcPct val="150000"/>
              </a:lnSpc>
              <a:spcBef>
                <a:spcPts val="1000"/>
              </a:spcBef>
              <a:spcAft>
                <a:spcPts val="0"/>
              </a:spcAft>
              <a:buNone/>
            </a:pPr>
            <a:r>
              <a:rPr lang="en">
                <a:solidFill>
                  <a:srgbClr val="073763"/>
                </a:solidFill>
                <a:highlight>
                  <a:schemeClr val="lt1"/>
                </a:highlight>
              </a:rPr>
              <a:t>spack load intel-oneapi-advisor</a:t>
            </a:r>
            <a:endParaRPr>
              <a:solidFill>
                <a:srgbClr val="073763"/>
              </a:solidFill>
              <a:highlight>
                <a:schemeClr val="lt1"/>
              </a:highlight>
            </a:endParaRPr>
          </a:p>
          <a:p>
            <a:pPr marL="457200" lvl="0" indent="457200" algn="l" rtl="0">
              <a:lnSpc>
                <a:spcPct val="150000"/>
              </a:lnSpc>
              <a:spcBef>
                <a:spcPts val="1000"/>
              </a:spcBef>
              <a:spcAft>
                <a:spcPts val="1000"/>
              </a:spcAft>
              <a:buNone/>
            </a:pPr>
            <a:r>
              <a:rPr lang="en">
                <a:solidFill>
                  <a:srgbClr val="073763"/>
                </a:solidFill>
                <a:highlight>
                  <a:schemeClr val="lt1"/>
                </a:highlight>
              </a:rPr>
              <a:t>advisor</a:t>
            </a:r>
            <a:endParaRPr>
              <a:solidFill>
                <a:srgbClr val="073763"/>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68" name="Google Shape;368;p57"/>
          <p:cNvSpPr txBox="1">
            <a:spLocks noGrp="1"/>
          </p:cNvSpPr>
          <p:nvPr>
            <p:ph type="body" idx="1"/>
          </p:nvPr>
        </p:nvSpPr>
        <p:spPr>
          <a:xfrm>
            <a:off x="28075" y="1200150"/>
            <a:ext cx="9144000" cy="3854400"/>
          </a:xfrm>
          <a:prstGeom prst="rect">
            <a:avLst/>
          </a:prstGeom>
        </p:spPr>
        <p:txBody>
          <a:bodyPr spcFirstLastPara="1" wrap="square" lIns="68575" tIns="34275" rIns="68575" bIns="34275" anchor="t" anchorCtr="0">
            <a:normAutofit/>
          </a:bodyPr>
          <a:lstStyle/>
          <a:p>
            <a:pPr marL="0" lvl="0" indent="0" algn="l" rtl="0">
              <a:lnSpc>
                <a:spcPct val="150000"/>
              </a:lnSpc>
              <a:spcBef>
                <a:spcPts val="800"/>
              </a:spcBef>
              <a:spcAft>
                <a:spcPts val="0"/>
              </a:spcAft>
              <a:buNone/>
            </a:pPr>
            <a:r>
              <a:rPr lang="en" b="1">
                <a:solidFill>
                  <a:srgbClr val="000000"/>
                </a:solidFill>
                <a:highlight>
                  <a:schemeClr val="lt1"/>
                </a:highlight>
              </a:rPr>
              <a:t>Run advisor command</a:t>
            </a:r>
            <a:endParaRPr b="1">
              <a:solidFill>
                <a:srgbClr val="000000"/>
              </a:solidFill>
              <a:highlight>
                <a:schemeClr val="lt1"/>
              </a:highlight>
            </a:endParaRPr>
          </a:p>
          <a:p>
            <a:pPr marL="0" lvl="0" indent="0" algn="l" rtl="0">
              <a:lnSpc>
                <a:spcPct val="150000"/>
              </a:lnSpc>
              <a:spcBef>
                <a:spcPts val="800"/>
              </a:spcBef>
              <a:spcAft>
                <a:spcPts val="0"/>
              </a:spcAft>
              <a:buNone/>
            </a:pPr>
            <a:r>
              <a:rPr lang="en">
                <a:solidFill>
                  <a:srgbClr val="073763"/>
                </a:solidFill>
                <a:highlight>
                  <a:schemeClr val="lt1"/>
                </a:highlight>
              </a:rPr>
              <a:t>advisor    --collect=offload    --config=gen11_icl      --project-dir=./mmul_report  --  ./mmult_serial</a:t>
            </a:r>
            <a:endParaRPr>
              <a:solidFill>
                <a:srgbClr val="073763"/>
              </a:solidFill>
              <a:highlight>
                <a:schemeClr val="lt1"/>
              </a:highlight>
            </a:endParaRPr>
          </a:p>
          <a:p>
            <a:pPr marL="0" lvl="0" indent="0" algn="l" rtl="0">
              <a:lnSpc>
                <a:spcPct val="150000"/>
              </a:lnSpc>
              <a:spcBef>
                <a:spcPts val="0"/>
              </a:spcBef>
              <a:spcAft>
                <a:spcPts val="0"/>
              </a:spcAft>
              <a:buNone/>
            </a:pPr>
            <a:endParaRPr>
              <a:solidFill>
                <a:srgbClr val="000000"/>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8"/>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74" name="Google Shape;374;p58"/>
          <p:cNvSpPr txBox="1">
            <a:spLocks noGrp="1"/>
          </p:cNvSpPr>
          <p:nvPr>
            <p:ph type="body" idx="1"/>
          </p:nvPr>
        </p:nvSpPr>
        <p:spPr>
          <a:xfrm>
            <a:off x="457200" y="1200150"/>
            <a:ext cx="8686800" cy="38544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 b="1">
                <a:solidFill>
                  <a:srgbClr val="000000"/>
                </a:solidFill>
                <a:highlight>
                  <a:schemeClr val="lt1"/>
                </a:highlight>
              </a:rPr>
              <a:t>Run advisor command</a:t>
            </a:r>
            <a:endParaRPr b="1">
              <a:solidFill>
                <a:srgbClr val="000000"/>
              </a:solidFill>
              <a:highlight>
                <a:schemeClr val="lt1"/>
              </a:highlight>
            </a:endParaRPr>
          </a:p>
          <a:p>
            <a:pPr marL="0" lvl="0" indent="0" algn="l" rtl="0">
              <a:lnSpc>
                <a:spcPct val="150000"/>
              </a:lnSpc>
              <a:spcBef>
                <a:spcPts val="800"/>
              </a:spcBef>
              <a:spcAft>
                <a:spcPts val="0"/>
              </a:spcAft>
              <a:buClr>
                <a:schemeClr val="dk1"/>
              </a:buClr>
              <a:buSzPts val="1100"/>
              <a:buFont typeface="Arial"/>
              <a:buNone/>
            </a:pPr>
            <a:r>
              <a:rPr lang="en">
                <a:solidFill>
                  <a:srgbClr val="073763"/>
                </a:solidFill>
                <a:highlight>
                  <a:schemeClr val="lt1"/>
                </a:highlight>
              </a:rPr>
              <a:t>advisor --collect=offload --config=gen11_icl --project-dir=./mmul_report – ./mmult_serial</a:t>
            </a:r>
            <a:endParaRPr>
              <a:solidFill>
                <a:srgbClr val="073763"/>
              </a:solidFill>
              <a:highlight>
                <a:schemeClr val="lt1"/>
              </a:highlight>
            </a:endParaRPr>
          </a:p>
          <a:p>
            <a:pPr marL="0" lvl="0" indent="0" algn="l" rtl="0">
              <a:spcBef>
                <a:spcPts val="800"/>
              </a:spcBef>
              <a:spcAft>
                <a:spcPts val="0"/>
              </a:spcAft>
              <a:buNone/>
            </a:pPr>
            <a:endParaRPr sz="1429">
              <a:solidFill>
                <a:srgbClr val="073763"/>
              </a:solidFill>
              <a:highlight>
                <a:schemeClr val="lt1"/>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Analyzes your application total execution time and execution time of its loops/functions using the Survey analysis</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Counts how many iterations each cycle performs during application runtime using Characterization analysis</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Estimates execution time for code regions that can be offloaded to a target GPU and total time to transfer data from CPU to target GPU using the Performance Modeling analysis</a:t>
            </a:r>
            <a:endParaRPr>
              <a:solidFill>
                <a:srgbClr val="000000"/>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80" name="Google Shape;380;p59"/>
          <p:cNvSpPr txBox="1">
            <a:spLocks noGrp="1"/>
          </p:cNvSpPr>
          <p:nvPr>
            <p:ph type="body" idx="1"/>
          </p:nvPr>
        </p:nvSpPr>
        <p:spPr>
          <a:xfrm>
            <a:off x="457200" y="1200150"/>
            <a:ext cx="8551500" cy="3854400"/>
          </a:xfrm>
          <a:prstGeom prst="rect">
            <a:avLst/>
          </a:prstGeom>
        </p:spPr>
        <p:txBody>
          <a:bodyPr spcFirstLastPara="1" wrap="square" lIns="68575" tIns="34275" rIns="68575" bIns="34275" anchor="t" anchorCtr="0">
            <a:normAutofit lnSpcReduction="10000"/>
          </a:bodyPr>
          <a:lstStyle/>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--collect=offload --dry-run --config=gen11_icl --project-dir=./mmul_report -- ./mmult_serial</a:t>
            </a: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 it will run 3 internal commands</a:t>
            </a: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--collect=survey --auto-finalize --static-instruction-mix --project-dir=./mmul_report -- ./mmult_serial</a:t>
            </a:r>
            <a:endParaRPr>
              <a:solidFill>
                <a:srgbClr val="000000"/>
              </a:solidFill>
              <a:highlight>
                <a:schemeClr val="lt1"/>
              </a:highlight>
            </a:endParaRPr>
          </a:p>
          <a:p>
            <a:pPr marL="0" lvl="0" indent="0" algn="l" rtl="0">
              <a:spcBef>
                <a:spcPts val="0"/>
              </a:spcBef>
              <a:spcAft>
                <a:spcPts val="0"/>
              </a:spcAft>
              <a:buNone/>
            </a:pP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--collect=tripcounts --flop --stacks --auto-finalize --cache-simulation=single --data-transfer=light --target-device=gen11_icl --project-dir=./mmul_report -- ./mmult_serial</a:t>
            </a:r>
            <a:endParaRPr>
              <a:solidFill>
                <a:srgbClr val="000000"/>
              </a:solidFill>
              <a:highlight>
                <a:schemeClr val="lt1"/>
              </a:highlight>
            </a:endParaRPr>
          </a:p>
          <a:p>
            <a:pPr marL="0" lvl="0" indent="0" algn="l" rtl="0">
              <a:spcBef>
                <a:spcPts val="0"/>
              </a:spcBef>
              <a:spcAft>
                <a:spcPts val="0"/>
              </a:spcAft>
              <a:buNone/>
            </a:pP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--collect=projection --no-assume-dependencies --config=gen11_icl --project-dir=./mmul_report -- ./mmult_serial</a:t>
            </a:r>
            <a:endParaRPr>
              <a:solidFill>
                <a:srgbClr val="000000"/>
              </a:solidFill>
              <a:highlight>
                <a:schemeClr val="lt1"/>
              </a:highlight>
            </a:endParaRPr>
          </a:p>
          <a:p>
            <a:pPr marL="0" lvl="0" indent="0" algn="l" rtl="0">
              <a:spcBef>
                <a:spcPts val="0"/>
              </a:spcBef>
              <a:spcAft>
                <a:spcPts val="0"/>
              </a:spcAft>
              <a:buNone/>
            </a:pPr>
            <a:endParaRPr sz="1474">
              <a:solidFill>
                <a:srgbClr val="000000"/>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386" name="Google Shape;386;p60"/>
          <p:cNvSpPr txBox="1">
            <a:spLocks noGrp="1"/>
          </p:cNvSpPr>
          <p:nvPr>
            <p:ph type="body" idx="1"/>
          </p:nvPr>
        </p:nvSpPr>
        <p:spPr>
          <a:xfrm>
            <a:off x="457200" y="1200150"/>
            <a:ext cx="8229600" cy="3943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b="1">
                <a:solidFill>
                  <a:srgbClr val="262626"/>
                </a:solidFill>
                <a:highlight>
                  <a:srgbClr val="FFFFFF"/>
                </a:highlight>
              </a:rPr>
              <a:t>Accuracy levels</a:t>
            </a:r>
            <a:endParaRPr b="1">
              <a:solidFill>
                <a:srgbClr val="262626"/>
              </a:solidFill>
              <a:highlight>
                <a:srgbClr val="FFFFFF"/>
              </a:highlight>
            </a:endParaRPr>
          </a:p>
          <a:p>
            <a:pPr marL="0" lvl="0" indent="0" algn="l" rtl="0">
              <a:spcBef>
                <a:spcPts val="800"/>
              </a:spcBef>
              <a:spcAft>
                <a:spcPts val="0"/>
              </a:spcAft>
              <a:buNone/>
            </a:pPr>
            <a:r>
              <a:rPr lang="en">
                <a:solidFill>
                  <a:srgbClr val="073763"/>
                </a:solidFill>
                <a:highlight>
                  <a:schemeClr val="lt1"/>
                </a:highlight>
              </a:rPr>
              <a:t> --accuracy= Low/Medium/High</a:t>
            </a:r>
            <a:endParaRPr>
              <a:solidFill>
                <a:schemeClr val="dk1"/>
              </a:solidFill>
            </a:endParaRPr>
          </a:p>
          <a:p>
            <a:pPr marL="0" marR="381000" lvl="0" indent="0" algn="l" rtl="0">
              <a:spcBef>
                <a:spcPts val="1100"/>
              </a:spcBef>
              <a:spcAft>
                <a:spcPts val="0"/>
              </a:spcAft>
              <a:buNone/>
            </a:pPr>
            <a:endParaRPr>
              <a:solidFill>
                <a:schemeClr val="dk1"/>
              </a:solidFill>
            </a:endParaRPr>
          </a:p>
          <a:p>
            <a:pPr marL="0" marR="381000" lvl="0" indent="0" algn="l" rtl="0">
              <a:spcBef>
                <a:spcPts val="1100"/>
              </a:spcBef>
              <a:spcAft>
                <a:spcPts val="800"/>
              </a:spcAft>
              <a:buNone/>
            </a:pP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(Contd…)</a:t>
            </a:r>
            <a:endParaRPr b="1"/>
          </a:p>
        </p:txBody>
      </p:sp>
      <p:sp>
        <p:nvSpPr>
          <p:cNvPr id="392" name="Google Shape;392;p61"/>
          <p:cNvSpPr txBox="1">
            <a:spLocks noGrp="1"/>
          </p:cNvSpPr>
          <p:nvPr>
            <p:ph type="body" idx="1"/>
          </p:nvPr>
        </p:nvSpPr>
        <p:spPr>
          <a:xfrm>
            <a:off x="457200" y="1123950"/>
            <a:ext cx="8229600" cy="39435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200" b="1">
                <a:solidFill>
                  <a:srgbClr val="262626"/>
                </a:solidFill>
                <a:highlight>
                  <a:srgbClr val="FFFFFF"/>
                </a:highlight>
              </a:rPr>
              <a:t>Accuracy levels</a:t>
            </a:r>
            <a:endParaRPr sz="1200" b="1">
              <a:solidFill>
                <a:srgbClr val="262626"/>
              </a:solidFill>
              <a:highlight>
                <a:srgbClr val="FFFFFF"/>
              </a:highlight>
            </a:endParaRPr>
          </a:p>
          <a:p>
            <a:pPr marL="0" lvl="0" indent="0" algn="l" rtl="0">
              <a:lnSpc>
                <a:spcPct val="115000"/>
              </a:lnSpc>
              <a:spcBef>
                <a:spcPts val="800"/>
              </a:spcBef>
              <a:spcAft>
                <a:spcPts val="0"/>
              </a:spcAft>
              <a:buNone/>
            </a:pPr>
            <a:r>
              <a:rPr lang="en" sz="1300" b="1">
                <a:solidFill>
                  <a:srgbClr val="073763"/>
                </a:solidFill>
                <a:highlight>
                  <a:schemeClr val="lt1"/>
                </a:highlight>
              </a:rPr>
              <a:t> --accuracy= low/medium/high</a:t>
            </a:r>
            <a:endParaRPr sz="1300" b="1">
              <a:solidFill>
                <a:srgbClr val="073763"/>
              </a:solidFill>
              <a:highlight>
                <a:schemeClr val="lt1"/>
              </a:highlight>
            </a:endParaRPr>
          </a:p>
          <a:p>
            <a:pPr marL="457200" marR="381000" lvl="0" indent="-323850" algn="l" rtl="0">
              <a:lnSpc>
                <a:spcPct val="115000"/>
              </a:lnSpc>
              <a:spcBef>
                <a:spcPts val="1100"/>
              </a:spcBef>
              <a:spcAft>
                <a:spcPts val="0"/>
              </a:spcAft>
              <a:buSzPts val="1500"/>
              <a:buChar char="•"/>
            </a:pPr>
            <a:r>
              <a:rPr lang="en" sz="1500" b="1"/>
              <a:t>Low Accuracy:</a:t>
            </a:r>
            <a:r>
              <a:rPr lang="en" sz="1500"/>
              <a:t> This level requires minimal analysis, so the overhead is minimal (typically 5x to 10x slower than your original code). It focuses on basic execution time and floating-point operations, which are relatively quick to calculate</a:t>
            </a:r>
            <a:endParaRPr sz="1500"/>
          </a:p>
          <a:p>
            <a:pPr marL="457200" marR="381000" lvl="0" indent="-323850" algn="l" rtl="0">
              <a:lnSpc>
                <a:spcPct val="115000"/>
              </a:lnSpc>
              <a:spcBef>
                <a:spcPts val="0"/>
              </a:spcBef>
              <a:spcAft>
                <a:spcPts val="0"/>
              </a:spcAft>
              <a:buSzPts val="1500"/>
              <a:buChar char="•"/>
            </a:pPr>
            <a:r>
              <a:rPr lang="en" sz="1500" b="1"/>
              <a:t>Medium Accuracy (default):</a:t>
            </a:r>
            <a:r>
              <a:rPr lang="en" sz="1500"/>
              <a:t> This level adds more analysis, including cache simulation and estimates of data transfer between CPU and GPU. These simulations require additional processing power, leading to moderate overhead (typically 15x to 50x slower than your original code)</a:t>
            </a:r>
            <a:endParaRPr sz="1500"/>
          </a:p>
          <a:p>
            <a:pPr marL="457200" marR="381000" lvl="0" indent="-323850" algn="l" rtl="0">
              <a:lnSpc>
                <a:spcPct val="115000"/>
              </a:lnSpc>
              <a:spcBef>
                <a:spcPts val="0"/>
              </a:spcBef>
              <a:spcAft>
                <a:spcPts val="0"/>
              </a:spcAft>
              <a:buSzPts val="1500"/>
              <a:buChar char="•"/>
            </a:pPr>
            <a:r>
              <a:rPr lang="en" sz="1500" b="1"/>
              <a:t>High Accuracy:</a:t>
            </a:r>
            <a:r>
              <a:rPr lang="en" sz="1500"/>
              <a:t> This level performs the most extensive analysis, including detailed cache simulation, more refined data transfer estimates, and dependency analysis (for CPU applications). These complex simulations are computationally expensive, resulting in the highest overhead (typically 50x to 80x slower than your original code)</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398" name="Google Shape;398;p62"/>
          <p:cNvSpPr txBox="1">
            <a:spLocks noGrp="1"/>
          </p:cNvSpPr>
          <p:nvPr>
            <p:ph type="body" idx="1"/>
          </p:nvPr>
        </p:nvSpPr>
        <p:spPr>
          <a:xfrm>
            <a:off x="457200" y="829225"/>
            <a:ext cx="8229600" cy="3943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b="1">
                <a:solidFill>
                  <a:srgbClr val="262626"/>
                </a:solidFill>
                <a:highlight>
                  <a:srgbClr val="FFFFFF"/>
                </a:highlight>
              </a:rPr>
              <a:t>Accuracy levels : </a:t>
            </a:r>
            <a:r>
              <a:rPr lang="en">
                <a:solidFill>
                  <a:srgbClr val="073763"/>
                </a:solidFill>
                <a:highlight>
                  <a:schemeClr val="lt1"/>
                </a:highlight>
              </a:rPr>
              <a:t> --accuracy= Low/Medium/High</a:t>
            </a: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sz="1400">
              <a:solidFill>
                <a:srgbClr val="073763"/>
              </a:solidFill>
              <a:highlight>
                <a:schemeClr val="lt1"/>
              </a:highlight>
            </a:endParaRPr>
          </a:p>
          <a:p>
            <a:pPr marL="0" lvl="0" indent="0" algn="l" rtl="0">
              <a:spcBef>
                <a:spcPts val="800"/>
              </a:spcBef>
              <a:spcAft>
                <a:spcPts val="0"/>
              </a:spcAft>
              <a:buNone/>
            </a:pPr>
            <a:endParaRPr sz="1400">
              <a:solidFill>
                <a:srgbClr val="073763"/>
              </a:solidFill>
              <a:highlight>
                <a:schemeClr val="lt1"/>
              </a:highlight>
            </a:endParaRPr>
          </a:p>
          <a:p>
            <a:pPr marL="0" lvl="0" indent="0" algn="l" rtl="0">
              <a:spcBef>
                <a:spcPts val="800"/>
              </a:spcBef>
              <a:spcAft>
                <a:spcPts val="0"/>
              </a:spcAft>
              <a:buNone/>
            </a:pPr>
            <a:r>
              <a:rPr lang="en" sz="1400">
                <a:solidFill>
                  <a:srgbClr val="073763"/>
                </a:solidFill>
                <a:highlight>
                  <a:schemeClr val="lt1"/>
                </a:highlight>
              </a:rPr>
              <a:t>overhead refers to the additional processing time and resources required to perform the more detailed analyses</a:t>
            </a:r>
            <a:endParaRPr sz="1400">
              <a:solidFill>
                <a:srgbClr val="073763"/>
              </a:solidFill>
              <a:highlight>
                <a:schemeClr val="lt1"/>
              </a:highlight>
            </a:endParaRPr>
          </a:p>
          <a:p>
            <a:pPr marL="0" marR="381000" lvl="0" indent="0" algn="l" rtl="0">
              <a:spcBef>
                <a:spcPts val="1100"/>
              </a:spcBef>
              <a:spcAft>
                <a:spcPts val="0"/>
              </a:spcAft>
              <a:buNone/>
            </a:pPr>
            <a:endParaRPr>
              <a:solidFill>
                <a:schemeClr val="dk1"/>
              </a:solidFill>
            </a:endParaRPr>
          </a:p>
          <a:p>
            <a:pPr marL="0" marR="381000" lvl="0" indent="0" algn="l" rtl="0">
              <a:spcBef>
                <a:spcPts val="1100"/>
              </a:spcBef>
              <a:spcAft>
                <a:spcPts val="800"/>
              </a:spcAft>
              <a:buNone/>
            </a:pPr>
            <a:endParaRPr>
              <a:solidFill>
                <a:schemeClr val="dk1"/>
              </a:solidFill>
            </a:endParaRPr>
          </a:p>
        </p:txBody>
      </p:sp>
      <p:pic>
        <p:nvPicPr>
          <p:cNvPr id="399" name="Google Shape;399;p62"/>
          <p:cNvPicPr preferRelativeResize="0"/>
          <p:nvPr/>
        </p:nvPicPr>
        <p:blipFill>
          <a:blip r:embed="rId3">
            <a:alphaModFix/>
          </a:blip>
          <a:stretch>
            <a:fillRect/>
          </a:stretch>
        </p:blipFill>
        <p:spPr>
          <a:xfrm>
            <a:off x="1541675" y="1318448"/>
            <a:ext cx="5888150" cy="307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5"/>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Intel Offload Advisor</a:t>
            </a:r>
            <a:endParaRPr sz="4200" b="1">
              <a:solidFill>
                <a:srgbClr val="0068B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405" name="Google Shape;405;p63"/>
          <p:cNvSpPr txBox="1">
            <a:spLocks noGrp="1"/>
          </p:cNvSpPr>
          <p:nvPr>
            <p:ph type="body" idx="1"/>
          </p:nvPr>
        </p:nvSpPr>
        <p:spPr>
          <a:xfrm>
            <a:off x="457200" y="1200150"/>
            <a:ext cx="8882400" cy="39435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a:solidFill>
                  <a:srgbClr val="262626"/>
                </a:solidFill>
                <a:highlight>
                  <a:srgbClr val="FFFFFF"/>
                </a:highlight>
              </a:rPr>
              <a:t>Accuracy levels</a:t>
            </a:r>
            <a:endParaRPr b="1">
              <a:solidFill>
                <a:srgbClr val="262626"/>
              </a:solidFill>
              <a:highlight>
                <a:srgbClr val="FFFFFF"/>
              </a:highlight>
            </a:endParaRPr>
          </a:p>
          <a:p>
            <a:pPr marL="0" lvl="0" indent="0" algn="l" rtl="0">
              <a:spcBef>
                <a:spcPts val="800"/>
              </a:spcBef>
              <a:spcAft>
                <a:spcPts val="0"/>
              </a:spcAft>
              <a:buNone/>
            </a:pPr>
            <a:r>
              <a:rPr lang="en">
                <a:solidFill>
                  <a:srgbClr val="073763"/>
                </a:solidFill>
                <a:highlight>
                  <a:schemeClr val="lt1"/>
                </a:highlight>
              </a:rPr>
              <a:t> --accuracy= Low/Medium/High</a:t>
            </a: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marR="381000" lvl="0" indent="0" algn="l" rtl="0">
              <a:spcBef>
                <a:spcPts val="1100"/>
              </a:spcBef>
              <a:spcAft>
                <a:spcPts val="0"/>
              </a:spcAft>
              <a:buClr>
                <a:schemeClr val="dk1"/>
              </a:buClr>
              <a:buSzPts val="1100"/>
              <a:buFont typeface="Arial"/>
              <a:buNone/>
            </a:pPr>
            <a:r>
              <a:rPr lang="en">
                <a:solidFill>
                  <a:srgbClr val="073763"/>
                </a:solidFill>
                <a:highlight>
                  <a:schemeClr val="lt1"/>
                </a:highlight>
              </a:rPr>
              <a:t>advisor --collect=offload –accuracy=medium --config=gen11_icl --project-dir=./mmul_report – ./mmult_serial</a:t>
            </a:r>
            <a:endParaRPr>
              <a:solidFill>
                <a:srgbClr val="073763"/>
              </a:solidFill>
              <a:highlight>
                <a:schemeClr val="lt1"/>
              </a:highlight>
            </a:endParaRPr>
          </a:p>
          <a:p>
            <a:pPr marL="0" marR="381000" lvl="0" indent="0" algn="l" rtl="0">
              <a:spcBef>
                <a:spcPts val="1100"/>
              </a:spcBef>
              <a:spcAft>
                <a:spcPts val="0"/>
              </a:spcAft>
              <a:buNone/>
            </a:pPr>
            <a:endParaRPr>
              <a:solidFill>
                <a:srgbClr val="073763"/>
              </a:solidFill>
              <a:highlight>
                <a:schemeClr val="lt1"/>
              </a:highlight>
            </a:endParaRPr>
          </a:p>
          <a:p>
            <a:pPr marL="0" marR="381000" lvl="0" indent="0" algn="l" rtl="0">
              <a:spcBef>
                <a:spcPts val="1100"/>
              </a:spcBef>
              <a:spcAft>
                <a:spcPts val="0"/>
              </a:spcAft>
              <a:buNone/>
            </a:pPr>
            <a:endParaRPr>
              <a:solidFill>
                <a:schemeClr val="dk1"/>
              </a:solidFill>
            </a:endParaRPr>
          </a:p>
          <a:p>
            <a:pPr marL="0" marR="381000" lvl="0" indent="0" algn="l" rtl="0">
              <a:spcBef>
                <a:spcPts val="1100"/>
              </a:spcBef>
              <a:spcAft>
                <a:spcPts val="800"/>
              </a:spcAft>
              <a:buNone/>
            </a:pP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411" name="Google Shape;411;p64"/>
          <p:cNvSpPr txBox="1">
            <a:spLocks noGrp="1"/>
          </p:cNvSpPr>
          <p:nvPr>
            <p:ph type="body" idx="1"/>
          </p:nvPr>
        </p:nvSpPr>
        <p:spPr>
          <a:xfrm>
            <a:off x="628650" y="971550"/>
            <a:ext cx="8059200" cy="36612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a:solidFill>
                  <a:srgbClr val="262626"/>
                </a:solidFill>
                <a:highlight>
                  <a:srgbClr val="FFFFFF"/>
                </a:highlight>
              </a:rPr>
              <a:t>Select target platform using --config</a:t>
            </a:r>
            <a:endParaRPr b="1">
              <a:solidFill>
                <a:srgbClr val="262626"/>
              </a:solidFill>
              <a:highlight>
                <a:srgbClr val="FFFFFF"/>
              </a:highlight>
            </a:endParaRPr>
          </a:p>
          <a:p>
            <a:pPr marL="0" lvl="0" indent="0" algn="l" rtl="0">
              <a:spcBef>
                <a:spcPts val="800"/>
              </a:spcBef>
              <a:spcAft>
                <a:spcPts val="0"/>
              </a:spcAft>
              <a:buNone/>
            </a:pPr>
            <a:r>
              <a:rPr lang="en">
                <a:solidFill>
                  <a:srgbClr val="073763"/>
                </a:solidFill>
                <a:highlight>
                  <a:schemeClr val="lt1"/>
                </a:highlight>
              </a:rPr>
              <a:t> --config = &lt;option&gt;</a:t>
            </a:r>
            <a:endParaRPr>
              <a:solidFill>
                <a:srgbClr val="073763"/>
              </a:solidFill>
              <a:highlight>
                <a:schemeClr val="lt1"/>
              </a:highlight>
            </a:endParaRPr>
          </a:p>
          <a:p>
            <a:pPr marL="0" lvl="0" indent="0" algn="l" rtl="0">
              <a:spcBef>
                <a:spcPts val="800"/>
              </a:spcBef>
              <a:spcAft>
                <a:spcPts val="0"/>
              </a:spcAft>
              <a:buNone/>
            </a:pPr>
            <a:endParaRPr sz="1429">
              <a:solidFill>
                <a:srgbClr val="073763"/>
              </a:solidFill>
              <a:highlight>
                <a:schemeClr val="lt1"/>
              </a:highlight>
            </a:endParaRPr>
          </a:p>
          <a:p>
            <a:pPr marL="0" lvl="0" indent="0" algn="l" rtl="0">
              <a:spcBef>
                <a:spcPts val="800"/>
              </a:spcBef>
              <a:spcAft>
                <a:spcPts val="0"/>
              </a:spcAft>
              <a:buNone/>
            </a:pPr>
            <a:endParaRPr>
              <a:solidFill>
                <a:srgbClr val="000000"/>
              </a:solidFill>
              <a:highlight>
                <a:schemeClr val="lt1"/>
              </a:highlight>
            </a:endParaRPr>
          </a:p>
        </p:txBody>
      </p:sp>
      <p:pic>
        <p:nvPicPr>
          <p:cNvPr id="412" name="Google Shape;412;p64"/>
          <p:cNvPicPr preferRelativeResize="0"/>
          <p:nvPr/>
        </p:nvPicPr>
        <p:blipFill>
          <a:blip r:embed="rId3">
            <a:alphaModFix/>
          </a:blip>
          <a:stretch>
            <a:fillRect/>
          </a:stretch>
        </p:blipFill>
        <p:spPr>
          <a:xfrm>
            <a:off x="4286250" y="971550"/>
            <a:ext cx="4650926" cy="3758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Offload modeling report overview</a:t>
            </a:r>
            <a:endParaRPr b="1"/>
          </a:p>
        </p:txBody>
      </p:sp>
      <p:sp>
        <p:nvSpPr>
          <p:cNvPr id="418" name="Google Shape;418;p65"/>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000000"/>
              </a:buClr>
              <a:buSzPts val="1800"/>
              <a:buChar char="•"/>
            </a:pPr>
            <a:r>
              <a:rPr lang="en" b="1">
                <a:solidFill>
                  <a:srgbClr val="000000"/>
                </a:solidFill>
              </a:rPr>
              <a:t>Top Metrics &amp; Program Metrics</a:t>
            </a:r>
            <a:endParaRPr b="1">
              <a:solidFill>
                <a:srgbClr val="000000"/>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 performance estimations and comparison with the baseline application performance on CPU</a:t>
            </a:r>
            <a:endParaRPr>
              <a:solidFill>
                <a:srgbClr val="262626"/>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Offload Bounded By</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262626"/>
                </a:solidFill>
                <a:highlight>
                  <a:srgbClr val="FFFFFF"/>
                </a:highlight>
              </a:rPr>
              <a:t>factors that limit the performance of regions in relation to their execution time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Top Offloaded</a:t>
            </a:r>
            <a:endParaRPr b="1">
              <a:solidFill>
                <a:srgbClr val="000000"/>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top regions recommended for offloading to the selected target device</a:t>
            </a:r>
            <a:endParaRPr>
              <a:solidFill>
                <a:srgbClr val="262626"/>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Top Non-Offloaded</a:t>
            </a:r>
            <a:endParaRPr b="1">
              <a:solidFill>
                <a:srgbClr val="000000"/>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top regions not recommended to be run on the target device</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22"/>
        <p:cNvGrpSpPr/>
        <p:nvPr/>
      </p:nvGrpSpPr>
      <p:grpSpPr>
        <a:xfrm>
          <a:off x="0" y="0"/>
          <a:ext cx="0" cy="0"/>
          <a:chOff x="0" y="0"/>
          <a:chExt cx="0" cy="0"/>
        </a:xfrm>
      </p:grpSpPr>
      <p:sp>
        <p:nvSpPr>
          <p:cNvPr id="423" name="Google Shape;423;p6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pic>
        <p:nvPicPr>
          <p:cNvPr id="424" name="Google Shape;424;p66"/>
          <p:cNvPicPr preferRelativeResize="0"/>
          <p:nvPr/>
        </p:nvPicPr>
        <p:blipFill>
          <a:blip r:embed="rId3">
            <a:alphaModFix/>
          </a:blip>
          <a:stretch>
            <a:fillRect/>
          </a:stretch>
        </p:blipFill>
        <p:spPr>
          <a:xfrm>
            <a:off x="628650" y="1793453"/>
            <a:ext cx="7886700" cy="2838450"/>
          </a:xfrm>
          <a:prstGeom prst="rect">
            <a:avLst/>
          </a:prstGeom>
          <a:noFill/>
          <a:ln>
            <a:noFill/>
          </a:ln>
        </p:spPr>
      </p:pic>
      <p:sp>
        <p:nvSpPr>
          <p:cNvPr id="425" name="Google Shape;425;p66"/>
          <p:cNvSpPr txBox="1"/>
          <p:nvPr/>
        </p:nvSpPr>
        <p:spPr>
          <a:xfrm>
            <a:off x="45720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How your code might perform on an accelerator?</a:t>
            </a:r>
            <a:endParaRPr sz="1500" b="1">
              <a:solidFill>
                <a:schemeClr val="lt1"/>
              </a:solidFill>
            </a:endParaRPr>
          </a:p>
        </p:txBody>
      </p:sp>
      <p:pic>
        <p:nvPicPr>
          <p:cNvPr id="426" name="Google Shape;426;p66"/>
          <p:cNvPicPr preferRelativeResize="0"/>
          <p:nvPr/>
        </p:nvPicPr>
        <p:blipFill>
          <a:blip r:embed="rId4">
            <a:alphaModFix/>
          </a:blip>
          <a:stretch>
            <a:fillRect/>
          </a:stretch>
        </p:blipFill>
        <p:spPr>
          <a:xfrm>
            <a:off x="600075" y="1683900"/>
            <a:ext cx="7943850" cy="3057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30"/>
        <p:cNvGrpSpPr/>
        <p:nvPr/>
      </p:nvGrpSpPr>
      <p:grpSpPr>
        <a:xfrm>
          <a:off x="0" y="0"/>
          <a:ext cx="0" cy="0"/>
          <a:chOff x="0" y="0"/>
          <a:chExt cx="0" cy="0"/>
        </a:xfrm>
      </p:grpSpPr>
      <p:sp>
        <p:nvSpPr>
          <p:cNvPr id="431" name="Google Shape;431;p6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sp>
        <p:nvSpPr>
          <p:cNvPr id="432" name="Google Shape;432;p67"/>
          <p:cNvSpPr txBox="1"/>
          <p:nvPr/>
        </p:nvSpPr>
        <p:spPr>
          <a:xfrm>
            <a:off x="45720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What might be limiting your performance on the accelerator?</a:t>
            </a:r>
            <a:endParaRPr sz="1500" b="1">
              <a:solidFill>
                <a:schemeClr val="lt1"/>
              </a:solidFill>
            </a:endParaRPr>
          </a:p>
        </p:txBody>
      </p:sp>
      <p:pic>
        <p:nvPicPr>
          <p:cNvPr id="433" name="Google Shape;433;p67"/>
          <p:cNvPicPr preferRelativeResize="0"/>
          <p:nvPr/>
        </p:nvPicPr>
        <p:blipFill>
          <a:blip r:embed="rId3">
            <a:alphaModFix/>
          </a:blip>
          <a:stretch>
            <a:fillRect/>
          </a:stretch>
        </p:blipFill>
        <p:spPr>
          <a:xfrm>
            <a:off x="2319338" y="1796213"/>
            <a:ext cx="4505325" cy="306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37"/>
        <p:cNvGrpSpPr/>
        <p:nvPr/>
      </p:nvGrpSpPr>
      <p:grpSpPr>
        <a:xfrm>
          <a:off x="0" y="0"/>
          <a:ext cx="0" cy="0"/>
          <a:chOff x="0" y="0"/>
          <a:chExt cx="0" cy="0"/>
        </a:xfrm>
      </p:grpSpPr>
      <p:sp>
        <p:nvSpPr>
          <p:cNvPr id="438" name="Google Shape;438;p68"/>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sp>
        <p:nvSpPr>
          <p:cNvPr id="439" name="Google Shape;439;p68"/>
          <p:cNvSpPr txBox="1"/>
          <p:nvPr/>
        </p:nvSpPr>
        <p:spPr>
          <a:xfrm>
            <a:off x="62865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What should you offload?</a:t>
            </a:r>
            <a:endParaRPr sz="1500" b="1">
              <a:solidFill>
                <a:schemeClr val="lt1"/>
              </a:solidFill>
            </a:endParaRPr>
          </a:p>
        </p:txBody>
      </p:sp>
      <p:pic>
        <p:nvPicPr>
          <p:cNvPr id="440" name="Google Shape;440;p68"/>
          <p:cNvPicPr preferRelativeResize="0"/>
          <p:nvPr/>
        </p:nvPicPr>
        <p:blipFill>
          <a:blip r:embed="rId3">
            <a:alphaModFix/>
          </a:blip>
          <a:stretch>
            <a:fillRect/>
          </a:stretch>
        </p:blipFill>
        <p:spPr>
          <a:xfrm>
            <a:off x="1166813" y="1939900"/>
            <a:ext cx="6810375" cy="1419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44"/>
        <p:cNvGrpSpPr/>
        <p:nvPr/>
      </p:nvGrpSpPr>
      <p:grpSpPr>
        <a:xfrm>
          <a:off x="0" y="0"/>
          <a:ext cx="0" cy="0"/>
          <a:chOff x="0" y="0"/>
          <a:chExt cx="0" cy="0"/>
        </a:xfrm>
      </p:grpSpPr>
      <p:sp>
        <p:nvSpPr>
          <p:cNvPr id="445" name="Google Shape;445;p6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sp>
        <p:nvSpPr>
          <p:cNvPr id="446" name="Google Shape;446;p69"/>
          <p:cNvSpPr txBox="1"/>
          <p:nvPr/>
        </p:nvSpPr>
        <p:spPr>
          <a:xfrm>
            <a:off x="62865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What you should not offload and why?</a:t>
            </a:r>
            <a:endParaRPr sz="1500" b="1">
              <a:solidFill>
                <a:schemeClr val="lt1"/>
              </a:solidFill>
            </a:endParaRPr>
          </a:p>
        </p:txBody>
      </p:sp>
      <p:pic>
        <p:nvPicPr>
          <p:cNvPr id="447" name="Google Shape;447;p69"/>
          <p:cNvPicPr preferRelativeResize="0"/>
          <p:nvPr/>
        </p:nvPicPr>
        <p:blipFill>
          <a:blip r:embed="rId3">
            <a:alphaModFix/>
          </a:blip>
          <a:stretch>
            <a:fillRect/>
          </a:stretch>
        </p:blipFill>
        <p:spPr>
          <a:xfrm>
            <a:off x="657225" y="1808763"/>
            <a:ext cx="7829550" cy="155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70"/>
          <p:cNvPicPr preferRelativeResize="0"/>
          <p:nvPr/>
        </p:nvPicPr>
        <p:blipFill>
          <a:blip r:embed="rId3">
            <a:alphaModFix/>
          </a:blip>
          <a:stretch>
            <a:fillRect/>
          </a:stretch>
        </p:blipFill>
        <p:spPr>
          <a:xfrm>
            <a:off x="0" y="778674"/>
            <a:ext cx="9144000" cy="35861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457" name="Google Shape;457;p71"/>
          <p:cNvPicPr preferRelativeResize="0"/>
          <p:nvPr/>
        </p:nvPicPr>
        <p:blipFill>
          <a:blip r:embed="rId3">
            <a:alphaModFix/>
          </a:blip>
          <a:stretch>
            <a:fillRect/>
          </a:stretch>
        </p:blipFill>
        <p:spPr>
          <a:xfrm>
            <a:off x="0" y="280621"/>
            <a:ext cx="9144000" cy="45822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Top offloaded regions</a:t>
            </a:r>
            <a:endParaRPr b="1"/>
          </a:p>
        </p:txBody>
      </p:sp>
      <p:sp>
        <p:nvSpPr>
          <p:cNvPr id="463" name="Google Shape;463;p72"/>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 sz="1200"/>
              <a:t>Timings (total time, time on the accelerator, speedup) </a:t>
            </a:r>
            <a:endParaRPr sz="1200"/>
          </a:p>
          <a:p>
            <a:pPr marL="457200" lvl="0" indent="-304800" algn="l" rtl="0">
              <a:spcBef>
                <a:spcPts val="0"/>
              </a:spcBef>
              <a:spcAft>
                <a:spcPts val="0"/>
              </a:spcAft>
              <a:buSzPts val="1200"/>
              <a:buChar char="•"/>
            </a:pPr>
            <a:r>
              <a:rPr lang="en" sz="1200"/>
              <a:t>Offload metrics (offload tax data transfers) </a:t>
            </a:r>
            <a:endParaRPr sz="1200"/>
          </a:p>
          <a:p>
            <a:pPr marL="457200" lvl="0" indent="-304800" algn="l" rtl="0">
              <a:spcBef>
                <a:spcPts val="0"/>
              </a:spcBef>
              <a:spcAft>
                <a:spcPts val="0"/>
              </a:spcAft>
              <a:buSzPts val="1200"/>
              <a:buChar char="•"/>
            </a:pPr>
            <a:r>
              <a:rPr lang="en" sz="1200"/>
              <a:t>Memory traffic (DRAM, L3, L2, L1), trip count</a:t>
            </a:r>
            <a:endParaRPr sz="1200"/>
          </a:p>
        </p:txBody>
      </p:sp>
      <p:pic>
        <p:nvPicPr>
          <p:cNvPr id="464" name="Google Shape;464;p72"/>
          <p:cNvPicPr preferRelativeResize="0"/>
          <p:nvPr/>
        </p:nvPicPr>
        <p:blipFill>
          <a:blip r:embed="rId3">
            <a:alphaModFix/>
          </a:blip>
          <a:stretch>
            <a:fillRect/>
          </a:stretch>
        </p:blipFill>
        <p:spPr>
          <a:xfrm>
            <a:off x="288825" y="1966100"/>
            <a:ext cx="8566351" cy="307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Agenda</a:t>
            </a:r>
            <a:endParaRPr b="1"/>
          </a:p>
        </p:txBody>
      </p:sp>
      <p:sp>
        <p:nvSpPr>
          <p:cNvPr id="302" name="Google Shape;302;p46"/>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a:solidFill>
                  <a:srgbClr val="262626"/>
                </a:solidFill>
              </a:rPr>
              <a:t>Intel offload advisor - Purpose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Working of Intel offload advisor</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Workflows available in offload advisor</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How to generate offload advisor report</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Offload modeling report overview</a:t>
            </a:r>
            <a:endParaRPr>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Top offloaded regions</a:t>
            </a:r>
            <a:endParaRPr b="1"/>
          </a:p>
        </p:txBody>
      </p:sp>
      <p:sp>
        <p:nvSpPr>
          <p:cNvPr id="470" name="Google Shape;470;p73"/>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 sz="1200"/>
              <a:t>Timings (total time, time on the accelerator, speedup) </a:t>
            </a:r>
            <a:endParaRPr sz="1200"/>
          </a:p>
          <a:p>
            <a:pPr marL="457200" lvl="0" indent="-304800" algn="l" rtl="0">
              <a:spcBef>
                <a:spcPts val="0"/>
              </a:spcBef>
              <a:spcAft>
                <a:spcPts val="0"/>
              </a:spcAft>
              <a:buSzPts val="1200"/>
              <a:buChar char="•"/>
            </a:pPr>
            <a:r>
              <a:rPr lang="en" sz="1200"/>
              <a:t>Offload metrics (offload tax data transfers) </a:t>
            </a:r>
            <a:endParaRPr sz="1200"/>
          </a:p>
          <a:p>
            <a:pPr marL="457200" lvl="0" indent="-304800" algn="l" rtl="0">
              <a:spcBef>
                <a:spcPts val="0"/>
              </a:spcBef>
              <a:spcAft>
                <a:spcPts val="0"/>
              </a:spcAft>
              <a:buSzPts val="1200"/>
              <a:buChar char="•"/>
            </a:pPr>
            <a:r>
              <a:rPr lang="en" sz="1200"/>
              <a:t>Memory traffic (DRAM, L3, L2, L1), trip count</a:t>
            </a:r>
            <a:endParaRPr sz="1200"/>
          </a:p>
        </p:txBody>
      </p:sp>
      <p:pic>
        <p:nvPicPr>
          <p:cNvPr id="471" name="Google Shape;471;p73"/>
          <p:cNvPicPr preferRelativeResize="0"/>
          <p:nvPr/>
        </p:nvPicPr>
        <p:blipFill>
          <a:blip r:embed="rId3">
            <a:alphaModFix/>
          </a:blip>
          <a:stretch>
            <a:fillRect/>
          </a:stretch>
        </p:blipFill>
        <p:spPr>
          <a:xfrm>
            <a:off x="288825" y="1966100"/>
            <a:ext cx="8566351" cy="3073750"/>
          </a:xfrm>
          <a:prstGeom prst="rect">
            <a:avLst/>
          </a:prstGeom>
          <a:noFill/>
          <a:ln>
            <a:noFill/>
          </a:ln>
        </p:spPr>
      </p:pic>
      <p:pic>
        <p:nvPicPr>
          <p:cNvPr id="472" name="Google Shape;472;p73"/>
          <p:cNvPicPr preferRelativeResize="0"/>
          <p:nvPr/>
        </p:nvPicPr>
        <p:blipFill>
          <a:blip r:embed="rId4">
            <a:alphaModFix/>
          </a:blip>
          <a:stretch>
            <a:fillRect/>
          </a:stretch>
        </p:blipFill>
        <p:spPr>
          <a:xfrm>
            <a:off x="343125" y="1980964"/>
            <a:ext cx="8457751" cy="304402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Top Non-offloaded Regions</a:t>
            </a:r>
            <a:endParaRPr b="1"/>
          </a:p>
        </p:txBody>
      </p:sp>
      <p:sp>
        <p:nvSpPr>
          <p:cNvPr id="478" name="Google Shape;478;p74"/>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 sz="1200"/>
              <a:t>Dependency issues </a:t>
            </a:r>
            <a:endParaRPr sz="1200"/>
          </a:p>
          <a:p>
            <a:pPr marL="457200" lvl="0" indent="-304800" algn="l" rtl="0">
              <a:spcBef>
                <a:spcPts val="0"/>
              </a:spcBef>
              <a:spcAft>
                <a:spcPts val="0"/>
              </a:spcAft>
              <a:buSzPts val="1200"/>
              <a:buChar char="•"/>
            </a:pPr>
            <a:r>
              <a:rPr lang="en" sz="1200"/>
              <a:t>Not profitable/ less number of loops or iterations</a:t>
            </a:r>
            <a:endParaRPr sz="1200"/>
          </a:p>
          <a:p>
            <a:pPr marL="457200" lvl="0" indent="-304800" algn="l" rtl="0">
              <a:spcBef>
                <a:spcPts val="0"/>
              </a:spcBef>
              <a:spcAft>
                <a:spcPts val="0"/>
              </a:spcAft>
              <a:buSzPts val="1200"/>
              <a:buChar char="•"/>
            </a:pPr>
            <a:r>
              <a:rPr lang="en" sz="1200"/>
              <a:t>Total execution time of function is too small </a:t>
            </a:r>
            <a:endParaRPr sz="1200"/>
          </a:p>
        </p:txBody>
      </p:sp>
      <p:pic>
        <p:nvPicPr>
          <p:cNvPr id="479" name="Google Shape;479;p74"/>
          <p:cNvPicPr preferRelativeResize="0"/>
          <p:nvPr/>
        </p:nvPicPr>
        <p:blipFill>
          <a:blip r:embed="rId3">
            <a:alphaModFix/>
          </a:blip>
          <a:stretch>
            <a:fillRect/>
          </a:stretch>
        </p:blipFill>
        <p:spPr>
          <a:xfrm>
            <a:off x="457200" y="2226263"/>
            <a:ext cx="8324850" cy="1857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Summary of Offload Modeling</a:t>
            </a:r>
            <a:endParaRPr b="1"/>
          </a:p>
        </p:txBody>
      </p:sp>
      <p:sp>
        <p:nvSpPr>
          <p:cNvPr id="485" name="Google Shape;485;p75"/>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Measures performance of your application and compares it with its performance on a target GPU</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Decide what parts of your application you can execute on the GPU</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Main metrics for the modeled performance of application indicating if you should offload your application to a target device or not</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Specific factors that prevent your code from achieving a better performance if executed on a target device (the factors that your code is bounded by)</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Top offloaded loops/functions that provide the highest benefit and top non-offload loop/functions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Intel Offload Advisor - Purpose</a:t>
            </a:r>
            <a:endParaRPr b="1"/>
          </a:p>
        </p:txBody>
      </p:sp>
      <p:sp>
        <p:nvSpPr>
          <p:cNvPr id="308" name="Google Shape;308;p47"/>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lnSpcReduction="20000"/>
          </a:bodyPr>
          <a:lstStyle/>
          <a:p>
            <a:pPr marL="0" lvl="0" indent="0" algn="l" rtl="0">
              <a:spcBef>
                <a:spcPts val="0"/>
              </a:spcBef>
              <a:spcAft>
                <a:spcPts val="0"/>
              </a:spcAft>
              <a:buNone/>
            </a:pPr>
            <a:endParaRPr sz="1600">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Find opportunities to offload/run your code on a target GPU</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Identify potential performance hotspots on a target GPU</a:t>
            </a:r>
            <a:endParaRPr>
              <a:solidFill>
                <a:srgbClr val="262626"/>
              </a:solidFill>
            </a:endParaRPr>
          </a:p>
          <a:p>
            <a:pPr marL="0" lvl="0" indent="0" algn="l" rtl="0">
              <a:lnSpc>
                <a:spcPct val="150000"/>
              </a:lnSpc>
              <a:spcBef>
                <a:spcPts val="0"/>
              </a:spcBef>
              <a:spcAft>
                <a:spcPts val="0"/>
              </a:spcAft>
              <a:buNone/>
            </a:pPr>
            <a:endParaRPr>
              <a:solidFill>
                <a:srgbClr val="262626"/>
              </a:solidFill>
            </a:endParaRPr>
          </a:p>
          <a:p>
            <a:pPr marL="0" lvl="0" indent="0" algn="l" rtl="0">
              <a:lnSpc>
                <a:spcPct val="150000"/>
              </a:lnSpc>
              <a:spcBef>
                <a:spcPts val="0"/>
              </a:spcBef>
              <a:spcAft>
                <a:spcPts val="0"/>
              </a:spcAft>
              <a:buNone/>
            </a:pPr>
            <a:endParaRPr>
              <a:solidFill>
                <a:srgbClr val="262626"/>
              </a:solidFill>
            </a:endParaRPr>
          </a:p>
          <a:p>
            <a:pPr marL="0" lvl="0" indent="0" algn="l" rtl="0">
              <a:lnSpc>
                <a:spcPct val="150000"/>
              </a:lnSpc>
              <a:spcBef>
                <a:spcPts val="0"/>
              </a:spcBef>
              <a:spcAft>
                <a:spcPts val="0"/>
              </a:spcAft>
              <a:buClr>
                <a:schemeClr val="dk1"/>
              </a:buClr>
              <a:buSzPts val="1100"/>
              <a:buFont typeface="Arial"/>
              <a:buNone/>
            </a:pPr>
            <a:r>
              <a:rPr lang="en">
                <a:solidFill>
                  <a:srgbClr val="262626"/>
                </a:solidFill>
                <a:highlight>
                  <a:schemeClr val="lt1"/>
                </a:highlight>
              </a:rPr>
              <a:t>Measures performance of your application and compares it with its modeled performance on a selected target GPU so that you can decide what parts of your application you can execute on the GPU and how you can optimize it to get a better performance after offloading.</a:t>
            </a:r>
            <a:endParaRPr>
              <a:solidFill>
                <a:srgbClr val="262626"/>
              </a:solidFill>
            </a:endParaRPr>
          </a:p>
          <a:p>
            <a:pPr marL="0" lvl="0" indent="0" algn="l" rtl="0">
              <a:spcBef>
                <a:spcPts val="0"/>
              </a:spcBef>
              <a:spcAft>
                <a:spcPts val="0"/>
              </a:spcAft>
              <a:buNone/>
            </a:pPr>
            <a:endParaRPr sz="1600">
              <a:solidFill>
                <a:srgbClr val="262626"/>
              </a:solidFill>
            </a:endParaRPr>
          </a:p>
          <a:p>
            <a:pPr marL="0" lvl="0" indent="0" algn="l" rtl="0">
              <a:spcBef>
                <a:spcPts val="0"/>
              </a:spcBef>
              <a:spcAft>
                <a:spcPts val="0"/>
              </a:spcAft>
              <a:buClr>
                <a:schemeClr val="dk1"/>
              </a:buClr>
              <a:buSzPts val="1100"/>
              <a:buFont typeface="Arial"/>
              <a:buNone/>
            </a:pPr>
            <a:endParaRPr sz="14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Intel Offload Advisor - Purpose (Contd.)</a:t>
            </a:r>
            <a:endParaRPr b="1"/>
          </a:p>
        </p:txBody>
      </p:sp>
      <p:sp>
        <p:nvSpPr>
          <p:cNvPr id="314" name="Google Shape;314;p48"/>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0" lvl="0" indent="0" algn="l" rtl="0">
              <a:lnSpc>
                <a:spcPct val="150000"/>
              </a:lnSpc>
              <a:spcBef>
                <a:spcPts val="0"/>
              </a:spcBef>
              <a:spcAft>
                <a:spcPts val="0"/>
              </a:spcAft>
              <a:buNone/>
            </a:pPr>
            <a:r>
              <a:rPr lang="en">
                <a:solidFill>
                  <a:srgbClr val="000000"/>
                </a:solidFill>
              </a:rPr>
              <a:t>The Offload Modeling perspective can mainly help you in the following:</a:t>
            </a:r>
            <a:endParaRPr>
              <a:solidFill>
                <a:srgbClr val="000000"/>
              </a:solidFill>
            </a:endParaRPr>
          </a:p>
          <a:p>
            <a:pPr marL="457200" lvl="0" indent="-342900" algn="l" rtl="0">
              <a:lnSpc>
                <a:spcPct val="150000"/>
              </a:lnSpc>
              <a:spcBef>
                <a:spcPts val="800"/>
              </a:spcBef>
              <a:spcAft>
                <a:spcPts val="0"/>
              </a:spcAft>
              <a:buClr>
                <a:srgbClr val="262626"/>
              </a:buClr>
              <a:buSzPts val="1800"/>
              <a:buChar char="•"/>
            </a:pPr>
            <a:r>
              <a:rPr lang="en">
                <a:solidFill>
                  <a:srgbClr val="262626"/>
                </a:solidFill>
              </a:rPr>
              <a:t>Determine if you should offload your code to a target device </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Estimate potential speedup from running it on a different target</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Identify loops recommended for offloading</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Identify potential performance bottlenecks on the target device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Check how effectively data can be transferred between host and target devices.</a:t>
            </a:r>
            <a:endParaRPr>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20" name="Google Shape;320;p49"/>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000000"/>
              </a:solidFill>
            </a:endParaRPr>
          </a:p>
          <a:p>
            <a:pPr marL="457200" lvl="0" indent="-342900" algn="l" rtl="0">
              <a:lnSpc>
                <a:spcPct val="150000"/>
              </a:lnSpc>
              <a:spcBef>
                <a:spcPts val="800"/>
              </a:spcBef>
              <a:spcAft>
                <a:spcPts val="0"/>
              </a:spcAft>
              <a:buClr>
                <a:srgbClr val="262626"/>
              </a:buClr>
              <a:buSzPts val="1800"/>
              <a:buAutoNum type="arabicPeriod"/>
            </a:pPr>
            <a:r>
              <a:rPr lang="en" b="1">
                <a:solidFill>
                  <a:srgbClr val="262626"/>
                </a:solidFill>
              </a:rPr>
              <a:t>Survey analysis</a:t>
            </a:r>
            <a:r>
              <a:rPr lang="en">
                <a:solidFill>
                  <a:srgbClr val="262626"/>
                </a:solidFill>
              </a:rPr>
              <a:t> - Get the baseline performance data for your application</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CPU Utilization</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Memory transfer and allocation</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Data transfer patterns</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Hotspots</a:t>
            </a:r>
            <a:endParaRPr>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26" name="Google Shape;326;p50"/>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262626"/>
              </a:solidFill>
            </a:endParaRPr>
          </a:p>
          <a:p>
            <a:pPr marL="0" lvl="0" indent="0" algn="l" rtl="0">
              <a:lnSpc>
                <a:spcPct val="150000"/>
              </a:lnSpc>
              <a:spcBef>
                <a:spcPts val="800"/>
              </a:spcBef>
              <a:spcAft>
                <a:spcPts val="0"/>
              </a:spcAft>
              <a:buNone/>
            </a:pPr>
            <a:r>
              <a:rPr lang="en">
                <a:solidFill>
                  <a:srgbClr val="262626"/>
                </a:solidFill>
              </a:rPr>
              <a:t>2.</a:t>
            </a:r>
            <a:r>
              <a:rPr lang="en" b="1">
                <a:solidFill>
                  <a:srgbClr val="262626"/>
                </a:solidFill>
              </a:rPr>
              <a:t> Characterization analysis</a:t>
            </a:r>
            <a:r>
              <a:rPr lang="en">
                <a:solidFill>
                  <a:srgbClr val="262626"/>
                </a:solidFill>
              </a:rPr>
              <a:t> - Identify:</a:t>
            </a:r>
            <a:endParaRPr>
              <a:solidFill>
                <a:srgbClr val="262626"/>
              </a:solidFill>
            </a:endParaRPr>
          </a:p>
          <a:p>
            <a:pPr marL="914400" lvl="0" indent="-342900" algn="l" rtl="0">
              <a:lnSpc>
                <a:spcPct val="150000"/>
              </a:lnSpc>
              <a:spcBef>
                <a:spcPts val="800"/>
              </a:spcBef>
              <a:spcAft>
                <a:spcPts val="0"/>
              </a:spcAft>
              <a:buClr>
                <a:srgbClr val="262626"/>
              </a:buClr>
              <a:buSzPts val="1800"/>
              <a:buChar char="•"/>
            </a:pPr>
            <a:r>
              <a:rPr lang="en">
                <a:solidFill>
                  <a:srgbClr val="262626"/>
                </a:solidFill>
              </a:rPr>
              <a:t>kernels invoked and executed</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estimate cache and memory traffics on target device memory</a:t>
            </a:r>
            <a:endParaRPr>
              <a:solidFill>
                <a:srgbClr val="262626"/>
              </a:solidFill>
            </a:endParaRPr>
          </a:p>
          <a:p>
            <a:pPr marL="1371600" lvl="0" indent="0" algn="l" rtl="0">
              <a:spcBef>
                <a:spcPts val="800"/>
              </a:spcBef>
              <a:spcAft>
                <a:spcPts val="0"/>
              </a:spcAft>
              <a:buNone/>
            </a:pPr>
            <a:endParaRPr sz="400">
              <a:solidFill>
                <a:srgbClr val="262626"/>
              </a:solidFill>
            </a:endParaRPr>
          </a:p>
          <a:p>
            <a:pPr marL="0" lvl="0" indent="0" algn="l" rtl="0">
              <a:spcBef>
                <a:spcPts val="800"/>
              </a:spcBef>
              <a:spcAft>
                <a:spcPts val="800"/>
              </a:spcAft>
              <a:buNone/>
            </a:pP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32" name="Google Shape;332;p51"/>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262626"/>
              </a:solidFill>
            </a:endParaRPr>
          </a:p>
          <a:p>
            <a:pPr marL="0" lvl="0" indent="0" algn="l" rtl="0">
              <a:lnSpc>
                <a:spcPct val="150000"/>
              </a:lnSpc>
              <a:spcBef>
                <a:spcPts val="800"/>
              </a:spcBef>
              <a:spcAft>
                <a:spcPts val="0"/>
              </a:spcAft>
              <a:buNone/>
            </a:pPr>
            <a:r>
              <a:rPr lang="en">
                <a:solidFill>
                  <a:srgbClr val="262626"/>
                </a:solidFill>
              </a:rPr>
              <a:t>3.</a:t>
            </a:r>
            <a:r>
              <a:rPr lang="en" b="1">
                <a:solidFill>
                  <a:srgbClr val="262626"/>
                </a:solidFill>
              </a:rPr>
              <a:t> Dependencies analysis </a:t>
            </a:r>
            <a:r>
              <a:rPr lang="en">
                <a:solidFill>
                  <a:srgbClr val="262626"/>
                </a:solidFill>
              </a:rPr>
              <a:t>- identify loop-carried dependencies that might block parallel execution</a:t>
            </a:r>
            <a:endParaRPr>
              <a:solidFill>
                <a:srgbClr val="262626"/>
              </a:solidFill>
            </a:endParaRPr>
          </a:p>
          <a:p>
            <a:pPr marL="457200" lvl="0" indent="0" algn="l" rtl="0">
              <a:spcBef>
                <a:spcPts val="800"/>
              </a:spcBef>
              <a:spcAft>
                <a:spcPts val="0"/>
              </a:spcAft>
              <a:buNone/>
            </a:pPr>
            <a:r>
              <a:rPr lang="en">
                <a:solidFill>
                  <a:srgbClr val="262626"/>
                </a:solidFill>
              </a:rPr>
              <a:t> </a:t>
            </a:r>
            <a:endParaRPr>
              <a:solidFill>
                <a:srgbClr val="262626"/>
              </a:solidFill>
            </a:endParaRPr>
          </a:p>
          <a:p>
            <a:pPr marL="0" lvl="0" indent="0" algn="l" rtl="0">
              <a:spcBef>
                <a:spcPts val="800"/>
              </a:spcBef>
              <a:spcAft>
                <a:spcPts val="800"/>
              </a:spcAft>
              <a:buNone/>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38" name="Google Shape;338;p52"/>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262626"/>
              </a:solidFill>
            </a:endParaRPr>
          </a:p>
          <a:p>
            <a:pPr marL="0" lvl="0" indent="0" algn="l" rtl="0">
              <a:lnSpc>
                <a:spcPct val="150000"/>
              </a:lnSpc>
              <a:spcBef>
                <a:spcPts val="800"/>
              </a:spcBef>
              <a:spcAft>
                <a:spcPts val="800"/>
              </a:spcAft>
              <a:buNone/>
            </a:pPr>
            <a:r>
              <a:rPr lang="en" b="1">
                <a:solidFill>
                  <a:srgbClr val="262626"/>
                </a:solidFill>
              </a:rPr>
              <a:t>4. Performance Modeling</a:t>
            </a:r>
            <a:r>
              <a:rPr lang="en">
                <a:solidFill>
                  <a:srgbClr val="262626"/>
                </a:solidFill>
              </a:rPr>
              <a:t> - Estimate total program speedup on a target device and other performance metrics. Region is profitable if its execution time on the target is less than on a host.</a:t>
            </a:r>
            <a:endParaRPr>
              <a:solidFill>
                <a:srgbClr val="000000"/>
              </a:solidFill>
            </a:endParaRPr>
          </a:p>
        </p:txBody>
      </p:sp>
    </p:spTree>
  </p:cSld>
  <p:clrMapOvr>
    <a:masterClrMapping/>
  </p:clrMapOvr>
</p:sld>
</file>

<file path=ppt/theme/theme1.xml><?xml version="1.0" encoding="utf-8"?>
<a:theme xmlns:a="http://schemas.openxmlformats.org/drawingml/2006/main" name="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1326</Words>
  <Application>Microsoft Office PowerPoint</Application>
  <PresentationFormat>On-screen Show (16:9)</PresentationFormat>
  <Paragraphs>159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Lato Light</vt:lpstr>
      <vt:lpstr>Template</vt:lpstr>
      <vt:lpstr>Day 3</vt:lpstr>
      <vt:lpstr>Intel Offload Advisor</vt:lpstr>
      <vt:lpstr>Agenda</vt:lpstr>
      <vt:lpstr>Intel Offload Advisor - Purpose</vt:lpstr>
      <vt:lpstr>Intel Offload Advisor - Purpose (Contd.)</vt:lpstr>
      <vt:lpstr>Working of Offload Advisor</vt:lpstr>
      <vt:lpstr>Working of Offload Advisor</vt:lpstr>
      <vt:lpstr>Working of Offload Advisor</vt:lpstr>
      <vt:lpstr>Working of Offload Advisor</vt:lpstr>
      <vt:lpstr>Workflows in Offload Advisor</vt:lpstr>
      <vt:lpstr>Run Offload Advisor</vt:lpstr>
      <vt:lpstr>Run Offload Advisor</vt:lpstr>
      <vt:lpstr>Run Offload Advisor</vt:lpstr>
      <vt:lpstr>Run Offload Advisor</vt:lpstr>
      <vt:lpstr>Run Offload Advisor</vt:lpstr>
      <vt:lpstr>Run Offload Advisor</vt:lpstr>
      <vt:lpstr>Run Offload Advisor (Cont)</vt:lpstr>
      <vt:lpstr>Run Offload Advisor (Contd…)</vt:lpstr>
      <vt:lpstr>Run Offload Advisor (Cont)</vt:lpstr>
      <vt:lpstr>Run Offload Advisor (Cont)</vt:lpstr>
      <vt:lpstr>Run Offload Advisor (Cont)</vt:lpstr>
      <vt:lpstr>Offload modeling report overview</vt:lpstr>
      <vt:lpstr>Intel advisor tells you… </vt:lpstr>
      <vt:lpstr>Intel advisor tells you… </vt:lpstr>
      <vt:lpstr>Intel advisor tells you… </vt:lpstr>
      <vt:lpstr>Intel advisor tells you… </vt:lpstr>
      <vt:lpstr>PowerPoint Presentation</vt:lpstr>
      <vt:lpstr>PowerPoint Presentation</vt:lpstr>
      <vt:lpstr>Top offloaded regions</vt:lpstr>
      <vt:lpstr>Top offloaded regions</vt:lpstr>
      <vt:lpstr>Top Non-offloaded Regions</vt:lpstr>
      <vt:lpstr>Summary of Offload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Himanshu Sharma</cp:lastModifiedBy>
  <cp:revision>1</cp:revision>
  <dcterms:modified xsi:type="dcterms:W3CDTF">2024-06-21T15:29:57Z</dcterms:modified>
</cp:coreProperties>
</file>