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Lato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6" roundtripDataSignature="AMtx7mg2EzyAGI1mx5NnMCs2t0N7dOnU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Light-regular.fntdata"/><Relationship Id="rId21" Type="http://schemas.openxmlformats.org/officeDocument/2006/relationships/slide" Target="slides/slide16.xml"/><Relationship Id="rId24" Type="http://schemas.openxmlformats.org/officeDocument/2006/relationships/font" Target="fonts/LatoLight-italic.fntdata"/><Relationship Id="rId23" Type="http://schemas.openxmlformats.org/officeDocument/2006/relationships/font" Target="fonts/Lato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Lato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0.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0.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9"/>
          <p:cNvSpPr txBox="1"/>
          <p:nvPr>
            <p:ph type="title"/>
          </p:nvPr>
        </p:nvSpPr>
        <p:spPr>
          <a:xfrm>
            <a:off x="628649" y="321469"/>
            <a:ext cx="7714200" cy="459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 name="Google Shape;20;p19"/>
          <p:cNvSpPr txBox="1"/>
          <p:nvPr>
            <p:ph idx="1" type="body"/>
          </p:nvPr>
        </p:nvSpPr>
        <p:spPr>
          <a:xfrm>
            <a:off x="628650" y="971549"/>
            <a:ext cx="7886700" cy="36612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rgbClr val="A40000"/>
              </a:buClr>
              <a:buSzPts val="1800"/>
              <a:buFont typeface="Arial"/>
              <a:buChar char="•"/>
              <a:defRPr/>
            </a:lvl1pPr>
            <a:lvl2pPr indent="-323850" lvl="1" marL="914400" algn="l">
              <a:lnSpc>
                <a:spcPct val="90000"/>
              </a:lnSpc>
              <a:spcBef>
                <a:spcPts val="400"/>
              </a:spcBef>
              <a:spcAft>
                <a:spcPts val="0"/>
              </a:spcAft>
              <a:buClr>
                <a:srgbClr val="A40000"/>
              </a:buClr>
              <a:buSzPts val="1500"/>
              <a:buFont typeface="Arial"/>
              <a:buChar char="•"/>
              <a:defRPr/>
            </a:lvl2pPr>
            <a:lvl3pPr indent="-317500" lvl="2" marL="1371600" algn="l">
              <a:lnSpc>
                <a:spcPct val="90000"/>
              </a:lnSpc>
              <a:spcBef>
                <a:spcPts val="400"/>
              </a:spcBef>
              <a:spcAft>
                <a:spcPts val="0"/>
              </a:spcAft>
              <a:buClr>
                <a:srgbClr val="A40000"/>
              </a:buClr>
              <a:buSzPts val="1400"/>
              <a:buFont typeface="Arial"/>
              <a:buChar char="•"/>
              <a:defRPr/>
            </a:lvl3pPr>
            <a:lvl4pPr indent="-304800" lvl="3" marL="1828800" algn="l">
              <a:lnSpc>
                <a:spcPct val="90000"/>
              </a:lnSpc>
              <a:spcBef>
                <a:spcPts val="400"/>
              </a:spcBef>
              <a:spcAft>
                <a:spcPts val="0"/>
              </a:spcAft>
              <a:buClr>
                <a:srgbClr val="A40000"/>
              </a:buClr>
              <a:buSzPts val="1200"/>
              <a:buFont typeface="Arial"/>
              <a:buChar char="•"/>
              <a:defRPr/>
            </a:lvl4pPr>
            <a:lvl5pPr indent="-304800" lvl="4" marL="2286000" algn="l">
              <a:lnSpc>
                <a:spcPct val="90000"/>
              </a:lnSpc>
              <a:spcBef>
                <a:spcPts val="400"/>
              </a:spcBef>
              <a:spcAft>
                <a:spcPts val="0"/>
              </a:spcAft>
              <a:buClr>
                <a:srgbClr val="A40000"/>
              </a:buClr>
              <a:buSzPts val="1200"/>
              <a:buFont typeface="Arial"/>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 name="Google Shape;21;p19"/>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22" name="Google Shape;22;p19"/>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23" name="Google Shape;23;p19"/>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2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28"/>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SzPts val="1800"/>
              <a:buNone/>
              <a:defRPr b="1" sz="1800"/>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62" name="Google Shape;62;p28"/>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3" name="Google Shape;63;p2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SzPts val="1800"/>
              <a:buNone/>
              <a:defRPr b="1" sz="1800"/>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64" name="Google Shape;64;p28"/>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28"/>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6" name="Google Shape;66;p28"/>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7" name="Google Shape;67;p28"/>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29"/>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rgbClr val="0070C0"/>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29"/>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SzPts val="2400"/>
              <a:buChar char="•"/>
              <a:defRPr sz="2400"/>
            </a:lvl1pPr>
            <a:lvl2pPr indent="-361950" lvl="1" marL="914400" algn="l">
              <a:lnSpc>
                <a:spcPct val="90000"/>
              </a:lnSpc>
              <a:spcBef>
                <a:spcPts val="400"/>
              </a:spcBef>
              <a:spcAft>
                <a:spcPts val="0"/>
              </a:spcAft>
              <a:buSzPts val="2100"/>
              <a:buChar char="•"/>
              <a:defRPr sz="2100"/>
            </a:lvl2pPr>
            <a:lvl3pPr indent="-342900" lvl="2" marL="1371600" algn="l">
              <a:lnSpc>
                <a:spcPct val="90000"/>
              </a:lnSpc>
              <a:spcBef>
                <a:spcPts val="400"/>
              </a:spcBef>
              <a:spcAft>
                <a:spcPts val="0"/>
              </a:spcAft>
              <a:buSzPts val="1800"/>
              <a:buChar char="•"/>
              <a:defRPr sz="1800"/>
            </a:lvl3pPr>
            <a:lvl4pPr indent="-323850" lvl="3" marL="1828800" algn="l">
              <a:lnSpc>
                <a:spcPct val="90000"/>
              </a:lnSpc>
              <a:spcBef>
                <a:spcPts val="400"/>
              </a:spcBef>
              <a:spcAft>
                <a:spcPts val="0"/>
              </a:spcAft>
              <a:buSzPts val="1500"/>
              <a:buChar char="•"/>
              <a:defRPr sz="1500"/>
            </a:lvl4pPr>
            <a:lvl5pPr indent="-323850" lvl="4" marL="2286000" algn="l">
              <a:lnSpc>
                <a:spcPct val="90000"/>
              </a:lnSpc>
              <a:spcBef>
                <a:spcPts val="400"/>
              </a:spcBef>
              <a:spcAft>
                <a:spcPts val="0"/>
              </a:spcAft>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71" name="Google Shape;71;p2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SzPts val="1200"/>
              <a:buNone/>
              <a:defRPr sz="1200"/>
            </a:lvl1pPr>
            <a:lvl2pPr indent="-228600" lvl="1" marL="914400" algn="l">
              <a:lnSpc>
                <a:spcPct val="90000"/>
              </a:lnSpc>
              <a:spcBef>
                <a:spcPts val="400"/>
              </a:spcBef>
              <a:spcAft>
                <a:spcPts val="0"/>
              </a:spcAft>
              <a:buSzPts val="1100"/>
              <a:buNone/>
              <a:defRPr sz="110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800"/>
              <a:buNone/>
              <a:defRPr sz="800"/>
            </a:lvl4pPr>
            <a:lvl5pPr indent="-228600" lvl="4" marL="2286000" algn="l">
              <a:lnSpc>
                <a:spcPct val="90000"/>
              </a:lnSpc>
              <a:spcBef>
                <a:spcPts val="400"/>
              </a:spcBef>
              <a:spcAft>
                <a:spcPts val="0"/>
              </a:spcAft>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2" name="Google Shape;72;p29"/>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3" name="Google Shape;73;p29"/>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4" name="Google Shape;74;p29"/>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30"/>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rgbClr val="0070C0"/>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30"/>
          <p:cNvSpPr/>
          <p:nvPr>
            <p:ph idx="2" type="pic"/>
          </p:nvPr>
        </p:nvSpPr>
        <p:spPr>
          <a:xfrm>
            <a:off x="3887391" y="740569"/>
            <a:ext cx="4629300" cy="3655200"/>
          </a:xfrm>
          <a:prstGeom prst="rect">
            <a:avLst/>
          </a:prstGeom>
          <a:noFill/>
          <a:ln>
            <a:noFill/>
          </a:ln>
        </p:spPr>
      </p:sp>
      <p:sp>
        <p:nvSpPr>
          <p:cNvPr id="78" name="Google Shape;78;p3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SzPts val="1200"/>
              <a:buNone/>
              <a:defRPr sz="1200"/>
            </a:lvl1pPr>
            <a:lvl2pPr indent="-228600" lvl="1" marL="914400" algn="l">
              <a:lnSpc>
                <a:spcPct val="90000"/>
              </a:lnSpc>
              <a:spcBef>
                <a:spcPts val="400"/>
              </a:spcBef>
              <a:spcAft>
                <a:spcPts val="0"/>
              </a:spcAft>
              <a:buSzPts val="1100"/>
              <a:buNone/>
              <a:defRPr sz="110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800"/>
              <a:buNone/>
              <a:defRPr sz="800"/>
            </a:lvl4pPr>
            <a:lvl5pPr indent="-228600" lvl="4" marL="2286000" algn="l">
              <a:lnSpc>
                <a:spcPct val="90000"/>
              </a:lnSpc>
              <a:spcBef>
                <a:spcPts val="400"/>
              </a:spcBef>
              <a:spcAft>
                <a:spcPts val="0"/>
              </a:spcAft>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9" name="Google Shape;79;p30"/>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80" name="Google Shape;80;p30"/>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81" name="Google Shape;81;p30"/>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31"/>
          <p:cNvSpPr txBox="1"/>
          <p:nvPr>
            <p:ph type="title"/>
          </p:nvPr>
        </p:nvSpPr>
        <p:spPr>
          <a:xfrm>
            <a:off x="628649" y="321469"/>
            <a:ext cx="7714200" cy="459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31"/>
          <p:cNvSpPr txBox="1"/>
          <p:nvPr>
            <p:ph idx="1" type="body"/>
          </p:nvPr>
        </p:nvSpPr>
        <p:spPr>
          <a:xfrm rot="5400000">
            <a:off x="2741400" y="-1141200"/>
            <a:ext cx="36612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31"/>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86" name="Google Shape;86;p31"/>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87" name="Google Shape;87;p31"/>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3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3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32"/>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2" name="Google Shape;92;p32"/>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3" name="Google Shape;93;p32"/>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1_Two Content">
    <p:spTree>
      <p:nvGrpSpPr>
        <p:cNvPr id="94" name="Shape 94"/>
        <p:cNvGrpSpPr/>
        <p:nvPr/>
      </p:nvGrpSpPr>
      <p:grpSpPr>
        <a:xfrm>
          <a:off x="0" y="0"/>
          <a:ext cx="0" cy="0"/>
          <a:chOff x="0" y="0"/>
          <a:chExt cx="0" cy="0"/>
        </a:xfrm>
      </p:grpSpPr>
      <p:sp>
        <p:nvSpPr>
          <p:cNvPr id="95" name="Google Shape;95;p33"/>
          <p:cNvSpPr txBox="1"/>
          <p:nvPr>
            <p:ph type="title"/>
          </p:nvPr>
        </p:nvSpPr>
        <p:spPr>
          <a:xfrm>
            <a:off x="628650" y="650185"/>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4308E5"/>
              </a:buClr>
              <a:buSzPts val="3300"/>
              <a:buFont typeface="Arial"/>
              <a:buNone/>
              <a:defRPr b="1">
                <a:solidFill>
                  <a:srgbClr val="4308E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33"/>
          <p:cNvSpPr txBox="1"/>
          <p:nvPr>
            <p:ph idx="1" type="body"/>
          </p:nvPr>
        </p:nvSpPr>
        <p:spPr>
          <a:xfrm>
            <a:off x="628650" y="1746214"/>
            <a:ext cx="3886200" cy="32634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SzPts val="2100"/>
              <a:buChar char="•"/>
              <a:defRPr sz="1400">
                <a:latin typeface="Lato Light"/>
                <a:ea typeface="Lato Light"/>
                <a:cs typeface="Lato Light"/>
                <a:sym typeface="Lato Light"/>
              </a:defRPr>
            </a:lvl1pPr>
            <a:lvl2pPr indent="-342900" lvl="1" marL="914400" algn="l">
              <a:lnSpc>
                <a:spcPct val="90000"/>
              </a:lnSpc>
              <a:spcBef>
                <a:spcPts val="400"/>
              </a:spcBef>
              <a:spcAft>
                <a:spcPts val="0"/>
              </a:spcAft>
              <a:buSzPts val="1800"/>
              <a:buChar char="•"/>
              <a:defRPr/>
            </a:lvl2pPr>
            <a:lvl3pPr indent="-323850" lvl="2" marL="1371600" algn="l">
              <a:lnSpc>
                <a:spcPct val="90000"/>
              </a:lnSpc>
              <a:spcBef>
                <a:spcPts val="400"/>
              </a:spcBef>
              <a:spcAft>
                <a:spcPts val="0"/>
              </a:spcAft>
              <a:buSzPts val="15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97" name="Shape 97"/>
        <p:cNvGrpSpPr/>
        <p:nvPr/>
      </p:nvGrpSpPr>
      <p:grpSpPr>
        <a:xfrm>
          <a:off x="0" y="0"/>
          <a:ext cx="0" cy="0"/>
          <a:chOff x="0" y="0"/>
          <a:chExt cx="0" cy="0"/>
        </a:xfrm>
      </p:grpSpPr>
      <p:sp>
        <p:nvSpPr>
          <p:cNvPr id="98" name="Google Shape;98;p34"/>
          <p:cNvSpPr txBox="1"/>
          <p:nvPr>
            <p:ph type="title"/>
          </p:nvPr>
        </p:nvSpPr>
        <p:spPr>
          <a:xfrm>
            <a:off x="628649" y="321469"/>
            <a:ext cx="7714200" cy="459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34"/>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0" name="Google Shape;100;p34"/>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34"/>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showMasterSp="0">
  <p:cSld name="1_Title Only">
    <p:spTree>
      <p:nvGrpSpPr>
        <p:cNvPr id="102" name="Shape 102"/>
        <p:cNvGrpSpPr/>
        <p:nvPr/>
      </p:nvGrpSpPr>
      <p:grpSpPr>
        <a:xfrm>
          <a:off x="0" y="0"/>
          <a:ext cx="0" cy="0"/>
          <a:chOff x="0" y="0"/>
          <a:chExt cx="0" cy="0"/>
        </a:xfrm>
      </p:grpSpPr>
      <p:sp>
        <p:nvSpPr>
          <p:cNvPr id="103" name="Google Shape;103;p35"/>
          <p:cNvSpPr/>
          <p:nvPr/>
        </p:nvSpPr>
        <p:spPr>
          <a:xfrm>
            <a:off x="2286000" y="742951"/>
            <a:ext cx="4953000" cy="346800"/>
          </a:xfrm>
          <a:prstGeom prst="rect">
            <a:avLst/>
          </a:prstGeom>
          <a:noFill/>
          <a:ln>
            <a:noFill/>
          </a:ln>
        </p:spPr>
        <p:txBody>
          <a:bodyPr anchorCtr="0" anchor="t" bIns="34525" lIns="69050" spcFirstLastPara="1" rIns="69050" wrap="square" tIns="345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 name="Google Shape;104;p35"/>
          <p:cNvSpPr/>
          <p:nvPr/>
        </p:nvSpPr>
        <p:spPr>
          <a:xfrm>
            <a:off x="0" y="4914900"/>
            <a:ext cx="9144000" cy="415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dk1"/>
                </a:solidFill>
                <a:latin typeface="Calibri"/>
                <a:ea typeface="Calibri"/>
                <a:cs typeface="Calibri"/>
                <a:sym typeface="Calibri"/>
              </a:rPr>
              <a:t>Project Proposal Submitted to the National Supercomputing Mission presentation by Prof M V Rane &amp; Dr Vikas Kumar on 11/11/2017 at CDAC Pune                 			           © Heat Pump Laboratory  IITB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dk1"/>
                </a:solidFill>
                <a:latin typeface="Calibri"/>
                <a:ea typeface="Calibri"/>
                <a:cs typeface="Calibri"/>
                <a:sym typeface="Calibri"/>
              </a:rPr>
              <a:t>Saved as F:\EHD2018\SP+2012-21\NSM+CDAC+2019-21\PMC2+9032021+CDAC_Pune\20210309+MVR&amp;VK+Design &amp; Development of DCLC based System+IITB+CDAC+f.pptx  last updated on 8-03-2021 01:20                                                                                      Slide </a:t>
            </a:r>
            <a:fld id="{00000000-1234-1234-1234-123412341234}" type="slidenum">
              <a:rPr b="0" i="0" lang="en" sz="800" u="none" cap="none" strike="noStrike">
                <a:solidFill>
                  <a:schemeClr val="dk1"/>
                </a:solidFill>
                <a:latin typeface="Calibri"/>
                <a:ea typeface="Calibri"/>
                <a:cs typeface="Calibri"/>
                <a:sym typeface="Calibri"/>
              </a:rPr>
              <a:t>‹#›</a:t>
            </a:fld>
            <a:endParaRPr b="0" i="0" sz="800" u="none" cap="none" strike="noStrike">
              <a:solidFill>
                <a:schemeClr val="dk1"/>
              </a:solidFill>
              <a:latin typeface="Calibri"/>
              <a:ea typeface="Calibri"/>
              <a:cs typeface="Calibri"/>
              <a:sym typeface="Calibri"/>
            </a:endParaRPr>
          </a:p>
        </p:txBody>
      </p:sp>
      <p:pic>
        <p:nvPicPr>
          <p:cNvPr id="105" name="Google Shape;105;p35"/>
          <p:cNvPicPr preferRelativeResize="0"/>
          <p:nvPr/>
        </p:nvPicPr>
        <p:blipFill rotWithShape="1">
          <a:blip r:embed="rId2">
            <a:alphaModFix/>
          </a:blip>
          <a:srcRect b="0" l="0" r="0" t="0"/>
          <a:stretch/>
        </p:blipFill>
        <p:spPr>
          <a:xfrm>
            <a:off x="8096251" y="0"/>
            <a:ext cx="1047749" cy="834629"/>
          </a:xfrm>
          <a:prstGeom prst="rect">
            <a:avLst/>
          </a:prstGeom>
          <a:noFill/>
          <a:ln>
            <a:noFill/>
          </a:ln>
        </p:spPr>
      </p:pic>
      <p:pic>
        <p:nvPicPr>
          <p:cNvPr id="106" name="Google Shape;106;p35"/>
          <p:cNvPicPr preferRelativeResize="0"/>
          <p:nvPr/>
        </p:nvPicPr>
        <p:blipFill rotWithShape="1">
          <a:blip r:embed="rId3">
            <a:alphaModFix/>
          </a:blip>
          <a:srcRect b="0" l="0" r="0" t="0"/>
          <a:stretch/>
        </p:blipFill>
        <p:spPr>
          <a:xfrm>
            <a:off x="98181" y="92869"/>
            <a:ext cx="795703" cy="457200"/>
          </a:xfrm>
          <a:prstGeom prst="rect">
            <a:avLst/>
          </a:prstGeom>
          <a:noFill/>
          <a:ln>
            <a:noFill/>
          </a:ln>
        </p:spPr>
      </p:pic>
      <p:sp>
        <p:nvSpPr>
          <p:cNvPr id="107" name="Google Shape;107;p35"/>
          <p:cNvSpPr txBox="1"/>
          <p:nvPr>
            <p:ph idx="1" type="body"/>
          </p:nvPr>
        </p:nvSpPr>
        <p:spPr>
          <a:xfrm>
            <a:off x="211015" y="878682"/>
            <a:ext cx="8757000" cy="39756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SzPts val="1800"/>
              <a:buChar char="•"/>
              <a:defRPr/>
            </a:lvl1pPr>
            <a:lvl2pPr indent="-323850" lvl="1" marL="914400" algn="l">
              <a:lnSpc>
                <a:spcPct val="90000"/>
              </a:lnSpc>
              <a:spcBef>
                <a:spcPts val="400"/>
              </a:spcBef>
              <a:spcAft>
                <a:spcPts val="0"/>
              </a:spcAft>
              <a:buSzPts val="1500"/>
              <a:buChar char="•"/>
              <a:defRPr/>
            </a:lvl2pPr>
            <a:lvl3pPr indent="-317500" lvl="2" marL="1371600" algn="l">
              <a:lnSpc>
                <a:spcPct val="90000"/>
              </a:lnSpc>
              <a:spcBef>
                <a:spcPts val="400"/>
              </a:spcBef>
              <a:spcAft>
                <a:spcPts val="0"/>
              </a:spcAft>
              <a:buSzPts val="1400"/>
              <a:buChar char="•"/>
              <a:defRPr/>
            </a:lvl3pPr>
            <a:lvl4pPr indent="-304800" lvl="3" marL="1828800" algn="l">
              <a:lnSpc>
                <a:spcPct val="90000"/>
              </a:lnSpc>
              <a:spcBef>
                <a:spcPts val="400"/>
              </a:spcBef>
              <a:spcAft>
                <a:spcPts val="0"/>
              </a:spcAft>
              <a:buSzPts val="1200"/>
              <a:buChar char="•"/>
              <a:defRPr/>
            </a:lvl4pPr>
            <a:lvl5pPr indent="-279400" lvl="4" marL="2286000" algn="l">
              <a:lnSpc>
                <a:spcPct val="90000"/>
              </a:lnSpc>
              <a:spcBef>
                <a:spcPts val="400"/>
              </a:spcBef>
              <a:spcAft>
                <a:spcPts val="0"/>
              </a:spcAft>
              <a:buSzPts val="800"/>
              <a:buChar char="•"/>
              <a:defRPr sz="8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8" name="Google Shape;108;p35"/>
          <p:cNvSpPr txBox="1"/>
          <p:nvPr>
            <p:ph type="title"/>
          </p:nvPr>
        </p:nvSpPr>
        <p:spPr>
          <a:xfrm>
            <a:off x="893885" y="-2104"/>
            <a:ext cx="7104600" cy="3648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showMasterSp="0">
  <p:cSld name="2_Title Only">
    <p:spTree>
      <p:nvGrpSpPr>
        <p:cNvPr id="109" name="Shape 109"/>
        <p:cNvGrpSpPr/>
        <p:nvPr/>
      </p:nvGrpSpPr>
      <p:grpSpPr>
        <a:xfrm>
          <a:off x="0" y="0"/>
          <a:ext cx="0" cy="0"/>
          <a:chOff x="0" y="0"/>
          <a:chExt cx="0" cy="0"/>
        </a:xfrm>
      </p:grpSpPr>
      <p:sp>
        <p:nvSpPr>
          <p:cNvPr id="110" name="Google Shape;110;p36"/>
          <p:cNvSpPr/>
          <p:nvPr/>
        </p:nvSpPr>
        <p:spPr>
          <a:xfrm>
            <a:off x="2286000" y="742951"/>
            <a:ext cx="4953000" cy="346800"/>
          </a:xfrm>
          <a:prstGeom prst="rect">
            <a:avLst/>
          </a:prstGeom>
          <a:noFill/>
          <a:ln>
            <a:noFill/>
          </a:ln>
        </p:spPr>
        <p:txBody>
          <a:bodyPr anchorCtr="0" anchor="t" bIns="34525" lIns="69050" spcFirstLastPara="1" rIns="69050" wrap="square" tIns="345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 name="Google Shape;111;p36"/>
          <p:cNvSpPr/>
          <p:nvPr/>
        </p:nvSpPr>
        <p:spPr>
          <a:xfrm>
            <a:off x="0" y="4914900"/>
            <a:ext cx="9144000" cy="415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dk1"/>
                </a:solidFill>
                <a:latin typeface="Calibri"/>
                <a:ea typeface="Calibri"/>
                <a:cs typeface="Calibri"/>
                <a:sym typeface="Calibri"/>
              </a:rPr>
              <a:t>Project Proposal Submitted to the National Supercomputing Mission presentation by Prof M V Rane &amp; Dr Vikas Kumar on 11/11/2017 at CDAC Pune                 			           © Heat Pump Laboratory  IITB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dk1"/>
                </a:solidFill>
                <a:latin typeface="Calibri"/>
                <a:ea typeface="Calibri"/>
                <a:cs typeface="Calibri"/>
                <a:sym typeface="Calibri"/>
              </a:rPr>
              <a:t>Saved as F:\EHD2018\SP+2012-21\NSM+CDAC+2019-21\PMC2+9032021+CDAC_Pune\20210309+MVR&amp;VK+Design &amp; Development of DCLC based System+IITB+CDAC+f.pptx  last updated on 8-03-2021 01:20                                                                                      Slide </a:t>
            </a:r>
            <a:fld id="{00000000-1234-1234-1234-123412341234}" type="slidenum">
              <a:rPr b="0" i="0" lang="en" sz="800" u="none" cap="none" strike="noStrike">
                <a:solidFill>
                  <a:schemeClr val="dk1"/>
                </a:solidFill>
                <a:latin typeface="Calibri"/>
                <a:ea typeface="Calibri"/>
                <a:cs typeface="Calibri"/>
                <a:sym typeface="Calibri"/>
              </a:rPr>
              <a:t>‹#›</a:t>
            </a:fld>
            <a:endParaRPr b="0" i="0" sz="800" u="none" cap="none" strike="noStrike">
              <a:solidFill>
                <a:schemeClr val="dk1"/>
              </a:solidFill>
              <a:latin typeface="Calibri"/>
              <a:ea typeface="Calibri"/>
              <a:cs typeface="Calibri"/>
              <a:sym typeface="Calibri"/>
            </a:endParaRPr>
          </a:p>
        </p:txBody>
      </p:sp>
      <p:pic>
        <p:nvPicPr>
          <p:cNvPr id="112" name="Google Shape;112;p36"/>
          <p:cNvPicPr preferRelativeResize="0"/>
          <p:nvPr/>
        </p:nvPicPr>
        <p:blipFill rotWithShape="1">
          <a:blip r:embed="rId2">
            <a:alphaModFix/>
          </a:blip>
          <a:srcRect b="0" l="0" r="0" t="0"/>
          <a:stretch/>
        </p:blipFill>
        <p:spPr>
          <a:xfrm>
            <a:off x="8096251" y="0"/>
            <a:ext cx="1047749" cy="834629"/>
          </a:xfrm>
          <a:prstGeom prst="rect">
            <a:avLst/>
          </a:prstGeom>
          <a:noFill/>
          <a:ln>
            <a:noFill/>
          </a:ln>
        </p:spPr>
      </p:pic>
      <p:pic>
        <p:nvPicPr>
          <p:cNvPr id="113" name="Google Shape;113;p36"/>
          <p:cNvPicPr preferRelativeResize="0"/>
          <p:nvPr/>
        </p:nvPicPr>
        <p:blipFill rotWithShape="1">
          <a:blip r:embed="rId3">
            <a:alphaModFix/>
          </a:blip>
          <a:srcRect b="0" l="0" r="0" t="0"/>
          <a:stretch/>
        </p:blipFill>
        <p:spPr>
          <a:xfrm>
            <a:off x="98181" y="92869"/>
            <a:ext cx="795703" cy="457200"/>
          </a:xfrm>
          <a:prstGeom prst="rect">
            <a:avLst/>
          </a:prstGeom>
          <a:noFill/>
          <a:ln>
            <a:noFill/>
          </a:ln>
        </p:spPr>
      </p:pic>
      <p:sp>
        <p:nvSpPr>
          <p:cNvPr id="114" name="Google Shape;114;p36"/>
          <p:cNvSpPr txBox="1"/>
          <p:nvPr>
            <p:ph idx="1" type="body"/>
          </p:nvPr>
        </p:nvSpPr>
        <p:spPr>
          <a:xfrm>
            <a:off x="211015" y="878682"/>
            <a:ext cx="8757000" cy="39756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SzPts val="1800"/>
              <a:buChar char="•"/>
              <a:defRPr/>
            </a:lvl1pPr>
            <a:lvl2pPr indent="-323850" lvl="1" marL="914400" algn="l">
              <a:lnSpc>
                <a:spcPct val="90000"/>
              </a:lnSpc>
              <a:spcBef>
                <a:spcPts val="400"/>
              </a:spcBef>
              <a:spcAft>
                <a:spcPts val="0"/>
              </a:spcAft>
              <a:buSzPts val="1500"/>
              <a:buChar char="•"/>
              <a:defRPr/>
            </a:lvl2pPr>
            <a:lvl3pPr indent="-317500" lvl="2" marL="1371600" algn="l">
              <a:lnSpc>
                <a:spcPct val="90000"/>
              </a:lnSpc>
              <a:spcBef>
                <a:spcPts val="400"/>
              </a:spcBef>
              <a:spcAft>
                <a:spcPts val="0"/>
              </a:spcAft>
              <a:buSzPts val="1400"/>
              <a:buChar char="•"/>
              <a:defRPr/>
            </a:lvl3pPr>
            <a:lvl4pPr indent="-304800" lvl="3" marL="1828800" algn="l">
              <a:lnSpc>
                <a:spcPct val="90000"/>
              </a:lnSpc>
              <a:spcBef>
                <a:spcPts val="400"/>
              </a:spcBef>
              <a:spcAft>
                <a:spcPts val="0"/>
              </a:spcAft>
              <a:buSzPts val="1200"/>
              <a:buChar char="•"/>
              <a:defRPr/>
            </a:lvl4pPr>
            <a:lvl5pPr indent="-279400" lvl="4" marL="2286000" algn="l">
              <a:lnSpc>
                <a:spcPct val="90000"/>
              </a:lnSpc>
              <a:spcBef>
                <a:spcPts val="400"/>
              </a:spcBef>
              <a:spcAft>
                <a:spcPts val="0"/>
              </a:spcAft>
              <a:buSzPts val="800"/>
              <a:buChar char="•"/>
              <a:defRPr sz="8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36"/>
          <p:cNvSpPr txBox="1"/>
          <p:nvPr>
            <p:ph type="title"/>
          </p:nvPr>
        </p:nvSpPr>
        <p:spPr>
          <a:xfrm>
            <a:off x="893885" y="-2104"/>
            <a:ext cx="7104600" cy="3648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showMasterSp="0">
  <p:cSld name="3_Title Only">
    <p:spTree>
      <p:nvGrpSpPr>
        <p:cNvPr id="116" name="Shape 116"/>
        <p:cNvGrpSpPr/>
        <p:nvPr/>
      </p:nvGrpSpPr>
      <p:grpSpPr>
        <a:xfrm>
          <a:off x="0" y="0"/>
          <a:ext cx="0" cy="0"/>
          <a:chOff x="0" y="0"/>
          <a:chExt cx="0" cy="0"/>
        </a:xfrm>
      </p:grpSpPr>
      <p:sp>
        <p:nvSpPr>
          <p:cNvPr id="117" name="Google Shape;117;p37"/>
          <p:cNvSpPr/>
          <p:nvPr/>
        </p:nvSpPr>
        <p:spPr>
          <a:xfrm>
            <a:off x="2286000" y="742951"/>
            <a:ext cx="4953000" cy="346800"/>
          </a:xfrm>
          <a:prstGeom prst="rect">
            <a:avLst/>
          </a:prstGeom>
          <a:noFill/>
          <a:ln>
            <a:noFill/>
          </a:ln>
        </p:spPr>
        <p:txBody>
          <a:bodyPr anchorCtr="0" anchor="t" bIns="34525" lIns="69050" spcFirstLastPara="1" rIns="69050" wrap="square" tIns="345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 name="Google Shape;118;p37"/>
          <p:cNvSpPr/>
          <p:nvPr/>
        </p:nvSpPr>
        <p:spPr>
          <a:xfrm>
            <a:off x="0" y="4914900"/>
            <a:ext cx="9144000" cy="415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dk1"/>
                </a:solidFill>
                <a:latin typeface="Calibri"/>
                <a:ea typeface="Calibri"/>
                <a:cs typeface="Calibri"/>
                <a:sym typeface="Calibri"/>
              </a:rPr>
              <a:t>Project Proposal Submitted to the National Supercomputing Mission presentation by Prof M V Rane &amp; Dr Vikas Kumar on 11/11/2017 at CDAC Pune                 			           © Heat Pump Laboratory  IITB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dk1"/>
                </a:solidFill>
                <a:latin typeface="Calibri"/>
                <a:ea typeface="Calibri"/>
                <a:cs typeface="Calibri"/>
                <a:sym typeface="Calibri"/>
              </a:rPr>
              <a:t>Saved as F:\EHD2018\SP+2012-21\NSM+CDAC+2019-21\PMC2+9032021+CDAC_Pune\20210309+MVR&amp;VK+Design &amp; Development of DCLC based System+IITB+CDAC+f.pptx  last updated on 8-03-2021 01:20                                                                                      Slide </a:t>
            </a:r>
            <a:fld id="{00000000-1234-1234-1234-123412341234}" type="slidenum">
              <a:rPr b="0" i="0" lang="en" sz="800" u="none" cap="none" strike="noStrike">
                <a:solidFill>
                  <a:schemeClr val="dk1"/>
                </a:solidFill>
                <a:latin typeface="Calibri"/>
                <a:ea typeface="Calibri"/>
                <a:cs typeface="Calibri"/>
                <a:sym typeface="Calibri"/>
              </a:rPr>
              <a:t>‹#›</a:t>
            </a:fld>
            <a:endParaRPr b="0" i="0" sz="800" u="none" cap="none" strike="noStrike">
              <a:solidFill>
                <a:schemeClr val="dk1"/>
              </a:solidFill>
              <a:latin typeface="Calibri"/>
              <a:ea typeface="Calibri"/>
              <a:cs typeface="Calibri"/>
              <a:sym typeface="Calibri"/>
            </a:endParaRPr>
          </a:p>
        </p:txBody>
      </p:sp>
      <p:pic>
        <p:nvPicPr>
          <p:cNvPr id="119" name="Google Shape;119;p37"/>
          <p:cNvPicPr preferRelativeResize="0"/>
          <p:nvPr/>
        </p:nvPicPr>
        <p:blipFill rotWithShape="1">
          <a:blip r:embed="rId2">
            <a:alphaModFix/>
          </a:blip>
          <a:srcRect b="0" l="0" r="0" t="0"/>
          <a:stretch/>
        </p:blipFill>
        <p:spPr>
          <a:xfrm>
            <a:off x="8096251" y="0"/>
            <a:ext cx="1047749" cy="834629"/>
          </a:xfrm>
          <a:prstGeom prst="rect">
            <a:avLst/>
          </a:prstGeom>
          <a:noFill/>
          <a:ln>
            <a:noFill/>
          </a:ln>
        </p:spPr>
      </p:pic>
      <p:pic>
        <p:nvPicPr>
          <p:cNvPr id="120" name="Google Shape;120;p37"/>
          <p:cNvPicPr preferRelativeResize="0"/>
          <p:nvPr/>
        </p:nvPicPr>
        <p:blipFill rotWithShape="1">
          <a:blip r:embed="rId3">
            <a:alphaModFix/>
          </a:blip>
          <a:srcRect b="0" l="0" r="0" t="0"/>
          <a:stretch/>
        </p:blipFill>
        <p:spPr>
          <a:xfrm>
            <a:off x="98181" y="92869"/>
            <a:ext cx="795703" cy="457200"/>
          </a:xfrm>
          <a:prstGeom prst="rect">
            <a:avLst/>
          </a:prstGeom>
          <a:noFill/>
          <a:ln>
            <a:noFill/>
          </a:ln>
        </p:spPr>
      </p:pic>
      <p:sp>
        <p:nvSpPr>
          <p:cNvPr id="121" name="Google Shape;121;p37"/>
          <p:cNvSpPr txBox="1"/>
          <p:nvPr>
            <p:ph idx="1" type="body"/>
          </p:nvPr>
        </p:nvSpPr>
        <p:spPr>
          <a:xfrm>
            <a:off x="211015" y="878682"/>
            <a:ext cx="8757000" cy="39756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SzPts val="1800"/>
              <a:buChar char="•"/>
              <a:defRPr/>
            </a:lvl1pPr>
            <a:lvl2pPr indent="-323850" lvl="1" marL="914400" algn="l">
              <a:lnSpc>
                <a:spcPct val="90000"/>
              </a:lnSpc>
              <a:spcBef>
                <a:spcPts val="400"/>
              </a:spcBef>
              <a:spcAft>
                <a:spcPts val="0"/>
              </a:spcAft>
              <a:buSzPts val="1500"/>
              <a:buChar char="•"/>
              <a:defRPr/>
            </a:lvl2pPr>
            <a:lvl3pPr indent="-317500" lvl="2" marL="1371600" algn="l">
              <a:lnSpc>
                <a:spcPct val="90000"/>
              </a:lnSpc>
              <a:spcBef>
                <a:spcPts val="400"/>
              </a:spcBef>
              <a:spcAft>
                <a:spcPts val="0"/>
              </a:spcAft>
              <a:buSzPts val="1400"/>
              <a:buChar char="•"/>
              <a:defRPr/>
            </a:lvl3pPr>
            <a:lvl4pPr indent="-304800" lvl="3" marL="1828800" algn="l">
              <a:lnSpc>
                <a:spcPct val="90000"/>
              </a:lnSpc>
              <a:spcBef>
                <a:spcPts val="400"/>
              </a:spcBef>
              <a:spcAft>
                <a:spcPts val="0"/>
              </a:spcAft>
              <a:buSzPts val="1200"/>
              <a:buChar char="•"/>
              <a:defRPr/>
            </a:lvl4pPr>
            <a:lvl5pPr indent="-279400" lvl="4" marL="2286000" algn="l">
              <a:lnSpc>
                <a:spcPct val="90000"/>
              </a:lnSpc>
              <a:spcBef>
                <a:spcPts val="400"/>
              </a:spcBef>
              <a:spcAft>
                <a:spcPts val="0"/>
              </a:spcAft>
              <a:buSzPts val="800"/>
              <a:buChar char="•"/>
              <a:defRPr sz="8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37"/>
          <p:cNvSpPr txBox="1"/>
          <p:nvPr>
            <p:ph type="title"/>
          </p:nvPr>
        </p:nvSpPr>
        <p:spPr>
          <a:xfrm>
            <a:off x="893885" y="-2104"/>
            <a:ext cx="7104600" cy="3648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20"/>
          <p:cNvSpPr txBox="1"/>
          <p:nvPr>
            <p:ph type="ctrTitle"/>
          </p:nvPr>
        </p:nvSpPr>
        <p:spPr>
          <a:xfrm>
            <a:off x="311708" y="744575"/>
            <a:ext cx="8520600" cy="20526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6" name="Google Shape;26;p20"/>
          <p:cNvSpPr txBox="1"/>
          <p:nvPr>
            <p:ph idx="1" type="subTitle"/>
          </p:nvPr>
        </p:nvSpPr>
        <p:spPr>
          <a:xfrm>
            <a:off x="311700" y="2834125"/>
            <a:ext cx="8520600" cy="792600"/>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800"/>
              </a:spcBef>
              <a:spcAft>
                <a:spcPts val="0"/>
              </a:spcAft>
              <a:buSzPts val="2800"/>
              <a:buNone/>
              <a:defRPr sz="2800"/>
            </a:lvl1pPr>
            <a:lvl2pPr lvl="1" algn="ctr">
              <a:lnSpc>
                <a:spcPct val="100000"/>
              </a:lnSpc>
              <a:spcBef>
                <a:spcPts val="400"/>
              </a:spcBef>
              <a:spcAft>
                <a:spcPts val="0"/>
              </a:spcAft>
              <a:buSzPts val="2800"/>
              <a:buNone/>
              <a:defRPr sz="2800"/>
            </a:lvl2pPr>
            <a:lvl3pPr lvl="2" algn="ctr">
              <a:lnSpc>
                <a:spcPct val="100000"/>
              </a:lnSpc>
              <a:spcBef>
                <a:spcPts val="400"/>
              </a:spcBef>
              <a:spcAft>
                <a:spcPts val="0"/>
              </a:spcAft>
              <a:buSzPts val="2800"/>
              <a:buNone/>
              <a:defRPr sz="2800"/>
            </a:lvl3pPr>
            <a:lvl4pPr lvl="3" algn="ctr">
              <a:lnSpc>
                <a:spcPct val="100000"/>
              </a:lnSpc>
              <a:spcBef>
                <a:spcPts val="400"/>
              </a:spcBef>
              <a:spcAft>
                <a:spcPts val="0"/>
              </a:spcAft>
              <a:buSzPts val="2800"/>
              <a:buNone/>
              <a:defRPr sz="2800"/>
            </a:lvl4pPr>
            <a:lvl5pPr lvl="4" algn="ctr">
              <a:lnSpc>
                <a:spcPct val="100000"/>
              </a:lnSpc>
              <a:spcBef>
                <a:spcPts val="400"/>
              </a:spcBef>
              <a:spcAft>
                <a:spcPts val="0"/>
              </a:spcAft>
              <a:buSzPts val="2800"/>
              <a:buNone/>
              <a:defRPr sz="2800"/>
            </a:lvl5pPr>
            <a:lvl6pPr lvl="5" algn="ctr">
              <a:lnSpc>
                <a:spcPct val="100000"/>
              </a:lnSpc>
              <a:spcBef>
                <a:spcPts val="400"/>
              </a:spcBef>
              <a:spcAft>
                <a:spcPts val="0"/>
              </a:spcAft>
              <a:buSzPts val="2800"/>
              <a:buNone/>
              <a:defRPr sz="2800"/>
            </a:lvl6pPr>
            <a:lvl7pPr lvl="6" algn="ctr">
              <a:lnSpc>
                <a:spcPct val="100000"/>
              </a:lnSpc>
              <a:spcBef>
                <a:spcPts val="400"/>
              </a:spcBef>
              <a:spcAft>
                <a:spcPts val="0"/>
              </a:spcAft>
              <a:buSzPts val="2800"/>
              <a:buNone/>
              <a:defRPr sz="2800"/>
            </a:lvl7pPr>
            <a:lvl8pPr lvl="7" algn="ctr">
              <a:lnSpc>
                <a:spcPct val="100000"/>
              </a:lnSpc>
              <a:spcBef>
                <a:spcPts val="400"/>
              </a:spcBef>
              <a:spcAft>
                <a:spcPts val="0"/>
              </a:spcAft>
              <a:buSzPts val="2800"/>
              <a:buNone/>
              <a:defRPr sz="2800"/>
            </a:lvl8pPr>
            <a:lvl9pPr lvl="8" algn="ctr">
              <a:lnSpc>
                <a:spcPct val="100000"/>
              </a:lnSpc>
              <a:spcBef>
                <a:spcPts val="400"/>
              </a:spcBef>
              <a:spcAft>
                <a:spcPts val="0"/>
              </a:spcAft>
              <a:buSzPts val="2800"/>
              <a:buNone/>
              <a:defRPr sz="2800"/>
            </a:lvl9pPr>
          </a:lstStyle>
          <a:p/>
        </p:txBody>
      </p:sp>
      <p:sp>
        <p:nvSpPr>
          <p:cNvPr id="27" name="Google Shape;2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28" name="Shape 28"/>
        <p:cNvGrpSpPr/>
        <p:nvPr/>
      </p:nvGrpSpPr>
      <p:grpSpPr>
        <a:xfrm>
          <a:off x="0" y="0"/>
          <a:ext cx="0" cy="0"/>
          <a:chOff x="0" y="0"/>
          <a:chExt cx="0" cy="0"/>
        </a:xfrm>
      </p:grpSpPr>
      <p:sp>
        <p:nvSpPr>
          <p:cNvPr id="29" name="Google Shape;29;p21"/>
          <p:cNvSpPr txBox="1"/>
          <p:nvPr>
            <p:ph type="title"/>
          </p:nvPr>
        </p:nvSpPr>
        <p:spPr>
          <a:xfrm>
            <a:off x="311700" y="445025"/>
            <a:ext cx="8520600" cy="5727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SzPts val="26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21"/>
          <p:cNvSpPr txBox="1"/>
          <p:nvPr>
            <p:ph idx="1" type="body"/>
          </p:nvPr>
        </p:nvSpPr>
        <p:spPr>
          <a:xfrm>
            <a:off x="311700" y="1152475"/>
            <a:ext cx="8520600" cy="34164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SzPts val="1800"/>
              <a:buChar char="•"/>
              <a:defRPr/>
            </a:lvl1pPr>
            <a:lvl2pPr indent="-323850" lvl="1" marL="914400" algn="l">
              <a:lnSpc>
                <a:spcPct val="90000"/>
              </a:lnSpc>
              <a:spcBef>
                <a:spcPts val="400"/>
              </a:spcBef>
              <a:spcAft>
                <a:spcPts val="0"/>
              </a:spcAft>
              <a:buSzPts val="1500"/>
              <a:buChar char="•"/>
              <a:defRPr/>
            </a:lvl2pPr>
            <a:lvl3pPr indent="-317500" lvl="2" marL="1371600" algn="l">
              <a:lnSpc>
                <a:spcPct val="90000"/>
              </a:lnSpc>
              <a:spcBef>
                <a:spcPts val="400"/>
              </a:spcBef>
              <a:spcAft>
                <a:spcPts val="0"/>
              </a:spcAft>
              <a:buSzPts val="1400"/>
              <a:buChar char="•"/>
              <a:defRPr/>
            </a:lvl3pPr>
            <a:lvl4pPr indent="-304800" lvl="3" marL="1828800" algn="l">
              <a:lnSpc>
                <a:spcPct val="90000"/>
              </a:lnSpc>
              <a:spcBef>
                <a:spcPts val="400"/>
              </a:spcBef>
              <a:spcAft>
                <a:spcPts val="0"/>
              </a:spcAft>
              <a:buSzPts val="1200"/>
              <a:buChar char="•"/>
              <a:defRPr/>
            </a:lvl4pPr>
            <a:lvl5pPr indent="-304800" lvl="4" marL="2286000" algn="l">
              <a:lnSpc>
                <a:spcPct val="90000"/>
              </a:lnSpc>
              <a:spcBef>
                <a:spcPts val="400"/>
              </a:spcBef>
              <a:spcAft>
                <a:spcPts val="0"/>
              </a:spcAft>
              <a:buSzPts val="1200"/>
              <a:buChar char="•"/>
              <a:defRPr/>
            </a:lvl5pPr>
            <a:lvl6pPr indent="-317500" lvl="5" marL="2743200" algn="l">
              <a:lnSpc>
                <a:spcPct val="90000"/>
              </a:lnSpc>
              <a:spcBef>
                <a:spcPts val="400"/>
              </a:spcBef>
              <a:spcAft>
                <a:spcPts val="0"/>
              </a:spcAft>
              <a:buSzPts val="1400"/>
              <a:buChar char="•"/>
              <a:defRPr/>
            </a:lvl6pPr>
            <a:lvl7pPr indent="-317500" lvl="6" marL="3200400" algn="l">
              <a:lnSpc>
                <a:spcPct val="90000"/>
              </a:lnSpc>
              <a:spcBef>
                <a:spcPts val="400"/>
              </a:spcBef>
              <a:spcAft>
                <a:spcPts val="0"/>
              </a:spcAft>
              <a:buSzPts val="1400"/>
              <a:buChar char="•"/>
              <a:defRPr/>
            </a:lvl7pPr>
            <a:lvl8pPr indent="-317500" lvl="7" marL="3657600" algn="l">
              <a:lnSpc>
                <a:spcPct val="90000"/>
              </a:lnSpc>
              <a:spcBef>
                <a:spcPts val="400"/>
              </a:spcBef>
              <a:spcAft>
                <a:spcPts val="0"/>
              </a:spcAft>
              <a:buSzPts val="1400"/>
              <a:buChar char="•"/>
              <a:defRPr/>
            </a:lvl8pPr>
            <a:lvl9pPr indent="-317500" lvl="8" marL="4114800" algn="l">
              <a:lnSpc>
                <a:spcPct val="90000"/>
              </a:lnSpc>
              <a:spcBef>
                <a:spcPts val="400"/>
              </a:spcBef>
              <a:spcAft>
                <a:spcPts val="0"/>
              </a:spcAft>
              <a:buSzPts val="1400"/>
              <a:buChar char="•"/>
              <a:defRPr/>
            </a:lvl9pPr>
          </a:lstStyle>
          <a:p/>
        </p:txBody>
      </p:sp>
      <p:sp>
        <p:nvSpPr>
          <p:cNvPr id="31" name="Google Shape;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2" name="Shape 32"/>
        <p:cNvGrpSpPr/>
        <p:nvPr/>
      </p:nvGrpSpPr>
      <p:grpSpPr>
        <a:xfrm>
          <a:off x="0" y="0"/>
          <a:ext cx="0" cy="0"/>
          <a:chOff x="0" y="0"/>
          <a:chExt cx="0" cy="0"/>
        </a:xfrm>
      </p:grpSpPr>
      <p:sp>
        <p:nvSpPr>
          <p:cNvPr id="33" name="Google Shape;33;p22"/>
          <p:cNvSpPr txBox="1"/>
          <p:nvPr>
            <p:ph type="ctrTitle"/>
          </p:nvPr>
        </p:nvSpPr>
        <p:spPr>
          <a:xfrm>
            <a:off x="1143000" y="1575197"/>
            <a:ext cx="6858000" cy="17907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4100"/>
              <a:buFont typeface="Arial"/>
              <a:buNone/>
              <a:defRPr b="0" sz="4100" cap="none">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22"/>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35" name="Google Shape;35;p22"/>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36" name="Google Shape;36;p22"/>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23"/>
          <p:cNvSpPr txBox="1"/>
          <p:nvPr>
            <p:ph type="title"/>
          </p:nvPr>
        </p:nvSpPr>
        <p:spPr>
          <a:xfrm>
            <a:off x="628649" y="321469"/>
            <a:ext cx="7714200" cy="459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24"/>
          <p:cNvSpPr txBox="1"/>
          <p:nvPr>
            <p:ph type="title"/>
          </p:nvPr>
        </p:nvSpPr>
        <p:spPr>
          <a:xfrm>
            <a:off x="628649" y="321469"/>
            <a:ext cx="7714200" cy="459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24"/>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24"/>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3" name="Google Shape;43;p24"/>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44" name="Google Shape;44;p24"/>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45" name="Google Shape;45;p24"/>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25"/>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48" name="Google Shape;48;p25"/>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49" name="Google Shape;49;p25"/>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0" name="Shape 50"/>
        <p:cNvGrpSpPr/>
        <p:nvPr/>
      </p:nvGrpSpPr>
      <p:grpSpPr>
        <a:xfrm>
          <a:off x="0" y="0"/>
          <a:ext cx="0" cy="0"/>
          <a:chOff x="0" y="0"/>
          <a:chExt cx="0" cy="0"/>
        </a:xfrm>
      </p:grpSpPr>
      <p:sp>
        <p:nvSpPr>
          <p:cNvPr id="51" name="Google Shape;51;p26"/>
          <p:cNvSpPr txBox="1"/>
          <p:nvPr>
            <p:ph type="title"/>
          </p:nvPr>
        </p:nvSpPr>
        <p:spPr>
          <a:xfrm>
            <a:off x="1142910" y="2101410"/>
            <a:ext cx="6857700" cy="5307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800"/>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52" name="Google Shape;52;p26"/>
          <p:cNvSpPr txBox="1"/>
          <p:nvPr>
            <p:ph idx="1" type="subTitle"/>
          </p:nvPr>
        </p:nvSpPr>
        <p:spPr>
          <a:xfrm>
            <a:off x="457110" y="1203390"/>
            <a:ext cx="8229300" cy="298290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SzPts val="800"/>
              <a:buNone/>
              <a:defRPr/>
            </a:lvl1pPr>
            <a:lvl2pPr lvl="1" algn="l">
              <a:lnSpc>
                <a:spcPct val="90000"/>
              </a:lnSpc>
              <a:spcBef>
                <a:spcPts val="0"/>
              </a:spcBef>
              <a:spcAft>
                <a:spcPts val="0"/>
              </a:spcAft>
              <a:buSzPts val="800"/>
              <a:buNone/>
              <a:defRPr/>
            </a:lvl2pPr>
            <a:lvl3pPr lvl="2" algn="l">
              <a:lnSpc>
                <a:spcPct val="90000"/>
              </a:lnSpc>
              <a:spcBef>
                <a:spcPts val="0"/>
              </a:spcBef>
              <a:spcAft>
                <a:spcPts val="0"/>
              </a:spcAft>
              <a:buSzPts val="800"/>
              <a:buNone/>
              <a:defRPr/>
            </a:lvl3pPr>
            <a:lvl4pPr lvl="3" algn="l">
              <a:lnSpc>
                <a:spcPct val="90000"/>
              </a:lnSpc>
              <a:spcBef>
                <a:spcPts val="0"/>
              </a:spcBef>
              <a:spcAft>
                <a:spcPts val="0"/>
              </a:spcAft>
              <a:buSzPts val="800"/>
              <a:buNone/>
              <a:defRPr/>
            </a:lvl4pPr>
            <a:lvl5pPr lvl="4" algn="l">
              <a:lnSpc>
                <a:spcPct val="90000"/>
              </a:lnSpc>
              <a:spcBef>
                <a:spcPts val="0"/>
              </a:spcBef>
              <a:spcAft>
                <a:spcPts val="0"/>
              </a:spcAft>
              <a:buSzPts val="800"/>
              <a:buNone/>
              <a:defRPr/>
            </a:lvl5pPr>
            <a:lvl6pPr lvl="5" algn="l">
              <a:lnSpc>
                <a:spcPct val="90000"/>
              </a:lnSpc>
              <a:spcBef>
                <a:spcPts val="0"/>
              </a:spcBef>
              <a:spcAft>
                <a:spcPts val="0"/>
              </a:spcAft>
              <a:buSzPts val="800"/>
              <a:buNone/>
              <a:defRPr/>
            </a:lvl6pPr>
            <a:lvl7pPr lvl="6" algn="l">
              <a:lnSpc>
                <a:spcPct val="90000"/>
              </a:lnSpc>
              <a:spcBef>
                <a:spcPts val="0"/>
              </a:spcBef>
              <a:spcAft>
                <a:spcPts val="0"/>
              </a:spcAft>
              <a:buSzPts val="800"/>
              <a:buNone/>
              <a:defRPr/>
            </a:lvl7pPr>
            <a:lvl8pPr lvl="7" algn="l">
              <a:lnSpc>
                <a:spcPct val="90000"/>
              </a:lnSpc>
              <a:spcBef>
                <a:spcPts val="0"/>
              </a:spcBef>
              <a:spcAft>
                <a:spcPts val="0"/>
              </a:spcAft>
              <a:buSzPts val="800"/>
              <a:buNone/>
              <a:defRPr/>
            </a:lvl8pPr>
            <a:lvl9pPr lvl="8" algn="l">
              <a:lnSpc>
                <a:spcPct val="90000"/>
              </a:lnSpc>
              <a:spcBef>
                <a:spcPts val="0"/>
              </a:spcBef>
              <a:spcAft>
                <a:spcPts val="0"/>
              </a:spcAft>
              <a:buSzPts val="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27"/>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rgbClr val="0070C0"/>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5" name="Google Shape;55;p27"/>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SzPts val="1800"/>
              <a:buNone/>
              <a:defRPr sz="1800">
                <a:solidFill>
                  <a:srgbClr val="888888"/>
                </a:solidFill>
              </a:defRPr>
            </a:lvl1pPr>
            <a:lvl2pPr indent="-228600" lvl="1" marL="914400" algn="l">
              <a:lnSpc>
                <a:spcPct val="90000"/>
              </a:lnSpc>
              <a:spcBef>
                <a:spcPts val="400"/>
              </a:spcBef>
              <a:spcAft>
                <a:spcPts val="0"/>
              </a:spcAft>
              <a:buSzPts val="1500"/>
              <a:buNone/>
              <a:defRPr sz="1500">
                <a:solidFill>
                  <a:srgbClr val="888888"/>
                </a:solidFill>
              </a:defRPr>
            </a:lvl2pPr>
            <a:lvl3pPr indent="-228600" lvl="2" marL="1371600" algn="l">
              <a:lnSpc>
                <a:spcPct val="90000"/>
              </a:lnSpc>
              <a:spcBef>
                <a:spcPts val="400"/>
              </a:spcBef>
              <a:spcAft>
                <a:spcPts val="0"/>
              </a:spcAft>
              <a:buSzPts val="1400"/>
              <a:buNone/>
              <a:defRPr sz="1400">
                <a:solidFill>
                  <a:srgbClr val="888888"/>
                </a:solidFill>
              </a:defRPr>
            </a:lvl3pPr>
            <a:lvl4pPr indent="-228600" lvl="3" marL="1828800" algn="l">
              <a:lnSpc>
                <a:spcPct val="90000"/>
              </a:lnSpc>
              <a:spcBef>
                <a:spcPts val="400"/>
              </a:spcBef>
              <a:spcAft>
                <a:spcPts val="0"/>
              </a:spcAft>
              <a:buSzPts val="1200"/>
              <a:buNone/>
              <a:defRPr sz="1200">
                <a:solidFill>
                  <a:srgbClr val="888888"/>
                </a:solidFill>
              </a:defRPr>
            </a:lvl4pPr>
            <a:lvl5pPr indent="-228600" lvl="4" marL="2286000" algn="l">
              <a:lnSpc>
                <a:spcPct val="90000"/>
              </a:lnSpc>
              <a:spcBef>
                <a:spcPts val="400"/>
              </a:spcBef>
              <a:spcAft>
                <a:spcPts val="0"/>
              </a:spcAft>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56" name="Google Shape;56;p27"/>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7" name="Google Shape;57;p27"/>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8" name="Google Shape;58;p27"/>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slideLayout" Target="../slideLayouts/slideLayout19.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23" Type="http://schemas.openxmlformats.org/officeDocument/2006/relationships/theme" Target="../theme/theme2.xml"/><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628651" y="321469"/>
            <a:ext cx="7182600" cy="459600"/>
          </a:xfrm>
          <a:prstGeom prst="rect">
            <a:avLst/>
          </a:prstGeom>
          <a:noFill/>
          <a:ln>
            <a:noFill/>
          </a:ln>
        </p:spPr>
        <p:txBody>
          <a:bodyPr anchorCtr="0" anchor="ctr" bIns="34275" lIns="68575" spcFirstLastPara="1" rIns="68575" wrap="square" tIns="34275">
            <a:noAutofit/>
          </a:bodyPr>
          <a:lstStyle>
            <a:lvl1pPr lvl="0" marR="0" rtl="0" algn="ctr">
              <a:lnSpc>
                <a:spcPct val="90000"/>
              </a:lnSpc>
              <a:spcBef>
                <a:spcPts val="0"/>
              </a:spcBef>
              <a:spcAft>
                <a:spcPts val="0"/>
              </a:spcAft>
              <a:buClr>
                <a:srgbClr val="0070C0"/>
              </a:buClr>
              <a:buSzPts val="2600"/>
              <a:buFont typeface="Arial"/>
              <a:buNone/>
              <a:defRPr b="0" i="0" sz="2600" u="none" cap="none" strike="noStrike">
                <a:solidFill>
                  <a:srgbClr val="0070C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8"/>
          <p:cNvSpPr txBox="1"/>
          <p:nvPr>
            <p:ph idx="1" type="body"/>
          </p:nvPr>
        </p:nvSpPr>
        <p:spPr>
          <a:xfrm>
            <a:off x="628650" y="971549"/>
            <a:ext cx="7886700" cy="3661200"/>
          </a:xfrm>
          <a:prstGeom prst="rect">
            <a:avLst/>
          </a:prstGeom>
          <a:noFill/>
          <a:ln>
            <a:noFill/>
          </a:ln>
        </p:spPr>
        <p:txBody>
          <a:bodyPr anchorCtr="0" anchor="t" bIns="34275" lIns="68575" spcFirstLastPara="1" rIns="68575" wrap="square" tIns="34275">
            <a:normAutofit/>
          </a:bodyPr>
          <a:lstStyle>
            <a:lvl1pPr indent="-342900" lvl="0" marL="457200" marR="0" rtl="0" algn="l">
              <a:lnSpc>
                <a:spcPct val="90000"/>
              </a:lnSpc>
              <a:spcBef>
                <a:spcPts val="800"/>
              </a:spcBef>
              <a:spcAft>
                <a:spcPts val="0"/>
              </a:spcAft>
              <a:buClr>
                <a:srgbClr val="990000"/>
              </a:buClr>
              <a:buSzPts val="1800"/>
              <a:buFont typeface="Arial"/>
              <a:buChar char="•"/>
              <a:defRPr b="0" i="0" sz="1800" u="none" cap="none" strike="noStrike">
                <a:solidFill>
                  <a:schemeClr val="dk1"/>
                </a:solidFill>
                <a:latin typeface="Calibri"/>
                <a:ea typeface="Calibri"/>
                <a:cs typeface="Calibri"/>
                <a:sym typeface="Calibri"/>
              </a:defRPr>
            </a:lvl1pPr>
            <a:lvl2pPr indent="-323850" lvl="1" marL="914400" marR="0" rtl="0" algn="l">
              <a:lnSpc>
                <a:spcPct val="90000"/>
              </a:lnSpc>
              <a:spcBef>
                <a:spcPts val="400"/>
              </a:spcBef>
              <a:spcAft>
                <a:spcPts val="0"/>
              </a:spcAft>
              <a:buClr>
                <a:srgbClr val="990000"/>
              </a:buClr>
              <a:buSzPts val="1500"/>
              <a:buFont typeface="Arial"/>
              <a:buChar char="•"/>
              <a:defRPr b="0" i="0" sz="1500" u="none" cap="none" strike="noStrike">
                <a:solidFill>
                  <a:schemeClr val="dk1"/>
                </a:solidFill>
                <a:latin typeface="Calibri"/>
                <a:ea typeface="Calibri"/>
                <a:cs typeface="Calibri"/>
                <a:sym typeface="Calibri"/>
              </a:defRPr>
            </a:lvl2pPr>
            <a:lvl3pPr indent="-317500" lvl="2" marL="1371600" marR="0" rtl="0" algn="l">
              <a:lnSpc>
                <a:spcPct val="90000"/>
              </a:lnSpc>
              <a:spcBef>
                <a:spcPts val="400"/>
              </a:spcBef>
              <a:spcAft>
                <a:spcPts val="0"/>
              </a:spcAft>
              <a:buClr>
                <a:srgbClr val="990000"/>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90000"/>
              </a:lnSpc>
              <a:spcBef>
                <a:spcPts val="400"/>
              </a:spcBef>
              <a:spcAft>
                <a:spcPts val="0"/>
              </a:spcAft>
              <a:buClr>
                <a:srgbClr val="990000"/>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90000"/>
              </a:lnSpc>
              <a:spcBef>
                <a:spcPts val="400"/>
              </a:spcBef>
              <a:spcAft>
                <a:spcPts val="0"/>
              </a:spcAft>
              <a:buClr>
                <a:srgbClr val="990000"/>
              </a:buClr>
              <a:buSzPts val="1200"/>
              <a:buFont typeface="Arial"/>
              <a:buChar char="•"/>
              <a:defRPr b="0" i="0" sz="12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8"/>
          <p:cNvSpPr/>
          <p:nvPr/>
        </p:nvSpPr>
        <p:spPr>
          <a:xfrm>
            <a:off x="2222501" y="-15478"/>
            <a:ext cx="2358900" cy="154800"/>
          </a:xfrm>
          <a:prstGeom prst="rect">
            <a:avLst/>
          </a:prstGeom>
          <a:solidFill>
            <a:srgbClr val="00B0F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 name="Google Shape;9;p18"/>
          <p:cNvSpPr/>
          <p:nvPr/>
        </p:nvSpPr>
        <p:spPr>
          <a:xfrm>
            <a:off x="4562476" y="-15478"/>
            <a:ext cx="2358900" cy="154800"/>
          </a:xfrm>
          <a:prstGeom prst="rect">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0" name="Google Shape;10;p18"/>
          <p:cNvSpPr/>
          <p:nvPr/>
        </p:nvSpPr>
        <p:spPr>
          <a:xfrm>
            <a:off x="6902450" y="-15478"/>
            <a:ext cx="2241600" cy="154800"/>
          </a:xfrm>
          <a:prstGeom prst="rect">
            <a:avLst/>
          </a:prstGeom>
          <a:solidFill>
            <a:srgbClr val="00B05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 name="Google Shape;11;p18"/>
          <p:cNvSpPr/>
          <p:nvPr/>
        </p:nvSpPr>
        <p:spPr>
          <a:xfrm>
            <a:off x="-1" y="5125283"/>
            <a:ext cx="9144000" cy="34200"/>
          </a:xfrm>
          <a:prstGeom prst="rect">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2" name="Google Shape;12;p18"/>
          <p:cNvSpPr/>
          <p:nvPr/>
        </p:nvSpPr>
        <p:spPr>
          <a:xfrm>
            <a:off x="-1" y="-15478"/>
            <a:ext cx="2241600" cy="154800"/>
          </a:xfrm>
          <a:prstGeom prst="rect">
            <a:avLst/>
          </a:prstGeom>
          <a:solidFill>
            <a:srgbClr val="FFD96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13" name="Google Shape;13;p18"/>
          <p:cNvPicPr preferRelativeResize="0"/>
          <p:nvPr/>
        </p:nvPicPr>
        <p:blipFill rotWithShape="1">
          <a:blip r:embed="rId1">
            <a:alphaModFix/>
          </a:blip>
          <a:srcRect b="0" l="0" r="0" t="0"/>
          <a:stretch/>
        </p:blipFill>
        <p:spPr>
          <a:xfrm>
            <a:off x="-2742" y="-19453"/>
            <a:ext cx="1178399" cy="1017724"/>
          </a:xfrm>
          <a:prstGeom prst="rect">
            <a:avLst/>
          </a:prstGeom>
          <a:noFill/>
          <a:ln>
            <a:noFill/>
          </a:ln>
        </p:spPr>
      </p:pic>
      <p:pic>
        <p:nvPicPr>
          <p:cNvPr id="14" name="Google Shape;14;p18"/>
          <p:cNvPicPr preferRelativeResize="0"/>
          <p:nvPr/>
        </p:nvPicPr>
        <p:blipFill rotWithShape="1">
          <a:blip r:embed="rId2">
            <a:alphaModFix/>
          </a:blip>
          <a:srcRect b="0" l="0" r="0" t="0"/>
          <a:stretch/>
        </p:blipFill>
        <p:spPr>
          <a:xfrm>
            <a:off x="8534225" y="320108"/>
            <a:ext cx="458942" cy="460943"/>
          </a:xfrm>
          <a:prstGeom prst="rect">
            <a:avLst/>
          </a:prstGeom>
          <a:noFill/>
          <a:ln>
            <a:noFill/>
          </a:ln>
        </p:spPr>
      </p:pic>
      <p:sp>
        <p:nvSpPr>
          <p:cNvPr id="15" name="Google Shape;15;p18"/>
          <p:cNvSpPr/>
          <p:nvPr/>
        </p:nvSpPr>
        <p:spPr>
          <a:xfrm>
            <a:off x="0" y="4960094"/>
            <a:ext cx="9144000" cy="165300"/>
          </a:xfrm>
          <a:prstGeom prst="rect">
            <a:avLst/>
          </a:prstGeom>
          <a:solidFill>
            <a:srgbClr val="D5DBE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rgbClr val="833C0B"/>
              </a:solidFill>
              <a:latin typeface="Calibri"/>
              <a:ea typeface="Calibri"/>
              <a:cs typeface="Calibri"/>
              <a:sym typeface="Calibri"/>
            </a:endParaRPr>
          </a:p>
        </p:txBody>
      </p:sp>
      <p:pic>
        <p:nvPicPr>
          <p:cNvPr id="16" name="Google Shape;16;p18"/>
          <p:cNvPicPr preferRelativeResize="0"/>
          <p:nvPr/>
        </p:nvPicPr>
        <p:blipFill rotWithShape="1">
          <a:blip r:embed="rId3">
            <a:alphaModFix/>
          </a:blip>
          <a:srcRect b="0" l="0" r="0" t="0"/>
          <a:stretch/>
        </p:blipFill>
        <p:spPr>
          <a:xfrm>
            <a:off x="7973483" y="304511"/>
            <a:ext cx="465056" cy="467110"/>
          </a:xfrm>
          <a:prstGeom prst="rect">
            <a:avLst/>
          </a:prstGeom>
          <a:noFill/>
          <a:ln>
            <a:noFill/>
          </a:ln>
        </p:spPr>
      </p:pic>
      <p:cxnSp>
        <p:nvCxnSpPr>
          <p:cNvPr id="17" name="Google Shape;17;p18"/>
          <p:cNvCxnSpPr/>
          <p:nvPr/>
        </p:nvCxnSpPr>
        <p:spPr>
          <a:xfrm>
            <a:off x="8479908" y="346317"/>
            <a:ext cx="0" cy="425400"/>
          </a:xfrm>
          <a:prstGeom prst="straightConnector1">
            <a:avLst/>
          </a:prstGeom>
          <a:noFill/>
          <a:ln cap="flat" cmpd="sng" w="9525">
            <a:solidFill>
              <a:srgbClr val="5597D3"/>
            </a:solidFill>
            <a:prstDash val="dot"/>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
          <p:cNvSpPr txBox="1"/>
          <p:nvPr>
            <p:ph type="title"/>
          </p:nvPr>
        </p:nvSpPr>
        <p:spPr>
          <a:xfrm>
            <a:off x="1492350" y="2285400"/>
            <a:ext cx="6159300" cy="572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990"/>
              <a:buNone/>
            </a:pPr>
            <a:r>
              <a:rPr b="1" lang="en" sz="4200">
                <a:solidFill>
                  <a:srgbClr val="0068B5"/>
                </a:solidFill>
              </a:rPr>
              <a:t>Day 6</a:t>
            </a:r>
            <a:endParaRPr b="1" sz="4200">
              <a:solidFill>
                <a:srgbClr val="0068B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idx="1" type="body"/>
          </p:nvPr>
        </p:nvSpPr>
        <p:spPr>
          <a:xfrm>
            <a:off x="628650" y="971549"/>
            <a:ext cx="7886700" cy="3661200"/>
          </a:xfrm>
          <a:prstGeom prst="rect">
            <a:avLst/>
          </a:prstGeom>
          <a:noFill/>
          <a:ln>
            <a:noFill/>
          </a:ln>
        </p:spPr>
        <p:txBody>
          <a:bodyPr anchorCtr="0" anchor="t" bIns="34275" lIns="68575" spcFirstLastPara="1" rIns="68575" wrap="square" tIns="34275">
            <a:noAutofit/>
          </a:bodyPr>
          <a:lstStyle/>
          <a:p>
            <a:pPr indent="-349250" lvl="0" marL="457200" rtl="0" algn="l">
              <a:lnSpc>
                <a:spcPct val="150000"/>
              </a:lnSpc>
              <a:spcBef>
                <a:spcPts val="0"/>
              </a:spcBef>
              <a:spcAft>
                <a:spcPts val="0"/>
              </a:spcAft>
              <a:buSzPts val="1900"/>
              <a:buChar char="•"/>
            </a:pPr>
            <a:r>
              <a:rPr lang="en" sz="1900"/>
              <a:t>spack list | grep vtune</a:t>
            </a:r>
            <a:endParaRPr sz="1900"/>
          </a:p>
          <a:p>
            <a:pPr indent="-349250" lvl="0" marL="457200" rtl="0" algn="l">
              <a:lnSpc>
                <a:spcPct val="150000"/>
              </a:lnSpc>
              <a:spcBef>
                <a:spcPts val="0"/>
              </a:spcBef>
              <a:spcAft>
                <a:spcPts val="0"/>
              </a:spcAft>
              <a:buSzPts val="1900"/>
              <a:buChar char="•"/>
            </a:pPr>
            <a:r>
              <a:rPr lang="en" sz="1900"/>
              <a:t>spack find intel-oneapi-vtune</a:t>
            </a:r>
            <a:endParaRPr sz="1900"/>
          </a:p>
          <a:p>
            <a:pPr indent="-349250" lvl="0" marL="457200" rtl="0" algn="l">
              <a:lnSpc>
                <a:spcPct val="150000"/>
              </a:lnSpc>
              <a:spcBef>
                <a:spcPts val="0"/>
              </a:spcBef>
              <a:spcAft>
                <a:spcPts val="0"/>
              </a:spcAft>
              <a:buSzPts val="1900"/>
              <a:buChar char="•"/>
            </a:pPr>
            <a:r>
              <a:rPr lang="en" sz="1900"/>
              <a:t>spack info intel-oneapi-vtune</a:t>
            </a:r>
            <a:endParaRPr sz="1900"/>
          </a:p>
          <a:p>
            <a:pPr indent="-349250" lvl="0" marL="457200" rtl="0" algn="l">
              <a:lnSpc>
                <a:spcPct val="150000"/>
              </a:lnSpc>
              <a:spcBef>
                <a:spcPts val="0"/>
              </a:spcBef>
              <a:spcAft>
                <a:spcPts val="0"/>
              </a:spcAft>
              <a:buSzPts val="1900"/>
              <a:buChar char="•"/>
            </a:pPr>
            <a:r>
              <a:rPr lang="en" sz="1900"/>
              <a:t>spack spec -I intel-oneapi-vtune</a:t>
            </a:r>
            <a:endParaRPr sz="1900"/>
          </a:p>
          <a:p>
            <a:pPr indent="-349250" lvl="0" marL="457200" rtl="0" algn="l">
              <a:lnSpc>
                <a:spcPct val="150000"/>
              </a:lnSpc>
              <a:spcBef>
                <a:spcPts val="0"/>
              </a:spcBef>
              <a:spcAft>
                <a:spcPts val="0"/>
              </a:spcAft>
              <a:buSzPts val="1900"/>
              <a:buChar char="•"/>
            </a:pPr>
            <a:r>
              <a:rPr lang="en" sz="1900"/>
              <a:t>spack install -v -j40 intel-oneapi-vtune</a:t>
            </a:r>
            <a:endParaRPr sz="1900"/>
          </a:p>
          <a:p>
            <a:pPr indent="-349250" lvl="0" marL="457200" rtl="0" algn="l">
              <a:lnSpc>
                <a:spcPct val="150000"/>
              </a:lnSpc>
              <a:spcBef>
                <a:spcPts val="0"/>
              </a:spcBef>
              <a:spcAft>
                <a:spcPts val="0"/>
              </a:spcAft>
              <a:buSzPts val="1900"/>
              <a:buChar char="•"/>
            </a:pPr>
            <a:r>
              <a:rPr lang="en" sz="1900"/>
              <a:t>spack load intel-oneapi-vtune</a:t>
            </a:r>
            <a:endParaRPr sz="1900"/>
          </a:p>
        </p:txBody>
      </p:sp>
      <p:sp>
        <p:nvSpPr>
          <p:cNvPr id="180" name="Google Shape;180;p10"/>
          <p:cNvSpPr txBox="1"/>
          <p:nvPr>
            <p:ph type="title"/>
          </p:nvPr>
        </p:nvSpPr>
        <p:spPr>
          <a:xfrm>
            <a:off x="628649" y="321469"/>
            <a:ext cx="7714200" cy="459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b="1" lang="en"/>
              <a:t>Installing Vtune using Spack</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1"/>
          <p:cNvSpPr txBox="1"/>
          <p:nvPr>
            <p:ph type="title"/>
          </p:nvPr>
        </p:nvSpPr>
        <p:spPr>
          <a:xfrm>
            <a:off x="628649" y="321469"/>
            <a:ext cx="7714200" cy="459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b="1" lang="en"/>
              <a:t>Running matrix multiplication with VTune</a:t>
            </a:r>
            <a:endParaRPr b="1"/>
          </a:p>
        </p:txBody>
      </p:sp>
      <p:sp>
        <p:nvSpPr>
          <p:cNvPr id="186" name="Google Shape;186;p11"/>
          <p:cNvSpPr txBox="1"/>
          <p:nvPr>
            <p:ph idx="1" type="body"/>
          </p:nvPr>
        </p:nvSpPr>
        <p:spPr>
          <a:xfrm>
            <a:off x="628650" y="971549"/>
            <a:ext cx="7886700" cy="3661200"/>
          </a:xfrm>
          <a:prstGeom prst="rect">
            <a:avLst/>
          </a:prstGeom>
          <a:noFill/>
          <a:ln>
            <a:noFill/>
          </a:ln>
        </p:spPr>
        <p:txBody>
          <a:bodyPr anchorCtr="0" anchor="t" bIns="34275" lIns="68575" spcFirstLastPara="1" rIns="68575" wrap="square" tIns="34275">
            <a:noAutofit/>
          </a:bodyPr>
          <a:lstStyle/>
          <a:p>
            <a:pPr indent="-368300" lvl="0" marL="457200" rtl="0" algn="l">
              <a:lnSpc>
                <a:spcPct val="150000"/>
              </a:lnSpc>
              <a:spcBef>
                <a:spcPts val="0"/>
              </a:spcBef>
              <a:spcAft>
                <a:spcPts val="0"/>
              </a:spcAft>
              <a:buClr>
                <a:srgbClr val="262626"/>
              </a:buClr>
              <a:buSzPts val="2200"/>
              <a:buChar char="•"/>
            </a:pPr>
            <a:r>
              <a:rPr lang="en" sz="2200"/>
              <a:t>Running application with VTune (through command line)</a:t>
            </a:r>
            <a:endParaRPr sz="2200"/>
          </a:p>
          <a:p>
            <a:pPr indent="-349250" lvl="1" marL="914400" rtl="0" algn="l">
              <a:lnSpc>
                <a:spcPct val="150000"/>
              </a:lnSpc>
              <a:spcBef>
                <a:spcPts val="0"/>
              </a:spcBef>
              <a:spcAft>
                <a:spcPts val="0"/>
              </a:spcAft>
              <a:buSzPts val="1900"/>
              <a:buChar char="•"/>
            </a:pPr>
            <a:r>
              <a:rPr lang="en" sz="1900"/>
              <a:t>vtune --collect=hotspot --result-dir=./report -- ./mmult_serial</a:t>
            </a:r>
            <a:endParaRPr sz="1900"/>
          </a:p>
          <a:p>
            <a:pPr indent="-349250" lvl="1" marL="914400" rtl="0" algn="l">
              <a:lnSpc>
                <a:spcPct val="150000"/>
              </a:lnSpc>
              <a:spcBef>
                <a:spcPts val="0"/>
              </a:spcBef>
              <a:spcAft>
                <a:spcPts val="0"/>
              </a:spcAft>
              <a:buSzPts val="1900"/>
              <a:buChar char="•"/>
            </a:pPr>
            <a:r>
              <a:rPr lang="en" sz="1900"/>
              <a:t>cd report</a:t>
            </a:r>
            <a:endParaRPr sz="1900"/>
          </a:p>
          <a:p>
            <a:pPr indent="-349250" lvl="1" marL="914400" rtl="0" algn="l">
              <a:lnSpc>
                <a:spcPct val="150000"/>
              </a:lnSpc>
              <a:spcBef>
                <a:spcPts val="0"/>
              </a:spcBef>
              <a:spcAft>
                <a:spcPts val="0"/>
              </a:spcAft>
              <a:buSzPts val="1900"/>
              <a:buChar char="•"/>
            </a:pPr>
            <a:r>
              <a:rPr lang="en" sz="1900"/>
              <a:t>vtune-gui report.vtune</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628649" y="321469"/>
            <a:ext cx="7714200" cy="459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b="1" lang="en"/>
              <a:t>Running matrix multiplication with VTune</a:t>
            </a:r>
            <a:endParaRPr b="1"/>
          </a:p>
        </p:txBody>
      </p:sp>
      <p:pic>
        <p:nvPicPr>
          <p:cNvPr id="192" name="Google Shape;192;p12"/>
          <p:cNvPicPr preferRelativeResize="0"/>
          <p:nvPr/>
        </p:nvPicPr>
        <p:blipFill rotWithShape="1">
          <a:blip r:embed="rId3">
            <a:alphaModFix/>
          </a:blip>
          <a:srcRect b="0" l="0" r="0" t="0"/>
          <a:stretch/>
        </p:blipFill>
        <p:spPr>
          <a:xfrm>
            <a:off x="1830988" y="925244"/>
            <a:ext cx="5482037" cy="40576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628649" y="321469"/>
            <a:ext cx="7714200" cy="459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b="1" lang="en"/>
              <a:t>Running matrix multiplication with VTune</a:t>
            </a:r>
            <a:endParaRPr b="1"/>
          </a:p>
        </p:txBody>
      </p:sp>
      <p:pic>
        <p:nvPicPr>
          <p:cNvPr id="198" name="Google Shape;198;p13"/>
          <p:cNvPicPr preferRelativeResize="0"/>
          <p:nvPr/>
        </p:nvPicPr>
        <p:blipFill rotWithShape="1">
          <a:blip r:embed="rId3">
            <a:alphaModFix/>
          </a:blip>
          <a:srcRect b="0" l="0" r="0" t="0"/>
          <a:stretch/>
        </p:blipFill>
        <p:spPr>
          <a:xfrm>
            <a:off x="928688" y="1345594"/>
            <a:ext cx="7286625" cy="3038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txBox="1"/>
          <p:nvPr>
            <p:ph type="title"/>
          </p:nvPr>
        </p:nvSpPr>
        <p:spPr>
          <a:xfrm>
            <a:off x="628649" y="321469"/>
            <a:ext cx="7714200" cy="459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b="1" lang="en"/>
              <a:t>Running matrix multiplication with VTune</a:t>
            </a:r>
            <a:endParaRPr b="1"/>
          </a:p>
        </p:txBody>
      </p:sp>
      <p:pic>
        <p:nvPicPr>
          <p:cNvPr id="204" name="Google Shape;204;p14"/>
          <p:cNvPicPr preferRelativeResize="0"/>
          <p:nvPr/>
        </p:nvPicPr>
        <p:blipFill rotWithShape="1">
          <a:blip r:embed="rId3">
            <a:alphaModFix/>
          </a:blip>
          <a:srcRect b="0" l="0" r="0" t="0"/>
          <a:stretch/>
        </p:blipFill>
        <p:spPr>
          <a:xfrm>
            <a:off x="919163" y="1691819"/>
            <a:ext cx="7305675" cy="2228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txBox="1"/>
          <p:nvPr>
            <p:ph type="title"/>
          </p:nvPr>
        </p:nvSpPr>
        <p:spPr>
          <a:xfrm>
            <a:off x="628649" y="321469"/>
            <a:ext cx="7714200" cy="459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b="1" lang="en"/>
              <a:t>Running matrix multiplication with VTune</a:t>
            </a:r>
            <a:endParaRPr b="1"/>
          </a:p>
        </p:txBody>
      </p:sp>
      <p:pic>
        <p:nvPicPr>
          <p:cNvPr id="210" name="Google Shape;210;p15"/>
          <p:cNvPicPr preferRelativeResize="0"/>
          <p:nvPr/>
        </p:nvPicPr>
        <p:blipFill rotWithShape="1">
          <a:blip r:embed="rId3">
            <a:alphaModFix/>
          </a:blip>
          <a:srcRect b="0" l="0" r="0" t="0"/>
          <a:stretch/>
        </p:blipFill>
        <p:spPr>
          <a:xfrm>
            <a:off x="842963" y="1263194"/>
            <a:ext cx="7458075" cy="3076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type="title"/>
          </p:nvPr>
        </p:nvSpPr>
        <p:spPr>
          <a:xfrm>
            <a:off x="628649" y="321469"/>
            <a:ext cx="7714200" cy="459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b="1" lang="en"/>
              <a:t>Running matrix multiplication with VTune</a:t>
            </a:r>
            <a:endParaRPr b="1"/>
          </a:p>
        </p:txBody>
      </p:sp>
      <p:pic>
        <p:nvPicPr>
          <p:cNvPr id="216" name="Google Shape;216;p16"/>
          <p:cNvPicPr preferRelativeResize="0"/>
          <p:nvPr/>
        </p:nvPicPr>
        <p:blipFill rotWithShape="1">
          <a:blip r:embed="rId3">
            <a:alphaModFix/>
          </a:blip>
          <a:srcRect b="0" l="0" r="0" t="0"/>
          <a:stretch/>
        </p:blipFill>
        <p:spPr>
          <a:xfrm>
            <a:off x="1100138" y="1213719"/>
            <a:ext cx="6943725" cy="3000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
          <p:cNvSpPr txBox="1"/>
          <p:nvPr>
            <p:ph type="title"/>
          </p:nvPr>
        </p:nvSpPr>
        <p:spPr>
          <a:xfrm>
            <a:off x="1492350" y="2285400"/>
            <a:ext cx="6159300" cy="572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990"/>
              <a:buNone/>
            </a:pPr>
            <a:r>
              <a:rPr b="1" lang="en" sz="4200">
                <a:solidFill>
                  <a:srgbClr val="0068B5"/>
                </a:solidFill>
              </a:rPr>
              <a:t>Intel VTune</a:t>
            </a:r>
            <a:endParaRPr b="1" sz="4200">
              <a:solidFill>
                <a:srgbClr val="0068B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
          <p:cNvSpPr txBox="1"/>
          <p:nvPr>
            <p:ph type="title"/>
          </p:nvPr>
        </p:nvSpPr>
        <p:spPr>
          <a:xfrm>
            <a:off x="628649" y="321469"/>
            <a:ext cx="7714200" cy="459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b="1" lang="en"/>
              <a:t>Hotspot analysis using VTune</a:t>
            </a:r>
            <a:endParaRPr b="1"/>
          </a:p>
        </p:txBody>
      </p:sp>
      <p:sp>
        <p:nvSpPr>
          <p:cNvPr id="138" name="Google Shape;138;p3"/>
          <p:cNvSpPr txBox="1"/>
          <p:nvPr>
            <p:ph idx="1" type="body"/>
          </p:nvPr>
        </p:nvSpPr>
        <p:spPr>
          <a:xfrm>
            <a:off x="628650" y="971549"/>
            <a:ext cx="7886700" cy="3661200"/>
          </a:xfrm>
          <a:prstGeom prst="rect">
            <a:avLst/>
          </a:prstGeom>
          <a:noFill/>
          <a:ln>
            <a:noFill/>
          </a:ln>
        </p:spPr>
        <p:txBody>
          <a:bodyPr anchorCtr="0" anchor="t" bIns="34275" lIns="68575" spcFirstLastPara="1" rIns="68575" wrap="square" tIns="34275">
            <a:noAutofit/>
          </a:bodyPr>
          <a:lstStyle/>
          <a:p>
            <a:pPr indent="-342900" lvl="0" marL="457200" rtl="0" algn="l">
              <a:lnSpc>
                <a:spcPct val="150000"/>
              </a:lnSpc>
              <a:spcBef>
                <a:spcPts val="0"/>
              </a:spcBef>
              <a:spcAft>
                <a:spcPts val="0"/>
              </a:spcAft>
              <a:buSzPts val="1800"/>
              <a:buChar char="•"/>
            </a:pPr>
            <a:r>
              <a:rPr lang="en"/>
              <a:t>Hotspot analysis in Intel VTune Profiler is a performance profiling technique that helps identify the sections of code in an application where most of the CPU time is spent</a:t>
            </a:r>
            <a:endParaRPr/>
          </a:p>
          <a:p>
            <a:pPr indent="-342900" lvl="0" marL="457200" rtl="0" algn="l">
              <a:lnSpc>
                <a:spcPct val="150000"/>
              </a:lnSpc>
              <a:spcBef>
                <a:spcPts val="0"/>
              </a:spcBef>
              <a:spcAft>
                <a:spcPts val="0"/>
              </a:spcAft>
              <a:buSzPts val="1800"/>
              <a:buChar char="•"/>
            </a:pPr>
            <a:r>
              <a:rPr lang="en"/>
              <a:t>These sections, known as "hotspots," are the primary candidates for optimization because improving their performance can lead to significant overall improvements in the application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4"/>
          <p:cNvSpPr txBox="1"/>
          <p:nvPr>
            <p:ph type="title"/>
          </p:nvPr>
        </p:nvSpPr>
        <p:spPr>
          <a:xfrm>
            <a:off x="628649" y="321469"/>
            <a:ext cx="7714200" cy="459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b="1" lang="en"/>
              <a:t>Hotspots</a:t>
            </a:r>
            <a:endParaRPr b="1"/>
          </a:p>
        </p:txBody>
      </p:sp>
      <p:sp>
        <p:nvSpPr>
          <p:cNvPr id="144" name="Google Shape;144;p4"/>
          <p:cNvSpPr txBox="1"/>
          <p:nvPr>
            <p:ph idx="1" type="body"/>
          </p:nvPr>
        </p:nvSpPr>
        <p:spPr>
          <a:xfrm>
            <a:off x="628650" y="971549"/>
            <a:ext cx="7886700" cy="3661200"/>
          </a:xfrm>
          <a:prstGeom prst="rect">
            <a:avLst/>
          </a:prstGeom>
          <a:noFill/>
          <a:ln>
            <a:noFill/>
          </a:ln>
        </p:spPr>
        <p:txBody>
          <a:bodyPr anchorCtr="0" anchor="t" bIns="34275" lIns="68575" spcFirstLastPara="1" rIns="68575" wrap="square" tIns="34275">
            <a:noAutofit/>
          </a:bodyPr>
          <a:lstStyle/>
          <a:p>
            <a:pPr indent="-342900" lvl="0" marL="457200" rtl="0" algn="l">
              <a:lnSpc>
                <a:spcPct val="150000"/>
              </a:lnSpc>
              <a:spcBef>
                <a:spcPts val="0"/>
              </a:spcBef>
              <a:spcAft>
                <a:spcPts val="0"/>
              </a:spcAft>
              <a:buSzPts val="1800"/>
              <a:buChar char="•"/>
            </a:pPr>
            <a:r>
              <a:rPr lang="en"/>
              <a:t>Hotspots are parts of the code, typically functions or specific lines, that consume a large proportion of the total execution time</a:t>
            </a:r>
            <a:endParaRPr/>
          </a:p>
          <a:p>
            <a:pPr indent="-342900" lvl="0" marL="457200" rtl="0" algn="l">
              <a:lnSpc>
                <a:spcPct val="150000"/>
              </a:lnSpc>
              <a:spcBef>
                <a:spcPts val="0"/>
              </a:spcBef>
              <a:spcAft>
                <a:spcPts val="0"/>
              </a:spcAft>
              <a:buSzPts val="1800"/>
              <a:buChar char="•"/>
            </a:pPr>
            <a:r>
              <a:rPr lang="en"/>
              <a:t>By focusing optimization efforts on these areas, developers can achieve the most substantial performance gains</a:t>
            </a:r>
            <a:endParaRPr/>
          </a:p>
          <a:p>
            <a:pPr indent="-342900" lvl="0" marL="457200" rtl="0" algn="l">
              <a:lnSpc>
                <a:spcPct val="150000"/>
              </a:lnSpc>
              <a:spcBef>
                <a:spcPts val="0"/>
              </a:spcBef>
              <a:spcAft>
                <a:spcPts val="0"/>
              </a:spcAft>
              <a:buSzPts val="1800"/>
              <a:buChar char="•"/>
            </a:pPr>
            <a:r>
              <a:rPr lang="en"/>
              <a:t>VTune provides detailed insights into where the application spends most of its time, enabling developers to focus their optimization efforts on the most impactful areas.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5"/>
          <p:cNvSpPr txBox="1"/>
          <p:nvPr>
            <p:ph type="title"/>
          </p:nvPr>
        </p:nvSpPr>
        <p:spPr>
          <a:xfrm>
            <a:off x="628649" y="321469"/>
            <a:ext cx="7714200" cy="459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b="1" lang="en"/>
              <a:t>Why hotspots analysis is Important</a:t>
            </a:r>
            <a:endParaRPr b="1"/>
          </a:p>
        </p:txBody>
      </p:sp>
      <p:sp>
        <p:nvSpPr>
          <p:cNvPr id="150" name="Google Shape;150;p5"/>
          <p:cNvSpPr txBox="1"/>
          <p:nvPr>
            <p:ph idx="1" type="body"/>
          </p:nvPr>
        </p:nvSpPr>
        <p:spPr>
          <a:xfrm>
            <a:off x="628650" y="971549"/>
            <a:ext cx="7886700" cy="3661200"/>
          </a:xfrm>
          <a:prstGeom prst="rect">
            <a:avLst/>
          </a:prstGeom>
          <a:noFill/>
          <a:ln>
            <a:noFill/>
          </a:ln>
        </p:spPr>
        <p:txBody>
          <a:bodyPr anchorCtr="0" anchor="t" bIns="34275" lIns="68575" spcFirstLastPara="1" rIns="68575" wrap="square" tIns="34275">
            <a:noAutofit/>
          </a:bodyPr>
          <a:lstStyle/>
          <a:p>
            <a:pPr indent="-342900" lvl="0" marL="457200" rtl="0" algn="l">
              <a:lnSpc>
                <a:spcPct val="150000"/>
              </a:lnSpc>
              <a:spcBef>
                <a:spcPts val="0"/>
              </a:spcBef>
              <a:spcAft>
                <a:spcPts val="0"/>
              </a:spcAft>
              <a:buSzPts val="1800"/>
              <a:buChar char="•"/>
            </a:pPr>
            <a:r>
              <a:rPr b="1" lang="en"/>
              <a:t>Resource Utilization:</a:t>
            </a:r>
            <a:r>
              <a:rPr lang="en"/>
              <a:t> Identifying and optimizing hotspots helps in better utilization of CPU resources</a:t>
            </a:r>
            <a:endParaRPr/>
          </a:p>
          <a:p>
            <a:pPr indent="-342900" lvl="0" marL="457200" rtl="0" algn="l">
              <a:lnSpc>
                <a:spcPct val="150000"/>
              </a:lnSpc>
              <a:spcBef>
                <a:spcPts val="0"/>
              </a:spcBef>
              <a:spcAft>
                <a:spcPts val="0"/>
              </a:spcAft>
              <a:buSzPts val="1800"/>
              <a:buChar char="•"/>
            </a:pPr>
            <a:r>
              <a:rPr b="1" lang="en"/>
              <a:t>Performance Bottlenecks:</a:t>
            </a:r>
            <a:r>
              <a:rPr lang="en"/>
              <a:t> It highlights the bottlenecks that slow down the application</a:t>
            </a:r>
            <a:endParaRPr/>
          </a:p>
          <a:p>
            <a:pPr indent="-342900" lvl="0" marL="457200" rtl="0" algn="l">
              <a:lnSpc>
                <a:spcPct val="150000"/>
              </a:lnSpc>
              <a:spcBef>
                <a:spcPts val="0"/>
              </a:spcBef>
              <a:spcAft>
                <a:spcPts val="0"/>
              </a:spcAft>
              <a:buSzPts val="1800"/>
              <a:buChar char="•"/>
            </a:pPr>
            <a:r>
              <a:rPr b="1" lang="en"/>
              <a:t>Efficiency:</a:t>
            </a:r>
            <a:r>
              <a:rPr lang="en"/>
              <a:t> Enhances the efficiency of the application by reducing execution time and improving responsiveness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6"/>
          <p:cNvSpPr txBox="1"/>
          <p:nvPr>
            <p:ph type="title"/>
          </p:nvPr>
        </p:nvSpPr>
        <p:spPr>
          <a:xfrm>
            <a:off x="628649" y="321469"/>
            <a:ext cx="7714200" cy="459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b="1" lang="en"/>
              <a:t>How hotspots analysis works in VTune</a:t>
            </a:r>
            <a:endParaRPr b="1"/>
          </a:p>
        </p:txBody>
      </p:sp>
      <p:sp>
        <p:nvSpPr>
          <p:cNvPr id="156" name="Google Shape;156;p6"/>
          <p:cNvSpPr txBox="1"/>
          <p:nvPr>
            <p:ph idx="1" type="body"/>
          </p:nvPr>
        </p:nvSpPr>
        <p:spPr>
          <a:xfrm>
            <a:off x="628650" y="971549"/>
            <a:ext cx="7886700" cy="3661200"/>
          </a:xfrm>
          <a:prstGeom prst="rect">
            <a:avLst/>
          </a:prstGeom>
          <a:noFill/>
          <a:ln>
            <a:noFill/>
          </a:ln>
        </p:spPr>
        <p:txBody>
          <a:bodyPr anchorCtr="0" anchor="t" bIns="34275" lIns="68575" spcFirstLastPara="1" rIns="68575" wrap="square" tIns="34275">
            <a:noAutofit/>
          </a:bodyPr>
          <a:lstStyle/>
          <a:p>
            <a:pPr indent="-342900" lvl="0" marL="457200" rtl="0" algn="l">
              <a:lnSpc>
                <a:spcPct val="150000"/>
              </a:lnSpc>
              <a:spcBef>
                <a:spcPts val="0"/>
              </a:spcBef>
              <a:spcAft>
                <a:spcPts val="0"/>
              </a:spcAft>
              <a:buSzPts val="1800"/>
              <a:buChar char="•"/>
            </a:pPr>
            <a:r>
              <a:rPr lang="en"/>
              <a:t>VTune collects performance data while the application runs. This involves monitoring CPU activity, memory accesses, and thread behavior to gather detailed information about where time is being spent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
          <p:cNvSpPr txBox="1"/>
          <p:nvPr>
            <p:ph type="title"/>
          </p:nvPr>
        </p:nvSpPr>
        <p:spPr>
          <a:xfrm>
            <a:off x="628649" y="321469"/>
            <a:ext cx="7714200" cy="459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b="1" lang="en"/>
              <a:t>How hotspots analysis works in VTune</a:t>
            </a:r>
            <a:endParaRPr b="1"/>
          </a:p>
        </p:txBody>
      </p:sp>
      <p:sp>
        <p:nvSpPr>
          <p:cNvPr id="162" name="Google Shape;162;p7"/>
          <p:cNvSpPr txBox="1"/>
          <p:nvPr>
            <p:ph idx="1" type="body"/>
          </p:nvPr>
        </p:nvSpPr>
        <p:spPr>
          <a:xfrm>
            <a:off x="628650" y="971549"/>
            <a:ext cx="7886700" cy="3661200"/>
          </a:xfrm>
          <a:prstGeom prst="rect">
            <a:avLst/>
          </a:prstGeom>
          <a:noFill/>
          <a:ln>
            <a:noFill/>
          </a:ln>
        </p:spPr>
        <p:txBody>
          <a:bodyPr anchorCtr="0" anchor="t" bIns="34275" lIns="68575" spcFirstLastPara="1" rIns="68575" wrap="square" tIns="34275">
            <a:noAutofit/>
          </a:bodyPr>
          <a:lstStyle/>
          <a:p>
            <a:pPr indent="-342900" lvl="0" marL="457200" rtl="0" algn="l">
              <a:lnSpc>
                <a:spcPct val="150000"/>
              </a:lnSpc>
              <a:spcBef>
                <a:spcPts val="0"/>
              </a:spcBef>
              <a:spcAft>
                <a:spcPts val="0"/>
              </a:spcAft>
              <a:buSzPts val="1800"/>
              <a:buChar char="•"/>
            </a:pPr>
            <a:r>
              <a:rPr lang="en"/>
              <a:t>Sampling Mode: VTune periodically interrupts the application to collect the current state of the CPU, including the instruction pointer and call stack. This method has minimal impact on performance and provides statistical insights.</a:t>
            </a:r>
            <a:endParaRPr/>
          </a:p>
          <a:p>
            <a:pPr indent="-342900" lvl="0" marL="457200" rtl="0" algn="l">
              <a:lnSpc>
                <a:spcPct val="150000"/>
              </a:lnSpc>
              <a:spcBef>
                <a:spcPts val="0"/>
              </a:spcBef>
              <a:spcAft>
                <a:spcPts val="0"/>
              </a:spcAft>
              <a:buSzPts val="1800"/>
              <a:buChar char="•"/>
            </a:pPr>
            <a:r>
              <a:rPr lang="en"/>
              <a:t>Tracing Mode: VTune instruments the application to capture detailed events. This mode can provide more precise data but with higher overhead.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type="title"/>
          </p:nvPr>
        </p:nvSpPr>
        <p:spPr>
          <a:xfrm>
            <a:off x="628649" y="321469"/>
            <a:ext cx="7714200" cy="459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b="1" lang="en"/>
              <a:t>How hotspots analysis works in VTune</a:t>
            </a:r>
            <a:endParaRPr b="1"/>
          </a:p>
        </p:txBody>
      </p:sp>
      <p:sp>
        <p:nvSpPr>
          <p:cNvPr id="168" name="Google Shape;168;p8"/>
          <p:cNvSpPr txBox="1"/>
          <p:nvPr>
            <p:ph idx="1" type="body"/>
          </p:nvPr>
        </p:nvSpPr>
        <p:spPr>
          <a:xfrm>
            <a:off x="628650" y="971549"/>
            <a:ext cx="7886700" cy="3661200"/>
          </a:xfrm>
          <a:prstGeom prst="rect">
            <a:avLst/>
          </a:prstGeom>
          <a:noFill/>
          <a:ln>
            <a:noFill/>
          </a:ln>
        </p:spPr>
        <p:txBody>
          <a:bodyPr anchorCtr="0" anchor="t" bIns="34275" lIns="68575" spcFirstLastPara="1" rIns="68575" wrap="square" tIns="34275">
            <a:noAutofit/>
          </a:bodyPr>
          <a:lstStyle/>
          <a:p>
            <a:pPr indent="-342900" lvl="0" marL="457200" rtl="0" algn="l">
              <a:lnSpc>
                <a:spcPct val="150000"/>
              </a:lnSpc>
              <a:spcBef>
                <a:spcPts val="0"/>
              </a:spcBef>
              <a:spcAft>
                <a:spcPts val="0"/>
              </a:spcAft>
              <a:buSzPts val="1800"/>
              <a:buChar char="•"/>
            </a:pPr>
            <a:r>
              <a:rPr lang="en"/>
              <a:t>VTune analyzes the collected data to identify functions or code regions that consume the most CPU time</a:t>
            </a:r>
            <a:endParaRPr/>
          </a:p>
          <a:p>
            <a:pPr indent="-342900" lvl="0" marL="457200" rtl="0" algn="l">
              <a:lnSpc>
                <a:spcPct val="150000"/>
              </a:lnSpc>
              <a:spcBef>
                <a:spcPts val="0"/>
              </a:spcBef>
              <a:spcAft>
                <a:spcPts val="0"/>
              </a:spcAft>
              <a:buSzPts val="1800"/>
              <a:buChar char="•"/>
            </a:pPr>
            <a:r>
              <a:rPr lang="en"/>
              <a:t>The profiler then ranks these hotspots based on their CPU usage, making it easier to prioritize optimization efforts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txBox="1"/>
          <p:nvPr>
            <p:ph type="title"/>
          </p:nvPr>
        </p:nvSpPr>
        <p:spPr>
          <a:xfrm>
            <a:off x="628649" y="321469"/>
            <a:ext cx="7714200" cy="459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b="1" lang="en"/>
              <a:t>Loading module for running VTune</a:t>
            </a:r>
            <a:endParaRPr b="1"/>
          </a:p>
        </p:txBody>
      </p:sp>
      <p:sp>
        <p:nvSpPr>
          <p:cNvPr id="174" name="Google Shape;174;p9"/>
          <p:cNvSpPr txBox="1"/>
          <p:nvPr>
            <p:ph idx="1" type="body"/>
          </p:nvPr>
        </p:nvSpPr>
        <p:spPr>
          <a:xfrm>
            <a:off x="628650" y="971549"/>
            <a:ext cx="7886700" cy="3661200"/>
          </a:xfrm>
          <a:prstGeom prst="rect">
            <a:avLst/>
          </a:prstGeom>
          <a:noFill/>
          <a:ln>
            <a:noFill/>
          </a:ln>
        </p:spPr>
        <p:txBody>
          <a:bodyPr anchorCtr="0" anchor="t" bIns="34275" lIns="68575" spcFirstLastPara="1" rIns="68575" wrap="square" tIns="34275">
            <a:noAutofit/>
          </a:bodyPr>
          <a:lstStyle/>
          <a:p>
            <a:pPr indent="-368300" lvl="0" marL="457200" rtl="0" algn="l">
              <a:lnSpc>
                <a:spcPct val="150000"/>
              </a:lnSpc>
              <a:spcBef>
                <a:spcPts val="0"/>
              </a:spcBef>
              <a:spcAft>
                <a:spcPts val="0"/>
              </a:spcAft>
              <a:buClr>
                <a:srgbClr val="262626"/>
              </a:buClr>
              <a:buSzPts val="2200"/>
              <a:buChar char="•"/>
            </a:pPr>
            <a:r>
              <a:rPr lang="en" sz="2200"/>
              <a:t>Loading module</a:t>
            </a:r>
            <a:endParaRPr sz="2200"/>
          </a:p>
          <a:p>
            <a:pPr indent="-349250" lvl="1" marL="914400" rtl="0" algn="l">
              <a:lnSpc>
                <a:spcPct val="150000"/>
              </a:lnSpc>
              <a:spcBef>
                <a:spcPts val="0"/>
              </a:spcBef>
              <a:spcAft>
                <a:spcPts val="0"/>
              </a:spcAft>
              <a:buClr>
                <a:srgbClr val="262626"/>
              </a:buClr>
              <a:buSzPts val="1900"/>
              <a:buChar char="•"/>
            </a:pPr>
            <a:r>
              <a:rPr lang="en" sz="1900"/>
              <a:t>module avail | grep vtune</a:t>
            </a:r>
            <a:endParaRPr sz="1900"/>
          </a:p>
          <a:p>
            <a:pPr indent="-349250" lvl="1" marL="914400" rtl="0" algn="l">
              <a:lnSpc>
                <a:spcPct val="150000"/>
              </a:lnSpc>
              <a:spcBef>
                <a:spcPts val="0"/>
              </a:spcBef>
              <a:spcAft>
                <a:spcPts val="0"/>
              </a:spcAft>
              <a:buSzPts val="1900"/>
              <a:buChar char="•"/>
            </a:pPr>
            <a:r>
              <a:rPr lang="en" sz="1900"/>
              <a:t>module load oneapi/vtune/2021.5.0</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