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304" r:id="rId3"/>
    <p:sldId id="305" r:id="rId4"/>
    <p:sldId id="306" r:id="rId5"/>
    <p:sldId id="307" r:id="rId6"/>
    <p:sldId id="308" r:id="rId7"/>
    <p:sldId id="309" r:id="rId8"/>
    <p:sldId id="310" r:id="rId9"/>
    <p:sldId id="311" r:id="rId10"/>
    <p:sldId id="313" r:id="rId11"/>
    <p:sldId id="312" r:id="rId12"/>
    <p:sldId id="314" r:id="rId13"/>
    <p:sldId id="315" r:id="rId14"/>
    <p:sldId id="316" r:id="rId15"/>
    <p:sldId id="321" r:id="rId16"/>
    <p:sldId id="323" r:id="rId17"/>
    <p:sldId id="332" r:id="rId18"/>
    <p:sldId id="333" r:id="rId19"/>
    <p:sldId id="334" r:id="rId20"/>
    <p:sldId id="335" r:id="rId21"/>
    <p:sldId id="336" r:id="rId22"/>
    <p:sldId id="343" r:id="rId23"/>
    <p:sldId id="339" r:id="rId24"/>
    <p:sldId id="340" r:id="rId25"/>
    <p:sldId id="341" r:id="rId26"/>
    <p:sldId id="342" r:id="rId27"/>
    <p:sldId id="344" r:id="rId28"/>
    <p:sldId id="338" r:id="rId29"/>
    <p:sldId id="33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15" autoAdjust="0"/>
  </p:normalViewPr>
  <p:slideViewPr>
    <p:cSldViewPr snapToGrid="0">
      <p:cViewPr varScale="1">
        <p:scale>
          <a:sx n="79" d="100"/>
          <a:sy n="79" d="100"/>
        </p:scale>
        <p:origin x="821"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4151-7085-4CA9-8648-E7E77E35ED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310EB6-9C87-467B-90DF-4226DF648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C7532A-167F-4336-BAD6-96DE0D6788DB}"/>
              </a:ext>
            </a:extLst>
          </p:cNvPr>
          <p:cNvSpPr>
            <a:spLocks noGrp="1"/>
          </p:cNvSpPr>
          <p:nvPr>
            <p:ph type="dt" sz="half" idx="10"/>
          </p:nvPr>
        </p:nvSpPr>
        <p:spPr/>
        <p:txBody>
          <a:bodyPr/>
          <a:lstStyle/>
          <a:p>
            <a:fld id="{8CA10126-704D-4592-BB67-650CF3ECA2CD}" type="datetimeFigureOut">
              <a:rPr lang="en-IN" smtClean="0"/>
              <a:pPr/>
              <a:t>29-07-2023</a:t>
            </a:fld>
            <a:endParaRPr lang="en-IN"/>
          </a:p>
        </p:txBody>
      </p:sp>
      <p:sp>
        <p:nvSpPr>
          <p:cNvPr id="5" name="Footer Placeholder 4">
            <a:extLst>
              <a:ext uri="{FF2B5EF4-FFF2-40B4-BE49-F238E27FC236}">
                <a16:creationId xmlns:a16="http://schemas.microsoft.com/office/drawing/2014/main" id="{01C910DA-573E-4E5B-A570-ED4BECC4E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DC8258-0E36-4DF5-88CF-4EF7C5D4A9AA}"/>
              </a:ext>
            </a:extLst>
          </p:cNvPr>
          <p:cNvSpPr>
            <a:spLocks noGrp="1"/>
          </p:cNvSpPr>
          <p:nvPr>
            <p:ph type="sldNum" sz="quarter" idx="12"/>
          </p:nvPr>
        </p:nvSpPr>
        <p:spPr/>
        <p:txBody>
          <a:bodyPr/>
          <a:lstStyle/>
          <a:p>
            <a:fld id="{B2D2EE87-1C60-4F52-BEE3-19B5799CC183}" type="slidenum">
              <a:rPr lang="en-IN" smtClean="0"/>
              <a:pPr/>
              <a:t>‹#›</a:t>
            </a:fld>
            <a:endParaRPr lang="en-IN"/>
          </a:p>
        </p:txBody>
      </p:sp>
    </p:spTree>
    <p:extLst>
      <p:ext uri="{BB962C8B-B14F-4D97-AF65-F5344CB8AC3E}">
        <p14:creationId xmlns:p14="http://schemas.microsoft.com/office/powerpoint/2010/main" val="227665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31F3-CA3B-49AC-855D-D9F46589A1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7131A0-B1BE-4367-B216-7566A40B42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90CB60-6666-45FF-B8D2-BB54C652D8D3}"/>
              </a:ext>
            </a:extLst>
          </p:cNvPr>
          <p:cNvSpPr>
            <a:spLocks noGrp="1"/>
          </p:cNvSpPr>
          <p:nvPr>
            <p:ph type="dt" sz="half" idx="10"/>
          </p:nvPr>
        </p:nvSpPr>
        <p:spPr/>
        <p:txBody>
          <a:bodyPr/>
          <a:lstStyle/>
          <a:p>
            <a:fld id="{8CA10126-704D-4592-BB67-650CF3ECA2CD}" type="datetimeFigureOut">
              <a:rPr lang="en-IN" smtClean="0"/>
              <a:pPr/>
              <a:t>29-07-2023</a:t>
            </a:fld>
            <a:endParaRPr lang="en-IN"/>
          </a:p>
        </p:txBody>
      </p:sp>
      <p:sp>
        <p:nvSpPr>
          <p:cNvPr id="5" name="Footer Placeholder 4">
            <a:extLst>
              <a:ext uri="{FF2B5EF4-FFF2-40B4-BE49-F238E27FC236}">
                <a16:creationId xmlns:a16="http://schemas.microsoft.com/office/drawing/2014/main" id="{FC187EFF-3198-4A93-9DF1-88F4C14B0C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21B6E-D581-4C99-8FD3-B5CDB5945EF5}"/>
              </a:ext>
            </a:extLst>
          </p:cNvPr>
          <p:cNvSpPr>
            <a:spLocks noGrp="1"/>
          </p:cNvSpPr>
          <p:nvPr>
            <p:ph type="sldNum" sz="quarter" idx="12"/>
          </p:nvPr>
        </p:nvSpPr>
        <p:spPr/>
        <p:txBody>
          <a:bodyPr/>
          <a:lstStyle/>
          <a:p>
            <a:fld id="{B2D2EE87-1C60-4F52-BEE3-19B5799CC183}" type="slidenum">
              <a:rPr lang="en-IN" smtClean="0"/>
              <a:pPr/>
              <a:t>‹#›</a:t>
            </a:fld>
            <a:endParaRPr lang="en-IN"/>
          </a:p>
        </p:txBody>
      </p:sp>
    </p:spTree>
    <p:extLst>
      <p:ext uri="{BB962C8B-B14F-4D97-AF65-F5344CB8AC3E}">
        <p14:creationId xmlns:p14="http://schemas.microsoft.com/office/powerpoint/2010/main" val="258620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6D8CFC-776C-4412-A8CC-861795CA9C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2F8AF9-5461-4AE7-898C-E77B5018A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9689AF-906F-4637-9411-E26EB64C3CBF}"/>
              </a:ext>
            </a:extLst>
          </p:cNvPr>
          <p:cNvSpPr>
            <a:spLocks noGrp="1"/>
          </p:cNvSpPr>
          <p:nvPr>
            <p:ph type="dt" sz="half" idx="10"/>
          </p:nvPr>
        </p:nvSpPr>
        <p:spPr/>
        <p:txBody>
          <a:bodyPr/>
          <a:lstStyle/>
          <a:p>
            <a:fld id="{8CA10126-704D-4592-BB67-650CF3ECA2CD}" type="datetimeFigureOut">
              <a:rPr lang="en-IN" smtClean="0"/>
              <a:pPr/>
              <a:t>29-07-2023</a:t>
            </a:fld>
            <a:endParaRPr lang="en-IN"/>
          </a:p>
        </p:txBody>
      </p:sp>
      <p:sp>
        <p:nvSpPr>
          <p:cNvPr id="5" name="Footer Placeholder 4">
            <a:extLst>
              <a:ext uri="{FF2B5EF4-FFF2-40B4-BE49-F238E27FC236}">
                <a16:creationId xmlns:a16="http://schemas.microsoft.com/office/drawing/2014/main" id="{2011095C-AC8C-4CFC-970F-827959298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711A8E-4D6A-4674-BBAE-FC7901B8E207}"/>
              </a:ext>
            </a:extLst>
          </p:cNvPr>
          <p:cNvSpPr>
            <a:spLocks noGrp="1"/>
          </p:cNvSpPr>
          <p:nvPr>
            <p:ph type="sldNum" sz="quarter" idx="12"/>
          </p:nvPr>
        </p:nvSpPr>
        <p:spPr/>
        <p:txBody>
          <a:bodyPr/>
          <a:lstStyle/>
          <a:p>
            <a:fld id="{B2D2EE87-1C60-4F52-BEE3-19B5799CC183}" type="slidenum">
              <a:rPr lang="en-IN" smtClean="0"/>
              <a:pPr/>
              <a:t>‹#›</a:t>
            </a:fld>
            <a:endParaRPr lang="en-IN"/>
          </a:p>
        </p:txBody>
      </p:sp>
    </p:spTree>
    <p:extLst>
      <p:ext uri="{BB962C8B-B14F-4D97-AF65-F5344CB8AC3E}">
        <p14:creationId xmlns:p14="http://schemas.microsoft.com/office/powerpoint/2010/main" val="3227467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C238-89D7-4DE8-A856-FD5DE98611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482BBB-AEF7-44AE-AC0E-D845A12A61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CA18B9-BE30-4F7D-921A-E5D1050FCEEE}"/>
              </a:ext>
            </a:extLst>
          </p:cNvPr>
          <p:cNvSpPr>
            <a:spLocks noGrp="1"/>
          </p:cNvSpPr>
          <p:nvPr>
            <p:ph type="dt" sz="half" idx="10"/>
          </p:nvPr>
        </p:nvSpPr>
        <p:spPr/>
        <p:txBody>
          <a:bodyPr/>
          <a:lstStyle/>
          <a:p>
            <a:fld id="{8CA10126-704D-4592-BB67-650CF3ECA2CD}" type="datetimeFigureOut">
              <a:rPr lang="en-IN" smtClean="0"/>
              <a:pPr/>
              <a:t>29-07-2023</a:t>
            </a:fld>
            <a:endParaRPr lang="en-IN"/>
          </a:p>
        </p:txBody>
      </p:sp>
      <p:sp>
        <p:nvSpPr>
          <p:cNvPr id="5" name="Footer Placeholder 4">
            <a:extLst>
              <a:ext uri="{FF2B5EF4-FFF2-40B4-BE49-F238E27FC236}">
                <a16:creationId xmlns:a16="http://schemas.microsoft.com/office/drawing/2014/main" id="{68742915-4CD5-4A1B-A81D-E40BBFD1BD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28F3E-593D-428A-9069-14D9054A0E4A}"/>
              </a:ext>
            </a:extLst>
          </p:cNvPr>
          <p:cNvSpPr>
            <a:spLocks noGrp="1"/>
          </p:cNvSpPr>
          <p:nvPr>
            <p:ph type="sldNum" sz="quarter" idx="12"/>
          </p:nvPr>
        </p:nvSpPr>
        <p:spPr/>
        <p:txBody>
          <a:bodyPr/>
          <a:lstStyle/>
          <a:p>
            <a:fld id="{B2D2EE87-1C60-4F52-BEE3-19B5799CC183}" type="slidenum">
              <a:rPr lang="en-IN" smtClean="0"/>
              <a:pPr/>
              <a:t>‹#›</a:t>
            </a:fld>
            <a:endParaRPr lang="en-IN"/>
          </a:p>
        </p:txBody>
      </p:sp>
    </p:spTree>
    <p:extLst>
      <p:ext uri="{BB962C8B-B14F-4D97-AF65-F5344CB8AC3E}">
        <p14:creationId xmlns:p14="http://schemas.microsoft.com/office/powerpoint/2010/main" val="29148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D11B-11B1-47AC-9B3F-257786BCC9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835AB5-AC13-493D-A725-C3605A446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F8B67-BEA0-43C6-B200-769CBC741DB5}"/>
              </a:ext>
            </a:extLst>
          </p:cNvPr>
          <p:cNvSpPr>
            <a:spLocks noGrp="1"/>
          </p:cNvSpPr>
          <p:nvPr>
            <p:ph type="dt" sz="half" idx="10"/>
          </p:nvPr>
        </p:nvSpPr>
        <p:spPr/>
        <p:txBody>
          <a:bodyPr/>
          <a:lstStyle/>
          <a:p>
            <a:fld id="{8CA10126-704D-4592-BB67-650CF3ECA2CD}" type="datetimeFigureOut">
              <a:rPr lang="en-IN" smtClean="0"/>
              <a:pPr/>
              <a:t>29-07-2023</a:t>
            </a:fld>
            <a:endParaRPr lang="en-IN"/>
          </a:p>
        </p:txBody>
      </p:sp>
      <p:sp>
        <p:nvSpPr>
          <p:cNvPr id="5" name="Footer Placeholder 4">
            <a:extLst>
              <a:ext uri="{FF2B5EF4-FFF2-40B4-BE49-F238E27FC236}">
                <a16:creationId xmlns:a16="http://schemas.microsoft.com/office/drawing/2014/main" id="{DE73FF94-26F7-4B8D-8E1C-D0D81EB054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E1010D-39E3-4524-AF7D-25DFB4CDD9E8}"/>
              </a:ext>
            </a:extLst>
          </p:cNvPr>
          <p:cNvSpPr>
            <a:spLocks noGrp="1"/>
          </p:cNvSpPr>
          <p:nvPr>
            <p:ph type="sldNum" sz="quarter" idx="12"/>
          </p:nvPr>
        </p:nvSpPr>
        <p:spPr/>
        <p:txBody>
          <a:bodyPr/>
          <a:lstStyle/>
          <a:p>
            <a:fld id="{B2D2EE87-1C60-4F52-BEE3-19B5799CC183}" type="slidenum">
              <a:rPr lang="en-IN" smtClean="0"/>
              <a:pPr/>
              <a:t>‹#›</a:t>
            </a:fld>
            <a:endParaRPr lang="en-IN"/>
          </a:p>
        </p:txBody>
      </p:sp>
    </p:spTree>
    <p:extLst>
      <p:ext uri="{BB962C8B-B14F-4D97-AF65-F5344CB8AC3E}">
        <p14:creationId xmlns:p14="http://schemas.microsoft.com/office/powerpoint/2010/main" val="166661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7AFC-9114-40B6-A6D0-BA317176C1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909273-C3BF-456A-B650-642444AA4F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409349-A5E5-41D9-9B32-8416ACF181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80DD2-DFE3-4243-9AA6-15928F0F76C5}"/>
              </a:ext>
            </a:extLst>
          </p:cNvPr>
          <p:cNvSpPr>
            <a:spLocks noGrp="1"/>
          </p:cNvSpPr>
          <p:nvPr>
            <p:ph type="dt" sz="half" idx="10"/>
          </p:nvPr>
        </p:nvSpPr>
        <p:spPr/>
        <p:txBody>
          <a:bodyPr/>
          <a:lstStyle/>
          <a:p>
            <a:fld id="{8CA10126-704D-4592-BB67-650CF3ECA2CD}" type="datetimeFigureOut">
              <a:rPr lang="en-IN" smtClean="0"/>
              <a:pPr/>
              <a:t>29-07-2023</a:t>
            </a:fld>
            <a:endParaRPr lang="en-IN"/>
          </a:p>
        </p:txBody>
      </p:sp>
      <p:sp>
        <p:nvSpPr>
          <p:cNvPr id="6" name="Footer Placeholder 5">
            <a:extLst>
              <a:ext uri="{FF2B5EF4-FFF2-40B4-BE49-F238E27FC236}">
                <a16:creationId xmlns:a16="http://schemas.microsoft.com/office/drawing/2014/main" id="{A07FD698-804A-409A-98F2-4D135687CF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FD8686-370D-4300-8C00-B840F53AAF2E}"/>
              </a:ext>
            </a:extLst>
          </p:cNvPr>
          <p:cNvSpPr>
            <a:spLocks noGrp="1"/>
          </p:cNvSpPr>
          <p:nvPr>
            <p:ph type="sldNum" sz="quarter" idx="12"/>
          </p:nvPr>
        </p:nvSpPr>
        <p:spPr/>
        <p:txBody>
          <a:bodyPr/>
          <a:lstStyle/>
          <a:p>
            <a:fld id="{B2D2EE87-1C60-4F52-BEE3-19B5799CC183}" type="slidenum">
              <a:rPr lang="en-IN" smtClean="0"/>
              <a:pPr/>
              <a:t>‹#›</a:t>
            </a:fld>
            <a:endParaRPr lang="en-IN"/>
          </a:p>
        </p:txBody>
      </p:sp>
    </p:spTree>
    <p:extLst>
      <p:ext uri="{BB962C8B-B14F-4D97-AF65-F5344CB8AC3E}">
        <p14:creationId xmlns:p14="http://schemas.microsoft.com/office/powerpoint/2010/main" val="17751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97CE-4419-4D88-AC31-610FC1373C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739C5C-56DD-4C3F-A5C4-05A5F5A8D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6559E0-BF29-4C96-9297-EC42CC6FAA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AB4107-E441-4D8E-9027-DDC9DF533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EF32B5-C8FF-477B-A77D-BB4775BED2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2ECD1C-CE37-4F7C-A42C-5A9EFF9B9D33}"/>
              </a:ext>
            </a:extLst>
          </p:cNvPr>
          <p:cNvSpPr>
            <a:spLocks noGrp="1"/>
          </p:cNvSpPr>
          <p:nvPr>
            <p:ph type="dt" sz="half" idx="10"/>
          </p:nvPr>
        </p:nvSpPr>
        <p:spPr/>
        <p:txBody>
          <a:bodyPr/>
          <a:lstStyle/>
          <a:p>
            <a:fld id="{8CA10126-704D-4592-BB67-650CF3ECA2CD}" type="datetimeFigureOut">
              <a:rPr lang="en-IN" smtClean="0"/>
              <a:pPr/>
              <a:t>29-07-2023</a:t>
            </a:fld>
            <a:endParaRPr lang="en-IN"/>
          </a:p>
        </p:txBody>
      </p:sp>
      <p:sp>
        <p:nvSpPr>
          <p:cNvPr id="8" name="Footer Placeholder 7">
            <a:extLst>
              <a:ext uri="{FF2B5EF4-FFF2-40B4-BE49-F238E27FC236}">
                <a16:creationId xmlns:a16="http://schemas.microsoft.com/office/drawing/2014/main" id="{F6225451-4EF6-42B9-B51B-FC8370E947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327066-66B7-4EBE-95AC-C72FC67AB5F1}"/>
              </a:ext>
            </a:extLst>
          </p:cNvPr>
          <p:cNvSpPr>
            <a:spLocks noGrp="1"/>
          </p:cNvSpPr>
          <p:nvPr>
            <p:ph type="sldNum" sz="quarter" idx="12"/>
          </p:nvPr>
        </p:nvSpPr>
        <p:spPr/>
        <p:txBody>
          <a:bodyPr/>
          <a:lstStyle/>
          <a:p>
            <a:fld id="{B2D2EE87-1C60-4F52-BEE3-19B5799CC183}" type="slidenum">
              <a:rPr lang="en-IN" smtClean="0"/>
              <a:pPr/>
              <a:t>‹#›</a:t>
            </a:fld>
            <a:endParaRPr lang="en-IN"/>
          </a:p>
        </p:txBody>
      </p:sp>
    </p:spTree>
    <p:extLst>
      <p:ext uri="{BB962C8B-B14F-4D97-AF65-F5344CB8AC3E}">
        <p14:creationId xmlns:p14="http://schemas.microsoft.com/office/powerpoint/2010/main" val="3143559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9EA8D-01FB-471A-B2C5-1E2617FB8E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D07D12-1354-4D61-B98A-E6CDA5B61901}"/>
              </a:ext>
            </a:extLst>
          </p:cNvPr>
          <p:cNvSpPr>
            <a:spLocks noGrp="1"/>
          </p:cNvSpPr>
          <p:nvPr>
            <p:ph type="dt" sz="half" idx="10"/>
          </p:nvPr>
        </p:nvSpPr>
        <p:spPr/>
        <p:txBody>
          <a:bodyPr/>
          <a:lstStyle/>
          <a:p>
            <a:fld id="{8CA10126-704D-4592-BB67-650CF3ECA2CD}" type="datetimeFigureOut">
              <a:rPr lang="en-IN" smtClean="0"/>
              <a:pPr/>
              <a:t>29-07-2023</a:t>
            </a:fld>
            <a:endParaRPr lang="en-IN"/>
          </a:p>
        </p:txBody>
      </p:sp>
      <p:sp>
        <p:nvSpPr>
          <p:cNvPr id="4" name="Footer Placeholder 3">
            <a:extLst>
              <a:ext uri="{FF2B5EF4-FFF2-40B4-BE49-F238E27FC236}">
                <a16:creationId xmlns:a16="http://schemas.microsoft.com/office/drawing/2014/main" id="{C5D15DFF-959F-4DA3-885E-C4706A2630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0DC885-2FBD-4FFB-80A7-5E86CD49BA44}"/>
              </a:ext>
            </a:extLst>
          </p:cNvPr>
          <p:cNvSpPr>
            <a:spLocks noGrp="1"/>
          </p:cNvSpPr>
          <p:nvPr>
            <p:ph type="sldNum" sz="quarter" idx="12"/>
          </p:nvPr>
        </p:nvSpPr>
        <p:spPr/>
        <p:txBody>
          <a:bodyPr/>
          <a:lstStyle/>
          <a:p>
            <a:fld id="{B2D2EE87-1C60-4F52-BEE3-19B5799CC183}" type="slidenum">
              <a:rPr lang="en-IN" smtClean="0"/>
              <a:pPr/>
              <a:t>‹#›</a:t>
            </a:fld>
            <a:endParaRPr lang="en-IN"/>
          </a:p>
        </p:txBody>
      </p:sp>
    </p:spTree>
    <p:extLst>
      <p:ext uri="{BB962C8B-B14F-4D97-AF65-F5344CB8AC3E}">
        <p14:creationId xmlns:p14="http://schemas.microsoft.com/office/powerpoint/2010/main" val="315140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BE624F-AD8F-4F76-B572-16D1BFD064CC}"/>
              </a:ext>
            </a:extLst>
          </p:cNvPr>
          <p:cNvSpPr>
            <a:spLocks noGrp="1"/>
          </p:cNvSpPr>
          <p:nvPr>
            <p:ph type="dt" sz="half" idx="10"/>
          </p:nvPr>
        </p:nvSpPr>
        <p:spPr/>
        <p:txBody>
          <a:bodyPr/>
          <a:lstStyle/>
          <a:p>
            <a:fld id="{8CA10126-704D-4592-BB67-650CF3ECA2CD}" type="datetimeFigureOut">
              <a:rPr lang="en-IN" smtClean="0"/>
              <a:pPr/>
              <a:t>29-07-2023</a:t>
            </a:fld>
            <a:endParaRPr lang="en-IN"/>
          </a:p>
        </p:txBody>
      </p:sp>
      <p:sp>
        <p:nvSpPr>
          <p:cNvPr id="3" name="Footer Placeholder 2">
            <a:extLst>
              <a:ext uri="{FF2B5EF4-FFF2-40B4-BE49-F238E27FC236}">
                <a16:creationId xmlns:a16="http://schemas.microsoft.com/office/drawing/2014/main" id="{035DD058-3B6B-47E5-897C-144C109955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85C397-9832-4CDB-9ACB-0A961EEF75B1}"/>
              </a:ext>
            </a:extLst>
          </p:cNvPr>
          <p:cNvSpPr>
            <a:spLocks noGrp="1"/>
          </p:cNvSpPr>
          <p:nvPr>
            <p:ph type="sldNum" sz="quarter" idx="12"/>
          </p:nvPr>
        </p:nvSpPr>
        <p:spPr/>
        <p:txBody>
          <a:bodyPr/>
          <a:lstStyle/>
          <a:p>
            <a:fld id="{B2D2EE87-1C60-4F52-BEE3-19B5799CC183}" type="slidenum">
              <a:rPr lang="en-IN" smtClean="0"/>
              <a:pPr/>
              <a:t>‹#›</a:t>
            </a:fld>
            <a:endParaRPr lang="en-IN"/>
          </a:p>
        </p:txBody>
      </p:sp>
    </p:spTree>
    <p:extLst>
      <p:ext uri="{BB962C8B-B14F-4D97-AF65-F5344CB8AC3E}">
        <p14:creationId xmlns:p14="http://schemas.microsoft.com/office/powerpoint/2010/main" val="114990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628C-F8A7-4282-89FC-EF4103831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32963B-159F-4D0F-A9D4-FA48880B78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2981C1-9B82-4F3C-86A4-00D03D442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406F42-7B3A-4C51-947D-A3C4BE929CAE}"/>
              </a:ext>
            </a:extLst>
          </p:cNvPr>
          <p:cNvSpPr>
            <a:spLocks noGrp="1"/>
          </p:cNvSpPr>
          <p:nvPr>
            <p:ph type="dt" sz="half" idx="10"/>
          </p:nvPr>
        </p:nvSpPr>
        <p:spPr/>
        <p:txBody>
          <a:bodyPr/>
          <a:lstStyle/>
          <a:p>
            <a:fld id="{8CA10126-704D-4592-BB67-650CF3ECA2CD}" type="datetimeFigureOut">
              <a:rPr lang="en-IN" smtClean="0"/>
              <a:pPr/>
              <a:t>29-07-2023</a:t>
            </a:fld>
            <a:endParaRPr lang="en-IN"/>
          </a:p>
        </p:txBody>
      </p:sp>
      <p:sp>
        <p:nvSpPr>
          <p:cNvPr id="6" name="Footer Placeholder 5">
            <a:extLst>
              <a:ext uri="{FF2B5EF4-FFF2-40B4-BE49-F238E27FC236}">
                <a16:creationId xmlns:a16="http://schemas.microsoft.com/office/drawing/2014/main" id="{71F46A6B-8594-4D3B-9A38-8F7183E1C4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C88E66-88CE-4721-AB11-FE765E744CBA}"/>
              </a:ext>
            </a:extLst>
          </p:cNvPr>
          <p:cNvSpPr>
            <a:spLocks noGrp="1"/>
          </p:cNvSpPr>
          <p:nvPr>
            <p:ph type="sldNum" sz="quarter" idx="12"/>
          </p:nvPr>
        </p:nvSpPr>
        <p:spPr/>
        <p:txBody>
          <a:bodyPr/>
          <a:lstStyle/>
          <a:p>
            <a:fld id="{B2D2EE87-1C60-4F52-BEE3-19B5799CC183}" type="slidenum">
              <a:rPr lang="en-IN" smtClean="0"/>
              <a:pPr/>
              <a:t>‹#›</a:t>
            </a:fld>
            <a:endParaRPr lang="en-IN"/>
          </a:p>
        </p:txBody>
      </p:sp>
    </p:spTree>
    <p:extLst>
      <p:ext uri="{BB962C8B-B14F-4D97-AF65-F5344CB8AC3E}">
        <p14:creationId xmlns:p14="http://schemas.microsoft.com/office/powerpoint/2010/main" val="3087971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74A2-2452-4187-B76B-7E6398D3CA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01B1B9-A4C1-40AB-BB1A-A400C1D3C9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3D416A-D138-4DE8-94C3-0BD3D5CB1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DDB91-FFE9-4D6C-88DF-001785DFC40F}"/>
              </a:ext>
            </a:extLst>
          </p:cNvPr>
          <p:cNvSpPr>
            <a:spLocks noGrp="1"/>
          </p:cNvSpPr>
          <p:nvPr>
            <p:ph type="dt" sz="half" idx="10"/>
          </p:nvPr>
        </p:nvSpPr>
        <p:spPr/>
        <p:txBody>
          <a:bodyPr/>
          <a:lstStyle/>
          <a:p>
            <a:fld id="{8CA10126-704D-4592-BB67-650CF3ECA2CD}" type="datetimeFigureOut">
              <a:rPr lang="en-IN" smtClean="0"/>
              <a:pPr/>
              <a:t>29-07-2023</a:t>
            </a:fld>
            <a:endParaRPr lang="en-IN"/>
          </a:p>
        </p:txBody>
      </p:sp>
      <p:sp>
        <p:nvSpPr>
          <p:cNvPr id="6" name="Footer Placeholder 5">
            <a:extLst>
              <a:ext uri="{FF2B5EF4-FFF2-40B4-BE49-F238E27FC236}">
                <a16:creationId xmlns:a16="http://schemas.microsoft.com/office/drawing/2014/main" id="{13BDAE96-CF15-428A-B95D-6D3CB31403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8850BB-5871-4EFC-9028-2CF60F48FBF6}"/>
              </a:ext>
            </a:extLst>
          </p:cNvPr>
          <p:cNvSpPr>
            <a:spLocks noGrp="1"/>
          </p:cNvSpPr>
          <p:nvPr>
            <p:ph type="sldNum" sz="quarter" idx="12"/>
          </p:nvPr>
        </p:nvSpPr>
        <p:spPr/>
        <p:txBody>
          <a:bodyPr/>
          <a:lstStyle/>
          <a:p>
            <a:fld id="{B2D2EE87-1C60-4F52-BEE3-19B5799CC183}" type="slidenum">
              <a:rPr lang="en-IN" smtClean="0"/>
              <a:pPr/>
              <a:t>‹#›</a:t>
            </a:fld>
            <a:endParaRPr lang="en-IN"/>
          </a:p>
        </p:txBody>
      </p:sp>
    </p:spTree>
    <p:extLst>
      <p:ext uri="{BB962C8B-B14F-4D97-AF65-F5344CB8AC3E}">
        <p14:creationId xmlns:p14="http://schemas.microsoft.com/office/powerpoint/2010/main" val="419974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627795-5705-426E-97A1-7E96C7E30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0D7F30-F5F9-4E06-B4AF-E7A482681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AF56C9-4FBB-4195-A8BB-43FAADCA3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10126-704D-4592-BB67-650CF3ECA2CD}" type="datetimeFigureOut">
              <a:rPr lang="en-IN" smtClean="0"/>
              <a:pPr/>
              <a:t>29-07-2023</a:t>
            </a:fld>
            <a:endParaRPr lang="en-IN"/>
          </a:p>
        </p:txBody>
      </p:sp>
      <p:sp>
        <p:nvSpPr>
          <p:cNvPr id="5" name="Footer Placeholder 4">
            <a:extLst>
              <a:ext uri="{FF2B5EF4-FFF2-40B4-BE49-F238E27FC236}">
                <a16:creationId xmlns:a16="http://schemas.microsoft.com/office/drawing/2014/main" id="{2491F1FB-24A7-4C76-BE89-51BBB9CD2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369665-1BD7-4E24-944B-BBA624CEFF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2EE87-1C60-4F52-BEE3-19B5799CC183}" type="slidenum">
              <a:rPr lang="en-IN" smtClean="0"/>
              <a:pPr/>
              <a:t>‹#›</a:t>
            </a:fld>
            <a:endParaRPr lang="en-IN"/>
          </a:p>
        </p:txBody>
      </p:sp>
    </p:spTree>
    <p:extLst>
      <p:ext uri="{BB962C8B-B14F-4D97-AF65-F5344CB8AC3E}">
        <p14:creationId xmlns:p14="http://schemas.microsoft.com/office/powerpoint/2010/main" val="17805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BD0755-36A8-E1BA-17ED-513758BF119F}"/>
              </a:ext>
            </a:extLst>
          </p:cNvPr>
          <p:cNvPicPr>
            <a:picLocks noChangeAspect="1"/>
          </p:cNvPicPr>
          <p:nvPr/>
        </p:nvPicPr>
        <p:blipFill>
          <a:blip r:embed="rId2"/>
          <a:stretch>
            <a:fillRect/>
          </a:stretch>
        </p:blipFill>
        <p:spPr>
          <a:xfrm>
            <a:off x="4170129" y="158621"/>
            <a:ext cx="3609145" cy="1110342"/>
          </a:xfrm>
          <a:prstGeom prst="rect">
            <a:avLst/>
          </a:prstGeom>
        </p:spPr>
      </p:pic>
      <p:sp>
        <p:nvSpPr>
          <p:cNvPr id="4" name="TextBox 3">
            <a:extLst>
              <a:ext uri="{FF2B5EF4-FFF2-40B4-BE49-F238E27FC236}">
                <a16:creationId xmlns:a16="http://schemas.microsoft.com/office/drawing/2014/main" id="{6C3E48EF-6D15-784B-F637-4C4582486EB6}"/>
              </a:ext>
            </a:extLst>
          </p:cNvPr>
          <p:cNvSpPr txBox="1"/>
          <p:nvPr/>
        </p:nvSpPr>
        <p:spPr>
          <a:xfrm>
            <a:off x="3048778" y="2274838"/>
            <a:ext cx="6097554" cy="193899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2060"/>
                </a:solidFill>
                <a:effectLst/>
                <a:uLnTx/>
                <a:uFillTx/>
                <a:latin typeface="Stencil" panose="040409050D0802020404" pitchFamily="82" charset="0"/>
                <a:cs typeface="Times New Roman" panose="02020603050405020304" pitchFamily="18" charset="0"/>
              </a:rPr>
              <a:t>LOW DROPOUT VOLTAGE </a:t>
            </a:r>
            <a:r>
              <a:rPr lang="en-IN" sz="3600" b="1" dirty="0">
                <a:solidFill>
                  <a:srgbClr val="002060"/>
                </a:solidFill>
                <a:latin typeface="Stencil" panose="040409050D0802020404" pitchFamily="82" charset="0"/>
                <a:cs typeface="Times New Roman" panose="02020603050405020304" pitchFamily="18" charset="0"/>
              </a:rPr>
              <a:t>Regulator</a:t>
            </a:r>
            <a:endParaRPr kumimoji="0" lang="en-IN" sz="3600" b="1" i="0" u="none" strike="noStrike" kern="1200" cap="none" spc="0" normalizeH="0" baseline="0" noProof="0" dirty="0">
              <a:ln>
                <a:noFill/>
              </a:ln>
              <a:solidFill>
                <a:srgbClr val="002060"/>
              </a:solidFill>
              <a:effectLst/>
              <a:uLnTx/>
              <a:uFillTx/>
              <a:latin typeface="Stencil" panose="040409050D0802020404" pitchFamily="82"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[LDO]</a:t>
            </a:r>
          </a:p>
        </p:txBody>
      </p:sp>
      <p:sp>
        <p:nvSpPr>
          <p:cNvPr id="5" name="TextBox 4">
            <a:extLst>
              <a:ext uri="{FF2B5EF4-FFF2-40B4-BE49-F238E27FC236}">
                <a16:creationId xmlns:a16="http://schemas.microsoft.com/office/drawing/2014/main" id="{34AF1CD6-5499-D72C-F627-749A274DAB2B}"/>
              </a:ext>
            </a:extLst>
          </p:cNvPr>
          <p:cNvSpPr txBox="1"/>
          <p:nvPr/>
        </p:nvSpPr>
        <p:spPr>
          <a:xfrm>
            <a:off x="643559" y="5719114"/>
            <a:ext cx="6097656" cy="369332"/>
          </a:xfrm>
          <a:prstGeom prst="rect">
            <a:avLst/>
          </a:prstGeom>
          <a:noFill/>
        </p:spPr>
        <p:txBody>
          <a:bodyPr wrap="square">
            <a:spAutoFit/>
          </a:bodyPr>
          <a:lstStyle/>
          <a:p>
            <a:pPr algn="l"/>
            <a:r>
              <a:rPr lang="en-US" sz="1800" dirty="0">
                <a:latin typeface="Times New Roman" panose="02020603050405020304" pitchFamily="18" charset="0"/>
                <a:cs typeface="Times New Roman" panose="02020603050405020304" pitchFamily="18" charset="0"/>
              </a:rPr>
              <a:t>MENTOR- </a:t>
            </a:r>
            <a:r>
              <a:rPr lang="en-IN" sz="1800" b="1" kern="1200" baseline="0" dirty="0">
                <a:latin typeface="Times New Roman" panose="02020603050405020304" pitchFamily="18" charset="0"/>
                <a:cs typeface="Times New Roman" panose="02020603050405020304" pitchFamily="18" charset="0"/>
              </a:rPr>
              <a:t>Dr. Sujata S Kotabagi</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25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30B3-C152-8F3E-D587-7CF045922EBE}"/>
              </a:ext>
            </a:extLst>
          </p:cNvPr>
          <p:cNvSpPr>
            <a:spLocks noGrp="1"/>
          </p:cNvSpPr>
          <p:nvPr>
            <p:ph type="title"/>
          </p:nvPr>
        </p:nvSpPr>
        <p:spPr/>
        <p:txBody>
          <a:bodyPr>
            <a:normAutofit/>
          </a:bodyPr>
          <a:lstStyle/>
          <a:p>
            <a:r>
              <a:rPr lang="en-US" sz="2800" dirty="0"/>
              <a:t>3.</a:t>
            </a:r>
            <a:r>
              <a:rPr lang="en-US" sz="2800" b="1" u="sng" dirty="0"/>
              <a:t>D</a:t>
            </a:r>
            <a:r>
              <a:rPr lang="en-US" sz="2400" b="1" u="sng" dirty="0"/>
              <a:t>ropout voltage (</a:t>
            </a:r>
            <a:r>
              <a:rPr lang="en-US" sz="2400" b="1" u="sng" dirty="0" err="1"/>
              <a:t>Vdo</a:t>
            </a:r>
            <a:r>
              <a:rPr lang="en-US" sz="2400" b="1" u="sng" dirty="0"/>
              <a:t>):</a:t>
            </a:r>
          </a:p>
        </p:txBody>
      </p:sp>
      <p:sp>
        <p:nvSpPr>
          <p:cNvPr id="3" name="Content Placeholder 2">
            <a:extLst>
              <a:ext uri="{FF2B5EF4-FFF2-40B4-BE49-F238E27FC236}">
                <a16:creationId xmlns:a16="http://schemas.microsoft.com/office/drawing/2014/main" id="{D8437A82-BAE6-552D-A8B0-12CDF8BE3CEF}"/>
              </a:ext>
            </a:extLst>
          </p:cNvPr>
          <p:cNvSpPr>
            <a:spLocks noGrp="1"/>
          </p:cNvSpPr>
          <p:nvPr>
            <p:ph idx="1"/>
          </p:nvPr>
        </p:nvSpPr>
        <p:spPr>
          <a:xfrm>
            <a:off x="772886" y="2002907"/>
            <a:ext cx="10515600" cy="4351338"/>
          </a:xfrm>
        </p:spPr>
        <p:txBody>
          <a:bodyPr>
            <a:normAutofit/>
          </a:bodyPr>
          <a:lstStyle/>
          <a:p>
            <a:r>
              <a:rPr lang="en-US" dirty="0"/>
              <a:t>This is the difference between the minimum voltage the input DC supply can attain and the regulated output voltage.</a:t>
            </a:r>
          </a:p>
          <a:p>
            <a:endParaRPr lang="en-US" dirty="0"/>
          </a:p>
          <a:p>
            <a:endParaRPr lang="en-US" dirty="0"/>
          </a:p>
        </p:txBody>
      </p:sp>
      <p:pic>
        <p:nvPicPr>
          <p:cNvPr id="4" name="Picture 3">
            <a:extLst>
              <a:ext uri="{FF2B5EF4-FFF2-40B4-BE49-F238E27FC236}">
                <a16:creationId xmlns:a16="http://schemas.microsoft.com/office/drawing/2014/main" id="{EFEAA7E9-A416-5E1E-9F5C-7223F588C279}"/>
              </a:ext>
            </a:extLst>
          </p:cNvPr>
          <p:cNvPicPr>
            <a:picLocks noChangeAspect="1"/>
          </p:cNvPicPr>
          <p:nvPr/>
        </p:nvPicPr>
        <p:blipFill>
          <a:blip r:embed="rId2"/>
          <a:stretch>
            <a:fillRect/>
          </a:stretch>
        </p:blipFill>
        <p:spPr>
          <a:xfrm>
            <a:off x="5934269" y="3125754"/>
            <a:ext cx="5978396" cy="3632811"/>
          </a:xfrm>
          <a:prstGeom prst="rect">
            <a:avLst/>
          </a:prstGeom>
        </p:spPr>
      </p:pic>
      <p:pic>
        <p:nvPicPr>
          <p:cNvPr id="5" name="Picture 4">
            <a:extLst>
              <a:ext uri="{FF2B5EF4-FFF2-40B4-BE49-F238E27FC236}">
                <a16:creationId xmlns:a16="http://schemas.microsoft.com/office/drawing/2014/main" id="{995260B7-A76E-0C8C-77C7-9A68A42DD633}"/>
              </a:ext>
            </a:extLst>
          </p:cNvPr>
          <p:cNvPicPr>
            <a:picLocks noChangeAspect="1"/>
          </p:cNvPicPr>
          <p:nvPr/>
        </p:nvPicPr>
        <p:blipFill>
          <a:blip r:embed="rId3"/>
          <a:stretch>
            <a:fillRect/>
          </a:stretch>
        </p:blipFill>
        <p:spPr>
          <a:xfrm>
            <a:off x="8204189" y="228496"/>
            <a:ext cx="3621338" cy="1109568"/>
          </a:xfrm>
          <a:prstGeom prst="rect">
            <a:avLst/>
          </a:prstGeom>
        </p:spPr>
      </p:pic>
    </p:spTree>
    <p:extLst>
      <p:ext uri="{BB962C8B-B14F-4D97-AF65-F5344CB8AC3E}">
        <p14:creationId xmlns:p14="http://schemas.microsoft.com/office/powerpoint/2010/main" val="9343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FF16-F494-FA11-5956-09E72181B290}"/>
              </a:ext>
            </a:extLst>
          </p:cNvPr>
          <p:cNvSpPr>
            <a:spLocks noGrp="1"/>
          </p:cNvSpPr>
          <p:nvPr>
            <p:ph type="title"/>
          </p:nvPr>
        </p:nvSpPr>
        <p:spPr/>
        <p:txBody>
          <a:bodyPr>
            <a:normAutofit/>
          </a:bodyPr>
          <a:lstStyle/>
          <a:p>
            <a:r>
              <a:rPr lang="en-US" b="1" dirty="0"/>
              <a:t>Line regulation</a:t>
            </a:r>
            <a:r>
              <a:rPr lang="en-US" dirty="0"/>
              <a:t>:</a:t>
            </a:r>
          </a:p>
        </p:txBody>
      </p:sp>
      <p:sp>
        <p:nvSpPr>
          <p:cNvPr id="3" name="Content Placeholder 2">
            <a:extLst>
              <a:ext uri="{FF2B5EF4-FFF2-40B4-BE49-F238E27FC236}">
                <a16:creationId xmlns:a16="http://schemas.microsoft.com/office/drawing/2014/main" id="{DEBE756E-B4B8-14E1-73BC-101CD68E3360}"/>
              </a:ext>
            </a:extLst>
          </p:cNvPr>
          <p:cNvSpPr>
            <a:spLocks noGrp="1"/>
          </p:cNvSpPr>
          <p:nvPr>
            <p:ph idx="1"/>
          </p:nvPr>
        </p:nvSpPr>
        <p:spPr/>
        <p:txBody>
          <a:bodyPr/>
          <a:lstStyle/>
          <a:p>
            <a:r>
              <a:rPr lang="en-US" dirty="0"/>
              <a:t>This is the variation in output voltage as supply voltage is</a:t>
            </a:r>
            <a:br>
              <a:rPr lang="en-US" dirty="0"/>
            </a:br>
            <a:r>
              <a:rPr lang="en-US" dirty="0"/>
              <a:t>varied from min. to max.</a:t>
            </a:r>
          </a:p>
          <a:p>
            <a:r>
              <a:rPr lang="en-US" dirty="0"/>
              <a:t>Line regulation is a steady state parameter. increase in loop gain improves line regulation</a:t>
            </a:r>
          </a:p>
        </p:txBody>
      </p:sp>
      <p:pic>
        <p:nvPicPr>
          <p:cNvPr id="4" name="Picture 3">
            <a:extLst>
              <a:ext uri="{FF2B5EF4-FFF2-40B4-BE49-F238E27FC236}">
                <a16:creationId xmlns:a16="http://schemas.microsoft.com/office/drawing/2014/main" id="{726523B1-5F8F-B541-E974-38EA6BCF3403}"/>
              </a:ext>
            </a:extLst>
          </p:cNvPr>
          <p:cNvPicPr>
            <a:picLocks noChangeAspect="1"/>
          </p:cNvPicPr>
          <p:nvPr/>
        </p:nvPicPr>
        <p:blipFill>
          <a:blip r:embed="rId2"/>
          <a:stretch>
            <a:fillRect/>
          </a:stretch>
        </p:blipFill>
        <p:spPr>
          <a:xfrm>
            <a:off x="2706168" y="3757613"/>
            <a:ext cx="4391025" cy="2419350"/>
          </a:xfrm>
          <a:prstGeom prst="rect">
            <a:avLst/>
          </a:prstGeom>
        </p:spPr>
      </p:pic>
      <p:pic>
        <p:nvPicPr>
          <p:cNvPr id="5" name="Picture 4">
            <a:extLst>
              <a:ext uri="{FF2B5EF4-FFF2-40B4-BE49-F238E27FC236}">
                <a16:creationId xmlns:a16="http://schemas.microsoft.com/office/drawing/2014/main" id="{F80B850A-A43F-8416-FAE0-E7BF6575D869}"/>
              </a:ext>
            </a:extLst>
          </p:cNvPr>
          <p:cNvPicPr>
            <a:picLocks noChangeAspect="1"/>
          </p:cNvPicPr>
          <p:nvPr/>
        </p:nvPicPr>
        <p:blipFill>
          <a:blip r:embed="rId3"/>
          <a:stretch>
            <a:fillRect/>
          </a:stretch>
        </p:blipFill>
        <p:spPr>
          <a:xfrm>
            <a:off x="8092221" y="230188"/>
            <a:ext cx="3621338" cy="1109568"/>
          </a:xfrm>
          <a:prstGeom prst="rect">
            <a:avLst/>
          </a:prstGeom>
        </p:spPr>
      </p:pic>
    </p:spTree>
    <p:extLst>
      <p:ext uri="{BB962C8B-B14F-4D97-AF65-F5344CB8AC3E}">
        <p14:creationId xmlns:p14="http://schemas.microsoft.com/office/powerpoint/2010/main" val="258435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B9C6-2E31-B93F-99FF-A91C7DAA40CE}"/>
              </a:ext>
            </a:extLst>
          </p:cNvPr>
          <p:cNvSpPr>
            <a:spLocks noGrp="1"/>
          </p:cNvSpPr>
          <p:nvPr>
            <p:ph type="title"/>
          </p:nvPr>
        </p:nvSpPr>
        <p:spPr>
          <a:xfrm>
            <a:off x="838200" y="500062"/>
            <a:ext cx="10515600" cy="1325563"/>
          </a:xfrm>
        </p:spPr>
        <p:txBody>
          <a:bodyPr/>
          <a:lstStyle/>
          <a:p>
            <a:r>
              <a:rPr lang="en-US" b="1" dirty="0"/>
              <a:t>LOAD REGULATION</a:t>
            </a:r>
          </a:p>
        </p:txBody>
      </p:sp>
      <p:sp>
        <p:nvSpPr>
          <p:cNvPr id="7" name="Content Placeholder 6">
            <a:extLst>
              <a:ext uri="{FF2B5EF4-FFF2-40B4-BE49-F238E27FC236}">
                <a16:creationId xmlns:a16="http://schemas.microsoft.com/office/drawing/2014/main" id="{5ABB778C-575A-7B61-8BC2-4A1CA6137052}"/>
              </a:ext>
            </a:extLst>
          </p:cNvPr>
          <p:cNvSpPr>
            <a:spLocks noGrp="1"/>
          </p:cNvSpPr>
          <p:nvPr>
            <p:ph idx="1"/>
          </p:nvPr>
        </p:nvSpPr>
        <p:spPr/>
        <p:txBody>
          <a:bodyPr/>
          <a:lstStyle/>
          <a:p>
            <a:r>
              <a:rPr lang="en-US" dirty="0"/>
              <a:t>Load regulation: This is the variation in output voltage as current moves from min. to max . It defines the output resistance of </a:t>
            </a:r>
            <a:r>
              <a:rPr lang="en-US" dirty="0" err="1"/>
              <a:t>ldo</a:t>
            </a:r>
            <a:endParaRPr lang="en-US" dirty="0"/>
          </a:p>
          <a:p>
            <a:r>
              <a:rPr lang="en-US" dirty="0"/>
              <a:t>Ideally line regulation is zero</a:t>
            </a:r>
          </a:p>
          <a:p>
            <a:endParaRPr lang="en-US" dirty="0"/>
          </a:p>
        </p:txBody>
      </p:sp>
      <p:pic>
        <p:nvPicPr>
          <p:cNvPr id="9" name="Picture 8">
            <a:extLst>
              <a:ext uri="{FF2B5EF4-FFF2-40B4-BE49-F238E27FC236}">
                <a16:creationId xmlns:a16="http://schemas.microsoft.com/office/drawing/2014/main" id="{B0C34CAB-B1F5-6E6B-864B-6C99DD188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347" y="3623907"/>
            <a:ext cx="4267796" cy="2553056"/>
          </a:xfrm>
          <a:prstGeom prst="rect">
            <a:avLst/>
          </a:prstGeom>
        </p:spPr>
      </p:pic>
      <p:pic>
        <p:nvPicPr>
          <p:cNvPr id="10" name="Picture 9">
            <a:extLst>
              <a:ext uri="{FF2B5EF4-FFF2-40B4-BE49-F238E27FC236}">
                <a16:creationId xmlns:a16="http://schemas.microsoft.com/office/drawing/2014/main" id="{A7E170FD-0A83-8D46-31B4-896C284D2CFF}"/>
              </a:ext>
            </a:extLst>
          </p:cNvPr>
          <p:cNvPicPr>
            <a:picLocks noChangeAspect="1"/>
          </p:cNvPicPr>
          <p:nvPr/>
        </p:nvPicPr>
        <p:blipFill>
          <a:blip r:embed="rId3"/>
          <a:stretch>
            <a:fillRect/>
          </a:stretch>
        </p:blipFill>
        <p:spPr>
          <a:xfrm>
            <a:off x="8148204" y="126253"/>
            <a:ext cx="3621338" cy="1109568"/>
          </a:xfrm>
          <a:prstGeom prst="rect">
            <a:avLst/>
          </a:prstGeom>
        </p:spPr>
      </p:pic>
    </p:spTree>
    <p:extLst>
      <p:ext uri="{BB962C8B-B14F-4D97-AF65-F5344CB8AC3E}">
        <p14:creationId xmlns:p14="http://schemas.microsoft.com/office/powerpoint/2010/main" val="47622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7740-8D33-246A-87AD-33C1D2215241}"/>
              </a:ext>
            </a:extLst>
          </p:cNvPr>
          <p:cNvSpPr>
            <a:spLocks noGrp="1"/>
          </p:cNvSpPr>
          <p:nvPr>
            <p:ph type="title"/>
          </p:nvPr>
        </p:nvSpPr>
        <p:spPr/>
        <p:txBody>
          <a:bodyPr/>
          <a:lstStyle/>
          <a:p>
            <a:r>
              <a:rPr lang="en-US" b="1" dirty="0"/>
              <a:t>Efficiency</a:t>
            </a:r>
          </a:p>
        </p:txBody>
      </p:sp>
      <p:sp>
        <p:nvSpPr>
          <p:cNvPr id="3" name="Content Placeholder 2">
            <a:extLst>
              <a:ext uri="{FF2B5EF4-FFF2-40B4-BE49-F238E27FC236}">
                <a16:creationId xmlns:a16="http://schemas.microsoft.com/office/drawing/2014/main" id="{44CD4552-93EB-0CB6-1F71-36E6D1D010FF}"/>
              </a:ext>
            </a:extLst>
          </p:cNvPr>
          <p:cNvSpPr>
            <a:spLocks noGrp="1"/>
          </p:cNvSpPr>
          <p:nvPr>
            <p:ph idx="1"/>
          </p:nvPr>
        </p:nvSpPr>
        <p:spPr/>
        <p:txBody>
          <a:bodyPr/>
          <a:lstStyle/>
          <a:p>
            <a:r>
              <a:rPr lang="en-US" dirty="0"/>
              <a:t>It is the ratio of output power Pout to the ratio of input Pin.</a:t>
            </a:r>
          </a:p>
        </p:txBody>
      </p:sp>
      <p:pic>
        <p:nvPicPr>
          <p:cNvPr id="4" name="Picture 3">
            <a:extLst>
              <a:ext uri="{FF2B5EF4-FFF2-40B4-BE49-F238E27FC236}">
                <a16:creationId xmlns:a16="http://schemas.microsoft.com/office/drawing/2014/main" id="{877E0D49-0311-215A-3029-BBAEAE1E2596}"/>
              </a:ext>
            </a:extLst>
          </p:cNvPr>
          <p:cNvPicPr>
            <a:picLocks noChangeAspect="1"/>
          </p:cNvPicPr>
          <p:nvPr/>
        </p:nvPicPr>
        <p:blipFill>
          <a:blip r:embed="rId2"/>
          <a:stretch>
            <a:fillRect/>
          </a:stretch>
        </p:blipFill>
        <p:spPr>
          <a:xfrm>
            <a:off x="2612573" y="2501461"/>
            <a:ext cx="5561044" cy="3952553"/>
          </a:xfrm>
          <a:prstGeom prst="rect">
            <a:avLst/>
          </a:prstGeom>
        </p:spPr>
      </p:pic>
      <p:pic>
        <p:nvPicPr>
          <p:cNvPr id="5" name="Picture 4">
            <a:extLst>
              <a:ext uri="{FF2B5EF4-FFF2-40B4-BE49-F238E27FC236}">
                <a16:creationId xmlns:a16="http://schemas.microsoft.com/office/drawing/2014/main" id="{09CCA536-B2C1-A301-0774-B7FBF74C05A7}"/>
              </a:ext>
            </a:extLst>
          </p:cNvPr>
          <p:cNvPicPr>
            <a:picLocks noChangeAspect="1"/>
          </p:cNvPicPr>
          <p:nvPr/>
        </p:nvPicPr>
        <p:blipFill>
          <a:blip r:embed="rId3"/>
          <a:stretch>
            <a:fillRect/>
          </a:stretch>
        </p:blipFill>
        <p:spPr>
          <a:xfrm>
            <a:off x="8250841" y="230188"/>
            <a:ext cx="3621338" cy="1109568"/>
          </a:xfrm>
          <a:prstGeom prst="rect">
            <a:avLst/>
          </a:prstGeom>
        </p:spPr>
      </p:pic>
    </p:spTree>
    <p:extLst>
      <p:ext uri="{BB962C8B-B14F-4D97-AF65-F5344CB8AC3E}">
        <p14:creationId xmlns:p14="http://schemas.microsoft.com/office/powerpoint/2010/main" val="101720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31BD-5EE5-82AA-C99C-DA6FD6A7C67A}"/>
              </a:ext>
            </a:extLst>
          </p:cNvPr>
          <p:cNvSpPr>
            <a:spLocks noGrp="1"/>
          </p:cNvSpPr>
          <p:nvPr>
            <p:ph type="title"/>
          </p:nvPr>
        </p:nvSpPr>
        <p:spPr/>
        <p:txBody>
          <a:bodyPr/>
          <a:lstStyle/>
          <a:p>
            <a:r>
              <a:rPr lang="en-US" b="1" dirty="0"/>
              <a:t>Power supply rejection ratio</a:t>
            </a:r>
          </a:p>
        </p:txBody>
      </p:sp>
      <p:sp>
        <p:nvSpPr>
          <p:cNvPr id="3" name="Content Placeholder 2">
            <a:extLst>
              <a:ext uri="{FF2B5EF4-FFF2-40B4-BE49-F238E27FC236}">
                <a16:creationId xmlns:a16="http://schemas.microsoft.com/office/drawing/2014/main" id="{BA397670-852C-9DD0-F70C-713C047B6D3B}"/>
              </a:ext>
            </a:extLst>
          </p:cNvPr>
          <p:cNvSpPr>
            <a:spLocks noGrp="1"/>
          </p:cNvSpPr>
          <p:nvPr>
            <p:ph idx="1"/>
          </p:nvPr>
        </p:nvSpPr>
        <p:spPr>
          <a:xfrm>
            <a:off x="838200" y="2058889"/>
            <a:ext cx="10515600" cy="4351338"/>
          </a:xfrm>
        </p:spPr>
        <p:txBody>
          <a:bodyPr>
            <a:normAutofit/>
          </a:bodyPr>
          <a:lstStyle/>
          <a:p>
            <a:r>
              <a:rPr lang="en-US" sz="2000" dirty="0"/>
              <a:t>Power Supply Rejection Ratio or Power Supply Ripple Rejection (PSRR) is a measure of a circuit’s power supply’s rejection expressed as a log ratio of output noise to input noise. </a:t>
            </a:r>
          </a:p>
          <a:p>
            <a:r>
              <a:rPr lang="en-US" sz="2000" dirty="0"/>
              <a:t>PSRR provides a measure of how well a circuit rejects ripple, of various frequencies, injected at its input. In the case of LDOs, PSRR is a measure of the regulated output voltage ripple compared to the input voltage ripple over a wide frequency range (10Hz to 1MHz is common) and is expressed in decibels (dB).</a:t>
            </a:r>
          </a:p>
          <a:p>
            <a:r>
              <a:rPr lang="en-US" sz="2000" dirty="0"/>
              <a:t> The PSRR is very critical parameter in many audio and RF applications</a:t>
            </a:r>
            <a:r>
              <a:rPr lang="en-US" sz="2400" dirty="0"/>
              <a:t>. </a:t>
            </a:r>
          </a:p>
          <a:p>
            <a:endParaRPr lang="en-US" sz="2400" dirty="0"/>
          </a:p>
        </p:txBody>
      </p:sp>
      <p:sp>
        <p:nvSpPr>
          <p:cNvPr id="4" name="AutoShape 2">
            <a:extLst>
              <a:ext uri="{FF2B5EF4-FFF2-40B4-BE49-F238E27FC236}">
                <a16:creationId xmlns:a16="http://schemas.microsoft.com/office/drawing/2014/main" id="{6D5F6451-25C3-8431-BA1D-8A8A6759F18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68DE6A03-E425-EF58-86EE-1243A115BF9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20C52548-6450-5C8D-5E38-C6C7085427D4}"/>
              </a:ext>
            </a:extLst>
          </p:cNvPr>
          <p:cNvPicPr>
            <a:picLocks noChangeAspect="1"/>
          </p:cNvPicPr>
          <p:nvPr/>
        </p:nvPicPr>
        <p:blipFill>
          <a:blip r:embed="rId2"/>
          <a:stretch>
            <a:fillRect/>
          </a:stretch>
        </p:blipFill>
        <p:spPr>
          <a:xfrm>
            <a:off x="2064592" y="4460569"/>
            <a:ext cx="7372350" cy="2083397"/>
          </a:xfrm>
          <a:prstGeom prst="rect">
            <a:avLst/>
          </a:prstGeom>
        </p:spPr>
      </p:pic>
      <p:pic>
        <p:nvPicPr>
          <p:cNvPr id="7" name="Picture 6">
            <a:extLst>
              <a:ext uri="{FF2B5EF4-FFF2-40B4-BE49-F238E27FC236}">
                <a16:creationId xmlns:a16="http://schemas.microsoft.com/office/drawing/2014/main" id="{43AA9949-C4FC-850B-A82F-58F71E5EF8C4}"/>
              </a:ext>
            </a:extLst>
          </p:cNvPr>
          <p:cNvPicPr>
            <a:picLocks noChangeAspect="1"/>
          </p:cNvPicPr>
          <p:nvPr/>
        </p:nvPicPr>
        <p:blipFill>
          <a:blip r:embed="rId3"/>
          <a:stretch>
            <a:fillRect/>
          </a:stretch>
        </p:blipFill>
        <p:spPr>
          <a:xfrm>
            <a:off x="8064229" y="93206"/>
            <a:ext cx="3621338" cy="1109568"/>
          </a:xfrm>
          <a:prstGeom prst="rect">
            <a:avLst/>
          </a:prstGeom>
        </p:spPr>
      </p:pic>
    </p:spTree>
    <p:extLst>
      <p:ext uri="{BB962C8B-B14F-4D97-AF65-F5344CB8AC3E}">
        <p14:creationId xmlns:p14="http://schemas.microsoft.com/office/powerpoint/2010/main" val="2031111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AB95-198D-48A8-6B59-2CD7D2FB860E}"/>
              </a:ext>
            </a:extLst>
          </p:cNvPr>
          <p:cNvSpPr>
            <a:spLocks noGrp="1"/>
          </p:cNvSpPr>
          <p:nvPr>
            <p:ph type="title"/>
          </p:nvPr>
        </p:nvSpPr>
        <p:spPr/>
        <p:txBody>
          <a:bodyPr/>
          <a:lstStyle/>
          <a:p>
            <a:r>
              <a:rPr lang="en-US" dirty="0"/>
              <a:t>BASIC LDO</a:t>
            </a:r>
          </a:p>
        </p:txBody>
      </p:sp>
      <p:pic>
        <p:nvPicPr>
          <p:cNvPr id="9" name="Content Placeholder 8">
            <a:extLst>
              <a:ext uri="{FF2B5EF4-FFF2-40B4-BE49-F238E27FC236}">
                <a16:creationId xmlns:a16="http://schemas.microsoft.com/office/drawing/2014/main" id="{46AC1A74-5DE2-9610-B3B8-1442240F9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599" y="1264597"/>
            <a:ext cx="11114201" cy="5733202"/>
          </a:xfrm>
        </p:spPr>
      </p:pic>
    </p:spTree>
    <p:extLst>
      <p:ext uri="{BB962C8B-B14F-4D97-AF65-F5344CB8AC3E}">
        <p14:creationId xmlns:p14="http://schemas.microsoft.com/office/powerpoint/2010/main" val="3125569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87D741-9B97-5A75-2EA1-DFCE3A3BF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7583"/>
            <a:ext cx="12192000" cy="6391373"/>
          </a:xfrm>
          <a:prstGeom prst="rect">
            <a:avLst/>
          </a:prstGeom>
        </p:spPr>
      </p:pic>
      <p:sp>
        <p:nvSpPr>
          <p:cNvPr id="4" name="TextBox 3">
            <a:extLst>
              <a:ext uri="{FF2B5EF4-FFF2-40B4-BE49-F238E27FC236}">
                <a16:creationId xmlns:a16="http://schemas.microsoft.com/office/drawing/2014/main" id="{CE875D86-2835-C262-8CF2-DA4C30A50DCE}"/>
              </a:ext>
            </a:extLst>
          </p:cNvPr>
          <p:cNvSpPr txBox="1"/>
          <p:nvPr/>
        </p:nvSpPr>
        <p:spPr>
          <a:xfrm>
            <a:off x="3489489" y="112808"/>
            <a:ext cx="5213022" cy="584775"/>
          </a:xfrm>
          <a:prstGeom prst="rect">
            <a:avLst/>
          </a:prstGeom>
          <a:noFill/>
        </p:spPr>
        <p:txBody>
          <a:bodyPr wrap="square" rtlCol="0">
            <a:spAutoFit/>
          </a:bodyPr>
          <a:lstStyle/>
          <a:p>
            <a:pPr algn="ctr"/>
            <a:r>
              <a:rPr lang="en-IN" sz="3200" dirty="0"/>
              <a:t>Implemented LDO</a:t>
            </a:r>
          </a:p>
        </p:txBody>
      </p:sp>
    </p:spTree>
    <p:extLst>
      <p:ext uri="{BB962C8B-B14F-4D97-AF65-F5344CB8AC3E}">
        <p14:creationId xmlns:p14="http://schemas.microsoft.com/office/powerpoint/2010/main" val="129954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F8E94A-0D4F-FB34-31E4-C6230C8C0608}"/>
              </a:ext>
            </a:extLst>
          </p:cNvPr>
          <p:cNvSpPr txBox="1"/>
          <p:nvPr/>
        </p:nvSpPr>
        <p:spPr>
          <a:xfrm>
            <a:off x="797668" y="496110"/>
            <a:ext cx="10972800" cy="769441"/>
          </a:xfrm>
          <a:prstGeom prst="rect">
            <a:avLst/>
          </a:prstGeom>
          <a:noFill/>
        </p:spPr>
        <p:txBody>
          <a:bodyPr wrap="square" rtlCol="0">
            <a:spAutoFit/>
          </a:bodyPr>
          <a:lstStyle/>
          <a:p>
            <a:pPr algn="ctr"/>
            <a:r>
              <a:rPr lang="en-US" sz="4400" b="1" dirty="0"/>
              <a:t>Changes from that IEEE paper with our LDO</a:t>
            </a:r>
          </a:p>
        </p:txBody>
      </p:sp>
      <p:graphicFrame>
        <p:nvGraphicFramePr>
          <p:cNvPr id="6" name="Table 6">
            <a:extLst>
              <a:ext uri="{FF2B5EF4-FFF2-40B4-BE49-F238E27FC236}">
                <a16:creationId xmlns:a16="http://schemas.microsoft.com/office/drawing/2014/main" id="{1905BD14-B22A-A9F9-D0F8-10D696686462}"/>
              </a:ext>
            </a:extLst>
          </p:cNvPr>
          <p:cNvGraphicFramePr>
            <a:graphicFrameLocks noGrp="1"/>
          </p:cNvGraphicFramePr>
          <p:nvPr>
            <p:extLst>
              <p:ext uri="{D42A27DB-BD31-4B8C-83A1-F6EECF244321}">
                <p14:modId xmlns:p14="http://schemas.microsoft.com/office/powerpoint/2010/main" val="1339331867"/>
              </p:ext>
            </p:extLst>
          </p:nvPr>
        </p:nvGraphicFramePr>
        <p:xfrm>
          <a:off x="1974714" y="1507786"/>
          <a:ext cx="8623029" cy="4803035"/>
        </p:xfrm>
        <a:graphic>
          <a:graphicData uri="http://schemas.openxmlformats.org/drawingml/2006/table">
            <a:tbl>
              <a:tblPr firstRow="1" bandRow="1">
                <a:tableStyleId>{F5AB1C69-6EDB-4FF4-983F-18BD219EF322}</a:tableStyleId>
              </a:tblPr>
              <a:tblGrid>
                <a:gridCol w="2874343">
                  <a:extLst>
                    <a:ext uri="{9D8B030D-6E8A-4147-A177-3AD203B41FA5}">
                      <a16:colId xmlns:a16="http://schemas.microsoft.com/office/drawing/2014/main" val="1859295273"/>
                    </a:ext>
                  </a:extLst>
                </a:gridCol>
                <a:gridCol w="2874343">
                  <a:extLst>
                    <a:ext uri="{9D8B030D-6E8A-4147-A177-3AD203B41FA5}">
                      <a16:colId xmlns:a16="http://schemas.microsoft.com/office/drawing/2014/main" val="3776905177"/>
                    </a:ext>
                  </a:extLst>
                </a:gridCol>
                <a:gridCol w="2874343">
                  <a:extLst>
                    <a:ext uri="{9D8B030D-6E8A-4147-A177-3AD203B41FA5}">
                      <a16:colId xmlns:a16="http://schemas.microsoft.com/office/drawing/2014/main" val="3524500539"/>
                    </a:ext>
                  </a:extLst>
                </a:gridCol>
              </a:tblGrid>
              <a:tr h="960607">
                <a:tc>
                  <a:txBody>
                    <a:bodyPr/>
                    <a:lstStyle/>
                    <a:p>
                      <a:pPr algn="ctr"/>
                      <a:r>
                        <a:rPr lang="en-US" sz="3600" dirty="0"/>
                        <a:t>Parameters</a:t>
                      </a:r>
                    </a:p>
                  </a:txBody>
                  <a:tcPr/>
                </a:tc>
                <a:tc>
                  <a:txBody>
                    <a:bodyPr/>
                    <a:lstStyle/>
                    <a:p>
                      <a:pPr algn="ctr"/>
                      <a:r>
                        <a:rPr lang="en-US" sz="3600" dirty="0"/>
                        <a:t>Paper LDO</a:t>
                      </a:r>
                    </a:p>
                  </a:txBody>
                  <a:tcPr/>
                </a:tc>
                <a:tc>
                  <a:txBody>
                    <a:bodyPr/>
                    <a:lstStyle/>
                    <a:p>
                      <a:pPr algn="ctr"/>
                      <a:r>
                        <a:rPr lang="en-US" sz="3600" dirty="0"/>
                        <a:t>Our LDO</a:t>
                      </a:r>
                    </a:p>
                  </a:txBody>
                  <a:tcPr/>
                </a:tc>
                <a:extLst>
                  <a:ext uri="{0D108BD9-81ED-4DB2-BD59-A6C34878D82A}">
                    <a16:rowId xmlns:a16="http://schemas.microsoft.com/office/drawing/2014/main" val="1765991814"/>
                  </a:ext>
                </a:extLst>
              </a:tr>
              <a:tr h="960607">
                <a:tc>
                  <a:txBody>
                    <a:bodyPr/>
                    <a:lstStyle/>
                    <a:p>
                      <a:pPr algn="ctr"/>
                      <a:r>
                        <a:rPr lang="en-US" sz="3600" dirty="0"/>
                        <a:t>Technology</a:t>
                      </a:r>
                    </a:p>
                  </a:txBody>
                  <a:tcPr/>
                </a:tc>
                <a:tc>
                  <a:txBody>
                    <a:bodyPr/>
                    <a:lstStyle/>
                    <a:p>
                      <a:pPr algn="ctr"/>
                      <a:r>
                        <a:rPr lang="en-US" sz="3600" dirty="0"/>
                        <a:t>350nm</a:t>
                      </a:r>
                    </a:p>
                  </a:txBody>
                  <a:tcPr/>
                </a:tc>
                <a:tc>
                  <a:txBody>
                    <a:bodyPr/>
                    <a:lstStyle/>
                    <a:p>
                      <a:pPr algn="ctr"/>
                      <a:r>
                        <a:rPr lang="en-US" sz="3600" dirty="0"/>
                        <a:t>180nm</a:t>
                      </a:r>
                    </a:p>
                  </a:txBody>
                  <a:tcPr/>
                </a:tc>
                <a:extLst>
                  <a:ext uri="{0D108BD9-81ED-4DB2-BD59-A6C34878D82A}">
                    <a16:rowId xmlns:a16="http://schemas.microsoft.com/office/drawing/2014/main" val="668680710"/>
                  </a:ext>
                </a:extLst>
              </a:tr>
              <a:tr h="960607">
                <a:tc>
                  <a:txBody>
                    <a:bodyPr/>
                    <a:lstStyle/>
                    <a:p>
                      <a:pPr algn="ctr"/>
                      <a:r>
                        <a:rPr lang="en-US" sz="3600" dirty="0"/>
                        <a:t>Gain</a:t>
                      </a:r>
                    </a:p>
                  </a:txBody>
                  <a:tcPr/>
                </a:tc>
                <a:tc>
                  <a:txBody>
                    <a:bodyPr/>
                    <a:lstStyle/>
                    <a:p>
                      <a:pPr algn="ctr"/>
                      <a:r>
                        <a:rPr lang="en-US" sz="3600" dirty="0"/>
                        <a:t>50db</a:t>
                      </a:r>
                    </a:p>
                  </a:txBody>
                  <a:tcPr/>
                </a:tc>
                <a:tc>
                  <a:txBody>
                    <a:bodyPr/>
                    <a:lstStyle/>
                    <a:p>
                      <a:pPr algn="ctr"/>
                      <a:r>
                        <a:rPr lang="en-US" sz="3600" dirty="0"/>
                        <a:t>42db</a:t>
                      </a:r>
                    </a:p>
                  </a:txBody>
                  <a:tcPr/>
                </a:tc>
                <a:extLst>
                  <a:ext uri="{0D108BD9-81ED-4DB2-BD59-A6C34878D82A}">
                    <a16:rowId xmlns:a16="http://schemas.microsoft.com/office/drawing/2014/main" val="921773862"/>
                  </a:ext>
                </a:extLst>
              </a:tr>
              <a:tr h="960607">
                <a:tc>
                  <a:txBody>
                    <a:bodyPr/>
                    <a:lstStyle/>
                    <a:p>
                      <a:pPr algn="ctr"/>
                      <a:r>
                        <a:rPr lang="en-US" sz="3600" dirty="0"/>
                        <a:t>Bandwidth</a:t>
                      </a:r>
                    </a:p>
                  </a:txBody>
                  <a:tcPr/>
                </a:tc>
                <a:tc>
                  <a:txBody>
                    <a:bodyPr/>
                    <a:lstStyle/>
                    <a:p>
                      <a:pPr algn="ctr"/>
                      <a:r>
                        <a:rPr lang="en-US" sz="3600" dirty="0"/>
                        <a:t>18KHz</a:t>
                      </a:r>
                    </a:p>
                  </a:txBody>
                  <a:tcPr/>
                </a:tc>
                <a:tc>
                  <a:txBody>
                    <a:bodyPr/>
                    <a:lstStyle/>
                    <a:p>
                      <a:pPr algn="ctr"/>
                      <a:r>
                        <a:rPr lang="en-US" sz="3600" dirty="0"/>
                        <a:t>10MHz</a:t>
                      </a:r>
                    </a:p>
                  </a:txBody>
                  <a:tcPr/>
                </a:tc>
                <a:extLst>
                  <a:ext uri="{0D108BD9-81ED-4DB2-BD59-A6C34878D82A}">
                    <a16:rowId xmlns:a16="http://schemas.microsoft.com/office/drawing/2014/main" val="2477896686"/>
                  </a:ext>
                </a:extLst>
              </a:tr>
              <a:tr h="960607">
                <a:tc>
                  <a:txBody>
                    <a:bodyPr/>
                    <a:lstStyle/>
                    <a:p>
                      <a:pPr algn="ctr"/>
                      <a:r>
                        <a:rPr lang="en-US" sz="3600" dirty="0"/>
                        <a:t>Phase</a:t>
                      </a:r>
                    </a:p>
                  </a:txBody>
                  <a:tcPr/>
                </a:tc>
                <a:tc>
                  <a:txBody>
                    <a:bodyPr/>
                    <a:lstStyle/>
                    <a:p>
                      <a:pPr algn="ctr"/>
                      <a:r>
                        <a:rPr lang="en-US" sz="3600" dirty="0"/>
                        <a:t>&gt;45</a:t>
                      </a:r>
                    </a:p>
                  </a:txBody>
                  <a:tcPr/>
                </a:tc>
                <a:tc>
                  <a:txBody>
                    <a:bodyPr/>
                    <a:lstStyle/>
                    <a:p>
                      <a:pPr algn="ctr"/>
                      <a:r>
                        <a:rPr lang="en-US" sz="3600" dirty="0"/>
                        <a:t>54</a:t>
                      </a:r>
                    </a:p>
                  </a:txBody>
                  <a:tcPr/>
                </a:tc>
                <a:extLst>
                  <a:ext uri="{0D108BD9-81ED-4DB2-BD59-A6C34878D82A}">
                    <a16:rowId xmlns:a16="http://schemas.microsoft.com/office/drawing/2014/main" val="2032139643"/>
                  </a:ext>
                </a:extLst>
              </a:tr>
            </a:tbl>
          </a:graphicData>
        </a:graphic>
      </p:graphicFrame>
    </p:spTree>
    <p:extLst>
      <p:ext uri="{BB962C8B-B14F-4D97-AF65-F5344CB8AC3E}">
        <p14:creationId xmlns:p14="http://schemas.microsoft.com/office/powerpoint/2010/main" val="3317782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9E5B37-F155-C799-8341-ACFF4EB8F445}"/>
              </a:ext>
            </a:extLst>
          </p:cNvPr>
          <p:cNvSpPr txBox="1"/>
          <p:nvPr/>
        </p:nvSpPr>
        <p:spPr>
          <a:xfrm>
            <a:off x="4058102" y="272375"/>
            <a:ext cx="4075795" cy="646331"/>
          </a:xfrm>
          <a:prstGeom prst="rect">
            <a:avLst/>
          </a:prstGeom>
          <a:noFill/>
        </p:spPr>
        <p:txBody>
          <a:bodyPr wrap="square" rtlCol="0">
            <a:spAutoFit/>
          </a:bodyPr>
          <a:lstStyle/>
          <a:p>
            <a:pPr algn="ctr"/>
            <a:r>
              <a:rPr lang="en-US" sz="3600" dirty="0"/>
              <a:t>Gain and Phase</a:t>
            </a:r>
          </a:p>
        </p:txBody>
      </p:sp>
      <p:pic>
        <p:nvPicPr>
          <p:cNvPr id="4" name="Picture 3">
            <a:extLst>
              <a:ext uri="{FF2B5EF4-FFF2-40B4-BE49-F238E27FC236}">
                <a16:creationId xmlns:a16="http://schemas.microsoft.com/office/drawing/2014/main" id="{315147D2-E838-DA0F-9247-469949373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69" y="1025710"/>
            <a:ext cx="11916383" cy="5832290"/>
          </a:xfrm>
          <a:prstGeom prst="rect">
            <a:avLst/>
          </a:prstGeom>
        </p:spPr>
      </p:pic>
    </p:spTree>
    <p:extLst>
      <p:ext uri="{BB962C8B-B14F-4D97-AF65-F5344CB8AC3E}">
        <p14:creationId xmlns:p14="http://schemas.microsoft.com/office/powerpoint/2010/main" val="2672556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E4CA1-9F20-F423-0073-B0C8229E3AF8}"/>
              </a:ext>
            </a:extLst>
          </p:cNvPr>
          <p:cNvSpPr txBox="1"/>
          <p:nvPr/>
        </p:nvSpPr>
        <p:spPr>
          <a:xfrm>
            <a:off x="4615017" y="330740"/>
            <a:ext cx="2961965" cy="646331"/>
          </a:xfrm>
          <a:prstGeom prst="rect">
            <a:avLst/>
          </a:prstGeom>
          <a:noFill/>
        </p:spPr>
        <p:txBody>
          <a:bodyPr wrap="none" rtlCol="0">
            <a:spAutoFit/>
          </a:bodyPr>
          <a:lstStyle/>
          <a:p>
            <a:pPr algn="ctr"/>
            <a:r>
              <a:rPr lang="en-US" sz="3600" dirty="0"/>
              <a:t>Basic Transient</a:t>
            </a:r>
          </a:p>
        </p:txBody>
      </p:sp>
      <p:pic>
        <p:nvPicPr>
          <p:cNvPr id="4" name="Picture 3">
            <a:extLst>
              <a:ext uri="{FF2B5EF4-FFF2-40B4-BE49-F238E27FC236}">
                <a16:creationId xmlns:a16="http://schemas.microsoft.com/office/drawing/2014/main" id="{453FD751-878B-C117-4552-8DDDB6AAA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04" y="1089498"/>
            <a:ext cx="12084996" cy="5768502"/>
          </a:xfrm>
          <a:prstGeom prst="rect">
            <a:avLst/>
          </a:prstGeom>
        </p:spPr>
      </p:pic>
    </p:spTree>
    <p:extLst>
      <p:ext uri="{BB962C8B-B14F-4D97-AF65-F5344CB8AC3E}">
        <p14:creationId xmlns:p14="http://schemas.microsoft.com/office/powerpoint/2010/main" val="44453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24C1-F933-50E4-12FE-49127C58A3A7}"/>
              </a:ext>
            </a:extLst>
          </p:cNvPr>
          <p:cNvSpPr>
            <a:spLocks noGrp="1"/>
          </p:cNvSpPr>
          <p:nvPr>
            <p:ph type="ctrTitle"/>
          </p:nvPr>
        </p:nvSpPr>
        <p:spPr>
          <a:xfrm>
            <a:off x="1524000" y="885022"/>
            <a:ext cx="9144000" cy="711784"/>
          </a:xfrm>
        </p:spPr>
        <p:txBody>
          <a:bodyPr>
            <a:normAutofit fontScale="90000"/>
          </a:bodyPr>
          <a:lstStyle/>
          <a:p>
            <a:br>
              <a:rPr lang="en-US" dirty="0"/>
            </a:br>
            <a:br>
              <a:rPr lang="en-US" dirty="0"/>
            </a:br>
            <a:br>
              <a:rPr lang="en-US" dirty="0"/>
            </a:br>
            <a:br>
              <a:rPr lang="en-US" dirty="0"/>
            </a:br>
            <a:r>
              <a:rPr lang="en-US" dirty="0"/>
              <a:t>Power management </a:t>
            </a:r>
          </a:p>
        </p:txBody>
      </p:sp>
      <p:sp>
        <p:nvSpPr>
          <p:cNvPr id="3" name="Subtitle 2">
            <a:extLst>
              <a:ext uri="{FF2B5EF4-FFF2-40B4-BE49-F238E27FC236}">
                <a16:creationId xmlns:a16="http://schemas.microsoft.com/office/drawing/2014/main" id="{62BE43CB-5F29-4DB6-3EF1-EA8894BB3110}"/>
              </a:ext>
            </a:extLst>
          </p:cNvPr>
          <p:cNvSpPr>
            <a:spLocks noGrp="1"/>
          </p:cNvSpPr>
          <p:nvPr>
            <p:ph type="subTitle" idx="1"/>
          </p:nvPr>
        </p:nvSpPr>
        <p:spPr>
          <a:xfrm>
            <a:off x="811763" y="1567543"/>
            <a:ext cx="9455020" cy="5514391"/>
          </a:xfrm>
        </p:spPr>
        <p:txBody>
          <a:bodyPr>
            <a:normAutofit/>
          </a:bodyPr>
          <a:lstStyle/>
          <a:p>
            <a:r>
              <a:rPr lang="en-US" dirty="0"/>
              <a:t>Why do we need power management?</a:t>
            </a:r>
          </a:p>
          <a:p>
            <a:pPr algn="l"/>
            <a:r>
              <a:rPr lang="en-US" sz="2400" dirty="0"/>
              <a:t>&gt;</a:t>
            </a:r>
            <a:r>
              <a:rPr lang="en-US" sz="1600" dirty="0"/>
              <a:t>Batteries discharge “almost” linearly with time. – To optimize the charging of batteries to be safe and  extend     their life. –</a:t>
            </a:r>
          </a:p>
          <a:p>
            <a:pPr algn="l"/>
            <a:r>
              <a:rPr lang="en-US" sz="1600" dirty="0"/>
              <a:t>&gt;Circuits with reduced power supply that are time dependent.</a:t>
            </a:r>
          </a:p>
          <a:p>
            <a:pPr algn="l"/>
            <a:r>
              <a:rPr lang="en-US" sz="1600" dirty="0"/>
              <a:t>&gt;To optimize the charging of batteries to be safe and extend their life. </a:t>
            </a:r>
          </a:p>
          <a:p>
            <a:pPr algn="l"/>
            <a:r>
              <a:rPr lang="en-US" sz="1600" dirty="0"/>
              <a:t>&gt;Circuits with reduced power supply that are time dependent operate poorly. Optimal circuit performance can not be obtained</a:t>
            </a:r>
          </a:p>
          <a:p>
            <a:pPr algn="l"/>
            <a:r>
              <a:rPr lang="en-US" sz="1600" dirty="0"/>
              <a:t>&gt;Mobile applications impose saving power as much as possible. Thus, the sleep‐mode and full‐power mode must be carefully controlled</a:t>
            </a:r>
          </a:p>
          <a:p>
            <a:pPr algn="l"/>
            <a:r>
              <a:rPr lang="en-US" sz="1600" dirty="0"/>
              <a:t>&gt;Objective of a power converter is to provide a regulated output voltage</a:t>
            </a:r>
          </a:p>
          <a:p>
            <a:pPr algn="l"/>
            <a:endParaRPr lang="en-US" sz="1600" dirty="0"/>
          </a:p>
          <a:p>
            <a:pPr algn="l"/>
            <a:endParaRPr lang="en-US" dirty="0"/>
          </a:p>
          <a:p>
            <a:endParaRPr lang="en-US" dirty="0"/>
          </a:p>
          <a:p>
            <a:endParaRPr lang="en-US" dirty="0"/>
          </a:p>
          <a:p>
            <a:pPr algn="l"/>
            <a:endParaRPr lang="en-US" dirty="0"/>
          </a:p>
          <a:p>
            <a:endParaRPr lang="en-US" dirty="0"/>
          </a:p>
        </p:txBody>
      </p:sp>
      <p:pic>
        <p:nvPicPr>
          <p:cNvPr id="4" name="Picture 3" descr="logo.png">
            <a:extLst>
              <a:ext uri="{FF2B5EF4-FFF2-40B4-BE49-F238E27FC236}">
                <a16:creationId xmlns:a16="http://schemas.microsoft.com/office/drawing/2014/main" id="{97C70908-346D-998F-1467-CBAF3B9CF10A}"/>
              </a:ext>
            </a:extLst>
          </p:cNvPr>
          <p:cNvPicPr>
            <a:picLocks noChangeAspect="1"/>
          </p:cNvPicPr>
          <p:nvPr/>
        </p:nvPicPr>
        <p:blipFill>
          <a:blip r:embed="rId2"/>
          <a:stretch>
            <a:fillRect/>
          </a:stretch>
        </p:blipFill>
        <p:spPr>
          <a:xfrm>
            <a:off x="8414656" y="27766"/>
            <a:ext cx="3704253" cy="857256"/>
          </a:xfrm>
          <a:prstGeom prst="rect">
            <a:avLst/>
          </a:prstGeom>
        </p:spPr>
      </p:pic>
      <p:pic>
        <p:nvPicPr>
          <p:cNvPr id="7" name="Picture 6">
            <a:extLst>
              <a:ext uri="{FF2B5EF4-FFF2-40B4-BE49-F238E27FC236}">
                <a16:creationId xmlns:a16="http://schemas.microsoft.com/office/drawing/2014/main" id="{876D937B-7645-3558-C992-729A331B9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837" y="4563346"/>
            <a:ext cx="4235274" cy="2007255"/>
          </a:xfrm>
          <a:prstGeom prst="rect">
            <a:avLst/>
          </a:prstGeom>
        </p:spPr>
      </p:pic>
    </p:spTree>
    <p:extLst>
      <p:ext uri="{BB962C8B-B14F-4D97-AF65-F5344CB8AC3E}">
        <p14:creationId xmlns:p14="http://schemas.microsoft.com/office/powerpoint/2010/main" val="3199376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543AA2-5679-5452-5C32-E04D2EBB7004}"/>
              </a:ext>
            </a:extLst>
          </p:cNvPr>
          <p:cNvSpPr txBox="1"/>
          <p:nvPr/>
        </p:nvSpPr>
        <p:spPr>
          <a:xfrm>
            <a:off x="4323816" y="233465"/>
            <a:ext cx="3544368" cy="646331"/>
          </a:xfrm>
          <a:prstGeom prst="rect">
            <a:avLst/>
          </a:prstGeom>
          <a:noFill/>
        </p:spPr>
        <p:txBody>
          <a:bodyPr wrap="none" rtlCol="0">
            <a:spAutoFit/>
          </a:bodyPr>
          <a:lstStyle/>
          <a:p>
            <a:pPr algn="ctr"/>
            <a:r>
              <a:rPr lang="en-US" sz="3600" dirty="0"/>
              <a:t>Stability summary</a:t>
            </a:r>
          </a:p>
        </p:txBody>
      </p:sp>
      <p:pic>
        <p:nvPicPr>
          <p:cNvPr id="4" name="Picture 3">
            <a:extLst>
              <a:ext uri="{FF2B5EF4-FFF2-40B4-BE49-F238E27FC236}">
                <a16:creationId xmlns:a16="http://schemas.microsoft.com/office/drawing/2014/main" id="{2E62F2F5-3EBD-313C-F838-B44CCCD19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796"/>
            <a:ext cx="12192000" cy="5978204"/>
          </a:xfrm>
          <a:prstGeom prst="rect">
            <a:avLst/>
          </a:prstGeom>
        </p:spPr>
      </p:pic>
    </p:spTree>
    <p:extLst>
      <p:ext uri="{BB962C8B-B14F-4D97-AF65-F5344CB8AC3E}">
        <p14:creationId xmlns:p14="http://schemas.microsoft.com/office/powerpoint/2010/main" val="325680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4771ED-DEF7-8F65-F0CA-C1C8C1B8603C}"/>
              </a:ext>
            </a:extLst>
          </p:cNvPr>
          <p:cNvSpPr txBox="1"/>
          <p:nvPr/>
        </p:nvSpPr>
        <p:spPr>
          <a:xfrm>
            <a:off x="5636996" y="87549"/>
            <a:ext cx="918008" cy="646331"/>
          </a:xfrm>
          <a:prstGeom prst="rect">
            <a:avLst/>
          </a:prstGeom>
          <a:noFill/>
        </p:spPr>
        <p:txBody>
          <a:bodyPr wrap="none" rtlCol="0">
            <a:spAutoFit/>
          </a:bodyPr>
          <a:lstStyle/>
          <a:p>
            <a:r>
              <a:rPr lang="en-US" sz="3600" dirty="0" err="1"/>
              <a:t>Psrr</a:t>
            </a:r>
            <a:endParaRPr lang="en-US" sz="3600" dirty="0"/>
          </a:p>
        </p:txBody>
      </p:sp>
      <p:pic>
        <p:nvPicPr>
          <p:cNvPr id="4" name="Picture 3">
            <a:extLst>
              <a:ext uri="{FF2B5EF4-FFF2-40B4-BE49-F238E27FC236}">
                <a16:creationId xmlns:a16="http://schemas.microsoft.com/office/drawing/2014/main" id="{C576D60A-4E52-FE73-9240-98FD59E59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6306"/>
            <a:ext cx="12191999" cy="6011694"/>
          </a:xfrm>
          <a:prstGeom prst="rect">
            <a:avLst/>
          </a:prstGeom>
        </p:spPr>
      </p:pic>
    </p:spTree>
    <p:extLst>
      <p:ext uri="{BB962C8B-B14F-4D97-AF65-F5344CB8AC3E}">
        <p14:creationId xmlns:p14="http://schemas.microsoft.com/office/powerpoint/2010/main" val="164688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D6F60D-AB92-9797-6668-5A46E84F8257}"/>
              </a:ext>
            </a:extLst>
          </p:cNvPr>
          <p:cNvSpPr txBox="1"/>
          <p:nvPr/>
        </p:nvSpPr>
        <p:spPr>
          <a:xfrm>
            <a:off x="4321513" y="0"/>
            <a:ext cx="3266062" cy="646331"/>
          </a:xfrm>
          <a:prstGeom prst="rect">
            <a:avLst/>
          </a:prstGeom>
          <a:noFill/>
        </p:spPr>
        <p:txBody>
          <a:bodyPr wrap="square">
            <a:spAutoFit/>
          </a:bodyPr>
          <a:lstStyle/>
          <a:p>
            <a:r>
              <a:rPr lang="en-US" sz="3600" dirty="0"/>
              <a:t>Variation at 0us</a:t>
            </a:r>
          </a:p>
        </p:txBody>
      </p:sp>
      <p:pic>
        <p:nvPicPr>
          <p:cNvPr id="5" name="Picture 4">
            <a:extLst>
              <a:ext uri="{FF2B5EF4-FFF2-40B4-BE49-F238E27FC236}">
                <a16:creationId xmlns:a16="http://schemas.microsoft.com/office/drawing/2014/main" id="{A21E3CEF-EBEB-A7F9-290A-48094A683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6331"/>
            <a:ext cx="12192000" cy="6209995"/>
          </a:xfrm>
          <a:prstGeom prst="rect">
            <a:avLst/>
          </a:prstGeom>
        </p:spPr>
      </p:pic>
    </p:spTree>
    <p:extLst>
      <p:ext uri="{BB962C8B-B14F-4D97-AF65-F5344CB8AC3E}">
        <p14:creationId xmlns:p14="http://schemas.microsoft.com/office/powerpoint/2010/main" val="794860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839ED-C570-51E0-EC26-2B3A836A618D}"/>
              </a:ext>
            </a:extLst>
          </p:cNvPr>
          <p:cNvSpPr txBox="1"/>
          <p:nvPr/>
        </p:nvSpPr>
        <p:spPr>
          <a:xfrm>
            <a:off x="4728157" y="0"/>
            <a:ext cx="2735685" cy="646331"/>
          </a:xfrm>
          <a:prstGeom prst="rect">
            <a:avLst/>
          </a:prstGeom>
          <a:noFill/>
        </p:spPr>
        <p:txBody>
          <a:bodyPr wrap="none" rtlCol="0">
            <a:spAutoFit/>
          </a:bodyPr>
          <a:lstStyle/>
          <a:p>
            <a:r>
              <a:rPr lang="en-US" sz="3600" dirty="0"/>
              <a:t>Line transient</a:t>
            </a:r>
          </a:p>
        </p:txBody>
      </p:sp>
      <p:pic>
        <p:nvPicPr>
          <p:cNvPr id="4" name="Picture 3">
            <a:extLst>
              <a:ext uri="{FF2B5EF4-FFF2-40B4-BE49-F238E27FC236}">
                <a16:creationId xmlns:a16="http://schemas.microsoft.com/office/drawing/2014/main" id="{F296FBE9-316B-6A06-A67B-0B04A318A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42" y="572266"/>
            <a:ext cx="11575916" cy="6508275"/>
          </a:xfrm>
          <a:prstGeom prst="rect">
            <a:avLst/>
          </a:prstGeom>
        </p:spPr>
      </p:pic>
    </p:spTree>
    <p:extLst>
      <p:ext uri="{BB962C8B-B14F-4D97-AF65-F5344CB8AC3E}">
        <p14:creationId xmlns:p14="http://schemas.microsoft.com/office/powerpoint/2010/main" val="3098012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487B61-88BF-62BD-61E6-0E4352B03D84}"/>
              </a:ext>
            </a:extLst>
          </p:cNvPr>
          <p:cNvSpPr txBox="1"/>
          <p:nvPr/>
        </p:nvSpPr>
        <p:spPr>
          <a:xfrm>
            <a:off x="2706721" y="102300"/>
            <a:ext cx="6094378" cy="646331"/>
          </a:xfrm>
          <a:prstGeom prst="rect">
            <a:avLst/>
          </a:prstGeom>
          <a:noFill/>
        </p:spPr>
        <p:txBody>
          <a:bodyPr wrap="square">
            <a:spAutoFit/>
          </a:bodyPr>
          <a:lstStyle/>
          <a:p>
            <a:pPr algn="ctr"/>
            <a:r>
              <a:rPr lang="en-US" sz="3600" dirty="0"/>
              <a:t>Load transient</a:t>
            </a:r>
          </a:p>
        </p:txBody>
      </p:sp>
      <p:pic>
        <p:nvPicPr>
          <p:cNvPr id="5" name="Picture 4">
            <a:extLst>
              <a:ext uri="{FF2B5EF4-FFF2-40B4-BE49-F238E27FC236}">
                <a16:creationId xmlns:a16="http://schemas.microsoft.com/office/drawing/2014/main" id="{204D1F2A-6F24-EDBF-7A4C-DE772A9CE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23" y="748631"/>
            <a:ext cx="11624553" cy="6107695"/>
          </a:xfrm>
          <a:prstGeom prst="rect">
            <a:avLst/>
          </a:prstGeom>
        </p:spPr>
      </p:pic>
    </p:spTree>
    <p:extLst>
      <p:ext uri="{BB962C8B-B14F-4D97-AF65-F5344CB8AC3E}">
        <p14:creationId xmlns:p14="http://schemas.microsoft.com/office/powerpoint/2010/main" val="3425374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9FFAE5-8B52-AC68-EAD0-DE8B2126BF2C}"/>
              </a:ext>
            </a:extLst>
          </p:cNvPr>
          <p:cNvSpPr txBox="1"/>
          <p:nvPr/>
        </p:nvSpPr>
        <p:spPr>
          <a:xfrm>
            <a:off x="1948516" y="1026430"/>
            <a:ext cx="2833623" cy="646331"/>
          </a:xfrm>
          <a:prstGeom prst="rect">
            <a:avLst/>
          </a:prstGeom>
          <a:noFill/>
        </p:spPr>
        <p:txBody>
          <a:bodyPr wrap="square">
            <a:spAutoFit/>
          </a:bodyPr>
          <a:lstStyle/>
          <a:p>
            <a:pPr algn="ctr"/>
            <a:r>
              <a:rPr lang="en-US" sz="3600" dirty="0"/>
              <a:t>Line transient</a:t>
            </a:r>
          </a:p>
        </p:txBody>
      </p:sp>
      <p:pic>
        <p:nvPicPr>
          <p:cNvPr id="7" name="Picture 6">
            <a:extLst>
              <a:ext uri="{FF2B5EF4-FFF2-40B4-BE49-F238E27FC236}">
                <a16:creationId xmlns:a16="http://schemas.microsoft.com/office/drawing/2014/main" id="{47262857-E689-A051-6CBF-273C0F5139B8}"/>
              </a:ext>
            </a:extLst>
          </p:cNvPr>
          <p:cNvPicPr>
            <a:picLocks noChangeAspect="1"/>
          </p:cNvPicPr>
          <p:nvPr/>
        </p:nvPicPr>
        <p:blipFill>
          <a:blip r:embed="rId2"/>
          <a:stretch>
            <a:fillRect/>
          </a:stretch>
        </p:blipFill>
        <p:spPr>
          <a:xfrm>
            <a:off x="634656" y="1745914"/>
            <a:ext cx="5461344" cy="3833097"/>
          </a:xfrm>
          <a:prstGeom prst="rect">
            <a:avLst/>
          </a:prstGeom>
        </p:spPr>
      </p:pic>
      <p:pic>
        <p:nvPicPr>
          <p:cNvPr id="9" name="Picture 8">
            <a:extLst>
              <a:ext uri="{FF2B5EF4-FFF2-40B4-BE49-F238E27FC236}">
                <a16:creationId xmlns:a16="http://schemas.microsoft.com/office/drawing/2014/main" id="{177D0C11-F76A-3D12-A7CC-285350EA7CFE}"/>
              </a:ext>
            </a:extLst>
          </p:cNvPr>
          <p:cNvPicPr>
            <a:picLocks noChangeAspect="1"/>
          </p:cNvPicPr>
          <p:nvPr/>
        </p:nvPicPr>
        <p:blipFill>
          <a:blip r:embed="rId3"/>
          <a:stretch>
            <a:fillRect/>
          </a:stretch>
        </p:blipFill>
        <p:spPr>
          <a:xfrm>
            <a:off x="6213112" y="2107290"/>
            <a:ext cx="5344232" cy="3110343"/>
          </a:xfrm>
          <a:prstGeom prst="rect">
            <a:avLst/>
          </a:prstGeom>
        </p:spPr>
      </p:pic>
      <p:sp>
        <p:nvSpPr>
          <p:cNvPr id="11" name="TextBox 10">
            <a:extLst>
              <a:ext uri="{FF2B5EF4-FFF2-40B4-BE49-F238E27FC236}">
                <a16:creationId xmlns:a16="http://schemas.microsoft.com/office/drawing/2014/main" id="{FA896F0B-985D-AFA0-C3CA-BAB559296C44}"/>
              </a:ext>
            </a:extLst>
          </p:cNvPr>
          <p:cNvSpPr txBox="1"/>
          <p:nvPr/>
        </p:nvSpPr>
        <p:spPr>
          <a:xfrm>
            <a:off x="7286016" y="1023917"/>
            <a:ext cx="2954775" cy="646331"/>
          </a:xfrm>
          <a:prstGeom prst="rect">
            <a:avLst/>
          </a:prstGeom>
          <a:noFill/>
        </p:spPr>
        <p:txBody>
          <a:bodyPr wrap="square">
            <a:spAutoFit/>
          </a:bodyPr>
          <a:lstStyle/>
          <a:p>
            <a:pPr algn="ctr"/>
            <a:r>
              <a:rPr lang="en-US" sz="3600" dirty="0"/>
              <a:t>Load transient</a:t>
            </a:r>
          </a:p>
        </p:txBody>
      </p:sp>
      <p:sp>
        <p:nvSpPr>
          <p:cNvPr id="13" name="TextBox 12">
            <a:extLst>
              <a:ext uri="{FF2B5EF4-FFF2-40B4-BE49-F238E27FC236}">
                <a16:creationId xmlns:a16="http://schemas.microsoft.com/office/drawing/2014/main" id="{DF2A9F27-C6D4-EEC4-C5C2-F277EFB09E0B}"/>
              </a:ext>
            </a:extLst>
          </p:cNvPr>
          <p:cNvSpPr txBox="1"/>
          <p:nvPr/>
        </p:nvSpPr>
        <p:spPr>
          <a:xfrm>
            <a:off x="3048811" y="97510"/>
            <a:ext cx="6094378" cy="707886"/>
          </a:xfrm>
          <a:prstGeom prst="rect">
            <a:avLst/>
          </a:prstGeom>
          <a:noFill/>
        </p:spPr>
        <p:txBody>
          <a:bodyPr wrap="square">
            <a:spAutoFit/>
          </a:bodyPr>
          <a:lstStyle/>
          <a:p>
            <a:pPr algn="ctr"/>
            <a:r>
              <a:rPr lang="en-US" sz="4000" dirty="0"/>
              <a:t>Calculations</a:t>
            </a:r>
          </a:p>
        </p:txBody>
      </p:sp>
      <p:sp>
        <p:nvSpPr>
          <p:cNvPr id="17" name="TextBox 16">
            <a:extLst>
              <a:ext uri="{FF2B5EF4-FFF2-40B4-BE49-F238E27FC236}">
                <a16:creationId xmlns:a16="http://schemas.microsoft.com/office/drawing/2014/main" id="{BB165C02-D1F9-19B7-87D1-978DFAB600B3}"/>
              </a:ext>
            </a:extLst>
          </p:cNvPr>
          <p:cNvSpPr txBox="1"/>
          <p:nvPr/>
        </p:nvSpPr>
        <p:spPr>
          <a:xfrm>
            <a:off x="318138" y="5442309"/>
            <a:ext cx="5703283" cy="1077218"/>
          </a:xfrm>
          <a:prstGeom prst="rect">
            <a:avLst/>
          </a:prstGeom>
          <a:noFill/>
        </p:spPr>
        <p:txBody>
          <a:bodyPr wrap="square">
            <a:spAutoFit/>
          </a:bodyPr>
          <a:lstStyle/>
          <a:p>
            <a:pPr algn="ctr"/>
            <a:r>
              <a:rPr lang="en-US" sz="3200" dirty="0"/>
              <a:t>For every 1v variation in input, varies </a:t>
            </a:r>
            <a:r>
              <a:rPr lang="en-US" sz="3200" dirty="0" err="1"/>
              <a:t>Vout</a:t>
            </a:r>
            <a:r>
              <a:rPr lang="en-US" sz="3200" dirty="0"/>
              <a:t> by 11.6mV</a:t>
            </a:r>
          </a:p>
        </p:txBody>
      </p:sp>
      <p:sp>
        <p:nvSpPr>
          <p:cNvPr id="19" name="TextBox 18">
            <a:extLst>
              <a:ext uri="{FF2B5EF4-FFF2-40B4-BE49-F238E27FC236}">
                <a16:creationId xmlns:a16="http://schemas.microsoft.com/office/drawing/2014/main" id="{84C9B08D-9AAA-BF08-3640-92582E446B91}"/>
              </a:ext>
            </a:extLst>
          </p:cNvPr>
          <p:cNvSpPr txBox="1"/>
          <p:nvPr/>
        </p:nvSpPr>
        <p:spPr>
          <a:xfrm>
            <a:off x="6412518" y="5442309"/>
            <a:ext cx="5461345" cy="1077218"/>
          </a:xfrm>
          <a:prstGeom prst="rect">
            <a:avLst/>
          </a:prstGeom>
          <a:noFill/>
        </p:spPr>
        <p:txBody>
          <a:bodyPr wrap="square">
            <a:spAutoFit/>
          </a:bodyPr>
          <a:lstStyle/>
          <a:p>
            <a:pPr algn="ctr"/>
            <a:r>
              <a:rPr lang="en-US" sz="3200" dirty="0"/>
              <a:t>For every 1mA variation in </a:t>
            </a:r>
            <a:r>
              <a:rPr lang="en-US" sz="3200" dirty="0" err="1"/>
              <a:t>Iout</a:t>
            </a:r>
            <a:r>
              <a:rPr lang="en-US" sz="3200" dirty="0"/>
              <a:t>, varies </a:t>
            </a:r>
            <a:r>
              <a:rPr lang="en-US" sz="3200" dirty="0" err="1"/>
              <a:t>Vout</a:t>
            </a:r>
            <a:r>
              <a:rPr lang="en-US" sz="3200" dirty="0"/>
              <a:t> by 3.7uV</a:t>
            </a:r>
          </a:p>
        </p:txBody>
      </p:sp>
    </p:spTree>
    <p:extLst>
      <p:ext uri="{BB962C8B-B14F-4D97-AF65-F5344CB8AC3E}">
        <p14:creationId xmlns:p14="http://schemas.microsoft.com/office/powerpoint/2010/main" val="2019728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9FFAE5-8B52-AC68-EAD0-DE8B2126BF2C}"/>
              </a:ext>
            </a:extLst>
          </p:cNvPr>
          <p:cNvSpPr txBox="1"/>
          <p:nvPr/>
        </p:nvSpPr>
        <p:spPr>
          <a:xfrm>
            <a:off x="1948516" y="1026430"/>
            <a:ext cx="2833623" cy="646331"/>
          </a:xfrm>
          <a:prstGeom prst="rect">
            <a:avLst/>
          </a:prstGeom>
          <a:noFill/>
        </p:spPr>
        <p:txBody>
          <a:bodyPr wrap="square">
            <a:spAutoFit/>
          </a:bodyPr>
          <a:lstStyle/>
          <a:p>
            <a:pPr algn="ctr"/>
            <a:r>
              <a:rPr lang="en-US" sz="3600" dirty="0"/>
              <a:t>Line transient</a:t>
            </a:r>
          </a:p>
        </p:txBody>
      </p:sp>
      <p:sp>
        <p:nvSpPr>
          <p:cNvPr id="11" name="TextBox 10">
            <a:extLst>
              <a:ext uri="{FF2B5EF4-FFF2-40B4-BE49-F238E27FC236}">
                <a16:creationId xmlns:a16="http://schemas.microsoft.com/office/drawing/2014/main" id="{FA896F0B-985D-AFA0-C3CA-BAB559296C44}"/>
              </a:ext>
            </a:extLst>
          </p:cNvPr>
          <p:cNvSpPr txBox="1"/>
          <p:nvPr/>
        </p:nvSpPr>
        <p:spPr>
          <a:xfrm>
            <a:off x="7286016" y="1023917"/>
            <a:ext cx="2954775" cy="646331"/>
          </a:xfrm>
          <a:prstGeom prst="rect">
            <a:avLst/>
          </a:prstGeom>
          <a:noFill/>
        </p:spPr>
        <p:txBody>
          <a:bodyPr wrap="square">
            <a:spAutoFit/>
          </a:bodyPr>
          <a:lstStyle/>
          <a:p>
            <a:pPr algn="ctr"/>
            <a:r>
              <a:rPr lang="en-US" sz="3600" dirty="0"/>
              <a:t>Load transient</a:t>
            </a:r>
          </a:p>
        </p:txBody>
      </p:sp>
      <p:sp>
        <p:nvSpPr>
          <p:cNvPr id="13" name="TextBox 12">
            <a:extLst>
              <a:ext uri="{FF2B5EF4-FFF2-40B4-BE49-F238E27FC236}">
                <a16:creationId xmlns:a16="http://schemas.microsoft.com/office/drawing/2014/main" id="{DF2A9F27-C6D4-EEC4-C5C2-F277EFB09E0B}"/>
              </a:ext>
            </a:extLst>
          </p:cNvPr>
          <p:cNvSpPr txBox="1"/>
          <p:nvPr/>
        </p:nvSpPr>
        <p:spPr>
          <a:xfrm>
            <a:off x="3048811" y="97510"/>
            <a:ext cx="6094378" cy="707886"/>
          </a:xfrm>
          <a:prstGeom prst="rect">
            <a:avLst/>
          </a:prstGeom>
          <a:noFill/>
        </p:spPr>
        <p:txBody>
          <a:bodyPr wrap="square">
            <a:spAutoFit/>
          </a:bodyPr>
          <a:lstStyle/>
          <a:p>
            <a:pPr algn="ctr"/>
            <a:r>
              <a:rPr lang="en-US" sz="4000" dirty="0"/>
              <a:t>Calculations(1M)</a:t>
            </a:r>
          </a:p>
        </p:txBody>
      </p:sp>
      <p:sp>
        <p:nvSpPr>
          <p:cNvPr id="17" name="TextBox 16">
            <a:extLst>
              <a:ext uri="{FF2B5EF4-FFF2-40B4-BE49-F238E27FC236}">
                <a16:creationId xmlns:a16="http://schemas.microsoft.com/office/drawing/2014/main" id="{BB165C02-D1F9-19B7-87D1-978DFAB600B3}"/>
              </a:ext>
            </a:extLst>
          </p:cNvPr>
          <p:cNvSpPr txBox="1"/>
          <p:nvPr/>
        </p:nvSpPr>
        <p:spPr>
          <a:xfrm>
            <a:off x="318138" y="5442309"/>
            <a:ext cx="5703283" cy="1077218"/>
          </a:xfrm>
          <a:prstGeom prst="rect">
            <a:avLst/>
          </a:prstGeom>
          <a:noFill/>
        </p:spPr>
        <p:txBody>
          <a:bodyPr wrap="square">
            <a:spAutoFit/>
          </a:bodyPr>
          <a:lstStyle/>
          <a:p>
            <a:pPr algn="ctr"/>
            <a:r>
              <a:rPr lang="en-US" sz="3200" dirty="0"/>
              <a:t>For every 1v variation in input, varies </a:t>
            </a:r>
            <a:r>
              <a:rPr lang="en-US" sz="3200" dirty="0" err="1"/>
              <a:t>Vout</a:t>
            </a:r>
            <a:r>
              <a:rPr lang="en-US" sz="3200" dirty="0"/>
              <a:t> by 11.6mV</a:t>
            </a:r>
          </a:p>
        </p:txBody>
      </p:sp>
      <p:sp>
        <p:nvSpPr>
          <p:cNvPr id="19" name="TextBox 18">
            <a:extLst>
              <a:ext uri="{FF2B5EF4-FFF2-40B4-BE49-F238E27FC236}">
                <a16:creationId xmlns:a16="http://schemas.microsoft.com/office/drawing/2014/main" id="{84C9B08D-9AAA-BF08-3640-92582E446B91}"/>
              </a:ext>
            </a:extLst>
          </p:cNvPr>
          <p:cNvSpPr txBox="1"/>
          <p:nvPr/>
        </p:nvSpPr>
        <p:spPr>
          <a:xfrm>
            <a:off x="6412518" y="5442309"/>
            <a:ext cx="5461345" cy="1077218"/>
          </a:xfrm>
          <a:prstGeom prst="rect">
            <a:avLst/>
          </a:prstGeom>
          <a:noFill/>
        </p:spPr>
        <p:txBody>
          <a:bodyPr wrap="square">
            <a:spAutoFit/>
          </a:bodyPr>
          <a:lstStyle/>
          <a:p>
            <a:pPr algn="ctr"/>
            <a:r>
              <a:rPr lang="en-US" sz="3200" dirty="0"/>
              <a:t>For every 1mA variation in </a:t>
            </a:r>
            <a:r>
              <a:rPr lang="en-US" sz="3200" dirty="0" err="1"/>
              <a:t>Iout</a:t>
            </a:r>
            <a:r>
              <a:rPr lang="en-US" sz="3200" dirty="0"/>
              <a:t>, varies </a:t>
            </a:r>
            <a:r>
              <a:rPr lang="en-US" sz="3200" dirty="0" err="1"/>
              <a:t>Vout</a:t>
            </a:r>
            <a:r>
              <a:rPr lang="en-US" sz="3200" dirty="0"/>
              <a:t> by 3.7uV</a:t>
            </a:r>
          </a:p>
        </p:txBody>
      </p:sp>
      <p:pic>
        <p:nvPicPr>
          <p:cNvPr id="4" name="Picture 3">
            <a:extLst>
              <a:ext uri="{FF2B5EF4-FFF2-40B4-BE49-F238E27FC236}">
                <a16:creationId xmlns:a16="http://schemas.microsoft.com/office/drawing/2014/main" id="{5C158FBB-A9BF-FA3B-D11C-DB6514252E58}"/>
              </a:ext>
            </a:extLst>
          </p:cNvPr>
          <p:cNvPicPr>
            <a:picLocks noChangeAspect="1"/>
          </p:cNvPicPr>
          <p:nvPr/>
        </p:nvPicPr>
        <p:blipFill>
          <a:blip r:embed="rId2"/>
          <a:stretch>
            <a:fillRect/>
          </a:stretch>
        </p:blipFill>
        <p:spPr>
          <a:xfrm>
            <a:off x="6412518" y="1800346"/>
            <a:ext cx="5370449" cy="3511864"/>
          </a:xfrm>
          <a:prstGeom prst="rect">
            <a:avLst/>
          </a:prstGeom>
        </p:spPr>
      </p:pic>
      <p:pic>
        <p:nvPicPr>
          <p:cNvPr id="6" name="Picture 5">
            <a:extLst>
              <a:ext uri="{FF2B5EF4-FFF2-40B4-BE49-F238E27FC236}">
                <a16:creationId xmlns:a16="http://schemas.microsoft.com/office/drawing/2014/main" id="{2E1A4754-674E-4362-A891-E95F5FBBAF70}"/>
              </a:ext>
            </a:extLst>
          </p:cNvPr>
          <p:cNvPicPr>
            <a:picLocks noChangeAspect="1"/>
          </p:cNvPicPr>
          <p:nvPr/>
        </p:nvPicPr>
        <p:blipFill>
          <a:blip r:embed="rId3"/>
          <a:stretch>
            <a:fillRect/>
          </a:stretch>
        </p:blipFill>
        <p:spPr>
          <a:xfrm>
            <a:off x="880854" y="1800347"/>
            <a:ext cx="5009254" cy="3511864"/>
          </a:xfrm>
          <a:prstGeom prst="rect">
            <a:avLst/>
          </a:prstGeom>
        </p:spPr>
      </p:pic>
    </p:spTree>
    <p:extLst>
      <p:ext uri="{BB962C8B-B14F-4D97-AF65-F5344CB8AC3E}">
        <p14:creationId xmlns:p14="http://schemas.microsoft.com/office/powerpoint/2010/main" val="1387219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E7D877-5149-4CA6-A203-42C075A0F8C1}"/>
              </a:ext>
            </a:extLst>
          </p:cNvPr>
          <p:cNvSpPr txBox="1"/>
          <p:nvPr/>
        </p:nvSpPr>
        <p:spPr>
          <a:xfrm>
            <a:off x="4700891" y="131483"/>
            <a:ext cx="2575398" cy="646331"/>
          </a:xfrm>
          <a:prstGeom prst="rect">
            <a:avLst/>
          </a:prstGeom>
          <a:noFill/>
        </p:spPr>
        <p:txBody>
          <a:bodyPr wrap="square">
            <a:spAutoFit/>
          </a:bodyPr>
          <a:lstStyle/>
          <a:p>
            <a:pPr algn="ctr"/>
            <a:r>
              <a:rPr lang="en-US" sz="3600" dirty="0"/>
              <a:t>Specification</a:t>
            </a:r>
          </a:p>
        </p:txBody>
      </p:sp>
      <p:graphicFrame>
        <p:nvGraphicFramePr>
          <p:cNvPr id="4" name="Table 3">
            <a:extLst>
              <a:ext uri="{FF2B5EF4-FFF2-40B4-BE49-F238E27FC236}">
                <a16:creationId xmlns:a16="http://schemas.microsoft.com/office/drawing/2014/main" id="{44B7F69C-99F4-3BE7-E1C8-8C94E0F40362}"/>
              </a:ext>
            </a:extLst>
          </p:cNvPr>
          <p:cNvGraphicFramePr>
            <a:graphicFrameLocks noGrp="1"/>
          </p:cNvGraphicFramePr>
          <p:nvPr>
            <p:extLst>
              <p:ext uri="{D42A27DB-BD31-4B8C-83A1-F6EECF244321}">
                <p14:modId xmlns:p14="http://schemas.microsoft.com/office/powerpoint/2010/main" val="3078368229"/>
              </p:ext>
            </p:extLst>
          </p:nvPr>
        </p:nvGraphicFramePr>
        <p:xfrm>
          <a:off x="3469126" y="884819"/>
          <a:ext cx="5038928" cy="5150258"/>
        </p:xfrm>
        <a:graphic>
          <a:graphicData uri="http://schemas.openxmlformats.org/drawingml/2006/table">
            <a:tbl>
              <a:tblPr>
                <a:tableStyleId>{5C22544A-7EE6-4342-B048-85BDC9FD1C3A}</a:tableStyleId>
              </a:tblPr>
              <a:tblGrid>
                <a:gridCol w="2825885">
                  <a:extLst>
                    <a:ext uri="{9D8B030D-6E8A-4147-A177-3AD203B41FA5}">
                      <a16:colId xmlns:a16="http://schemas.microsoft.com/office/drawing/2014/main" val="3533666511"/>
                    </a:ext>
                  </a:extLst>
                </a:gridCol>
                <a:gridCol w="2213043">
                  <a:extLst>
                    <a:ext uri="{9D8B030D-6E8A-4147-A177-3AD203B41FA5}">
                      <a16:colId xmlns:a16="http://schemas.microsoft.com/office/drawing/2014/main" val="1096258113"/>
                    </a:ext>
                  </a:extLst>
                </a:gridCol>
              </a:tblGrid>
              <a:tr h="806270">
                <a:tc>
                  <a:txBody>
                    <a:bodyPr/>
                    <a:lstStyle/>
                    <a:p>
                      <a:pPr algn="ctr" fontAlgn="ctr"/>
                      <a:r>
                        <a:rPr lang="en-US" sz="1100" u="none" strike="noStrike">
                          <a:effectLst/>
                        </a:rPr>
                        <a:t>Parameters</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Values</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48335398"/>
                  </a:ext>
                </a:extLst>
              </a:tr>
              <a:tr h="394908">
                <a:tc>
                  <a:txBody>
                    <a:bodyPr/>
                    <a:lstStyle/>
                    <a:p>
                      <a:pPr algn="ctr" fontAlgn="ctr"/>
                      <a:r>
                        <a:rPr lang="en-US" sz="1100" u="none" strike="noStrike">
                          <a:effectLst/>
                        </a:rPr>
                        <a:t>Input voltage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3V</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02365113"/>
                  </a:ext>
                </a:extLst>
              </a:tr>
              <a:tr h="394908">
                <a:tc>
                  <a:txBody>
                    <a:bodyPr/>
                    <a:lstStyle/>
                    <a:p>
                      <a:pPr algn="ctr" fontAlgn="ctr"/>
                      <a:r>
                        <a:rPr lang="en-US" sz="1100" u="none" strike="noStrike">
                          <a:effectLst/>
                        </a:rPr>
                        <a:t>reference voltage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1.24V</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41304336"/>
                  </a:ext>
                </a:extLst>
              </a:tr>
              <a:tr h="394908">
                <a:tc>
                  <a:txBody>
                    <a:bodyPr/>
                    <a:lstStyle/>
                    <a:p>
                      <a:pPr algn="ctr" fontAlgn="ctr"/>
                      <a:r>
                        <a:rPr lang="en-US" sz="1100" u="none" strike="noStrike">
                          <a:effectLst/>
                        </a:rPr>
                        <a:t>regulated output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2.8V</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20932228"/>
                  </a:ext>
                </a:extLst>
              </a:tr>
              <a:tr h="394908">
                <a:tc>
                  <a:txBody>
                    <a:bodyPr/>
                    <a:lstStyle/>
                    <a:p>
                      <a:pPr algn="ctr" fontAlgn="ctr"/>
                      <a:r>
                        <a:rPr lang="en-US" sz="1100" u="none" strike="noStrike">
                          <a:effectLst/>
                        </a:rPr>
                        <a:t>Dropout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0.2V</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96871231"/>
                  </a:ext>
                </a:extLst>
              </a:tr>
              <a:tr h="394908">
                <a:tc>
                  <a:txBody>
                    <a:bodyPr/>
                    <a:lstStyle/>
                    <a:p>
                      <a:pPr algn="ctr" fontAlgn="ctr"/>
                      <a:r>
                        <a:rPr lang="en-US" sz="1100" u="none" strike="noStrike">
                          <a:effectLst/>
                        </a:rPr>
                        <a:t>load current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21mA</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96941450"/>
                  </a:ext>
                </a:extLst>
              </a:tr>
              <a:tr h="394908">
                <a:tc>
                  <a:txBody>
                    <a:bodyPr/>
                    <a:lstStyle/>
                    <a:p>
                      <a:pPr algn="ctr" fontAlgn="ctr"/>
                      <a:r>
                        <a:rPr lang="en-US" sz="1100" u="none" strike="noStrike">
                          <a:effectLst/>
                        </a:rPr>
                        <a:t>load capacitance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90p</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6377958"/>
                  </a:ext>
                </a:extLst>
              </a:tr>
              <a:tr h="394908">
                <a:tc>
                  <a:txBody>
                    <a:bodyPr/>
                    <a:lstStyle/>
                    <a:p>
                      <a:pPr algn="ctr" fontAlgn="ctr"/>
                      <a:r>
                        <a:rPr lang="en-US" sz="1100" u="none" strike="noStrike">
                          <a:effectLst/>
                        </a:rPr>
                        <a:t>line regulation</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11.6mV/V</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10368463"/>
                  </a:ext>
                </a:extLst>
              </a:tr>
              <a:tr h="394908">
                <a:tc>
                  <a:txBody>
                    <a:bodyPr/>
                    <a:lstStyle/>
                    <a:p>
                      <a:pPr algn="ctr" fontAlgn="ctr"/>
                      <a:r>
                        <a:rPr lang="en-US" sz="1100" u="none" strike="noStrike">
                          <a:effectLst/>
                        </a:rPr>
                        <a:t>load regulation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0.00037V/mA</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1536216"/>
                  </a:ext>
                </a:extLst>
              </a:tr>
              <a:tr h="394908">
                <a:tc>
                  <a:txBody>
                    <a:bodyPr/>
                    <a:lstStyle/>
                    <a:p>
                      <a:pPr algn="ctr" fontAlgn="ctr"/>
                      <a:r>
                        <a:rPr lang="en-US" sz="1100" u="none" strike="noStrike">
                          <a:effectLst/>
                        </a:rPr>
                        <a:t>Gain</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42db</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06992616"/>
                  </a:ext>
                </a:extLst>
              </a:tr>
              <a:tr h="394908">
                <a:tc>
                  <a:txBody>
                    <a:bodyPr/>
                    <a:lstStyle/>
                    <a:p>
                      <a:pPr algn="ctr" fontAlgn="ctr"/>
                      <a:r>
                        <a:rPr lang="en-US" sz="1100" u="none" strike="noStrike">
                          <a:effectLst/>
                        </a:rPr>
                        <a:t>Phase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18357515"/>
                  </a:ext>
                </a:extLst>
              </a:tr>
              <a:tr h="394908">
                <a:tc>
                  <a:txBody>
                    <a:bodyPr/>
                    <a:lstStyle/>
                    <a:p>
                      <a:pPr algn="ctr" fontAlgn="ctr"/>
                      <a:r>
                        <a:rPr lang="en-US" sz="1100" u="none" strike="noStrike">
                          <a:effectLst/>
                        </a:rPr>
                        <a:t>Bandwidth</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10MHz</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34401861"/>
                  </a:ext>
                </a:extLst>
              </a:tr>
            </a:tbl>
          </a:graphicData>
        </a:graphic>
      </p:graphicFrame>
    </p:spTree>
    <p:extLst>
      <p:ext uri="{BB962C8B-B14F-4D97-AF65-F5344CB8AC3E}">
        <p14:creationId xmlns:p14="http://schemas.microsoft.com/office/powerpoint/2010/main" val="3674070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0967F-0D81-DBBE-77F0-B6BADEF2FC28}"/>
              </a:ext>
            </a:extLst>
          </p:cNvPr>
          <p:cNvSpPr txBox="1"/>
          <p:nvPr/>
        </p:nvSpPr>
        <p:spPr>
          <a:xfrm>
            <a:off x="2123181" y="262647"/>
            <a:ext cx="7945637" cy="646331"/>
          </a:xfrm>
          <a:prstGeom prst="rect">
            <a:avLst/>
          </a:prstGeom>
          <a:noFill/>
        </p:spPr>
        <p:txBody>
          <a:bodyPr wrap="none" rtlCol="0">
            <a:spAutoFit/>
          </a:bodyPr>
          <a:lstStyle/>
          <a:p>
            <a:pPr algn="ctr"/>
            <a:r>
              <a:rPr lang="en-US" sz="3600" dirty="0"/>
              <a:t>Application in which our LDO can be used</a:t>
            </a:r>
          </a:p>
        </p:txBody>
      </p:sp>
      <p:sp>
        <p:nvSpPr>
          <p:cNvPr id="3" name="TextBox 2">
            <a:extLst>
              <a:ext uri="{FF2B5EF4-FFF2-40B4-BE49-F238E27FC236}">
                <a16:creationId xmlns:a16="http://schemas.microsoft.com/office/drawing/2014/main" id="{4F44B771-DCDE-01D1-2674-797B53566924}"/>
              </a:ext>
            </a:extLst>
          </p:cNvPr>
          <p:cNvSpPr txBox="1"/>
          <p:nvPr/>
        </p:nvSpPr>
        <p:spPr>
          <a:xfrm>
            <a:off x="1391055" y="1245140"/>
            <a:ext cx="9513651"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Low-power microcontrollers</a:t>
            </a:r>
          </a:p>
          <a:p>
            <a:pPr marL="342900" indent="-342900">
              <a:buFont typeface="Arial" panose="020B0604020202020204" pitchFamily="34" charset="0"/>
              <a:buChar char="•"/>
            </a:pPr>
            <a:r>
              <a:rPr lang="en-US" sz="2400" dirty="0"/>
              <a:t>Battery-powered devices</a:t>
            </a:r>
          </a:p>
          <a:p>
            <a:pPr marL="342900" indent="-342900">
              <a:buFont typeface="Arial" panose="020B0604020202020204" pitchFamily="34" charset="0"/>
              <a:buChar char="•"/>
            </a:pPr>
            <a:r>
              <a:rPr lang="en-US" sz="2400" dirty="0"/>
              <a:t>Audio and video equipment</a:t>
            </a:r>
          </a:p>
          <a:p>
            <a:pPr marL="342900" indent="-342900">
              <a:buFont typeface="Arial" panose="020B0604020202020204" pitchFamily="34" charset="0"/>
              <a:buChar char="•"/>
            </a:pPr>
            <a:r>
              <a:rPr lang="en-US" sz="2400" dirty="0"/>
              <a:t>Communications equipment</a:t>
            </a:r>
          </a:p>
        </p:txBody>
      </p:sp>
      <p:sp>
        <p:nvSpPr>
          <p:cNvPr id="4" name="TextBox 3">
            <a:extLst>
              <a:ext uri="{FF2B5EF4-FFF2-40B4-BE49-F238E27FC236}">
                <a16:creationId xmlns:a16="http://schemas.microsoft.com/office/drawing/2014/main" id="{5F1E5C11-5FE2-1F38-D988-5CACF7F3C492}"/>
              </a:ext>
            </a:extLst>
          </p:cNvPr>
          <p:cNvSpPr txBox="1"/>
          <p:nvPr/>
        </p:nvSpPr>
        <p:spPr>
          <a:xfrm>
            <a:off x="1391056" y="3150963"/>
            <a:ext cx="9513650" cy="1938992"/>
          </a:xfrm>
          <a:prstGeom prst="rect">
            <a:avLst/>
          </a:prstGeom>
          <a:noFill/>
        </p:spPr>
        <p:txBody>
          <a:bodyPr wrap="square" rtlCol="0">
            <a:spAutoFit/>
          </a:bodyPr>
          <a:lstStyle/>
          <a:p>
            <a:r>
              <a:rPr lang="en-US" sz="2400" dirty="0"/>
              <a:t>Above Applications are for the LDO with low Gain and High Bandwidth.</a:t>
            </a:r>
          </a:p>
          <a:p>
            <a:endParaRPr lang="en-US" sz="2400" dirty="0"/>
          </a:p>
          <a:p>
            <a:r>
              <a:rPr lang="en-US" sz="2400" dirty="0"/>
              <a:t>As we have high Bandwidth which means that it will respond more quickly to changes in the input voltage. This could result in better transient response and stability.</a:t>
            </a:r>
          </a:p>
        </p:txBody>
      </p:sp>
    </p:spTree>
    <p:extLst>
      <p:ext uri="{BB962C8B-B14F-4D97-AF65-F5344CB8AC3E}">
        <p14:creationId xmlns:p14="http://schemas.microsoft.com/office/powerpoint/2010/main" val="1062416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5266CB6-15CA-3A89-BCF5-D28EC70667A6}"/>
              </a:ext>
            </a:extLst>
          </p:cNvPr>
          <p:cNvSpPr>
            <a:spLocks noGrp="1"/>
          </p:cNvSpPr>
          <p:nvPr>
            <p:ph type="subTitle" idx="1"/>
          </p:nvPr>
        </p:nvSpPr>
        <p:spPr/>
        <p:txBody>
          <a:bodyPr>
            <a:normAutofit/>
          </a:bodyPr>
          <a:lstStyle/>
          <a:p>
            <a:r>
              <a:rPr lang="en-IN" sz="5400" dirty="0"/>
              <a:t>THANK YOU </a:t>
            </a:r>
          </a:p>
        </p:txBody>
      </p:sp>
    </p:spTree>
    <p:extLst>
      <p:ext uri="{BB962C8B-B14F-4D97-AF65-F5344CB8AC3E}">
        <p14:creationId xmlns:p14="http://schemas.microsoft.com/office/powerpoint/2010/main" val="73353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F321-F77E-D2B5-06E3-61187BA9C5FA}"/>
              </a:ext>
            </a:extLst>
          </p:cNvPr>
          <p:cNvSpPr>
            <a:spLocks noGrp="1"/>
          </p:cNvSpPr>
          <p:nvPr>
            <p:ph type="title"/>
          </p:nvPr>
        </p:nvSpPr>
        <p:spPr>
          <a:xfrm>
            <a:off x="838200" y="464820"/>
            <a:ext cx="10515600" cy="1225868"/>
          </a:xfrm>
        </p:spPr>
        <p:txBody>
          <a:bodyPr>
            <a:normAutofit fontScale="90000"/>
          </a:bodyPr>
          <a:lstStyle/>
          <a:p>
            <a:br>
              <a:rPr lang="en-US" dirty="0"/>
            </a:br>
            <a:br>
              <a:rPr lang="en-US" dirty="0"/>
            </a:b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98D6C4B5-A217-6291-6CF5-8F8EDFF85506}"/>
              </a:ext>
            </a:extLst>
          </p:cNvPr>
          <p:cNvSpPr>
            <a:spLocks noGrp="1"/>
          </p:cNvSpPr>
          <p:nvPr>
            <p:ph idx="1"/>
          </p:nvPr>
        </p:nvSpPr>
        <p:spPr/>
        <p:txBody>
          <a:bodyPr/>
          <a:lstStyle/>
          <a:p>
            <a:r>
              <a:rPr lang="en-US" dirty="0"/>
              <a:t>The LDO act as a variable resistor that is placed between input power source and the load in order to drop and control the voltage applied to the load.</a:t>
            </a:r>
          </a:p>
          <a:p>
            <a:pPr marL="0" indent="0">
              <a:buNone/>
            </a:pPr>
            <a:endParaRPr lang="en-US" dirty="0"/>
          </a:p>
          <a:p>
            <a:pPr marL="0" indent="0">
              <a:buNone/>
            </a:pPr>
            <a:r>
              <a:rPr lang="en-US" sz="2400" dirty="0"/>
              <a:t>Compared to DC‐DC switching regulators, LDOs are: –</a:t>
            </a:r>
          </a:p>
          <a:p>
            <a:r>
              <a:rPr lang="en-US" sz="2400" dirty="0"/>
              <a:t> Of continuous operation</a:t>
            </a:r>
          </a:p>
          <a:p>
            <a:r>
              <a:rPr lang="en-US" sz="2400" dirty="0"/>
              <a:t> Easier to use </a:t>
            </a:r>
          </a:p>
          <a:p>
            <a:r>
              <a:rPr lang="en-US" sz="2400" dirty="0"/>
              <a:t> Cheaper solution </a:t>
            </a:r>
          </a:p>
          <a:p>
            <a:r>
              <a:rPr lang="en-US" sz="2400" dirty="0"/>
              <a:t> But of Lower efficiency</a:t>
            </a:r>
          </a:p>
        </p:txBody>
      </p:sp>
      <p:pic>
        <p:nvPicPr>
          <p:cNvPr id="5" name="Picture 4">
            <a:extLst>
              <a:ext uri="{FF2B5EF4-FFF2-40B4-BE49-F238E27FC236}">
                <a16:creationId xmlns:a16="http://schemas.microsoft.com/office/drawing/2014/main" id="{99C3CB4A-05D9-7DE3-A145-CA406BE5C6C5}"/>
              </a:ext>
            </a:extLst>
          </p:cNvPr>
          <p:cNvPicPr>
            <a:picLocks noChangeAspect="1"/>
          </p:cNvPicPr>
          <p:nvPr/>
        </p:nvPicPr>
        <p:blipFill>
          <a:blip r:embed="rId2"/>
          <a:stretch>
            <a:fillRect/>
          </a:stretch>
        </p:blipFill>
        <p:spPr>
          <a:xfrm>
            <a:off x="7744655" y="464820"/>
            <a:ext cx="3609145" cy="1110342"/>
          </a:xfrm>
          <a:prstGeom prst="rect">
            <a:avLst/>
          </a:prstGeom>
        </p:spPr>
      </p:pic>
    </p:spTree>
    <p:extLst>
      <p:ext uri="{BB962C8B-B14F-4D97-AF65-F5344CB8AC3E}">
        <p14:creationId xmlns:p14="http://schemas.microsoft.com/office/powerpoint/2010/main" val="1808489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5014-F161-174C-83B0-3591A2A6A3D7}"/>
              </a:ext>
            </a:extLst>
          </p:cNvPr>
          <p:cNvSpPr>
            <a:spLocks noGrp="1"/>
          </p:cNvSpPr>
          <p:nvPr>
            <p:ph type="title"/>
          </p:nvPr>
        </p:nvSpPr>
        <p:spPr/>
        <p:txBody>
          <a:bodyPr/>
          <a:lstStyle/>
          <a:p>
            <a:r>
              <a:rPr lang="en-US" dirty="0"/>
              <a:t>LDO-Low dropout regulator </a:t>
            </a:r>
          </a:p>
        </p:txBody>
      </p:sp>
      <p:sp>
        <p:nvSpPr>
          <p:cNvPr id="3" name="Content Placeholder 2">
            <a:extLst>
              <a:ext uri="{FF2B5EF4-FFF2-40B4-BE49-F238E27FC236}">
                <a16:creationId xmlns:a16="http://schemas.microsoft.com/office/drawing/2014/main" id="{CCB3AF5E-1612-D1CA-9002-A21F99A91944}"/>
              </a:ext>
            </a:extLst>
          </p:cNvPr>
          <p:cNvSpPr>
            <a:spLocks noGrp="1"/>
          </p:cNvSpPr>
          <p:nvPr>
            <p:ph idx="1"/>
          </p:nvPr>
        </p:nvSpPr>
        <p:spPr/>
        <p:txBody>
          <a:bodyPr/>
          <a:lstStyle/>
          <a:p>
            <a:r>
              <a:rPr lang="en-US" sz="2400" dirty="0"/>
              <a:t>An important building block in power management is the low drop-out (LDO) linear regulator which often follows a DC-DC switching converter, as shown in Fig. 1. It is used to regulate the supplies ripples to provide a clean voltage source for the noise-sensitive analog/RF blocks</a:t>
            </a:r>
          </a:p>
          <a:p>
            <a:endParaRPr lang="en-US" dirty="0"/>
          </a:p>
        </p:txBody>
      </p:sp>
      <p:pic>
        <p:nvPicPr>
          <p:cNvPr id="5" name="Picture 4">
            <a:extLst>
              <a:ext uri="{FF2B5EF4-FFF2-40B4-BE49-F238E27FC236}">
                <a16:creationId xmlns:a16="http://schemas.microsoft.com/office/drawing/2014/main" id="{3282C8C9-E9AA-7C3E-8DF5-FE1CA4B4D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468" y="3848878"/>
            <a:ext cx="7660433" cy="2762606"/>
          </a:xfrm>
          <a:prstGeom prst="rect">
            <a:avLst/>
          </a:prstGeom>
        </p:spPr>
      </p:pic>
      <p:pic>
        <p:nvPicPr>
          <p:cNvPr id="6" name="Picture 5">
            <a:extLst>
              <a:ext uri="{FF2B5EF4-FFF2-40B4-BE49-F238E27FC236}">
                <a16:creationId xmlns:a16="http://schemas.microsoft.com/office/drawing/2014/main" id="{7D694546-5042-2AB5-4634-D70377EC8D7D}"/>
              </a:ext>
            </a:extLst>
          </p:cNvPr>
          <p:cNvPicPr>
            <a:picLocks noChangeAspect="1"/>
          </p:cNvPicPr>
          <p:nvPr/>
        </p:nvPicPr>
        <p:blipFill>
          <a:blip r:embed="rId3"/>
          <a:stretch>
            <a:fillRect/>
          </a:stretch>
        </p:blipFill>
        <p:spPr>
          <a:xfrm>
            <a:off x="8159339" y="126253"/>
            <a:ext cx="3615241" cy="1109568"/>
          </a:xfrm>
          <a:prstGeom prst="rect">
            <a:avLst/>
          </a:prstGeom>
        </p:spPr>
      </p:pic>
    </p:spTree>
    <p:extLst>
      <p:ext uri="{BB962C8B-B14F-4D97-AF65-F5344CB8AC3E}">
        <p14:creationId xmlns:p14="http://schemas.microsoft.com/office/powerpoint/2010/main" val="137009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AF8F-1F68-8BED-3054-1374BC3045F4}"/>
              </a:ext>
            </a:extLst>
          </p:cNvPr>
          <p:cNvSpPr>
            <a:spLocks noGrp="1"/>
          </p:cNvSpPr>
          <p:nvPr>
            <p:ph type="ctrTitle"/>
          </p:nvPr>
        </p:nvSpPr>
        <p:spPr>
          <a:xfrm>
            <a:off x="842865" y="-1893305"/>
            <a:ext cx="9144000" cy="3048422"/>
          </a:xfrm>
        </p:spPr>
        <p:txBody>
          <a:bodyPr>
            <a:normAutofit/>
          </a:bodyPr>
          <a:lstStyle/>
          <a:p>
            <a:r>
              <a:rPr lang="en-US" sz="3600" dirty="0"/>
              <a:t> </a:t>
            </a:r>
            <a:r>
              <a:rPr lang="en-US" sz="4400" b="1" dirty="0"/>
              <a:t>Block diagram of LDO</a:t>
            </a:r>
          </a:p>
        </p:txBody>
      </p:sp>
      <p:pic>
        <p:nvPicPr>
          <p:cNvPr id="4" name="Picture 3">
            <a:extLst>
              <a:ext uri="{FF2B5EF4-FFF2-40B4-BE49-F238E27FC236}">
                <a16:creationId xmlns:a16="http://schemas.microsoft.com/office/drawing/2014/main" id="{7FFBBBED-2265-E7DC-55CD-7CE6EF8A9B53}"/>
              </a:ext>
            </a:extLst>
          </p:cNvPr>
          <p:cNvPicPr>
            <a:picLocks noChangeAspect="1"/>
          </p:cNvPicPr>
          <p:nvPr/>
        </p:nvPicPr>
        <p:blipFill>
          <a:blip r:embed="rId2"/>
          <a:stretch>
            <a:fillRect/>
          </a:stretch>
        </p:blipFill>
        <p:spPr>
          <a:xfrm>
            <a:off x="2248678" y="1063690"/>
            <a:ext cx="6840894" cy="2668975"/>
          </a:xfrm>
          <a:prstGeom prst="rect">
            <a:avLst/>
          </a:prstGeom>
        </p:spPr>
      </p:pic>
      <p:sp>
        <p:nvSpPr>
          <p:cNvPr id="7" name="Subtitle 6">
            <a:extLst>
              <a:ext uri="{FF2B5EF4-FFF2-40B4-BE49-F238E27FC236}">
                <a16:creationId xmlns:a16="http://schemas.microsoft.com/office/drawing/2014/main" id="{122BB9D9-BAB7-DACA-03BE-44384744C12B}"/>
              </a:ext>
            </a:extLst>
          </p:cNvPr>
          <p:cNvSpPr>
            <a:spLocks noGrp="1"/>
          </p:cNvSpPr>
          <p:nvPr>
            <p:ph type="subTitle" idx="1"/>
          </p:nvPr>
        </p:nvSpPr>
        <p:spPr>
          <a:xfrm>
            <a:off x="1004596" y="3732665"/>
            <a:ext cx="9144000" cy="2201603"/>
          </a:xfrm>
        </p:spPr>
        <p:txBody>
          <a:bodyPr>
            <a:normAutofit fontScale="62500" lnSpcReduction="20000"/>
          </a:bodyPr>
          <a:lstStyle/>
          <a:p>
            <a:pPr algn="l"/>
            <a:r>
              <a:rPr lang="en-US" dirty="0"/>
              <a:t>The feedback circuit is in capable of scaling down the output voltage so that the error amplifier may compare it to the reference value</a:t>
            </a:r>
          </a:p>
          <a:p>
            <a:pPr algn="l"/>
            <a:r>
              <a:rPr lang="en-US" dirty="0"/>
              <a:t>The fundamental criterion for the error amplifier’s design is that it draw as little current as feasible. Since the pass transistor’s gate capacitance is significant, the amplifier’s output resistance must be as low as reasonable. </a:t>
            </a:r>
          </a:p>
          <a:p>
            <a:pPr algn="l"/>
            <a:r>
              <a:rPr lang="en-US" dirty="0"/>
              <a:t>The feedback circuit scaled-down output voltage is one input of the error amplifier, while the reference voltage is the other. </a:t>
            </a:r>
          </a:p>
          <a:p>
            <a:pPr algn="l"/>
            <a:r>
              <a:rPr lang="en-US" dirty="0"/>
              <a:t>The error amplifier then modifies the resistance of the pass element based on the correlation. Reference voltage serves as the beginning point for every regulator since it establishes the operating point of the error amplifier. A band-gap type voltage reference is typically employed since it allows for operation at low supply voltages.</a:t>
            </a:r>
          </a:p>
        </p:txBody>
      </p:sp>
      <p:pic>
        <p:nvPicPr>
          <p:cNvPr id="8" name="Picture 7">
            <a:extLst>
              <a:ext uri="{FF2B5EF4-FFF2-40B4-BE49-F238E27FC236}">
                <a16:creationId xmlns:a16="http://schemas.microsoft.com/office/drawing/2014/main" id="{20E0CF39-1789-E02A-1B56-1C7A5B836D7E}"/>
              </a:ext>
            </a:extLst>
          </p:cNvPr>
          <p:cNvPicPr>
            <a:picLocks noChangeAspect="1"/>
          </p:cNvPicPr>
          <p:nvPr/>
        </p:nvPicPr>
        <p:blipFill>
          <a:blip r:embed="rId3"/>
          <a:stretch>
            <a:fillRect/>
          </a:stretch>
        </p:blipFill>
        <p:spPr>
          <a:xfrm>
            <a:off x="8400131" y="107138"/>
            <a:ext cx="3621338" cy="1109568"/>
          </a:xfrm>
          <a:prstGeom prst="rect">
            <a:avLst/>
          </a:prstGeom>
        </p:spPr>
      </p:pic>
    </p:spTree>
    <p:extLst>
      <p:ext uri="{BB962C8B-B14F-4D97-AF65-F5344CB8AC3E}">
        <p14:creationId xmlns:p14="http://schemas.microsoft.com/office/powerpoint/2010/main" val="426283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E49A-E804-DA23-52AC-512F0DA27372}"/>
              </a:ext>
            </a:extLst>
          </p:cNvPr>
          <p:cNvSpPr>
            <a:spLocks noGrp="1"/>
          </p:cNvSpPr>
          <p:nvPr>
            <p:ph type="title"/>
          </p:nvPr>
        </p:nvSpPr>
        <p:spPr>
          <a:xfrm>
            <a:off x="838200" y="365126"/>
            <a:ext cx="10515600" cy="418646"/>
          </a:xfrm>
        </p:spPr>
        <p:txBody>
          <a:bodyPr>
            <a:normAutofit fontScale="90000"/>
          </a:bodyPr>
          <a:lstStyle/>
          <a:p>
            <a:r>
              <a:rPr lang="en-US" dirty="0"/>
              <a:t>Structure of basic LDO architecture</a:t>
            </a:r>
          </a:p>
        </p:txBody>
      </p:sp>
      <p:pic>
        <p:nvPicPr>
          <p:cNvPr id="4" name="Content Placeholder 3">
            <a:extLst>
              <a:ext uri="{FF2B5EF4-FFF2-40B4-BE49-F238E27FC236}">
                <a16:creationId xmlns:a16="http://schemas.microsoft.com/office/drawing/2014/main" id="{3EECEA78-A6D0-22AF-D502-B41AB9D65B6B}"/>
              </a:ext>
            </a:extLst>
          </p:cNvPr>
          <p:cNvPicPr>
            <a:picLocks noGrp="1" noChangeAspect="1"/>
          </p:cNvPicPr>
          <p:nvPr>
            <p:ph idx="1"/>
          </p:nvPr>
        </p:nvPicPr>
        <p:blipFill>
          <a:blip r:embed="rId2"/>
          <a:stretch>
            <a:fillRect/>
          </a:stretch>
        </p:blipFill>
        <p:spPr>
          <a:xfrm>
            <a:off x="1635189" y="1064921"/>
            <a:ext cx="6400800" cy="2975233"/>
          </a:xfrm>
          <a:prstGeom prst="rect">
            <a:avLst/>
          </a:prstGeom>
        </p:spPr>
      </p:pic>
      <p:sp>
        <p:nvSpPr>
          <p:cNvPr id="6" name="TextBox 5">
            <a:extLst>
              <a:ext uri="{FF2B5EF4-FFF2-40B4-BE49-F238E27FC236}">
                <a16:creationId xmlns:a16="http://schemas.microsoft.com/office/drawing/2014/main" id="{43E1946F-1ECF-8A9E-1329-3D6893A8C554}"/>
              </a:ext>
            </a:extLst>
          </p:cNvPr>
          <p:cNvSpPr txBox="1"/>
          <p:nvPr/>
        </p:nvSpPr>
        <p:spPr>
          <a:xfrm>
            <a:off x="185057" y="2015412"/>
            <a:ext cx="8308132" cy="4247317"/>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r>
              <a:rPr lang="en-US" dirty="0"/>
              <a:t>Pass transistor </a:t>
            </a:r>
          </a:p>
          <a:p>
            <a:r>
              <a:rPr lang="en-US" dirty="0"/>
              <a:t>&gt; load current will  determine its size and thus layout </a:t>
            </a:r>
          </a:p>
          <a:p>
            <a:r>
              <a:rPr lang="en-US" dirty="0"/>
              <a:t>• Error amplifier </a:t>
            </a:r>
          </a:p>
          <a:p>
            <a:pPr marL="285750" indent="-285750">
              <a:buFont typeface="Wingdings" panose="05000000000000000000" pitchFamily="2" charset="2"/>
              <a:buChar char="Ø"/>
            </a:pPr>
            <a:r>
              <a:rPr lang="en-US" dirty="0"/>
              <a:t>The accuracy required by the LDO, determines the magnitude of the open loop gain. </a:t>
            </a:r>
          </a:p>
          <a:p>
            <a:pPr marL="285750" indent="-285750">
              <a:buFont typeface="Wingdings" panose="05000000000000000000" pitchFamily="2" charset="2"/>
              <a:buChar char="Ø"/>
            </a:pPr>
            <a:r>
              <a:rPr lang="en-US" dirty="0"/>
              <a:t>Single pole architectures are recommended for better and easier stability. </a:t>
            </a:r>
          </a:p>
          <a:p>
            <a:pPr marL="285750" indent="-285750">
              <a:buFont typeface="Wingdings" panose="05000000000000000000" pitchFamily="2" charset="2"/>
              <a:buChar char="Ø"/>
            </a:pPr>
            <a:r>
              <a:rPr lang="en-US" dirty="0"/>
              <a:t> The amp transient requirement is dependent on the stability i.e. gain and phase margins. There is a trade‐off in making the PM high and speed of amp. This is also true for the Gain. </a:t>
            </a:r>
          </a:p>
          <a:p>
            <a:pPr marL="285750" indent="-285750">
              <a:buFont typeface="Wingdings" panose="05000000000000000000" pitchFamily="2" charset="2"/>
              <a:buChar char="Ø"/>
            </a:pPr>
            <a:r>
              <a:rPr lang="en-US" dirty="0"/>
              <a:t> Should have high PSRR</a:t>
            </a:r>
          </a:p>
        </p:txBody>
      </p:sp>
      <p:pic>
        <p:nvPicPr>
          <p:cNvPr id="7" name="Picture 6">
            <a:extLst>
              <a:ext uri="{FF2B5EF4-FFF2-40B4-BE49-F238E27FC236}">
                <a16:creationId xmlns:a16="http://schemas.microsoft.com/office/drawing/2014/main" id="{5A78727A-8372-E161-DCE8-5D220C35177F}"/>
              </a:ext>
            </a:extLst>
          </p:cNvPr>
          <p:cNvPicPr>
            <a:picLocks noChangeAspect="1"/>
          </p:cNvPicPr>
          <p:nvPr/>
        </p:nvPicPr>
        <p:blipFill>
          <a:blip r:embed="rId3"/>
          <a:stretch>
            <a:fillRect/>
          </a:stretch>
        </p:blipFill>
        <p:spPr>
          <a:xfrm>
            <a:off x="8570662" y="19665"/>
            <a:ext cx="3621338" cy="1109568"/>
          </a:xfrm>
          <a:prstGeom prst="rect">
            <a:avLst/>
          </a:prstGeom>
        </p:spPr>
      </p:pic>
    </p:spTree>
    <p:extLst>
      <p:ext uri="{BB962C8B-B14F-4D97-AF65-F5344CB8AC3E}">
        <p14:creationId xmlns:p14="http://schemas.microsoft.com/office/powerpoint/2010/main" val="317877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AE8A-A83E-8F5F-D9C1-0CBA1E540198}"/>
              </a:ext>
            </a:extLst>
          </p:cNvPr>
          <p:cNvSpPr>
            <a:spLocks noGrp="1"/>
          </p:cNvSpPr>
          <p:nvPr>
            <p:ph type="title"/>
          </p:nvPr>
        </p:nvSpPr>
        <p:spPr/>
        <p:txBody>
          <a:bodyPr/>
          <a:lstStyle/>
          <a:p>
            <a:r>
              <a:rPr lang="en-US" dirty="0"/>
              <a:t>Types of LDO.</a:t>
            </a:r>
          </a:p>
        </p:txBody>
      </p:sp>
      <p:sp>
        <p:nvSpPr>
          <p:cNvPr id="3" name="Content Placeholder 2">
            <a:extLst>
              <a:ext uri="{FF2B5EF4-FFF2-40B4-BE49-F238E27FC236}">
                <a16:creationId xmlns:a16="http://schemas.microsoft.com/office/drawing/2014/main" id="{3050D2F9-FAE7-51B4-456F-A5839F537332}"/>
              </a:ext>
            </a:extLst>
          </p:cNvPr>
          <p:cNvSpPr>
            <a:spLocks noGrp="1"/>
          </p:cNvSpPr>
          <p:nvPr>
            <p:ph idx="1"/>
          </p:nvPr>
        </p:nvSpPr>
        <p:spPr/>
        <p:txBody>
          <a:bodyPr/>
          <a:lstStyle/>
          <a:p>
            <a:pPr marL="0" indent="0">
              <a:buNone/>
            </a:pPr>
            <a:r>
              <a:rPr lang="en-US" dirty="0"/>
              <a:t>&gt; </a:t>
            </a:r>
            <a:r>
              <a:rPr lang="en-US" dirty="0" err="1"/>
              <a:t>i</a:t>
            </a:r>
            <a:r>
              <a:rPr lang="en-US" dirty="0"/>
              <a:t>) N channel MOSFET LDO.</a:t>
            </a:r>
          </a:p>
          <a:p>
            <a:pPr marL="0" indent="0">
              <a:buNone/>
            </a:pPr>
            <a:r>
              <a:rPr lang="en-US" dirty="0"/>
              <a:t>&gt; ii) P channel MOSFET LDO.</a:t>
            </a:r>
          </a:p>
          <a:p>
            <a:pPr marL="0" indent="0">
              <a:buNone/>
            </a:pPr>
            <a:endParaRPr lang="en-US" dirty="0"/>
          </a:p>
        </p:txBody>
      </p:sp>
      <p:pic>
        <p:nvPicPr>
          <p:cNvPr id="5" name="Picture 4">
            <a:extLst>
              <a:ext uri="{FF2B5EF4-FFF2-40B4-BE49-F238E27FC236}">
                <a16:creationId xmlns:a16="http://schemas.microsoft.com/office/drawing/2014/main" id="{D257804B-A05B-805B-57B8-47E007DF6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2853699"/>
            <a:ext cx="8144565" cy="2969294"/>
          </a:xfrm>
          <a:prstGeom prst="rect">
            <a:avLst/>
          </a:prstGeom>
        </p:spPr>
      </p:pic>
      <p:sp>
        <p:nvSpPr>
          <p:cNvPr id="6" name="Rectangle 5">
            <a:extLst>
              <a:ext uri="{FF2B5EF4-FFF2-40B4-BE49-F238E27FC236}">
                <a16:creationId xmlns:a16="http://schemas.microsoft.com/office/drawing/2014/main" id="{1D822882-1E50-4904-6361-B6B4B4B7E91E}"/>
              </a:ext>
            </a:extLst>
          </p:cNvPr>
          <p:cNvSpPr/>
          <p:nvPr/>
        </p:nvSpPr>
        <p:spPr>
          <a:xfrm>
            <a:off x="1478280" y="5600700"/>
            <a:ext cx="3573780" cy="44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 channel LDO </a:t>
            </a:r>
          </a:p>
        </p:txBody>
      </p:sp>
      <p:sp>
        <p:nvSpPr>
          <p:cNvPr id="8" name="Rectangle 7">
            <a:extLst>
              <a:ext uri="{FF2B5EF4-FFF2-40B4-BE49-F238E27FC236}">
                <a16:creationId xmlns:a16="http://schemas.microsoft.com/office/drawing/2014/main" id="{81F369FA-C257-65F9-B90F-947DC88CDC33}"/>
              </a:ext>
            </a:extLst>
          </p:cNvPr>
          <p:cNvSpPr/>
          <p:nvPr/>
        </p:nvSpPr>
        <p:spPr>
          <a:xfrm>
            <a:off x="6202680" y="5600700"/>
            <a:ext cx="2834640" cy="44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 channel LDO </a:t>
            </a:r>
          </a:p>
        </p:txBody>
      </p:sp>
      <p:pic>
        <p:nvPicPr>
          <p:cNvPr id="9" name="Picture 8">
            <a:extLst>
              <a:ext uri="{FF2B5EF4-FFF2-40B4-BE49-F238E27FC236}">
                <a16:creationId xmlns:a16="http://schemas.microsoft.com/office/drawing/2014/main" id="{D259F030-0410-4176-4612-A32F7CCAC0A3}"/>
              </a:ext>
            </a:extLst>
          </p:cNvPr>
          <p:cNvPicPr>
            <a:picLocks noChangeAspect="1"/>
          </p:cNvPicPr>
          <p:nvPr/>
        </p:nvPicPr>
        <p:blipFill>
          <a:blip r:embed="rId3"/>
          <a:stretch>
            <a:fillRect/>
          </a:stretch>
        </p:blipFill>
        <p:spPr>
          <a:xfrm>
            <a:off x="8514431" y="89678"/>
            <a:ext cx="3621338" cy="1109568"/>
          </a:xfrm>
          <a:prstGeom prst="rect">
            <a:avLst/>
          </a:prstGeom>
        </p:spPr>
      </p:pic>
    </p:spTree>
    <p:extLst>
      <p:ext uri="{BB962C8B-B14F-4D97-AF65-F5344CB8AC3E}">
        <p14:creationId xmlns:p14="http://schemas.microsoft.com/office/powerpoint/2010/main" val="374727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3718-F8E7-99D6-1B41-094ADFD6D2CC}"/>
              </a:ext>
            </a:extLst>
          </p:cNvPr>
          <p:cNvSpPr>
            <a:spLocks noGrp="1"/>
          </p:cNvSpPr>
          <p:nvPr>
            <p:ph type="title"/>
          </p:nvPr>
        </p:nvSpPr>
        <p:spPr/>
        <p:txBody>
          <a:bodyPr/>
          <a:lstStyle/>
          <a:p>
            <a:r>
              <a:rPr lang="en-US" dirty="0"/>
              <a:t>Performance parameters:-</a:t>
            </a:r>
          </a:p>
        </p:txBody>
      </p:sp>
      <p:sp>
        <p:nvSpPr>
          <p:cNvPr id="3" name="Content Placeholder 2">
            <a:extLst>
              <a:ext uri="{FF2B5EF4-FFF2-40B4-BE49-F238E27FC236}">
                <a16:creationId xmlns:a16="http://schemas.microsoft.com/office/drawing/2014/main" id="{2478825A-BD5E-9BF7-EB0C-2108DF201425}"/>
              </a:ext>
            </a:extLst>
          </p:cNvPr>
          <p:cNvSpPr>
            <a:spLocks noGrp="1"/>
          </p:cNvSpPr>
          <p:nvPr>
            <p:ph idx="1"/>
          </p:nvPr>
        </p:nvSpPr>
        <p:spPr>
          <a:xfrm>
            <a:off x="563880" y="1406525"/>
            <a:ext cx="10515600" cy="4351338"/>
          </a:xfrm>
        </p:spPr>
        <p:txBody>
          <a:bodyPr/>
          <a:lstStyle/>
          <a:p>
            <a:r>
              <a:rPr lang="en-US" b="1" dirty="0"/>
              <a:t>Load regulation</a:t>
            </a:r>
            <a:r>
              <a:rPr lang="en-US" dirty="0"/>
              <a:t>:-change in output voltage with respect to change in load current.</a:t>
            </a:r>
          </a:p>
          <a:p>
            <a:endParaRPr lang="en-US" dirty="0"/>
          </a:p>
        </p:txBody>
      </p:sp>
      <p:pic>
        <p:nvPicPr>
          <p:cNvPr id="5" name="Picture 4">
            <a:extLst>
              <a:ext uri="{FF2B5EF4-FFF2-40B4-BE49-F238E27FC236}">
                <a16:creationId xmlns:a16="http://schemas.microsoft.com/office/drawing/2014/main" id="{363C0640-1850-A9DA-3292-B6273ECAC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680" y="2489647"/>
            <a:ext cx="8487960" cy="2686425"/>
          </a:xfrm>
          <a:prstGeom prst="rect">
            <a:avLst/>
          </a:prstGeom>
        </p:spPr>
      </p:pic>
      <p:pic>
        <p:nvPicPr>
          <p:cNvPr id="6" name="Picture 5">
            <a:extLst>
              <a:ext uri="{FF2B5EF4-FFF2-40B4-BE49-F238E27FC236}">
                <a16:creationId xmlns:a16="http://schemas.microsoft.com/office/drawing/2014/main" id="{4A6D072F-E7EB-CD99-4772-2623FB845F37}"/>
              </a:ext>
            </a:extLst>
          </p:cNvPr>
          <p:cNvPicPr>
            <a:picLocks noChangeAspect="1"/>
          </p:cNvPicPr>
          <p:nvPr/>
        </p:nvPicPr>
        <p:blipFill>
          <a:blip r:embed="rId3"/>
          <a:stretch>
            <a:fillRect/>
          </a:stretch>
        </p:blipFill>
        <p:spPr>
          <a:xfrm>
            <a:off x="8570662" y="52782"/>
            <a:ext cx="3621338" cy="1109568"/>
          </a:xfrm>
          <a:prstGeom prst="rect">
            <a:avLst/>
          </a:prstGeom>
        </p:spPr>
      </p:pic>
    </p:spTree>
    <p:extLst>
      <p:ext uri="{BB962C8B-B14F-4D97-AF65-F5344CB8AC3E}">
        <p14:creationId xmlns:p14="http://schemas.microsoft.com/office/powerpoint/2010/main" val="110789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88FB-63A2-EE62-5513-2DB7BA3B1430}"/>
              </a:ext>
            </a:extLst>
          </p:cNvPr>
          <p:cNvSpPr>
            <a:spLocks noGrp="1"/>
          </p:cNvSpPr>
          <p:nvPr>
            <p:ph type="title"/>
          </p:nvPr>
        </p:nvSpPr>
        <p:spPr>
          <a:xfrm>
            <a:off x="838199" y="944880"/>
            <a:ext cx="10218727" cy="723900"/>
          </a:xfrm>
        </p:spPr>
        <p:txBody>
          <a:bodyPr>
            <a:normAutofit fontScale="90000"/>
          </a:bodyPr>
          <a:lstStyle/>
          <a:p>
            <a:r>
              <a:rPr lang="en-US" dirty="0"/>
              <a:t>.</a:t>
            </a:r>
            <a:br>
              <a:rPr lang="en-US" dirty="0"/>
            </a:br>
            <a:br>
              <a:rPr lang="en-US" dirty="0"/>
            </a:b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CFB2A3E1-E469-BC02-F52B-DE9D90F3C4A9}"/>
              </a:ext>
            </a:extLst>
          </p:cNvPr>
          <p:cNvSpPr>
            <a:spLocks noGrp="1"/>
          </p:cNvSpPr>
          <p:nvPr>
            <p:ph idx="1"/>
          </p:nvPr>
        </p:nvSpPr>
        <p:spPr/>
        <p:txBody>
          <a:bodyPr/>
          <a:lstStyle/>
          <a:p>
            <a:pPr marL="0" indent="0">
              <a:buNone/>
            </a:pPr>
            <a:r>
              <a:rPr lang="en-US" b="1" dirty="0"/>
              <a:t>2.Line regulation</a:t>
            </a:r>
            <a:r>
              <a:rPr lang="en-US" dirty="0"/>
              <a:t>:-change in output voltage with respect to change in input voltage.</a:t>
            </a:r>
          </a:p>
          <a:p>
            <a:endParaRPr lang="en-US" dirty="0"/>
          </a:p>
        </p:txBody>
      </p:sp>
      <p:pic>
        <p:nvPicPr>
          <p:cNvPr id="5" name="Picture 4">
            <a:extLst>
              <a:ext uri="{FF2B5EF4-FFF2-40B4-BE49-F238E27FC236}">
                <a16:creationId xmlns:a16="http://schemas.microsoft.com/office/drawing/2014/main" id="{159F61D7-59A4-D11C-C397-0AB0E1CE5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27" y="2794447"/>
            <a:ext cx="9250066" cy="2686425"/>
          </a:xfrm>
          <a:prstGeom prst="rect">
            <a:avLst/>
          </a:prstGeom>
        </p:spPr>
      </p:pic>
      <p:pic>
        <p:nvPicPr>
          <p:cNvPr id="6" name="Picture 5">
            <a:extLst>
              <a:ext uri="{FF2B5EF4-FFF2-40B4-BE49-F238E27FC236}">
                <a16:creationId xmlns:a16="http://schemas.microsoft.com/office/drawing/2014/main" id="{956E3C93-4FCB-3941-38B9-38A8957C443A}"/>
              </a:ext>
            </a:extLst>
          </p:cNvPr>
          <p:cNvPicPr>
            <a:picLocks noChangeAspect="1"/>
          </p:cNvPicPr>
          <p:nvPr/>
        </p:nvPicPr>
        <p:blipFill>
          <a:blip r:embed="rId3"/>
          <a:stretch>
            <a:fillRect/>
          </a:stretch>
        </p:blipFill>
        <p:spPr>
          <a:xfrm>
            <a:off x="8461091" y="458676"/>
            <a:ext cx="3621338" cy="1109568"/>
          </a:xfrm>
          <a:prstGeom prst="rect">
            <a:avLst/>
          </a:prstGeom>
        </p:spPr>
      </p:pic>
    </p:spTree>
    <p:extLst>
      <p:ext uri="{BB962C8B-B14F-4D97-AF65-F5344CB8AC3E}">
        <p14:creationId xmlns:p14="http://schemas.microsoft.com/office/powerpoint/2010/main" val="90124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4328</TotalTime>
  <Words>991</Words>
  <Application>Microsoft Office PowerPoint</Application>
  <PresentationFormat>Widescreen</PresentationFormat>
  <Paragraphs>136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Stencil</vt:lpstr>
      <vt:lpstr>Times New Roman</vt:lpstr>
      <vt:lpstr>Wingdings</vt:lpstr>
      <vt:lpstr>Office Theme</vt:lpstr>
      <vt:lpstr>PowerPoint Presentation</vt:lpstr>
      <vt:lpstr>    Power management </vt:lpstr>
      <vt:lpstr>      </vt:lpstr>
      <vt:lpstr>LDO-Low dropout regulator </vt:lpstr>
      <vt:lpstr> Block diagram of LDO</vt:lpstr>
      <vt:lpstr>Structure of basic LDO architecture</vt:lpstr>
      <vt:lpstr>Types of LDO.</vt:lpstr>
      <vt:lpstr>Performance parameters:-</vt:lpstr>
      <vt:lpstr>.      </vt:lpstr>
      <vt:lpstr>3.Dropout voltage (Vdo):</vt:lpstr>
      <vt:lpstr>Line regulation:</vt:lpstr>
      <vt:lpstr>LOAD REGULATION</vt:lpstr>
      <vt:lpstr>Efficiency</vt:lpstr>
      <vt:lpstr>Power supply rejection ratio</vt:lpstr>
      <vt:lpstr>BASIC LDO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shivashree kulkarni</dc:creator>
  <cp:lastModifiedBy>Suhas Gogi</cp:lastModifiedBy>
  <cp:revision>17</cp:revision>
  <dcterms:created xsi:type="dcterms:W3CDTF">2022-04-29T07:26:15Z</dcterms:created>
  <dcterms:modified xsi:type="dcterms:W3CDTF">2023-07-28T23:33:30Z</dcterms:modified>
</cp:coreProperties>
</file>