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24"/>
  </p:notesMasterIdLst>
  <p:sldIdLst>
    <p:sldId id="256" r:id="rId2"/>
    <p:sldId id="257" r:id="rId3"/>
    <p:sldId id="270" r:id="rId4"/>
    <p:sldId id="258" r:id="rId5"/>
    <p:sldId id="271" r:id="rId6"/>
    <p:sldId id="259" r:id="rId7"/>
    <p:sldId id="274" r:id="rId8"/>
    <p:sldId id="287" r:id="rId9"/>
    <p:sldId id="277" r:id="rId10"/>
    <p:sldId id="279" r:id="rId11"/>
    <p:sldId id="280" r:id="rId12"/>
    <p:sldId id="278" r:id="rId13"/>
    <p:sldId id="281" r:id="rId14"/>
    <p:sldId id="292" r:id="rId15"/>
    <p:sldId id="260" r:id="rId16"/>
    <p:sldId id="261" r:id="rId17"/>
    <p:sldId id="291" r:id="rId18"/>
    <p:sldId id="284" r:id="rId19"/>
    <p:sldId id="290" r:id="rId20"/>
    <p:sldId id="273" r:id="rId21"/>
    <p:sldId id="272" r:id="rId22"/>
    <p:sldId id="269"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Corbel" panose="020B0503020204020204" pitchFamily="34" charset="0"/>
      <p:regular r:id="rId31"/>
      <p:bold r:id="rId32"/>
      <p:italic r:id="rId33"/>
      <p:boldItalic r:id="rId34"/>
    </p:embeddedFont>
    <p:embeddedFont>
      <p:font typeface="EB Garamond"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79pVsW+CPvSZI/52upt4yQJfW3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C48280-0431-4497-90C4-164544280AFA}">
  <a:tblStyle styleId="{94C48280-0431-4497-90C4-164544280AFA}"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B"/>
          </a:solidFill>
        </a:fill>
      </a:tcStyle>
    </a:wholeTbl>
    <a:band1H>
      <a:tcTxStyle/>
      <a:tcStyle>
        <a:tcBdr/>
        <a:fill>
          <a:solidFill>
            <a:srgbClr val="CCE2F8"/>
          </a:solidFill>
        </a:fill>
      </a:tcStyle>
    </a:band1H>
    <a:band2H>
      <a:tcTxStyle/>
      <a:tcStyle>
        <a:tcBdr/>
      </a:tcStyle>
    </a:band2H>
    <a:band1V>
      <a:tcTxStyle/>
      <a:tcStyle>
        <a:tcBdr/>
        <a:fill>
          <a:solidFill>
            <a:srgbClr val="CCE2F8"/>
          </a:solidFill>
        </a:fill>
      </a:tcStyle>
    </a:band1V>
    <a:band2V>
      <a:tcTxStyle/>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autoAdjust="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15122-FE3A-4EB8-8182-28D17AC5601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60F2216A-21BE-4322-BF82-DD0E1D8D3A2B}">
      <dgm:prSet phldrT="[Text]"/>
      <dgm:spPr/>
      <dgm:t>
        <a:bodyPr/>
        <a:lstStyle/>
        <a:p>
          <a:r>
            <a:rPr lang="en-US" dirty="0"/>
            <a:t> </a:t>
          </a:r>
          <a:endParaRPr lang="en-IN" dirty="0"/>
        </a:p>
      </dgm:t>
    </dgm:pt>
    <dgm:pt modelId="{B55447A7-E28C-4E71-97DB-976D036B024B}" type="parTrans" cxnId="{F3194948-ED52-42D1-89D9-AA484E8AC55F}">
      <dgm:prSet/>
      <dgm:spPr/>
      <dgm:t>
        <a:bodyPr/>
        <a:lstStyle/>
        <a:p>
          <a:endParaRPr lang="en-IN"/>
        </a:p>
      </dgm:t>
    </dgm:pt>
    <dgm:pt modelId="{F5B7F584-A302-453E-8A1E-2066BF4DCED6}" type="sibTrans" cxnId="{F3194948-ED52-42D1-89D9-AA484E8AC55F}">
      <dgm:prSet/>
      <dgm:spPr/>
      <dgm:t>
        <a:bodyPr/>
        <a:lstStyle/>
        <a:p>
          <a:endParaRPr lang="en-IN"/>
        </a:p>
      </dgm:t>
    </dgm:pt>
    <dgm:pt modelId="{1B36D842-6DEA-408D-B70C-D42A726FC033}">
      <dgm:prSet phldrT="[Text]"/>
      <dgm:spPr/>
      <dgm:t>
        <a:bodyPr/>
        <a:lstStyle/>
        <a:p>
          <a:r>
            <a:rPr lang="en-US" dirty="0"/>
            <a:t> </a:t>
          </a:r>
          <a:endParaRPr lang="en-IN" dirty="0"/>
        </a:p>
      </dgm:t>
    </dgm:pt>
    <dgm:pt modelId="{86C6248D-A9C7-4341-845E-02D2095392F9}" type="parTrans" cxnId="{0F2F952B-56F5-4606-8CFE-C58FC2645DC1}">
      <dgm:prSet/>
      <dgm:spPr/>
      <dgm:t>
        <a:bodyPr/>
        <a:lstStyle/>
        <a:p>
          <a:endParaRPr lang="en-IN"/>
        </a:p>
      </dgm:t>
    </dgm:pt>
    <dgm:pt modelId="{2A36053F-9F37-4E91-955A-BE1AD0D200FD}" type="sibTrans" cxnId="{0F2F952B-56F5-4606-8CFE-C58FC2645DC1}">
      <dgm:prSet/>
      <dgm:spPr/>
      <dgm:t>
        <a:bodyPr/>
        <a:lstStyle/>
        <a:p>
          <a:endParaRPr lang="en-IN"/>
        </a:p>
      </dgm:t>
    </dgm:pt>
    <dgm:pt modelId="{9195B1D8-8950-4342-B12F-E24C86D0277C}">
      <dgm:prSet phldrT="[Text]"/>
      <dgm:spPr/>
      <dgm:t>
        <a:bodyPr/>
        <a:lstStyle/>
        <a:p>
          <a:endParaRPr lang="en-IN" dirty="0"/>
        </a:p>
      </dgm:t>
    </dgm:pt>
    <dgm:pt modelId="{98508728-6720-4F4E-A16D-2B5880A77269}" type="parTrans" cxnId="{73117686-B3EC-46B3-AD21-CD376ABA6D42}">
      <dgm:prSet/>
      <dgm:spPr/>
      <dgm:t>
        <a:bodyPr/>
        <a:lstStyle/>
        <a:p>
          <a:endParaRPr lang="en-IN"/>
        </a:p>
      </dgm:t>
    </dgm:pt>
    <dgm:pt modelId="{B3A396EA-D929-428B-99FF-17276F00B5AE}" type="sibTrans" cxnId="{73117686-B3EC-46B3-AD21-CD376ABA6D42}">
      <dgm:prSet/>
      <dgm:spPr/>
      <dgm:t>
        <a:bodyPr/>
        <a:lstStyle/>
        <a:p>
          <a:endParaRPr lang="en-IN"/>
        </a:p>
      </dgm:t>
    </dgm:pt>
    <dgm:pt modelId="{4E50182C-E490-42D6-A797-FACE0459AFCD}">
      <dgm:prSet/>
      <dgm:spPr/>
      <dgm:t>
        <a:bodyPr/>
        <a:lstStyle/>
        <a:p>
          <a:r>
            <a:rPr lang="en-US" dirty="0" err="1"/>
            <a:t>Mfccs</a:t>
          </a:r>
          <a:endParaRPr lang="en-IN" dirty="0"/>
        </a:p>
      </dgm:t>
    </dgm:pt>
    <dgm:pt modelId="{917FFF03-8814-4CC4-B8E0-ACAD66483500}" type="parTrans" cxnId="{9F3BF094-4CEC-4497-A2DF-C6C038B66C33}">
      <dgm:prSet/>
      <dgm:spPr/>
      <dgm:t>
        <a:bodyPr/>
        <a:lstStyle/>
        <a:p>
          <a:endParaRPr lang="en-IN"/>
        </a:p>
      </dgm:t>
    </dgm:pt>
    <dgm:pt modelId="{6DA058DD-2C9E-49BC-B441-2F1B80B76D14}" type="sibTrans" cxnId="{9F3BF094-4CEC-4497-A2DF-C6C038B66C33}">
      <dgm:prSet/>
      <dgm:spPr/>
      <dgm:t>
        <a:bodyPr/>
        <a:lstStyle/>
        <a:p>
          <a:endParaRPr lang="en-IN"/>
        </a:p>
      </dgm:t>
    </dgm:pt>
    <dgm:pt modelId="{6FE167EB-20E7-470D-9DD3-EC8023005FF0}">
      <dgm:prSet/>
      <dgm:spPr/>
      <dgm:t>
        <a:bodyPr/>
        <a:lstStyle/>
        <a:p>
          <a:r>
            <a:rPr lang="en-US" dirty="0"/>
            <a:t>Chroma</a:t>
          </a:r>
          <a:endParaRPr lang="en-IN" dirty="0"/>
        </a:p>
      </dgm:t>
    </dgm:pt>
    <dgm:pt modelId="{3C31C55C-0942-4A5B-BCF6-756E6547F2FE}" type="parTrans" cxnId="{4418FB88-C675-4E04-A8F4-00BB8CD74B16}">
      <dgm:prSet/>
      <dgm:spPr/>
      <dgm:t>
        <a:bodyPr/>
        <a:lstStyle/>
        <a:p>
          <a:endParaRPr lang="en-IN"/>
        </a:p>
      </dgm:t>
    </dgm:pt>
    <dgm:pt modelId="{FF3BABFE-0E27-4B51-828A-547CD8F4A6D5}" type="sibTrans" cxnId="{4418FB88-C675-4E04-A8F4-00BB8CD74B16}">
      <dgm:prSet/>
      <dgm:spPr/>
      <dgm:t>
        <a:bodyPr/>
        <a:lstStyle/>
        <a:p>
          <a:endParaRPr lang="en-IN"/>
        </a:p>
      </dgm:t>
    </dgm:pt>
    <dgm:pt modelId="{3A9D408E-39CA-4841-85E2-97AB91E49C60}">
      <dgm:prSet/>
      <dgm:spPr/>
      <dgm:t>
        <a:bodyPr/>
        <a:lstStyle/>
        <a:p>
          <a:r>
            <a:rPr lang="en-US" dirty="0"/>
            <a:t>Contrast</a:t>
          </a:r>
          <a:endParaRPr lang="en-IN" dirty="0"/>
        </a:p>
      </dgm:t>
    </dgm:pt>
    <dgm:pt modelId="{D53F0606-1637-47F3-8895-AA11DF10EC88}" type="parTrans" cxnId="{C3CFA6EE-FCF4-442F-9802-9BE2589D280E}">
      <dgm:prSet/>
      <dgm:spPr/>
      <dgm:t>
        <a:bodyPr/>
        <a:lstStyle/>
        <a:p>
          <a:endParaRPr lang="en-IN"/>
        </a:p>
      </dgm:t>
    </dgm:pt>
    <dgm:pt modelId="{9D10F588-EDF0-450A-A90A-9F3C1FB24330}" type="sibTrans" cxnId="{C3CFA6EE-FCF4-442F-9802-9BE2589D280E}">
      <dgm:prSet/>
      <dgm:spPr/>
      <dgm:t>
        <a:bodyPr/>
        <a:lstStyle/>
        <a:p>
          <a:endParaRPr lang="en-IN"/>
        </a:p>
      </dgm:t>
    </dgm:pt>
    <dgm:pt modelId="{3E43D9C2-8784-4C4D-8916-64E47E5861C9}" type="pres">
      <dgm:prSet presAssocID="{84215122-FE3A-4EB8-8182-28D17AC56016}" presName="linearFlow" presStyleCnt="0">
        <dgm:presLayoutVars>
          <dgm:dir/>
          <dgm:animLvl val="lvl"/>
          <dgm:resizeHandles val="exact"/>
        </dgm:presLayoutVars>
      </dgm:prSet>
      <dgm:spPr/>
    </dgm:pt>
    <dgm:pt modelId="{9A8B4DD0-B4CD-4814-A585-E572DA31679C}" type="pres">
      <dgm:prSet presAssocID="{60F2216A-21BE-4322-BF82-DD0E1D8D3A2B}" presName="composite" presStyleCnt="0"/>
      <dgm:spPr/>
    </dgm:pt>
    <dgm:pt modelId="{8A0BFBCB-352E-49CD-B30A-B8DB542379DA}" type="pres">
      <dgm:prSet presAssocID="{60F2216A-21BE-4322-BF82-DD0E1D8D3A2B}" presName="parentText" presStyleLbl="alignNode1" presStyleIdx="0" presStyleCnt="3">
        <dgm:presLayoutVars>
          <dgm:chMax val="1"/>
          <dgm:bulletEnabled val="1"/>
        </dgm:presLayoutVars>
      </dgm:prSet>
      <dgm:spPr/>
    </dgm:pt>
    <dgm:pt modelId="{AC8F54F0-74FA-444E-A413-DC0F448E29CD}" type="pres">
      <dgm:prSet presAssocID="{60F2216A-21BE-4322-BF82-DD0E1D8D3A2B}" presName="descendantText" presStyleLbl="alignAcc1" presStyleIdx="0" presStyleCnt="3" custLinFactNeighborX="0" custLinFactNeighborY="2195">
        <dgm:presLayoutVars>
          <dgm:bulletEnabled val="1"/>
        </dgm:presLayoutVars>
      </dgm:prSet>
      <dgm:spPr/>
    </dgm:pt>
    <dgm:pt modelId="{DBBFC3A6-BC59-45C8-96C7-ADA50686EE14}" type="pres">
      <dgm:prSet presAssocID="{F5B7F584-A302-453E-8A1E-2066BF4DCED6}" presName="sp" presStyleCnt="0"/>
      <dgm:spPr/>
    </dgm:pt>
    <dgm:pt modelId="{4780D9AE-AAB8-4C59-A8B5-1A62DC7B4DDA}" type="pres">
      <dgm:prSet presAssocID="{1B36D842-6DEA-408D-B70C-D42A726FC033}" presName="composite" presStyleCnt="0"/>
      <dgm:spPr/>
    </dgm:pt>
    <dgm:pt modelId="{7928AA1E-6A84-4F83-9FA8-1708285DC3D1}" type="pres">
      <dgm:prSet presAssocID="{1B36D842-6DEA-408D-B70C-D42A726FC033}" presName="parentText" presStyleLbl="alignNode1" presStyleIdx="1" presStyleCnt="3">
        <dgm:presLayoutVars>
          <dgm:chMax val="1"/>
          <dgm:bulletEnabled val="1"/>
        </dgm:presLayoutVars>
      </dgm:prSet>
      <dgm:spPr/>
    </dgm:pt>
    <dgm:pt modelId="{8C6CC33E-CFAE-465B-A701-D260557E703B}" type="pres">
      <dgm:prSet presAssocID="{1B36D842-6DEA-408D-B70C-D42A726FC033}" presName="descendantText" presStyleLbl="alignAcc1" presStyleIdx="1" presStyleCnt="3">
        <dgm:presLayoutVars>
          <dgm:bulletEnabled val="1"/>
        </dgm:presLayoutVars>
      </dgm:prSet>
      <dgm:spPr/>
    </dgm:pt>
    <dgm:pt modelId="{7B969171-E253-49F2-B0D6-4E309DB77F29}" type="pres">
      <dgm:prSet presAssocID="{2A36053F-9F37-4E91-955A-BE1AD0D200FD}" presName="sp" presStyleCnt="0"/>
      <dgm:spPr/>
    </dgm:pt>
    <dgm:pt modelId="{EAA273D8-4BC6-41C1-B6A2-6C639629C7C0}" type="pres">
      <dgm:prSet presAssocID="{9195B1D8-8950-4342-B12F-E24C86D0277C}" presName="composite" presStyleCnt="0"/>
      <dgm:spPr/>
    </dgm:pt>
    <dgm:pt modelId="{080B3FDB-0BF5-4541-8BE3-0418E483ADCD}" type="pres">
      <dgm:prSet presAssocID="{9195B1D8-8950-4342-B12F-E24C86D0277C}" presName="parentText" presStyleLbl="alignNode1" presStyleIdx="2" presStyleCnt="3">
        <dgm:presLayoutVars>
          <dgm:chMax val="1"/>
          <dgm:bulletEnabled val="1"/>
        </dgm:presLayoutVars>
      </dgm:prSet>
      <dgm:spPr/>
    </dgm:pt>
    <dgm:pt modelId="{4D79B7CF-FA4D-4E2A-BAD1-259A02C1DB69}" type="pres">
      <dgm:prSet presAssocID="{9195B1D8-8950-4342-B12F-E24C86D0277C}" presName="descendantText" presStyleLbl="alignAcc1" presStyleIdx="2" presStyleCnt="3" custLinFactNeighborX="0">
        <dgm:presLayoutVars>
          <dgm:bulletEnabled val="1"/>
        </dgm:presLayoutVars>
      </dgm:prSet>
      <dgm:spPr/>
    </dgm:pt>
  </dgm:ptLst>
  <dgm:cxnLst>
    <dgm:cxn modelId="{2B6A3C06-3F5A-4737-B2A1-71381151C0D0}" type="presOf" srcId="{6FE167EB-20E7-470D-9DD3-EC8023005FF0}" destId="{8C6CC33E-CFAE-465B-A701-D260557E703B}" srcOrd="0" destOrd="0" presId="urn:microsoft.com/office/officeart/2005/8/layout/chevron2"/>
    <dgm:cxn modelId="{5CC1C312-C07D-455B-BD77-5EFE106A461B}" type="presOf" srcId="{9195B1D8-8950-4342-B12F-E24C86D0277C}" destId="{080B3FDB-0BF5-4541-8BE3-0418E483ADCD}" srcOrd="0" destOrd="0" presId="urn:microsoft.com/office/officeart/2005/8/layout/chevron2"/>
    <dgm:cxn modelId="{0F2F952B-56F5-4606-8CFE-C58FC2645DC1}" srcId="{84215122-FE3A-4EB8-8182-28D17AC56016}" destId="{1B36D842-6DEA-408D-B70C-D42A726FC033}" srcOrd="1" destOrd="0" parTransId="{86C6248D-A9C7-4341-845E-02D2095392F9}" sibTransId="{2A36053F-9F37-4E91-955A-BE1AD0D200FD}"/>
    <dgm:cxn modelId="{F8CBF65C-5868-43C1-A452-ADC211D26B87}" type="presOf" srcId="{1B36D842-6DEA-408D-B70C-D42A726FC033}" destId="{7928AA1E-6A84-4F83-9FA8-1708285DC3D1}" srcOrd="0" destOrd="0" presId="urn:microsoft.com/office/officeart/2005/8/layout/chevron2"/>
    <dgm:cxn modelId="{F3194948-ED52-42D1-89D9-AA484E8AC55F}" srcId="{84215122-FE3A-4EB8-8182-28D17AC56016}" destId="{60F2216A-21BE-4322-BF82-DD0E1D8D3A2B}" srcOrd="0" destOrd="0" parTransId="{B55447A7-E28C-4E71-97DB-976D036B024B}" sibTransId="{F5B7F584-A302-453E-8A1E-2066BF4DCED6}"/>
    <dgm:cxn modelId="{E9B58870-270C-4B20-8B44-2E3CD8067C38}" type="presOf" srcId="{60F2216A-21BE-4322-BF82-DD0E1D8D3A2B}" destId="{8A0BFBCB-352E-49CD-B30A-B8DB542379DA}" srcOrd="0" destOrd="0" presId="urn:microsoft.com/office/officeart/2005/8/layout/chevron2"/>
    <dgm:cxn modelId="{73117686-B3EC-46B3-AD21-CD376ABA6D42}" srcId="{84215122-FE3A-4EB8-8182-28D17AC56016}" destId="{9195B1D8-8950-4342-B12F-E24C86D0277C}" srcOrd="2" destOrd="0" parTransId="{98508728-6720-4F4E-A16D-2B5880A77269}" sibTransId="{B3A396EA-D929-428B-99FF-17276F00B5AE}"/>
    <dgm:cxn modelId="{4418FB88-C675-4E04-A8F4-00BB8CD74B16}" srcId="{1B36D842-6DEA-408D-B70C-D42A726FC033}" destId="{6FE167EB-20E7-470D-9DD3-EC8023005FF0}" srcOrd="0" destOrd="0" parTransId="{3C31C55C-0942-4A5B-BCF6-756E6547F2FE}" sibTransId="{FF3BABFE-0E27-4B51-828A-547CD8F4A6D5}"/>
    <dgm:cxn modelId="{CC0FAE92-8E6C-4DFD-BD45-F5104C0E419A}" type="presOf" srcId="{4E50182C-E490-42D6-A797-FACE0459AFCD}" destId="{AC8F54F0-74FA-444E-A413-DC0F448E29CD}" srcOrd="0" destOrd="0" presId="urn:microsoft.com/office/officeart/2005/8/layout/chevron2"/>
    <dgm:cxn modelId="{9F3BF094-4CEC-4497-A2DF-C6C038B66C33}" srcId="{60F2216A-21BE-4322-BF82-DD0E1D8D3A2B}" destId="{4E50182C-E490-42D6-A797-FACE0459AFCD}" srcOrd="0" destOrd="0" parTransId="{917FFF03-8814-4CC4-B8E0-ACAD66483500}" sibTransId="{6DA058DD-2C9E-49BC-B441-2F1B80B76D14}"/>
    <dgm:cxn modelId="{5D9B15E7-742F-48B5-8FD2-6138485DD290}" type="presOf" srcId="{84215122-FE3A-4EB8-8182-28D17AC56016}" destId="{3E43D9C2-8784-4C4D-8916-64E47E5861C9}" srcOrd="0" destOrd="0" presId="urn:microsoft.com/office/officeart/2005/8/layout/chevron2"/>
    <dgm:cxn modelId="{C3CFA6EE-FCF4-442F-9802-9BE2589D280E}" srcId="{9195B1D8-8950-4342-B12F-E24C86D0277C}" destId="{3A9D408E-39CA-4841-85E2-97AB91E49C60}" srcOrd="0" destOrd="0" parTransId="{D53F0606-1637-47F3-8895-AA11DF10EC88}" sibTransId="{9D10F588-EDF0-450A-A90A-9F3C1FB24330}"/>
    <dgm:cxn modelId="{E3B46CF2-0A12-403B-9430-E9640D9A2628}" type="presOf" srcId="{3A9D408E-39CA-4841-85E2-97AB91E49C60}" destId="{4D79B7CF-FA4D-4E2A-BAD1-259A02C1DB69}" srcOrd="0" destOrd="0" presId="urn:microsoft.com/office/officeart/2005/8/layout/chevron2"/>
    <dgm:cxn modelId="{7FCB65B5-8E45-47E2-B1DE-F678B7363821}" type="presParOf" srcId="{3E43D9C2-8784-4C4D-8916-64E47E5861C9}" destId="{9A8B4DD0-B4CD-4814-A585-E572DA31679C}" srcOrd="0" destOrd="0" presId="urn:microsoft.com/office/officeart/2005/8/layout/chevron2"/>
    <dgm:cxn modelId="{360B90D0-209D-44A9-82D2-8B8AC5C050AF}" type="presParOf" srcId="{9A8B4DD0-B4CD-4814-A585-E572DA31679C}" destId="{8A0BFBCB-352E-49CD-B30A-B8DB542379DA}" srcOrd="0" destOrd="0" presId="urn:microsoft.com/office/officeart/2005/8/layout/chevron2"/>
    <dgm:cxn modelId="{3234F021-F3A9-4B6F-BEC1-82C786F50911}" type="presParOf" srcId="{9A8B4DD0-B4CD-4814-A585-E572DA31679C}" destId="{AC8F54F0-74FA-444E-A413-DC0F448E29CD}" srcOrd="1" destOrd="0" presId="urn:microsoft.com/office/officeart/2005/8/layout/chevron2"/>
    <dgm:cxn modelId="{1898C787-6B9B-4AA7-B7B6-91C01C295015}" type="presParOf" srcId="{3E43D9C2-8784-4C4D-8916-64E47E5861C9}" destId="{DBBFC3A6-BC59-45C8-96C7-ADA50686EE14}" srcOrd="1" destOrd="0" presId="urn:microsoft.com/office/officeart/2005/8/layout/chevron2"/>
    <dgm:cxn modelId="{CE4DEBBA-7600-4166-A853-67DE2F3A0938}" type="presParOf" srcId="{3E43D9C2-8784-4C4D-8916-64E47E5861C9}" destId="{4780D9AE-AAB8-4C59-A8B5-1A62DC7B4DDA}" srcOrd="2" destOrd="0" presId="urn:microsoft.com/office/officeart/2005/8/layout/chevron2"/>
    <dgm:cxn modelId="{A13AD98F-5AA1-499E-906C-7BF7D9B30B26}" type="presParOf" srcId="{4780D9AE-AAB8-4C59-A8B5-1A62DC7B4DDA}" destId="{7928AA1E-6A84-4F83-9FA8-1708285DC3D1}" srcOrd="0" destOrd="0" presId="urn:microsoft.com/office/officeart/2005/8/layout/chevron2"/>
    <dgm:cxn modelId="{0D3C4CFA-B8D4-437A-9205-66AC37BA03F2}" type="presParOf" srcId="{4780D9AE-AAB8-4C59-A8B5-1A62DC7B4DDA}" destId="{8C6CC33E-CFAE-465B-A701-D260557E703B}" srcOrd="1" destOrd="0" presId="urn:microsoft.com/office/officeart/2005/8/layout/chevron2"/>
    <dgm:cxn modelId="{0B31E13C-6977-4E72-BBCA-7AD1D6D3BA8C}" type="presParOf" srcId="{3E43D9C2-8784-4C4D-8916-64E47E5861C9}" destId="{7B969171-E253-49F2-B0D6-4E309DB77F29}" srcOrd="3" destOrd="0" presId="urn:microsoft.com/office/officeart/2005/8/layout/chevron2"/>
    <dgm:cxn modelId="{49CF0D23-C3A4-4FE6-82A8-B6B5162BFF77}" type="presParOf" srcId="{3E43D9C2-8784-4C4D-8916-64E47E5861C9}" destId="{EAA273D8-4BC6-41C1-B6A2-6C639629C7C0}" srcOrd="4" destOrd="0" presId="urn:microsoft.com/office/officeart/2005/8/layout/chevron2"/>
    <dgm:cxn modelId="{8AE25680-EAAF-4FC0-84FE-135EB94FA5A5}" type="presParOf" srcId="{EAA273D8-4BC6-41C1-B6A2-6C639629C7C0}" destId="{080B3FDB-0BF5-4541-8BE3-0418E483ADCD}" srcOrd="0" destOrd="0" presId="urn:microsoft.com/office/officeart/2005/8/layout/chevron2"/>
    <dgm:cxn modelId="{4CE8FDCB-FA82-4E32-B4AA-8D1EAA7312E4}" type="presParOf" srcId="{EAA273D8-4BC6-41C1-B6A2-6C639629C7C0}" destId="{4D79B7CF-FA4D-4E2A-BAD1-259A02C1DB6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BFBCB-352E-49CD-B30A-B8DB542379DA}">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 </a:t>
          </a:r>
          <a:endParaRPr lang="en-IN" sz="3200" kern="1200" dirty="0"/>
        </a:p>
      </dsp:txBody>
      <dsp:txXfrm rot="-5400000">
        <a:off x="1" y="573596"/>
        <a:ext cx="1146297" cy="491270"/>
      </dsp:txXfrm>
    </dsp:sp>
    <dsp:sp modelId="{AC8F54F0-74FA-444E-A413-DC0F448E29CD}">
      <dsp:nvSpPr>
        <dsp:cNvPr id="0" name=""/>
        <dsp:cNvSpPr/>
      </dsp:nvSpPr>
      <dsp:spPr>
        <a:xfrm rot="5400000">
          <a:off x="5527339" y="-4357230"/>
          <a:ext cx="1064418" cy="98265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8056" tIns="40005" rIns="40005" bIns="40005" numCol="1" spcCol="1270" anchor="ctr" anchorCtr="0">
          <a:noAutofit/>
        </a:bodyPr>
        <a:lstStyle/>
        <a:p>
          <a:pPr marL="285750" lvl="1" indent="-285750" algn="l" defTabSz="2800350">
            <a:lnSpc>
              <a:spcPct val="90000"/>
            </a:lnSpc>
            <a:spcBef>
              <a:spcPct val="0"/>
            </a:spcBef>
            <a:spcAft>
              <a:spcPct val="15000"/>
            </a:spcAft>
            <a:buChar char="•"/>
          </a:pPr>
          <a:r>
            <a:rPr lang="en-US" sz="6300" kern="1200" dirty="0" err="1"/>
            <a:t>Mfccs</a:t>
          </a:r>
          <a:endParaRPr lang="en-IN" sz="6300" kern="1200" dirty="0"/>
        </a:p>
      </dsp:txBody>
      <dsp:txXfrm rot="-5400000">
        <a:off x="1146298" y="75772"/>
        <a:ext cx="9774541" cy="960496"/>
      </dsp:txXfrm>
    </dsp:sp>
    <dsp:sp modelId="{7928AA1E-6A84-4F83-9FA8-1708285DC3D1}">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 </a:t>
          </a:r>
          <a:endParaRPr lang="en-IN" sz="3200" kern="1200" dirty="0"/>
        </a:p>
      </dsp:txBody>
      <dsp:txXfrm rot="-5400000">
        <a:off x="1" y="2017346"/>
        <a:ext cx="1146297" cy="491270"/>
      </dsp:txXfrm>
    </dsp:sp>
    <dsp:sp modelId="{8C6CC33E-CFAE-465B-A701-D260557E703B}">
      <dsp:nvSpPr>
        <dsp:cNvPr id="0" name=""/>
        <dsp:cNvSpPr/>
      </dsp:nvSpPr>
      <dsp:spPr>
        <a:xfrm rot="5400000">
          <a:off x="5527339" y="-2936844"/>
          <a:ext cx="1064418" cy="98265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8056" tIns="40005" rIns="40005" bIns="40005" numCol="1" spcCol="1270" anchor="ctr" anchorCtr="0">
          <a:noAutofit/>
        </a:bodyPr>
        <a:lstStyle/>
        <a:p>
          <a:pPr marL="285750" lvl="1" indent="-285750" algn="l" defTabSz="2800350">
            <a:lnSpc>
              <a:spcPct val="90000"/>
            </a:lnSpc>
            <a:spcBef>
              <a:spcPct val="0"/>
            </a:spcBef>
            <a:spcAft>
              <a:spcPct val="15000"/>
            </a:spcAft>
            <a:buChar char="•"/>
          </a:pPr>
          <a:r>
            <a:rPr lang="en-US" sz="6300" kern="1200" dirty="0"/>
            <a:t>Chroma</a:t>
          </a:r>
          <a:endParaRPr lang="en-IN" sz="6300" kern="1200" dirty="0"/>
        </a:p>
      </dsp:txBody>
      <dsp:txXfrm rot="-5400000">
        <a:off x="1146298" y="1496158"/>
        <a:ext cx="9774541" cy="960496"/>
      </dsp:txXfrm>
    </dsp:sp>
    <dsp:sp modelId="{080B3FDB-0BF5-4541-8BE3-0418E483ADCD}">
      <dsp:nvSpPr>
        <dsp:cNvPr id="0" name=""/>
        <dsp:cNvSpPr/>
      </dsp:nvSpPr>
      <dsp:spPr>
        <a:xfrm rot="5400000">
          <a:off x="-245635" y="31335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en-IN" sz="3200" kern="1200" dirty="0"/>
        </a:p>
      </dsp:txBody>
      <dsp:txXfrm rot="-5400000">
        <a:off x="1" y="3461096"/>
        <a:ext cx="1146297" cy="491270"/>
      </dsp:txXfrm>
    </dsp:sp>
    <dsp:sp modelId="{4D79B7CF-FA4D-4E2A-BAD1-259A02C1DB69}">
      <dsp:nvSpPr>
        <dsp:cNvPr id="0" name=""/>
        <dsp:cNvSpPr/>
      </dsp:nvSpPr>
      <dsp:spPr>
        <a:xfrm rot="5400000">
          <a:off x="5527339" y="-1493094"/>
          <a:ext cx="1064418" cy="98265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8056" tIns="40005" rIns="40005" bIns="40005" numCol="1" spcCol="1270" anchor="ctr" anchorCtr="0">
          <a:noAutofit/>
        </a:bodyPr>
        <a:lstStyle/>
        <a:p>
          <a:pPr marL="285750" lvl="1" indent="-285750" algn="l" defTabSz="2800350">
            <a:lnSpc>
              <a:spcPct val="90000"/>
            </a:lnSpc>
            <a:spcBef>
              <a:spcPct val="0"/>
            </a:spcBef>
            <a:spcAft>
              <a:spcPct val="15000"/>
            </a:spcAft>
            <a:buChar char="•"/>
          </a:pPr>
          <a:r>
            <a:rPr lang="en-US" sz="6300" kern="1200" dirty="0"/>
            <a:t>Contrast</a:t>
          </a:r>
          <a:endParaRPr lang="en-IN" sz="6300" kern="1200" dirty="0"/>
        </a:p>
      </dsp:txBody>
      <dsp:txXfrm rot="-5400000">
        <a:off x="1146298" y="2939908"/>
        <a:ext cx="9774541" cy="9604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874327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678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41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0188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613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306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203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797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0881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394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780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201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214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561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003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73548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zenodo.org/record/1188976#.Y1EP53ZBxP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1070525" y="2111833"/>
            <a:ext cx="9204364" cy="1415660"/>
          </a:xfrm>
          <a:prstGeom prst="rect">
            <a:avLst/>
          </a:prstGeom>
          <a:noFill/>
          <a:ln>
            <a:noFill/>
          </a:ln>
        </p:spPr>
        <p:txBody>
          <a:bodyPr spcFirstLastPara="1" wrap="square" lIns="91425" tIns="45700" rIns="91425" bIns="45700" anchor="b" anchorCtr="0">
            <a:normAutofit fontScale="90000"/>
          </a:bodyPr>
          <a:lstStyle/>
          <a:p>
            <a:pPr lvl="0" algn="l">
              <a:buSzPct val="100000"/>
            </a:pPr>
            <a:r>
              <a:rPr lang="en-US" sz="3200" b="1" dirty="0"/>
              <a:t>                 </a:t>
            </a:r>
            <a:r>
              <a:rPr lang="en-IN" sz="4800" b="1" u="sng" dirty="0"/>
              <a:t>SPEECH EMOTION RECOGNITION</a:t>
            </a:r>
            <a:br>
              <a:rPr lang="en-IN" sz="4800" dirty="0"/>
            </a:br>
            <a:r>
              <a:rPr lang="en-IN" sz="4800" dirty="0"/>
              <a:t>       </a:t>
            </a:r>
            <a:r>
              <a:rPr lang="en-IN" sz="3200" dirty="0"/>
              <a:t>School of Electronics and Communication Engineering</a:t>
            </a:r>
            <a:endParaRPr sz="3200" dirty="0"/>
          </a:p>
        </p:txBody>
      </p:sp>
      <p:graphicFrame>
        <p:nvGraphicFramePr>
          <p:cNvPr id="144" name="Google Shape;144;p1"/>
          <p:cNvGraphicFramePr/>
          <p:nvPr>
            <p:extLst>
              <p:ext uri="{D42A27DB-BD31-4B8C-83A1-F6EECF244321}">
                <p14:modId xmlns:p14="http://schemas.microsoft.com/office/powerpoint/2010/main" val="955357401"/>
              </p:ext>
            </p:extLst>
          </p:nvPr>
        </p:nvGraphicFramePr>
        <p:xfrm>
          <a:off x="2651089" y="4028971"/>
          <a:ext cx="6522767" cy="1880386"/>
        </p:xfrm>
        <a:graphic>
          <a:graphicData uri="http://schemas.openxmlformats.org/drawingml/2006/table">
            <a:tbl>
              <a:tblPr firstRow="1" bandRow="1">
                <a:noFill/>
                <a:tableStyleId>{94C48280-0431-4497-90C4-164544280AFA}</a:tableStyleId>
              </a:tblPr>
              <a:tblGrid>
                <a:gridCol w="983815">
                  <a:extLst>
                    <a:ext uri="{9D8B030D-6E8A-4147-A177-3AD203B41FA5}">
                      <a16:colId xmlns:a16="http://schemas.microsoft.com/office/drawing/2014/main" val="20000"/>
                    </a:ext>
                  </a:extLst>
                </a:gridCol>
                <a:gridCol w="3825372">
                  <a:extLst>
                    <a:ext uri="{9D8B030D-6E8A-4147-A177-3AD203B41FA5}">
                      <a16:colId xmlns:a16="http://schemas.microsoft.com/office/drawing/2014/main" val="20001"/>
                    </a:ext>
                  </a:extLst>
                </a:gridCol>
                <a:gridCol w="1713580">
                  <a:extLst>
                    <a:ext uri="{9D8B030D-6E8A-4147-A177-3AD203B41FA5}">
                      <a16:colId xmlns:a16="http://schemas.microsoft.com/office/drawing/2014/main" val="20002"/>
                    </a:ext>
                  </a:extLst>
                </a:gridCol>
              </a:tblGrid>
              <a:tr h="396986">
                <a:tc>
                  <a:txBody>
                    <a:bodyPr/>
                    <a:lstStyle/>
                    <a:p>
                      <a:pPr marL="0" marR="0" lvl="0" indent="0" algn="just" rtl="0">
                        <a:spcBef>
                          <a:spcPts val="0"/>
                        </a:spcBef>
                        <a:spcAft>
                          <a:spcPts val="0"/>
                        </a:spcAft>
                        <a:buNone/>
                      </a:pPr>
                      <a:r>
                        <a:rPr lang="en-US" sz="1800" u="none" strike="noStrike" cap="none" dirty="0"/>
                        <a:t>   </a:t>
                      </a:r>
                      <a:r>
                        <a:rPr lang="en-US" sz="1800" u="none" strike="noStrike" cap="none" dirty="0">
                          <a:latin typeface="Calibri"/>
                          <a:ea typeface="Calibri"/>
                          <a:cs typeface="Calibri"/>
                          <a:sym typeface="Calibri"/>
                        </a:rPr>
                        <a:t>SL.NO</a:t>
                      </a:r>
                      <a:endParaRPr dirty="0"/>
                    </a:p>
                  </a:txBody>
                  <a:tcPr marL="91450" marR="91450" marT="45725" marB="45725"/>
                </a:tc>
                <a:tc>
                  <a:txBody>
                    <a:bodyPr/>
                    <a:lstStyle/>
                    <a:p>
                      <a:pPr marL="0" marR="0" lvl="0" indent="0" algn="just" rtl="0">
                        <a:spcBef>
                          <a:spcPts val="0"/>
                        </a:spcBef>
                        <a:spcAft>
                          <a:spcPts val="0"/>
                        </a:spcAft>
                        <a:buNone/>
                      </a:pPr>
                      <a:r>
                        <a:rPr lang="en-US" sz="1800" u="none" strike="noStrike" cap="none" dirty="0"/>
                        <a:t>                 </a:t>
                      </a:r>
                      <a:r>
                        <a:rPr lang="en-US" sz="1800" u="none" strike="noStrike" cap="none" dirty="0">
                          <a:latin typeface="Calibri"/>
                          <a:ea typeface="Calibri"/>
                          <a:cs typeface="Calibri"/>
                          <a:sym typeface="Calibri"/>
                        </a:rPr>
                        <a:t>  NAME</a:t>
                      </a:r>
                      <a:endParaRPr dirty="0"/>
                    </a:p>
                  </a:txBody>
                  <a:tcPr marL="91450" marR="91450" marT="45725" marB="45725"/>
                </a:tc>
                <a:tc>
                  <a:txBody>
                    <a:bodyPr/>
                    <a:lstStyle/>
                    <a:p>
                      <a:pPr marL="0" marR="0" lvl="0" indent="0" algn="just" rtl="0">
                        <a:spcBef>
                          <a:spcPts val="0"/>
                        </a:spcBef>
                        <a:spcAft>
                          <a:spcPts val="0"/>
                        </a:spcAft>
                        <a:buNone/>
                      </a:pPr>
                      <a:r>
                        <a:rPr lang="en-US" sz="1800" u="none" strike="noStrike" cap="none" dirty="0"/>
                        <a:t>            </a:t>
                      </a:r>
                      <a:r>
                        <a:rPr lang="en-US" sz="1800" u="none" strike="noStrike" cap="none" dirty="0">
                          <a:latin typeface="Calibri"/>
                          <a:ea typeface="Calibri"/>
                          <a:cs typeface="Calibri"/>
                          <a:sym typeface="Calibri"/>
                        </a:rPr>
                        <a:t>USN</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Clr>
                          <a:schemeClr val="dk1"/>
                        </a:buClr>
                        <a:buSzPts val="1800"/>
                        <a:buFont typeface="Calibri"/>
                        <a:buNone/>
                      </a:pPr>
                      <a:r>
                        <a:rPr lang="en-US" sz="1800" b="1" u="none" strike="noStrike" cap="none" dirty="0">
                          <a:latin typeface="Calibri"/>
                          <a:ea typeface="Calibri"/>
                          <a:cs typeface="Calibri"/>
                          <a:sym typeface="Calibri"/>
                        </a:rPr>
                        <a:t>         1.</a:t>
                      </a:r>
                      <a:endParaRPr dirty="0"/>
                    </a:p>
                  </a:txBody>
                  <a:tcPr marL="91450" marR="91450" marT="45725" marB="45725"/>
                </a:tc>
                <a:tc>
                  <a:txBody>
                    <a:bodyPr/>
                    <a:lstStyle/>
                    <a:p>
                      <a:pPr marL="0" marR="0" lvl="0" indent="0" algn="l" rtl="0">
                        <a:spcBef>
                          <a:spcPts val="0"/>
                        </a:spcBef>
                        <a:spcAft>
                          <a:spcPts val="0"/>
                        </a:spcAft>
                        <a:buNone/>
                      </a:pPr>
                      <a:r>
                        <a:rPr lang="en-IN" dirty="0"/>
                        <a:t>Rahul H Hanumagatti </a:t>
                      </a:r>
                      <a:endParaRPr dirty="0"/>
                    </a:p>
                  </a:txBody>
                  <a:tcPr marL="91450" marR="91450" marT="45725" marB="45725"/>
                </a:tc>
                <a:tc>
                  <a:txBody>
                    <a:bodyPr/>
                    <a:lstStyle/>
                    <a:p>
                      <a:pPr marL="0" marR="0" lvl="0" indent="0" algn="l" rtl="0">
                        <a:spcBef>
                          <a:spcPts val="0"/>
                        </a:spcBef>
                        <a:spcAft>
                          <a:spcPts val="0"/>
                        </a:spcAft>
                        <a:buNone/>
                      </a:pPr>
                      <a:r>
                        <a:rPr lang="en-IN" dirty="0">
                          <a:latin typeface="Calibri Light" panose="020F0302020204030204" pitchFamily="34" charset="0"/>
                          <a:cs typeface="Calibri Light" panose="020F0302020204030204" pitchFamily="34" charset="0"/>
                        </a:rPr>
                        <a:t>01fe20bec324</a:t>
                      </a:r>
                      <a:endParaRPr dirty="0">
                        <a:latin typeface="Calibri Light" panose="020F0302020204030204" pitchFamily="34" charset="0"/>
                        <a:cs typeface="Calibri Light" panose="020F0302020204030204" pitchFamily="34" charset="0"/>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Clr>
                          <a:schemeClr val="dk1"/>
                        </a:buClr>
                        <a:buSzPts val="1800"/>
                        <a:buFont typeface="Calibri"/>
                        <a:buNone/>
                      </a:pPr>
                      <a:r>
                        <a:rPr lang="en-US" sz="1800" b="1" dirty="0">
                          <a:latin typeface="Calibri"/>
                          <a:ea typeface="Calibri"/>
                          <a:cs typeface="Calibri"/>
                          <a:sym typeface="Calibri"/>
                        </a:rPr>
                        <a:t>         2.</a:t>
                      </a:r>
                      <a:endParaRPr dirty="0"/>
                    </a:p>
                  </a:txBody>
                  <a:tcPr marL="91450" marR="91450" marT="45725" marB="45725"/>
                </a:tc>
                <a:tc>
                  <a:txBody>
                    <a:bodyPr/>
                    <a:lstStyle/>
                    <a:p>
                      <a:pPr marL="0" marR="0" lvl="0" indent="0" algn="l" rtl="0">
                        <a:spcBef>
                          <a:spcPts val="0"/>
                        </a:spcBef>
                        <a:spcAft>
                          <a:spcPts val="0"/>
                        </a:spcAft>
                        <a:buNone/>
                      </a:pPr>
                      <a:r>
                        <a:rPr lang="en-IN" dirty="0"/>
                        <a:t>Asif Musafir</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dirty="0">
                          <a:latin typeface="Calibri Light" panose="020F0302020204030204" pitchFamily="34" charset="0"/>
                          <a:cs typeface="Calibri Light" panose="020F0302020204030204" pitchFamily="34" charset="0"/>
                        </a:rPr>
                        <a:t>01fe20bec308</a:t>
                      </a:r>
                      <a:endParaRPr dirty="0">
                        <a:latin typeface="Calibri Light" panose="020F0302020204030204" pitchFamily="34" charset="0"/>
                        <a:cs typeface="Calibri Light" panose="020F0302020204030204" pitchFamily="34" charset="0"/>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Clr>
                          <a:schemeClr val="dk1"/>
                        </a:buClr>
                        <a:buSzPts val="1800"/>
                        <a:buFont typeface="Calibri"/>
                        <a:buNone/>
                      </a:pPr>
                      <a:r>
                        <a:rPr lang="en-US" sz="1800" b="1" dirty="0">
                          <a:latin typeface="Calibri"/>
                          <a:ea typeface="Calibri"/>
                          <a:cs typeface="Calibri"/>
                          <a:sym typeface="Calibri"/>
                        </a:rPr>
                        <a:t>         3.</a:t>
                      </a:r>
                      <a:endParaRPr dirty="0"/>
                    </a:p>
                  </a:txBody>
                  <a:tcPr marL="91450" marR="91450" marT="45725" marB="45725"/>
                </a:tc>
                <a:tc>
                  <a:txBody>
                    <a:bodyPr/>
                    <a:lstStyle/>
                    <a:p>
                      <a:pPr marL="0" marR="0" lvl="0" indent="0" algn="l" rtl="0">
                        <a:spcBef>
                          <a:spcPts val="0"/>
                        </a:spcBef>
                        <a:spcAft>
                          <a:spcPts val="0"/>
                        </a:spcAft>
                        <a:buNone/>
                      </a:pPr>
                      <a:r>
                        <a:rPr lang="en-IN" dirty="0"/>
                        <a:t>Marigouda </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dirty="0">
                          <a:latin typeface="Calibri Light" panose="020F0302020204030204" pitchFamily="34" charset="0"/>
                          <a:cs typeface="Calibri Light" panose="020F0302020204030204" pitchFamily="34" charset="0"/>
                        </a:rPr>
                        <a:t>01fe20bec276</a:t>
                      </a:r>
                      <a:endParaRPr dirty="0">
                        <a:latin typeface="Calibri Light" panose="020F0302020204030204" pitchFamily="34" charset="0"/>
                        <a:cs typeface="Calibri Light" panose="020F0302020204030204" pitchFamily="34" charset="0"/>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b="1" dirty="0">
                          <a:latin typeface="Calibri"/>
                          <a:ea typeface="Calibri"/>
                          <a:cs typeface="Calibri"/>
                          <a:sym typeface="Calibri"/>
                        </a:rPr>
                        <a:t>          4.</a:t>
                      </a:r>
                      <a:endParaRPr dirty="0"/>
                    </a:p>
                  </a:txBody>
                  <a:tcPr marL="91450" marR="91450" marT="45725" marB="45725"/>
                </a:tc>
                <a:tc>
                  <a:txBody>
                    <a:bodyPr/>
                    <a:lstStyle/>
                    <a:p>
                      <a:pPr marL="0" marR="0" lvl="0" indent="0" algn="l" rtl="0">
                        <a:spcBef>
                          <a:spcPts val="0"/>
                        </a:spcBef>
                        <a:spcAft>
                          <a:spcPts val="0"/>
                        </a:spcAft>
                        <a:buNone/>
                      </a:pPr>
                      <a:r>
                        <a:rPr lang="en-IN" dirty="0"/>
                        <a:t>Suhas Gogi</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dirty="0">
                          <a:latin typeface="Calibri Light" panose="020F0302020204030204" pitchFamily="34" charset="0"/>
                          <a:cs typeface="Calibri Light" panose="020F0302020204030204" pitchFamily="34" charset="0"/>
                        </a:rPr>
                        <a:t>01fe20bec175</a:t>
                      </a:r>
                      <a:endParaRPr dirty="0">
                        <a:latin typeface="Calibri Light" panose="020F0302020204030204" pitchFamily="34" charset="0"/>
                        <a:cs typeface="Calibri Light" panose="020F0302020204030204" pitchFamily="34" charset="0"/>
                      </a:endParaRPr>
                    </a:p>
                  </a:txBody>
                  <a:tcPr marL="91450" marR="91450" marT="45725" marB="45725"/>
                </a:tc>
                <a:extLst>
                  <a:ext uri="{0D108BD9-81ED-4DB2-BD59-A6C34878D82A}">
                    <a16:rowId xmlns:a16="http://schemas.microsoft.com/office/drawing/2014/main" val="10004"/>
                  </a:ext>
                </a:extLst>
              </a:tr>
            </a:tbl>
          </a:graphicData>
        </a:graphic>
      </p:graphicFrame>
      <p:sp>
        <p:nvSpPr>
          <p:cNvPr id="145" name="Google Shape;145;p1"/>
          <p:cNvSpPr txBox="1"/>
          <p:nvPr/>
        </p:nvSpPr>
        <p:spPr>
          <a:xfrm>
            <a:off x="1554480" y="645305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46" name="Google Shape;146;p1"/>
          <p:cNvSpPr txBox="1"/>
          <p:nvPr/>
        </p:nvSpPr>
        <p:spPr>
          <a:xfrm>
            <a:off x="2484597" y="6170155"/>
            <a:ext cx="6689259"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Clr>
                <a:schemeClr val="dk1"/>
              </a:buClr>
              <a:buSzPts val="2400"/>
              <a:buFont typeface="Calibri"/>
              <a:buNone/>
            </a:pPr>
            <a:r>
              <a:rPr lang="en-US" sz="2400" i="0" u="none" strike="noStrike" cap="none" dirty="0">
                <a:solidFill>
                  <a:schemeClr val="dk1"/>
                </a:solidFill>
                <a:latin typeface="Calibri"/>
                <a:ea typeface="Calibri"/>
                <a:cs typeface="Calibri"/>
                <a:sym typeface="Calibri"/>
              </a:rPr>
              <a:t>Under the guidance of :</a:t>
            </a:r>
            <a:r>
              <a:rPr lang="en-IN" sz="2400" i="0" u="none" strike="noStrike" cap="none" dirty="0">
                <a:solidFill>
                  <a:schemeClr val="dk1"/>
                </a:solidFill>
                <a:latin typeface="Calibri"/>
                <a:ea typeface="Calibri"/>
                <a:cs typeface="Calibri"/>
                <a:sym typeface="Calibri"/>
              </a:rPr>
              <a:t> Prof. Satish &amp; Prof. Nirmala</a:t>
            </a:r>
            <a:endParaRPr sz="2400" dirty="0">
              <a:solidFill>
                <a:schemeClr val="dk1"/>
              </a:solidFill>
              <a:latin typeface="Corbel"/>
              <a:ea typeface="Corbel"/>
              <a:cs typeface="Corbel"/>
              <a:sym typeface="Corbel"/>
            </a:endParaRPr>
          </a:p>
        </p:txBody>
      </p:sp>
      <p:pic>
        <p:nvPicPr>
          <p:cNvPr id="8" name="Google Shape;89;p13" descr="KLE Technological University"/>
          <p:cNvPicPr preferRelativeResize="0"/>
          <p:nvPr/>
        </p:nvPicPr>
        <p:blipFill rotWithShape="1">
          <a:blip r:embed="rId3">
            <a:alphaModFix/>
          </a:blip>
          <a:srcRect/>
          <a:stretch/>
        </p:blipFill>
        <p:spPr>
          <a:xfrm>
            <a:off x="1739211" y="365234"/>
            <a:ext cx="7866992" cy="1441231"/>
          </a:xfrm>
          <a:prstGeom prst="rect">
            <a:avLst/>
          </a:prstGeom>
          <a:noFill/>
          <a:ln>
            <a:noFill/>
          </a:ln>
        </p:spPr>
      </p:pic>
      <p:sp>
        <p:nvSpPr>
          <p:cNvPr id="2" name="Rectangle 1"/>
          <p:cNvSpPr/>
          <p:nvPr/>
        </p:nvSpPr>
        <p:spPr>
          <a:xfrm>
            <a:off x="4538422" y="3523510"/>
            <a:ext cx="2268570" cy="461665"/>
          </a:xfrm>
          <a:prstGeom prst="rect">
            <a:avLst/>
          </a:prstGeom>
        </p:spPr>
        <p:txBody>
          <a:bodyPr wrap="none">
            <a:spAutoFit/>
          </a:bodyPr>
          <a:lstStyle/>
          <a:p>
            <a:pPr lvl="0">
              <a:spcBef>
                <a:spcPts val="1240"/>
              </a:spcBef>
              <a:buSzPts val="4640"/>
            </a:pPr>
            <a:r>
              <a:rPr lang="en-US" sz="1100" u="sng" dirty="0"/>
              <a:t> </a:t>
            </a:r>
            <a:r>
              <a:rPr lang="en-US" sz="2400" u="sng" dirty="0">
                <a:solidFill>
                  <a:schemeClr val="dk1"/>
                </a:solidFill>
                <a:latin typeface="Corbel"/>
                <a:ea typeface="Corbel"/>
                <a:cs typeface="Corbel"/>
                <a:sym typeface="Corbel"/>
              </a:rPr>
              <a:t>Team members</a:t>
            </a:r>
            <a:r>
              <a:rPr lang="en-US" sz="1100" u="sng"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27A0-88DE-83CD-FEDC-D86497386726}"/>
              </a:ext>
            </a:extLst>
          </p:cNvPr>
          <p:cNvSpPr>
            <a:spLocks noGrp="1"/>
          </p:cNvSpPr>
          <p:nvPr>
            <p:ph type="title"/>
          </p:nvPr>
        </p:nvSpPr>
        <p:spPr>
          <a:xfrm>
            <a:off x="609600" y="274638"/>
            <a:ext cx="9150897" cy="1143000"/>
          </a:xfrm>
        </p:spPr>
        <p:txBody>
          <a:bodyPr>
            <a:noAutofit/>
          </a:bodyPr>
          <a:lstStyle/>
          <a:p>
            <a:pPr algn="l"/>
            <a:r>
              <a:rPr lang="en-US" sz="3600" b="1" dirty="0"/>
              <a:t>What is LSTM model (</a:t>
            </a:r>
            <a:r>
              <a:rPr lang="en-US" sz="3600" b="1" i="0" dirty="0">
                <a:solidFill>
                  <a:srgbClr val="222222"/>
                </a:solidFill>
                <a:effectLst/>
                <a:latin typeface="Arial" panose="020B0604020202020204" pitchFamily="34" charset="0"/>
              </a:rPr>
              <a:t>Long Short-Term  Memory )</a:t>
            </a:r>
            <a:r>
              <a:rPr lang="en-US" sz="3600" b="1" dirty="0"/>
              <a:t>?</a:t>
            </a:r>
            <a:endParaRPr lang="en-IN" sz="3600" b="1" dirty="0"/>
          </a:p>
        </p:txBody>
      </p:sp>
      <p:sp>
        <p:nvSpPr>
          <p:cNvPr id="3" name="Content Placeholder 2">
            <a:extLst>
              <a:ext uri="{FF2B5EF4-FFF2-40B4-BE49-F238E27FC236}">
                <a16:creationId xmlns:a16="http://schemas.microsoft.com/office/drawing/2014/main" id="{632A2319-E6C3-87BB-88B5-22B8AFEC84D4}"/>
              </a:ext>
            </a:extLst>
          </p:cNvPr>
          <p:cNvSpPr>
            <a:spLocks noGrp="1"/>
          </p:cNvSpPr>
          <p:nvPr>
            <p:ph idx="1"/>
          </p:nvPr>
        </p:nvSpPr>
        <p:spPr/>
        <p:txBody>
          <a:bodyPr>
            <a:normAutofit/>
          </a:bodyPr>
          <a:lstStyle/>
          <a:p>
            <a:r>
              <a:rPr lang="en-US" sz="2800" b="0" i="0" dirty="0">
                <a:solidFill>
                  <a:srgbClr val="222222"/>
                </a:solidFill>
                <a:effectLst/>
                <a:latin typeface="Arial" panose="020B0604020202020204" pitchFamily="34" charset="0"/>
              </a:rPr>
              <a:t>An LSTM module has a cell state and three gates which provides them with the power to selectively learn, unlearn or retain information from each of the units. </a:t>
            </a:r>
          </a:p>
          <a:p>
            <a:r>
              <a:rPr lang="en-US" sz="2800" b="0" i="0" dirty="0">
                <a:solidFill>
                  <a:srgbClr val="222222"/>
                </a:solidFill>
                <a:effectLst/>
                <a:latin typeface="Arial" panose="020B0604020202020204" pitchFamily="34" charset="0"/>
              </a:rPr>
              <a:t>The cell state in LSTM helps the information to flow through the units without being altered by allowing only a few linear interactions.</a:t>
            </a:r>
          </a:p>
          <a:p>
            <a:r>
              <a:rPr lang="en-US" sz="2800" b="0" i="0" dirty="0">
                <a:solidFill>
                  <a:srgbClr val="222222"/>
                </a:solidFill>
                <a:effectLst/>
                <a:latin typeface="Arial" panose="020B0604020202020204" pitchFamily="34" charset="0"/>
              </a:rPr>
              <a:t>The LSTM network has three layers, an input layer, a single hidden layer followed by a standard feedforward output layer.</a:t>
            </a:r>
            <a:endParaRPr lang="en-IN" sz="2800" dirty="0"/>
          </a:p>
        </p:txBody>
      </p:sp>
      <p:sp>
        <p:nvSpPr>
          <p:cNvPr id="4" name="Slide Number Placeholder 3">
            <a:extLst>
              <a:ext uri="{FF2B5EF4-FFF2-40B4-BE49-F238E27FC236}">
                <a16:creationId xmlns:a16="http://schemas.microsoft.com/office/drawing/2014/main" id="{CC80F3C0-E1A8-1C10-897B-38C94844CF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Google Shape;100;p14" descr="KLE Technological University">
            <a:extLst>
              <a:ext uri="{FF2B5EF4-FFF2-40B4-BE49-F238E27FC236}">
                <a16:creationId xmlns:a16="http://schemas.microsoft.com/office/drawing/2014/main" id="{9A57A161-B33B-4C12-C73B-43F96428A90A}"/>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497" y="182880"/>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73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6691-1872-8C37-C698-F5DD3AC6D781}"/>
              </a:ext>
            </a:extLst>
          </p:cNvPr>
          <p:cNvSpPr>
            <a:spLocks noGrp="1"/>
          </p:cNvSpPr>
          <p:nvPr>
            <p:ph type="title"/>
          </p:nvPr>
        </p:nvSpPr>
        <p:spPr/>
        <p:txBody>
          <a:bodyPr/>
          <a:lstStyle/>
          <a:p>
            <a:pPr algn="l"/>
            <a:r>
              <a:rPr lang="en-US" b="1" u="sng" dirty="0"/>
              <a:t>LSTM Model block diagram ;</a:t>
            </a:r>
            <a:endParaRPr lang="en-IN" b="1" u="sng" dirty="0"/>
          </a:p>
        </p:txBody>
      </p:sp>
      <p:pic>
        <p:nvPicPr>
          <p:cNvPr id="6" name="Content Placeholder 5">
            <a:extLst>
              <a:ext uri="{FF2B5EF4-FFF2-40B4-BE49-F238E27FC236}">
                <a16:creationId xmlns:a16="http://schemas.microsoft.com/office/drawing/2014/main" id="{CF680A1C-D5B7-E484-DFA0-90390EDBAC4E}"/>
              </a:ext>
            </a:extLst>
          </p:cNvPr>
          <p:cNvPicPr>
            <a:picLocks noGrp="1" noChangeAspect="1"/>
          </p:cNvPicPr>
          <p:nvPr>
            <p:ph idx="1"/>
          </p:nvPr>
        </p:nvPicPr>
        <p:blipFill>
          <a:blip r:embed="rId2"/>
          <a:stretch>
            <a:fillRect/>
          </a:stretch>
        </p:blipFill>
        <p:spPr>
          <a:xfrm>
            <a:off x="1532586" y="1547812"/>
            <a:ext cx="8538693" cy="4402227"/>
          </a:xfrm>
        </p:spPr>
      </p:pic>
      <p:sp>
        <p:nvSpPr>
          <p:cNvPr id="4" name="Slide Number Placeholder 3">
            <a:extLst>
              <a:ext uri="{FF2B5EF4-FFF2-40B4-BE49-F238E27FC236}">
                <a16:creationId xmlns:a16="http://schemas.microsoft.com/office/drawing/2014/main" id="{B37B3278-5BA8-B0E6-CEBC-BD06E567FC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58291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85F1-5483-B37E-4651-5C1EA4AE3066}"/>
              </a:ext>
            </a:extLst>
          </p:cNvPr>
          <p:cNvSpPr>
            <a:spLocks noGrp="1"/>
          </p:cNvSpPr>
          <p:nvPr>
            <p:ph type="title"/>
          </p:nvPr>
        </p:nvSpPr>
        <p:spPr>
          <a:xfrm>
            <a:off x="609600" y="274638"/>
            <a:ext cx="9150897" cy="1143000"/>
          </a:xfrm>
        </p:spPr>
        <p:txBody>
          <a:bodyPr/>
          <a:lstStyle/>
          <a:p>
            <a:pPr algn="l"/>
            <a:r>
              <a:rPr lang="en-US" b="1" u="sng" dirty="0"/>
              <a:t>Purpose of using LSTM model;</a:t>
            </a:r>
            <a:endParaRPr lang="en-IN" b="1" u="sng" dirty="0"/>
          </a:p>
        </p:txBody>
      </p:sp>
      <p:sp>
        <p:nvSpPr>
          <p:cNvPr id="3" name="Content Placeholder 2">
            <a:extLst>
              <a:ext uri="{FF2B5EF4-FFF2-40B4-BE49-F238E27FC236}">
                <a16:creationId xmlns:a16="http://schemas.microsoft.com/office/drawing/2014/main" id="{D9745EF2-E37A-5D00-0B74-9AFA0B8ACC75}"/>
              </a:ext>
            </a:extLst>
          </p:cNvPr>
          <p:cNvSpPr>
            <a:spLocks noGrp="1"/>
          </p:cNvSpPr>
          <p:nvPr>
            <p:ph idx="1"/>
          </p:nvPr>
        </p:nvSpPr>
        <p:spPr/>
        <p:txBody>
          <a:bodyPr>
            <a:normAutofit/>
          </a:bodyPr>
          <a:lstStyle/>
          <a:p>
            <a:r>
              <a:rPr lang="en-US" sz="2800" b="0" i="0" dirty="0">
                <a:solidFill>
                  <a:srgbClr val="222222"/>
                </a:solidFill>
                <a:effectLst/>
                <a:latin typeface="Arial" panose="020B0604020202020204" pitchFamily="34" charset="0"/>
              </a:rPr>
              <a:t>LSTM networks are well-suited to classifying, processing and making predictions based on time series data, since there can be lags of unknown duration between important events in a time series.</a:t>
            </a:r>
          </a:p>
          <a:p>
            <a:r>
              <a:rPr lang="en-US" sz="2800" b="0" i="0" dirty="0">
                <a:solidFill>
                  <a:srgbClr val="222222"/>
                </a:solidFill>
                <a:effectLst/>
                <a:latin typeface="Arial" panose="020B0604020202020204" pitchFamily="34" charset="0"/>
              </a:rPr>
              <a:t> LSTMs were developed to deal with the vanishing gradient problem that can be encountered when training traditional RNNs.</a:t>
            </a:r>
            <a:endParaRPr lang="en-IN" sz="2800" dirty="0"/>
          </a:p>
        </p:txBody>
      </p:sp>
      <p:sp>
        <p:nvSpPr>
          <p:cNvPr id="4" name="Slide Number Placeholder 3">
            <a:extLst>
              <a:ext uri="{FF2B5EF4-FFF2-40B4-BE49-F238E27FC236}">
                <a16:creationId xmlns:a16="http://schemas.microsoft.com/office/drawing/2014/main" id="{0C2FF1BD-13EE-C16B-805F-A8B485A6F9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Google Shape;100;p14" descr="KLE Technological University">
            <a:extLst>
              <a:ext uri="{FF2B5EF4-FFF2-40B4-BE49-F238E27FC236}">
                <a16:creationId xmlns:a16="http://schemas.microsoft.com/office/drawing/2014/main" id="{F4994B4B-9141-D191-F512-941CFAEAF3AF}"/>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497" y="182880"/>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710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694C-6BEA-8093-9C50-AF26802CC338}"/>
              </a:ext>
            </a:extLst>
          </p:cNvPr>
          <p:cNvSpPr>
            <a:spLocks noGrp="1"/>
          </p:cNvSpPr>
          <p:nvPr>
            <p:ph type="title"/>
          </p:nvPr>
        </p:nvSpPr>
        <p:spPr/>
        <p:txBody>
          <a:bodyPr/>
          <a:lstStyle/>
          <a:p>
            <a:pPr algn="l"/>
            <a:r>
              <a:rPr lang="en-US" b="1" u="sng" dirty="0"/>
              <a:t>LSTM model Applications;</a:t>
            </a:r>
            <a:endParaRPr lang="en-IN" b="1" u="sng" dirty="0"/>
          </a:p>
        </p:txBody>
      </p:sp>
      <p:sp>
        <p:nvSpPr>
          <p:cNvPr id="3" name="Content Placeholder 2">
            <a:extLst>
              <a:ext uri="{FF2B5EF4-FFF2-40B4-BE49-F238E27FC236}">
                <a16:creationId xmlns:a16="http://schemas.microsoft.com/office/drawing/2014/main" id="{0EB09C88-0D96-147A-EC3D-295E0D409FBA}"/>
              </a:ext>
            </a:extLst>
          </p:cNvPr>
          <p:cNvSpPr>
            <a:spLocks noGrp="1"/>
          </p:cNvSpPr>
          <p:nvPr>
            <p:ph idx="1"/>
          </p:nvPr>
        </p:nvSpPr>
        <p:spPr/>
        <p:txBody>
          <a:bodyPr/>
          <a:lstStyle/>
          <a:p>
            <a:pPr algn="just"/>
            <a:r>
              <a:rPr lang="en-US" b="0" i="0" dirty="0">
                <a:solidFill>
                  <a:srgbClr val="222222"/>
                </a:solidFill>
                <a:effectLst/>
                <a:latin typeface="Arial" panose="020B0604020202020204" pitchFamily="34" charset="0"/>
              </a:rPr>
              <a:t>Long Short-Term Memory (LSTM) networks are a type of recurrent neural network capable of learning order dependence in sequence prediction problems. </a:t>
            </a:r>
          </a:p>
          <a:p>
            <a:pPr algn="just"/>
            <a:r>
              <a:rPr lang="en-US" b="0" i="0" dirty="0">
                <a:solidFill>
                  <a:srgbClr val="222222"/>
                </a:solidFill>
                <a:effectLst/>
                <a:latin typeface="Arial" panose="020B0604020202020204" pitchFamily="34" charset="0"/>
              </a:rPr>
              <a:t>This(LSTM) is a behavior required in complex problem domains like machine translation, speech recognition etc.</a:t>
            </a:r>
          </a:p>
          <a:p>
            <a:pPr algn="just"/>
            <a:r>
              <a:rPr lang="en-US" b="0" i="0" dirty="0">
                <a:solidFill>
                  <a:srgbClr val="222222"/>
                </a:solidFill>
                <a:effectLst/>
                <a:latin typeface="Arial" panose="020B0604020202020204" pitchFamily="34" charset="0"/>
              </a:rPr>
              <a:t> LSTMs are a complex area of deep learning.</a:t>
            </a:r>
            <a:endParaRPr lang="en-IN" dirty="0"/>
          </a:p>
        </p:txBody>
      </p:sp>
      <p:sp>
        <p:nvSpPr>
          <p:cNvPr id="4" name="Slide Number Placeholder 3">
            <a:extLst>
              <a:ext uri="{FF2B5EF4-FFF2-40B4-BE49-F238E27FC236}">
                <a16:creationId xmlns:a16="http://schemas.microsoft.com/office/drawing/2014/main" id="{8CFB5182-83C9-5AE2-A483-AE3E616DCA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66118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CEA7-5DC0-39BC-39A0-5BCE8F1FECC2}"/>
              </a:ext>
            </a:extLst>
          </p:cNvPr>
          <p:cNvSpPr>
            <a:spLocks noGrp="1"/>
          </p:cNvSpPr>
          <p:nvPr>
            <p:ph type="title"/>
          </p:nvPr>
        </p:nvSpPr>
        <p:spPr/>
        <p:txBody>
          <a:bodyPr/>
          <a:lstStyle/>
          <a:p>
            <a:r>
              <a:rPr lang="en-US" dirty="0"/>
              <a:t>Features Extracted</a:t>
            </a:r>
            <a:endParaRPr lang="en-IN" dirty="0"/>
          </a:p>
        </p:txBody>
      </p:sp>
      <p:graphicFrame>
        <p:nvGraphicFramePr>
          <p:cNvPr id="6" name="Content Placeholder 5">
            <a:extLst>
              <a:ext uri="{FF2B5EF4-FFF2-40B4-BE49-F238E27FC236}">
                <a16:creationId xmlns:a16="http://schemas.microsoft.com/office/drawing/2014/main" id="{9E5BABFC-CFB0-63C0-4555-60D4373F9C26}"/>
              </a:ext>
            </a:extLst>
          </p:cNvPr>
          <p:cNvGraphicFramePr>
            <a:graphicFrameLocks noGrp="1"/>
          </p:cNvGraphicFramePr>
          <p:nvPr>
            <p:ph idx="1"/>
            <p:extLst>
              <p:ext uri="{D42A27DB-BD31-4B8C-83A1-F6EECF244321}">
                <p14:modId xmlns:p14="http://schemas.microsoft.com/office/powerpoint/2010/main" val="1283083423"/>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803C83C-3FDE-6AED-8FE2-2902121266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87900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A791-5346-2544-5F04-CD9C1A4934CA}"/>
              </a:ext>
            </a:extLst>
          </p:cNvPr>
          <p:cNvSpPr>
            <a:spLocks noGrp="1"/>
          </p:cNvSpPr>
          <p:nvPr>
            <p:ph type="title"/>
          </p:nvPr>
        </p:nvSpPr>
        <p:spPr>
          <a:xfrm>
            <a:off x="838200" y="186613"/>
            <a:ext cx="10515600" cy="1504076"/>
          </a:xfrm>
        </p:spPr>
        <p:txBody>
          <a:bodyPr>
            <a:normAutofit fontScale="90000"/>
          </a:bodyPr>
          <a:lstStyle/>
          <a:p>
            <a:br>
              <a:rPr lang="en-IN" b="1" i="0" dirty="0">
                <a:solidFill>
                  <a:srgbClr val="000000"/>
                </a:solidFill>
                <a:effectLst/>
                <a:latin typeface="EB Garamond" panose="00000500000000000000" pitchFamily="2" charset="0"/>
              </a:rPr>
            </a:br>
            <a:r>
              <a:rPr lang="en-IN" b="1" i="0" dirty="0">
                <a:solidFill>
                  <a:srgbClr val="000000"/>
                </a:solidFill>
                <a:effectLst/>
                <a:latin typeface="EB Garamond" panose="00000500000000000000" pitchFamily="2" charset="0"/>
              </a:rPr>
              <a:t>Mel-Frequency Cepstral Coefficients (MFCCs):</a:t>
            </a:r>
            <a:br>
              <a:rPr lang="en-IN" b="0" i="0" dirty="0">
                <a:solidFill>
                  <a:srgbClr val="000000"/>
                </a:solidFill>
                <a:effectLst/>
                <a:latin typeface="EB Garamond" panose="00000500000000000000" pitchFamily="2" charset="0"/>
              </a:rPr>
            </a:br>
            <a:endParaRPr lang="en-IN" dirty="0"/>
          </a:p>
        </p:txBody>
      </p:sp>
      <p:sp>
        <p:nvSpPr>
          <p:cNvPr id="3" name="Content Placeholder 2">
            <a:extLst>
              <a:ext uri="{FF2B5EF4-FFF2-40B4-BE49-F238E27FC236}">
                <a16:creationId xmlns:a16="http://schemas.microsoft.com/office/drawing/2014/main" id="{86E6658F-C7DC-3D9B-E1AC-CDBDE223CA7F}"/>
              </a:ext>
            </a:extLst>
          </p:cNvPr>
          <p:cNvSpPr>
            <a:spLocks noGrp="1"/>
          </p:cNvSpPr>
          <p:nvPr>
            <p:ph idx="1"/>
          </p:nvPr>
        </p:nvSpPr>
        <p:spPr/>
        <p:txBody>
          <a:bodyPr>
            <a:normAutofit fontScale="92500" lnSpcReduction="20000"/>
          </a:bodyPr>
          <a:lstStyle/>
          <a:p>
            <a:r>
              <a:rPr lang="en-US" b="0" i="0" dirty="0">
                <a:solidFill>
                  <a:srgbClr val="000000"/>
                </a:solidFill>
                <a:effectLst/>
                <a:latin typeface="EB Garamond" panose="00000500000000000000" pitchFamily="2" charset="0"/>
              </a:rPr>
              <a:t>It can be derived from a type of inverse Fourier transform(cepstral) representation</a:t>
            </a:r>
          </a:p>
          <a:p>
            <a:r>
              <a:rPr lang="en-US" b="0" i="0" dirty="0">
                <a:solidFill>
                  <a:srgbClr val="000000"/>
                </a:solidFill>
                <a:effectLst/>
                <a:latin typeface="EB Garamond" panose="00000500000000000000" pitchFamily="2" charset="0"/>
              </a:rPr>
              <a:t>Short term power spectrum of any sound represented by the Mel frequency cepstral (MFC) and combination of MFCC makes the MFC</a:t>
            </a:r>
          </a:p>
          <a:p>
            <a:r>
              <a:rPr lang="en-US" b="0" i="0" dirty="0">
                <a:solidFill>
                  <a:srgbClr val="000000"/>
                </a:solidFill>
                <a:effectLst/>
                <a:latin typeface="EB Garamond" panose="00000500000000000000" pitchFamily="2" charset="0"/>
              </a:rPr>
              <a:t>It can be derived by mapping the Fourier transformed signal onto the male scale using triangle or cosine overlapping windows</a:t>
            </a:r>
            <a:endParaRPr lang="en-US" dirty="0">
              <a:solidFill>
                <a:srgbClr val="000000"/>
              </a:solidFill>
              <a:latin typeface="EB Garamond" panose="00000500000000000000" pitchFamily="2" charset="0"/>
            </a:endParaRPr>
          </a:p>
          <a:p>
            <a:r>
              <a:rPr lang="en-US" b="0" i="0" dirty="0">
                <a:solidFill>
                  <a:srgbClr val="000000"/>
                </a:solidFill>
                <a:effectLst/>
                <a:latin typeface="EB Garamond" panose="00000500000000000000" pitchFamily="2" charset="0"/>
              </a:rPr>
              <a:t>It can be derived by mapping the Fourier transformed signal onto the male scale using triangle or cosine overlapping windows.</a:t>
            </a:r>
          </a:p>
          <a:p>
            <a:r>
              <a:rPr lang="en-US" b="0" i="0" dirty="0">
                <a:solidFill>
                  <a:srgbClr val="000000"/>
                </a:solidFill>
                <a:effectLst/>
                <a:latin typeface="EB Garamond" panose="00000500000000000000" pitchFamily="2" charset="0"/>
              </a:rPr>
              <a:t> Where after taking the logs of the powers at each of the Mel frequencies and after discrete cosine transform of the Mel log powers give the amplitude of a spectrum. The amplitude list is MFCC.</a:t>
            </a:r>
            <a:endParaRPr lang="en-IN" dirty="0"/>
          </a:p>
        </p:txBody>
      </p:sp>
    </p:spTree>
    <p:extLst>
      <p:ext uri="{BB962C8B-B14F-4D97-AF65-F5344CB8AC3E}">
        <p14:creationId xmlns:p14="http://schemas.microsoft.com/office/powerpoint/2010/main" val="206179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BDF0DDF2-4A20-6C5E-0944-96B36B57BEDF}"/>
              </a:ext>
            </a:extLst>
          </p:cNvPr>
          <p:cNvSpPr>
            <a:spLocks noGrp="1"/>
          </p:cNvSpPr>
          <p:nvPr>
            <p:ph type="subTitle" idx="1"/>
          </p:nvPr>
        </p:nvSpPr>
        <p:spPr>
          <a:xfrm>
            <a:off x="2548087" y="5157762"/>
            <a:ext cx="9144000" cy="1175236"/>
          </a:xfrm>
        </p:spPr>
        <p:txBody>
          <a:bodyPr/>
          <a:lstStyle/>
          <a:p>
            <a:pPr algn="l"/>
            <a:r>
              <a:rPr lang="en-US" b="0" i="0" dirty="0">
                <a:solidFill>
                  <a:srgbClr val="000000"/>
                </a:solidFill>
                <a:effectLst/>
                <a:latin typeface="EB Garamond" panose="00000500000000000000" pitchFamily="2" charset="0"/>
              </a:rPr>
              <a:t>In the above image, we can see the MFCCs </a:t>
            </a:r>
            <a:endParaRPr lang="en-IN" dirty="0"/>
          </a:p>
        </p:txBody>
      </p:sp>
      <p:pic>
        <p:nvPicPr>
          <p:cNvPr id="5" name="Content Placeholder 4">
            <a:extLst>
              <a:ext uri="{FF2B5EF4-FFF2-40B4-BE49-F238E27FC236}">
                <a16:creationId xmlns:a16="http://schemas.microsoft.com/office/drawing/2014/main" id="{6F51B51C-1EEE-1B8B-8CD4-CDCF7E17796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81462" y="608867"/>
            <a:ext cx="4029075" cy="4351338"/>
          </a:xfrm>
        </p:spPr>
      </p:pic>
    </p:spTree>
    <p:extLst>
      <p:ext uri="{BB962C8B-B14F-4D97-AF65-F5344CB8AC3E}">
        <p14:creationId xmlns:p14="http://schemas.microsoft.com/office/powerpoint/2010/main" val="319000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1B06-401F-00C4-C92F-24FB380DF5A5}"/>
              </a:ext>
            </a:extLst>
          </p:cNvPr>
          <p:cNvSpPr>
            <a:spLocks noGrp="1"/>
          </p:cNvSpPr>
          <p:nvPr>
            <p:ph type="title"/>
          </p:nvPr>
        </p:nvSpPr>
        <p:spPr>
          <a:xfrm>
            <a:off x="115078" y="10160"/>
            <a:ext cx="3176762" cy="770391"/>
          </a:xfrm>
        </p:spPr>
        <p:txBody>
          <a:bodyPr/>
          <a:lstStyle/>
          <a:p>
            <a:r>
              <a:rPr lang="en-US" sz="4400" dirty="0"/>
              <a:t>Chroma</a:t>
            </a:r>
            <a:endParaRPr lang="en-IN" dirty="0"/>
          </a:p>
        </p:txBody>
      </p:sp>
      <p:sp>
        <p:nvSpPr>
          <p:cNvPr id="3" name="Content Placeholder 2">
            <a:extLst>
              <a:ext uri="{FF2B5EF4-FFF2-40B4-BE49-F238E27FC236}">
                <a16:creationId xmlns:a16="http://schemas.microsoft.com/office/drawing/2014/main" id="{260DB1D9-2121-69F2-247F-CCE24F47CFA9}"/>
              </a:ext>
            </a:extLst>
          </p:cNvPr>
          <p:cNvSpPr>
            <a:spLocks noGrp="1"/>
          </p:cNvSpPr>
          <p:nvPr>
            <p:ph idx="1"/>
          </p:nvPr>
        </p:nvSpPr>
        <p:spPr>
          <a:xfrm>
            <a:off x="195942" y="541175"/>
            <a:ext cx="11246498" cy="4950509"/>
          </a:xfrm>
        </p:spPr>
        <p:txBody>
          <a:bodyPr>
            <a:normAutofit fontScale="25000" lnSpcReduction="20000"/>
          </a:bodyPr>
          <a:lstStyle/>
          <a:p>
            <a:pPr marL="0" indent="0">
              <a:buNone/>
            </a:pPr>
            <a:endParaRPr lang="en-US" dirty="0"/>
          </a:p>
          <a:p>
            <a:pPr marL="0" indent="0">
              <a:buNone/>
            </a:pPr>
            <a:endParaRPr lang="en-US" sz="4200" dirty="0"/>
          </a:p>
          <a:p>
            <a:pPr>
              <a:buFont typeface="Wingdings" panose="05000000000000000000" pitchFamily="2" charset="2"/>
              <a:buChar char="Ø"/>
            </a:pPr>
            <a:r>
              <a:rPr lang="en-US" sz="9600" dirty="0"/>
              <a:t> The chroma feature is a descriptor, which represents the tonal content of a musical audio signal in a condensed form.</a:t>
            </a:r>
          </a:p>
          <a:p>
            <a:pPr>
              <a:buFont typeface="Wingdings" panose="05000000000000000000" pitchFamily="2" charset="2"/>
              <a:buChar char="Ø"/>
            </a:pPr>
            <a:endParaRPr lang="en-US" sz="9600" dirty="0"/>
          </a:p>
          <a:p>
            <a:pPr>
              <a:buFont typeface="Wingdings" panose="05000000000000000000" pitchFamily="2" charset="2"/>
              <a:buChar char="Ø"/>
            </a:pPr>
            <a:r>
              <a:rPr lang="en-US" sz="9600" dirty="0"/>
              <a:t> In audio file analysis, an audio file can consist of 12 different pitch classes.</a:t>
            </a:r>
          </a:p>
          <a:p>
            <a:pPr>
              <a:buFont typeface="Wingdings" panose="05000000000000000000" pitchFamily="2" charset="2"/>
              <a:buChar char="Ø"/>
            </a:pPr>
            <a:endParaRPr lang="en-US" sz="9600" dirty="0"/>
          </a:p>
          <a:p>
            <a:pPr>
              <a:buFont typeface="Wingdings" panose="05000000000000000000" pitchFamily="2" charset="2"/>
              <a:buChar char="Ø"/>
            </a:pPr>
            <a:r>
              <a:rPr lang="en-US" sz="9600" dirty="0"/>
              <a:t>These pitch class profiles are very useful tools for analyzing audio files. The term chromogram  represents the pitches under an audio file, in one place so that we can understand the classification of the pitches in the audio files.</a:t>
            </a:r>
          </a:p>
          <a:p>
            <a:pPr>
              <a:buFont typeface="Wingdings" panose="05000000000000000000" pitchFamily="2" charset="2"/>
              <a:buChar char="Ø"/>
            </a:pPr>
            <a:endParaRPr lang="en-US" sz="9600" dirty="0"/>
          </a:p>
          <a:p>
            <a:pPr>
              <a:buFont typeface="Wingdings" panose="05000000000000000000" pitchFamily="2" charset="2"/>
              <a:buChar char="Ø"/>
            </a:pPr>
            <a:r>
              <a:rPr lang="en-US" sz="9600" dirty="0"/>
              <a:t>Short Time Fourier Transforms and Constant Q Transforms are used for chroma feature extraction.</a:t>
            </a:r>
          </a:p>
          <a:p>
            <a:pPr>
              <a:buFont typeface="Wingdings" panose="05000000000000000000" pitchFamily="2" charset="2"/>
              <a:buChar char="Ø"/>
            </a:pPr>
            <a:endParaRPr lang="en-US" sz="9600" dirty="0"/>
          </a:p>
          <a:p>
            <a:pPr>
              <a:buFont typeface="Wingdings" panose="05000000000000000000" pitchFamily="2" charset="2"/>
              <a:buChar char="Ø"/>
            </a:pPr>
            <a:r>
              <a:rPr lang="en-US" sz="9600" dirty="0"/>
              <a:t>One main property of chroma features is that they capture harmonic and melodic characteristics of music, while being robust to changes in timbre </a:t>
            </a:r>
          </a:p>
          <a:p>
            <a:pPr>
              <a:buFont typeface="Wingdings" panose="05000000000000000000" pitchFamily="2" charset="2"/>
              <a:buChar char="Ø"/>
            </a:pPr>
            <a:endParaRPr lang="en-US" sz="9600" dirty="0"/>
          </a:p>
          <a:p>
            <a:pPr>
              <a:buFont typeface="Wingdings" panose="05000000000000000000" pitchFamily="2" charset="2"/>
              <a:buChar char="Ø"/>
            </a:pPr>
            <a:r>
              <a:rPr lang="en-US" sz="9600" dirty="0"/>
              <a:t>The feature vector is extracted from the magnitude spectrum by using a short time </a:t>
            </a:r>
            <a:r>
              <a:rPr lang="en-US" sz="9600" dirty="0" err="1"/>
              <a:t>fourier</a:t>
            </a:r>
            <a:r>
              <a:rPr lang="en-US" sz="9600" dirty="0"/>
              <a:t> transform(STFT),Constant-Q transform(CQT),Chroma Energy Normalized (CENS)</a:t>
            </a:r>
          </a:p>
          <a:p>
            <a:endParaRPr lang="en-IN" dirty="0"/>
          </a:p>
        </p:txBody>
      </p:sp>
      <p:sp>
        <p:nvSpPr>
          <p:cNvPr id="4" name="Slide Number Placeholder 3">
            <a:extLst>
              <a:ext uri="{FF2B5EF4-FFF2-40B4-BE49-F238E27FC236}">
                <a16:creationId xmlns:a16="http://schemas.microsoft.com/office/drawing/2014/main" id="{566E43DE-58FB-9DC7-E4F5-988A5FBC46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98540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B1587-389F-A69D-3891-BDBE02188F77}"/>
              </a:ext>
            </a:extLst>
          </p:cNvPr>
          <p:cNvSpPr>
            <a:spLocks noGrp="1"/>
          </p:cNvSpPr>
          <p:nvPr>
            <p:ph type="title"/>
          </p:nvPr>
        </p:nvSpPr>
        <p:spPr>
          <a:xfrm>
            <a:off x="838200" y="365125"/>
            <a:ext cx="10515600" cy="1986189"/>
          </a:xfrm>
        </p:spPr>
        <p:txBody>
          <a:bodyPr>
            <a:normAutofit/>
          </a:bodyPr>
          <a:lstStyle/>
          <a:p>
            <a:pPr marL="342900" indent="-342900">
              <a:buFont typeface="Wingdings" panose="05000000000000000000" pitchFamily="2" charset="2"/>
              <a:buChar char="Ø"/>
            </a:pPr>
            <a:r>
              <a:rPr lang="en-US" sz="2400" b="0" i="0" dirty="0">
                <a:solidFill>
                  <a:srgbClr val="000000"/>
                </a:solidFill>
                <a:effectLst/>
                <a:latin typeface="EB Garamond" panose="00000500000000000000" pitchFamily="2" charset="0"/>
              </a:rPr>
              <a:t>It is some kind of measurement of the quality of the sound which helps in judging the sound as higher, lower, and medium</a:t>
            </a:r>
            <a:endParaRPr lang="en-IN" sz="2400" dirty="0"/>
          </a:p>
        </p:txBody>
      </p:sp>
      <p:pic>
        <p:nvPicPr>
          <p:cNvPr id="5" name="Content Placeholder 4">
            <a:extLst>
              <a:ext uri="{FF2B5EF4-FFF2-40B4-BE49-F238E27FC236}">
                <a16:creationId xmlns:a16="http://schemas.microsoft.com/office/drawing/2014/main" id="{74EE137D-EC01-EE3F-0CD3-5F96653C1B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0" y="2639219"/>
            <a:ext cx="4572000" cy="2724150"/>
          </a:xfrm>
        </p:spPr>
      </p:pic>
    </p:spTree>
    <p:extLst>
      <p:ext uri="{BB962C8B-B14F-4D97-AF65-F5344CB8AC3E}">
        <p14:creationId xmlns:p14="http://schemas.microsoft.com/office/powerpoint/2010/main" val="279592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1DDF-6DD0-6919-B036-43E1197E518D}"/>
              </a:ext>
            </a:extLst>
          </p:cNvPr>
          <p:cNvSpPr>
            <a:spLocks noGrp="1"/>
          </p:cNvSpPr>
          <p:nvPr>
            <p:ph type="title"/>
          </p:nvPr>
        </p:nvSpPr>
        <p:spPr/>
        <p:txBody>
          <a:bodyPr/>
          <a:lstStyle/>
          <a:p>
            <a:pPr algn="l"/>
            <a:r>
              <a:rPr lang="en-US" b="1" u="sng" dirty="0"/>
              <a:t>CONTRAST;</a:t>
            </a:r>
            <a:endParaRPr lang="en-IN" b="1" u="sng" dirty="0"/>
          </a:p>
        </p:txBody>
      </p:sp>
      <p:sp>
        <p:nvSpPr>
          <p:cNvPr id="3" name="Content Placeholder 2">
            <a:extLst>
              <a:ext uri="{FF2B5EF4-FFF2-40B4-BE49-F238E27FC236}">
                <a16:creationId xmlns:a16="http://schemas.microsoft.com/office/drawing/2014/main" id="{E975A814-F95D-9259-07B8-ED6B15DEFE2C}"/>
              </a:ext>
            </a:extLst>
          </p:cNvPr>
          <p:cNvSpPr>
            <a:spLocks noGrp="1"/>
          </p:cNvSpPr>
          <p:nvPr>
            <p:ph idx="1"/>
          </p:nvPr>
        </p:nvSpPr>
        <p:spPr/>
        <p:txBody>
          <a:bodyPr>
            <a:normAutofit/>
          </a:bodyPr>
          <a:lstStyle/>
          <a:p>
            <a:r>
              <a:rPr lang="en-US" sz="2400" dirty="0"/>
              <a:t>Contrast is the difference in luminance or </a:t>
            </a:r>
            <a:r>
              <a:rPr lang="en-US" sz="2400" dirty="0" err="1"/>
              <a:t>colour</a:t>
            </a:r>
            <a:r>
              <a:rPr lang="en-US" sz="2400" dirty="0"/>
              <a:t> that distinguishes an object (or that item's depiction in an image or display).</a:t>
            </a:r>
          </a:p>
          <a:p>
            <a:r>
              <a:rPr lang="en-US" sz="2400" dirty="0"/>
              <a:t>The distinction between the visual characteristics of objects in a composition is known as contrast. There are many different methods to use contrast, including through </a:t>
            </a:r>
            <a:r>
              <a:rPr lang="en-US" sz="2400" dirty="0" err="1"/>
              <a:t>colour</a:t>
            </a:r>
            <a:r>
              <a:rPr lang="en-US" sz="2400" dirty="0"/>
              <a:t>, line, shape, form, and context.</a:t>
            </a:r>
            <a:endParaRPr lang="en-IN" sz="2400" dirty="0"/>
          </a:p>
        </p:txBody>
      </p:sp>
      <p:sp>
        <p:nvSpPr>
          <p:cNvPr id="4" name="Slide Number Placeholder 3">
            <a:extLst>
              <a:ext uri="{FF2B5EF4-FFF2-40B4-BE49-F238E27FC236}">
                <a16:creationId xmlns:a16="http://schemas.microsoft.com/office/drawing/2014/main" id="{2997205C-75A2-4F82-816A-6881F63E91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Google Shape;100;p14" descr="KLE Technological University">
            <a:extLst>
              <a:ext uri="{FF2B5EF4-FFF2-40B4-BE49-F238E27FC236}">
                <a16:creationId xmlns:a16="http://schemas.microsoft.com/office/drawing/2014/main" id="{03C1715D-AEA5-D0A1-8AD1-291650730902}"/>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497" y="182880"/>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868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0" y="-139864"/>
            <a:ext cx="3534525"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u="sng" dirty="0"/>
              <a:t>Overview ;</a:t>
            </a:r>
            <a:endParaRPr u="sng" dirty="0"/>
          </a:p>
        </p:txBody>
      </p:sp>
      <p:sp>
        <p:nvSpPr>
          <p:cNvPr id="153" name="Google Shape;153;p2"/>
          <p:cNvSpPr txBox="1">
            <a:spLocks noGrp="1"/>
          </p:cNvSpPr>
          <p:nvPr>
            <p:ph idx="1"/>
          </p:nvPr>
        </p:nvSpPr>
        <p:spPr>
          <a:xfrm>
            <a:off x="2135777" y="1176029"/>
            <a:ext cx="8387751" cy="5512154"/>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l" rtl="0">
              <a:lnSpc>
                <a:spcPct val="120000"/>
              </a:lnSpc>
              <a:spcBef>
                <a:spcPts val="0"/>
              </a:spcBef>
              <a:spcAft>
                <a:spcPts val="0"/>
              </a:spcAft>
              <a:buSzPts val="4060"/>
              <a:buFont typeface="Arial"/>
              <a:buChar char="•"/>
            </a:pPr>
            <a:r>
              <a:rPr lang="en-US" sz="2800" dirty="0"/>
              <a:t>Introduction</a:t>
            </a:r>
          </a:p>
          <a:p>
            <a:pPr marL="285750" lvl="0" indent="-285750" algn="l" rtl="0">
              <a:lnSpc>
                <a:spcPct val="120000"/>
              </a:lnSpc>
              <a:spcBef>
                <a:spcPts val="0"/>
              </a:spcBef>
              <a:spcAft>
                <a:spcPts val="0"/>
              </a:spcAft>
              <a:buSzPts val="4060"/>
              <a:buFont typeface="Arial"/>
              <a:buChar char="•"/>
            </a:pPr>
            <a:r>
              <a:rPr lang="en-US" sz="2800" dirty="0"/>
              <a:t>Literature Survey</a:t>
            </a:r>
          </a:p>
          <a:p>
            <a:pPr marL="285750" lvl="0" indent="-285750" algn="l" rtl="0">
              <a:lnSpc>
                <a:spcPct val="120000"/>
              </a:lnSpc>
              <a:spcBef>
                <a:spcPts val="0"/>
              </a:spcBef>
              <a:spcAft>
                <a:spcPts val="0"/>
              </a:spcAft>
              <a:buSzPts val="4060"/>
              <a:buFont typeface="Arial"/>
              <a:buChar char="•"/>
            </a:pPr>
            <a:r>
              <a:rPr lang="en-US" sz="2800" dirty="0"/>
              <a:t>Problem statement </a:t>
            </a:r>
            <a:endParaRPr dirty="0"/>
          </a:p>
          <a:p>
            <a:pPr marL="285750" lvl="0" indent="-285750" algn="l" rtl="0">
              <a:spcBef>
                <a:spcPts val="1160"/>
              </a:spcBef>
              <a:spcAft>
                <a:spcPts val="0"/>
              </a:spcAft>
              <a:buSzPts val="4060"/>
              <a:buFont typeface="Arial"/>
              <a:buChar char="•"/>
            </a:pPr>
            <a:r>
              <a:rPr lang="en-US" sz="2800" dirty="0"/>
              <a:t>Objectives</a:t>
            </a:r>
            <a:endParaRPr dirty="0"/>
          </a:p>
          <a:p>
            <a:pPr marL="285750" lvl="0" indent="-285750" algn="l" rtl="0">
              <a:spcBef>
                <a:spcPts val="1160"/>
              </a:spcBef>
              <a:spcAft>
                <a:spcPts val="0"/>
              </a:spcAft>
              <a:buSzPts val="4060"/>
              <a:buFont typeface="Arial"/>
              <a:buChar char="•"/>
            </a:pPr>
            <a:r>
              <a:rPr lang="en-US" sz="2800" dirty="0"/>
              <a:t>Functional block diagram</a:t>
            </a:r>
            <a:endParaRPr dirty="0"/>
          </a:p>
          <a:p>
            <a:pPr marL="285750" lvl="0" indent="-285750" algn="l" rtl="0">
              <a:spcBef>
                <a:spcPts val="1160"/>
              </a:spcBef>
              <a:spcAft>
                <a:spcPts val="0"/>
              </a:spcAft>
              <a:buSzPts val="4060"/>
              <a:buFont typeface="Arial"/>
              <a:buChar char="•"/>
            </a:pPr>
            <a:r>
              <a:rPr lang="en-US" sz="2800" dirty="0"/>
              <a:t>Proposed Methodology</a:t>
            </a:r>
          </a:p>
          <a:p>
            <a:pPr marL="285750" lvl="0" indent="-285750" algn="l" rtl="0">
              <a:spcBef>
                <a:spcPts val="1160"/>
              </a:spcBef>
              <a:spcAft>
                <a:spcPts val="0"/>
              </a:spcAft>
              <a:buSzPts val="4060"/>
              <a:buFont typeface="Arial"/>
              <a:buChar char="•"/>
            </a:pPr>
            <a:r>
              <a:rPr lang="en-US" sz="2800" dirty="0"/>
              <a:t>Implementation </a:t>
            </a:r>
          </a:p>
          <a:p>
            <a:pPr marL="285750" lvl="0" indent="-285750" algn="l" rtl="0">
              <a:spcBef>
                <a:spcPts val="1160"/>
              </a:spcBef>
              <a:spcAft>
                <a:spcPts val="0"/>
              </a:spcAft>
              <a:buSzPts val="4060"/>
              <a:buFont typeface="Arial"/>
              <a:buChar char="•"/>
            </a:pPr>
            <a:r>
              <a:rPr lang="en-US" sz="2800" dirty="0"/>
              <a:t>Demonstration of results</a:t>
            </a:r>
            <a:endParaRPr dirty="0"/>
          </a:p>
          <a:p>
            <a:pPr marL="285750" lvl="0" indent="-285750" algn="l" rtl="0">
              <a:spcBef>
                <a:spcPts val="1160"/>
              </a:spcBef>
              <a:spcAft>
                <a:spcPts val="0"/>
              </a:spcAft>
              <a:buSzPts val="4060"/>
              <a:buFont typeface="Arial"/>
              <a:buChar char="•"/>
            </a:pPr>
            <a:r>
              <a:rPr lang="en-US" sz="2800" dirty="0"/>
              <a:t>Optimization</a:t>
            </a:r>
          </a:p>
          <a:p>
            <a:pPr marL="285750" lvl="0" indent="-285750" algn="l" rtl="0">
              <a:spcBef>
                <a:spcPts val="1160"/>
              </a:spcBef>
              <a:spcAft>
                <a:spcPts val="0"/>
              </a:spcAft>
              <a:buSzPts val="4060"/>
              <a:buFont typeface="Arial"/>
              <a:buChar char="•"/>
            </a:pPr>
            <a:r>
              <a:rPr lang="en-IN" sz="2800" dirty="0"/>
              <a:t>Conclusion</a:t>
            </a:r>
            <a:endParaRPr sz="2800" dirty="0"/>
          </a:p>
          <a:p>
            <a:pPr marL="285750" lvl="0" indent="-285750" algn="l" rtl="0">
              <a:spcBef>
                <a:spcPts val="1160"/>
              </a:spcBef>
              <a:spcAft>
                <a:spcPts val="0"/>
              </a:spcAft>
              <a:buSzPts val="4060"/>
              <a:buFont typeface="Arial"/>
              <a:buChar char="•"/>
            </a:pPr>
            <a:r>
              <a:rPr lang="en-US" sz="2800" dirty="0">
                <a:solidFill>
                  <a:schemeClr val="dk2"/>
                </a:solidFill>
              </a:rPr>
              <a:t>Future Scope</a:t>
            </a:r>
          </a:p>
          <a:p>
            <a:pPr marL="285750" lvl="0" indent="-285750" algn="l" rtl="0">
              <a:spcBef>
                <a:spcPts val="1160"/>
              </a:spcBef>
              <a:spcAft>
                <a:spcPts val="0"/>
              </a:spcAft>
              <a:buSzPts val="4060"/>
              <a:buFont typeface="Arial"/>
              <a:buChar char="•"/>
            </a:pPr>
            <a:r>
              <a:rPr lang="en-US" sz="2800" dirty="0">
                <a:solidFill>
                  <a:schemeClr val="dk2"/>
                </a:solidFill>
              </a:rPr>
              <a:t>References</a:t>
            </a:r>
            <a:endParaRPr sz="2800" dirty="0">
              <a:solidFill>
                <a:schemeClr val="dk2"/>
              </a:solidFill>
            </a:endParaRPr>
          </a:p>
          <a:p>
            <a:pPr marL="285750" lvl="0" indent="-64770" algn="l" rtl="0">
              <a:spcBef>
                <a:spcPts val="1080"/>
              </a:spcBef>
              <a:spcAft>
                <a:spcPts val="0"/>
              </a:spcAft>
              <a:buSzPts val="3480"/>
              <a:buFont typeface="Arial"/>
              <a:buNone/>
            </a:pPr>
            <a:endParaRPr dirty="0"/>
          </a:p>
        </p:txBody>
      </p:sp>
      <p:sp>
        <p:nvSpPr>
          <p:cNvPr id="2" name="Slide Number Placeholder 1">
            <a:extLst>
              <a:ext uri="{FF2B5EF4-FFF2-40B4-BE49-F238E27FC236}">
                <a16:creationId xmlns:a16="http://schemas.microsoft.com/office/drawing/2014/main" id="{0DED15DC-5A52-4E6A-9238-ABF7099484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223673"/>
            <a:ext cx="22002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0" y="0"/>
            <a:ext cx="6808001" cy="1200288"/>
          </a:xfrm>
          <a:prstGeom prst="rect">
            <a:avLst/>
          </a:prstGeom>
          <a:noFill/>
          <a:ln>
            <a:noFill/>
          </a:ln>
        </p:spPr>
        <p:txBody>
          <a:bodyPr spcFirstLastPara="1" wrap="square" lIns="91425" tIns="45700" rIns="91425" bIns="45700" anchor="t" anchorCtr="0">
            <a:spAutoFit/>
          </a:bodyPr>
          <a:lstStyle/>
          <a:p>
            <a:r>
              <a:rPr lang="en-US" sz="4000" b="1" dirty="0"/>
              <a:t>Proposed Methodology</a:t>
            </a:r>
          </a:p>
          <a:p>
            <a:pPr marL="0" marR="0" lvl="0" indent="0" algn="l"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p:txBody>
      </p:sp>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4" name="Google Shape;100;p14" descr="KLE Technological University"/>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0497" y="182880"/>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9080A9F-4614-4AD9-DCA8-F410A0FDB281}"/>
              </a:ext>
            </a:extLst>
          </p:cNvPr>
          <p:cNvPicPr>
            <a:picLocks noChangeAspect="1"/>
          </p:cNvPicPr>
          <p:nvPr/>
        </p:nvPicPr>
        <p:blipFill>
          <a:blip r:embed="rId4"/>
          <a:stretch>
            <a:fillRect/>
          </a:stretch>
        </p:blipFill>
        <p:spPr>
          <a:xfrm>
            <a:off x="3290626" y="707240"/>
            <a:ext cx="5144218" cy="5649113"/>
          </a:xfrm>
          <a:prstGeom prst="rect">
            <a:avLst/>
          </a:prstGeom>
        </p:spPr>
      </p:pic>
    </p:spTree>
    <p:extLst>
      <p:ext uri="{BB962C8B-B14F-4D97-AF65-F5344CB8AC3E}">
        <p14:creationId xmlns:p14="http://schemas.microsoft.com/office/powerpoint/2010/main" val="1169524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0" y="-1"/>
            <a:ext cx="7407091" cy="1138733"/>
          </a:xfrm>
          <a:prstGeom prst="rect">
            <a:avLst/>
          </a:prstGeom>
          <a:noFill/>
          <a:ln>
            <a:noFill/>
          </a:ln>
        </p:spPr>
        <p:txBody>
          <a:bodyPr spcFirstLastPara="1" wrap="square" lIns="91425" tIns="45700" rIns="91425" bIns="45700" anchor="t" anchorCtr="0">
            <a:spAutoFit/>
          </a:bodyPr>
          <a:lstStyle/>
          <a:p>
            <a:pPr lvl="0">
              <a:spcBef>
                <a:spcPts val="1160"/>
              </a:spcBef>
              <a:buSzPts val="4060"/>
            </a:pPr>
            <a:r>
              <a:rPr lang="en-US" sz="4000" b="1" dirty="0">
                <a:solidFill>
                  <a:schemeClr val="dk1"/>
                </a:solidFill>
                <a:latin typeface="Corbel"/>
                <a:ea typeface="Corbel"/>
                <a:cs typeface="Corbel"/>
              </a:rPr>
              <a:t>Functional</a:t>
            </a:r>
            <a:r>
              <a:rPr lang="en-US" sz="4000" b="1" dirty="0"/>
              <a:t> block diagram</a:t>
            </a:r>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p:txBody>
      </p:sp>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4" name="Google Shape;100;p14" descr="KLE Technological University"/>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0497" y="182880"/>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B9E00DB-1920-D0B2-7434-E6BBCDAD7F3C}"/>
              </a:ext>
            </a:extLst>
          </p:cNvPr>
          <p:cNvPicPr>
            <a:picLocks noChangeAspect="1"/>
          </p:cNvPicPr>
          <p:nvPr/>
        </p:nvPicPr>
        <p:blipFill>
          <a:blip r:embed="rId4"/>
          <a:stretch>
            <a:fillRect/>
          </a:stretch>
        </p:blipFill>
        <p:spPr>
          <a:xfrm>
            <a:off x="541176" y="1026367"/>
            <a:ext cx="11041224" cy="5512979"/>
          </a:xfrm>
          <a:prstGeom prst="rect">
            <a:avLst/>
          </a:prstGeom>
        </p:spPr>
      </p:pic>
    </p:spTree>
    <p:extLst>
      <p:ext uri="{BB962C8B-B14F-4D97-AF65-F5344CB8AC3E}">
        <p14:creationId xmlns:p14="http://schemas.microsoft.com/office/powerpoint/2010/main" val="116952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4"/>
          <p:cNvSpPr txBox="1">
            <a:spLocks noGrp="1"/>
          </p:cNvSpPr>
          <p:nvPr>
            <p:ph type="title"/>
          </p:nvPr>
        </p:nvSpPr>
        <p:spPr>
          <a:xfrm>
            <a:off x="-1015981" y="1423158"/>
            <a:ext cx="10515600" cy="28150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dirty="0"/>
              <a:t>                          </a:t>
            </a:r>
            <a:r>
              <a:rPr lang="en-US" sz="6000" b="1" dirty="0"/>
              <a:t>THANK YOU</a:t>
            </a:r>
            <a:endParaRPr b="1" dirty="0"/>
          </a:p>
        </p:txBody>
      </p:sp>
      <p:sp>
        <p:nvSpPr>
          <p:cNvPr id="2" name="Slide Number Placeholder 1">
            <a:extLst>
              <a:ext uri="{FF2B5EF4-FFF2-40B4-BE49-F238E27FC236}">
                <a16:creationId xmlns:a16="http://schemas.microsoft.com/office/drawing/2014/main" id="{B63D2E88-50E6-46BE-A123-EEA2F4D102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p:nvPr/>
        </p:nvSpPr>
        <p:spPr>
          <a:xfrm>
            <a:off x="0" y="0"/>
            <a:ext cx="47756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u="sng" dirty="0">
                <a:solidFill>
                  <a:schemeClr val="dk1"/>
                </a:solidFill>
                <a:latin typeface="Corbel"/>
                <a:ea typeface="Corbel"/>
                <a:cs typeface="Corbel"/>
                <a:sym typeface="Corbel"/>
              </a:rPr>
              <a:t>Introduction ;</a:t>
            </a:r>
            <a:endParaRPr u="sng" dirty="0"/>
          </a:p>
        </p:txBody>
      </p:sp>
      <p:sp>
        <p:nvSpPr>
          <p:cNvPr id="3" name="Title 2">
            <a:extLst>
              <a:ext uri="{FF2B5EF4-FFF2-40B4-BE49-F238E27FC236}">
                <a16:creationId xmlns:a16="http://schemas.microsoft.com/office/drawing/2014/main" id="{54595AC9-AFA5-01E1-C3AD-A54FE1928BD4}"/>
              </a:ext>
            </a:extLst>
          </p:cNvPr>
          <p:cNvSpPr>
            <a:spLocks noGrp="1"/>
          </p:cNvSpPr>
          <p:nvPr>
            <p:ph type="title"/>
          </p:nvPr>
        </p:nvSpPr>
        <p:spPr/>
        <p:txBody>
          <a:bodyPr/>
          <a:lstStyle/>
          <a:p>
            <a:r>
              <a:rPr lang="en-US" dirty="0"/>
              <a:t>  </a:t>
            </a:r>
            <a:endParaRPr lang="en-IN" dirty="0"/>
          </a:p>
        </p:txBody>
      </p:sp>
      <p:sp>
        <p:nvSpPr>
          <p:cNvPr id="5" name="Content Placeholder 4">
            <a:extLst>
              <a:ext uri="{FF2B5EF4-FFF2-40B4-BE49-F238E27FC236}">
                <a16:creationId xmlns:a16="http://schemas.microsoft.com/office/drawing/2014/main" id="{011B213D-E993-015B-5960-BE3BF198D6A5}"/>
              </a:ext>
            </a:extLst>
          </p:cNvPr>
          <p:cNvSpPr>
            <a:spLocks noGrp="1"/>
          </p:cNvSpPr>
          <p:nvPr>
            <p:ph idx="1"/>
          </p:nvPr>
        </p:nvSpPr>
        <p:spPr>
          <a:xfrm>
            <a:off x="609600" y="1417639"/>
            <a:ext cx="10972800" cy="4708528"/>
          </a:xfrm>
        </p:spPr>
        <p:txBody>
          <a:bodyPr>
            <a:normAutofit/>
          </a:bodyPr>
          <a:lstStyle/>
          <a:p>
            <a:pPr algn="just"/>
            <a:r>
              <a:rPr lang="en-IN" sz="2400" dirty="0"/>
              <a:t>Emotions are important part of understanding</a:t>
            </a:r>
          </a:p>
          <a:p>
            <a:pPr marL="0" indent="0" algn="just">
              <a:buNone/>
            </a:pPr>
            <a:r>
              <a:rPr lang="en-IN" sz="2400" dirty="0"/>
              <a:t>     human interactions.</a:t>
            </a:r>
          </a:p>
          <a:p>
            <a:pPr algn="just"/>
            <a:r>
              <a:rPr lang="en-IN" sz="2400" dirty="0"/>
              <a:t>Research is going into finding methods that can                                  </a:t>
            </a:r>
          </a:p>
          <a:p>
            <a:pPr marL="0" indent="0" algn="just">
              <a:buNone/>
            </a:pPr>
            <a:r>
              <a:rPr lang="en-IN" sz="2400" dirty="0"/>
              <a:t> recognise emotions displayed in the form of changes</a:t>
            </a:r>
          </a:p>
          <a:p>
            <a:pPr marL="0" indent="0" algn="just">
              <a:buNone/>
            </a:pPr>
            <a:r>
              <a:rPr lang="en-IN" sz="2400" dirty="0"/>
              <a:t> in tone while speaking ,Speech Emotion </a:t>
            </a:r>
          </a:p>
          <a:p>
            <a:pPr marL="0" indent="0" algn="just">
              <a:buNone/>
            </a:pPr>
            <a:r>
              <a:rPr lang="en-IN" sz="2400" dirty="0"/>
              <a:t> Recognition (SER) is one of such fields .</a:t>
            </a:r>
          </a:p>
          <a:p>
            <a:pPr algn="just"/>
            <a:r>
              <a:rPr lang="en-IN" sz="2400" dirty="0"/>
              <a:t>Using deep learning and machine learning </a:t>
            </a:r>
          </a:p>
          <a:p>
            <a:pPr marL="0" indent="0" algn="just">
              <a:buNone/>
            </a:pPr>
            <a:r>
              <a:rPr lang="en-IN" sz="2400" dirty="0"/>
              <a:t>algorithms, we aim to design an automatic </a:t>
            </a:r>
          </a:p>
          <a:p>
            <a:pPr marL="0" indent="0" algn="just">
              <a:buNone/>
            </a:pPr>
            <a:r>
              <a:rPr lang="en-IN" sz="2400" dirty="0"/>
              <a:t>emotion recognition system.</a:t>
            </a:r>
          </a:p>
          <a:p>
            <a:pPr marL="0" indent="0" algn="just">
              <a:buNone/>
            </a:pPr>
            <a:endParaRPr lang="en-IN" sz="2400" dirty="0"/>
          </a:p>
          <a:p>
            <a:pPr marL="0" indent="0" algn="just">
              <a:buNone/>
            </a:pPr>
            <a:endParaRPr lang="en-IN" sz="2400" dirty="0"/>
          </a:p>
          <a:p>
            <a:pPr marL="0" indent="0" algn="just">
              <a:buNone/>
            </a:pPr>
            <a:endParaRPr lang="en-IN" sz="2400" dirty="0"/>
          </a:p>
        </p:txBody>
      </p:sp>
      <p:sp>
        <p:nvSpPr>
          <p:cNvPr id="2" name="Slide Number Placeholder 1">
            <a:extLst>
              <a:ext uri="{FF2B5EF4-FFF2-40B4-BE49-F238E27FC236}">
                <a16:creationId xmlns:a16="http://schemas.microsoft.com/office/drawing/2014/main" id="{F25A6ADD-239C-48BE-AB1E-63748AE1D1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4" name="Google Shape;100;p14" descr="KLE Technological University"/>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463" y="282029"/>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A33D2F0F-AE6F-4B91-D5E4-5266C6148DE2}"/>
              </a:ext>
            </a:extLst>
          </p:cNvPr>
          <p:cNvPicPr>
            <a:picLocks noChangeAspect="1"/>
          </p:cNvPicPr>
          <p:nvPr/>
        </p:nvPicPr>
        <p:blipFill>
          <a:blip r:embed="rId4"/>
          <a:stretch>
            <a:fillRect/>
          </a:stretch>
        </p:blipFill>
        <p:spPr>
          <a:xfrm>
            <a:off x="7405354" y="1425029"/>
            <a:ext cx="4420931" cy="2832165"/>
          </a:xfrm>
          <a:prstGeom prst="rect">
            <a:avLst/>
          </a:prstGeom>
        </p:spPr>
      </p:pic>
    </p:spTree>
    <p:extLst>
      <p:ext uri="{BB962C8B-B14F-4D97-AF65-F5344CB8AC3E}">
        <p14:creationId xmlns:p14="http://schemas.microsoft.com/office/powerpoint/2010/main" val="107729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p:nvPr/>
        </p:nvSpPr>
        <p:spPr>
          <a:xfrm>
            <a:off x="0" y="377891"/>
            <a:ext cx="47756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u="sng" dirty="0">
                <a:solidFill>
                  <a:schemeClr val="dk1"/>
                </a:solidFill>
                <a:latin typeface="Corbel"/>
                <a:ea typeface="Corbel"/>
                <a:cs typeface="Corbel"/>
                <a:sym typeface="Corbel"/>
              </a:rPr>
              <a:t>Problem statement ;</a:t>
            </a:r>
            <a:endParaRPr u="sng" dirty="0"/>
          </a:p>
        </p:txBody>
      </p:sp>
      <p:sp>
        <p:nvSpPr>
          <p:cNvPr id="3" name="Title 2">
            <a:extLst>
              <a:ext uri="{FF2B5EF4-FFF2-40B4-BE49-F238E27FC236}">
                <a16:creationId xmlns:a16="http://schemas.microsoft.com/office/drawing/2014/main" id="{134994B3-2962-C116-B547-6B59C2747B16}"/>
              </a:ext>
            </a:extLst>
          </p:cNvPr>
          <p:cNvSpPr>
            <a:spLocks noGrp="1"/>
          </p:cNvSpPr>
          <p:nvPr>
            <p:ph type="title"/>
          </p:nvPr>
        </p:nvSpPr>
        <p:spPr/>
        <p:txBody>
          <a:bodyPr/>
          <a:lstStyle/>
          <a:p>
            <a:r>
              <a:rPr lang="en-US" dirty="0"/>
              <a:t> </a:t>
            </a:r>
            <a:endParaRPr lang="en-IN" dirty="0"/>
          </a:p>
        </p:txBody>
      </p:sp>
      <p:sp>
        <p:nvSpPr>
          <p:cNvPr id="5" name="Content Placeholder 4">
            <a:extLst>
              <a:ext uri="{FF2B5EF4-FFF2-40B4-BE49-F238E27FC236}">
                <a16:creationId xmlns:a16="http://schemas.microsoft.com/office/drawing/2014/main" id="{901CBD34-BF4B-758A-270C-F68CABD844B5}"/>
              </a:ext>
            </a:extLst>
          </p:cNvPr>
          <p:cNvSpPr>
            <a:spLocks noGrp="1"/>
          </p:cNvSpPr>
          <p:nvPr>
            <p:ph idx="1"/>
          </p:nvPr>
        </p:nvSpPr>
        <p:spPr/>
        <p:txBody>
          <a:bodyPr/>
          <a:lstStyle/>
          <a:p>
            <a:pPr marL="0" indent="0">
              <a:buNone/>
            </a:pPr>
            <a:r>
              <a:rPr lang="en-IN" sz="4000" dirty="0"/>
              <a:t>Speech Emotion Recognition using Machine learning and Deep learning Algorithms.</a:t>
            </a:r>
          </a:p>
          <a:p>
            <a:pPr marL="0" indent="0">
              <a:buNone/>
            </a:pPr>
            <a:endParaRPr lang="en-IN" sz="3200" dirty="0"/>
          </a:p>
          <a:p>
            <a:pPr marL="0" indent="0">
              <a:buNone/>
            </a:pPr>
            <a:endParaRPr lang="en-IN" dirty="0"/>
          </a:p>
        </p:txBody>
      </p:sp>
      <p:sp>
        <p:nvSpPr>
          <p:cNvPr id="2" name="Slide Number Placeholder 1">
            <a:extLst>
              <a:ext uri="{FF2B5EF4-FFF2-40B4-BE49-F238E27FC236}">
                <a16:creationId xmlns:a16="http://schemas.microsoft.com/office/drawing/2014/main" id="{F25A6ADD-239C-48BE-AB1E-63748AE1D1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4" name="Google Shape;100;p14" descr="KLE Technological University"/>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904" y="282029"/>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p:nvPr/>
        </p:nvSpPr>
        <p:spPr>
          <a:xfrm>
            <a:off x="0" y="9459"/>
            <a:ext cx="47756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u="sng" dirty="0">
                <a:solidFill>
                  <a:schemeClr val="dk1"/>
                </a:solidFill>
                <a:latin typeface="Corbel"/>
                <a:ea typeface="Corbel"/>
                <a:cs typeface="Corbel"/>
                <a:sym typeface="Corbel"/>
              </a:rPr>
              <a:t>Literature survey ;</a:t>
            </a:r>
            <a:endParaRPr b="1" u="sng" dirty="0"/>
          </a:p>
        </p:txBody>
      </p:sp>
      <p:sp>
        <p:nvSpPr>
          <p:cNvPr id="3" name="Title 2">
            <a:extLst>
              <a:ext uri="{FF2B5EF4-FFF2-40B4-BE49-F238E27FC236}">
                <a16:creationId xmlns:a16="http://schemas.microsoft.com/office/drawing/2014/main" id="{6464C665-2A97-2083-92E3-9E5F16C29CC1}"/>
              </a:ext>
            </a:extLst>
          </p:cNvPr>
          <p:cNvSpPr>
            <a:spLocks noGrp="1"/>
          </p:cNvSpPr>
          <p:nvPr>
            <p:ph type="title"/>
          </p:nvPr>
        </p:nvSpPr>
        <p:spPr/>
        <p:txBody>
          <a:bodyPr>
            <a:noAutofit/>
          </a:bodyPr>
          <a:lstStyle/>
          <a:p>
            <a:pPr algn="l"/>
            <a:br>
              <a:rPr lang="en-US" sz="3600" i="0" dirty="0">
                <a:solidFill>
                  <a:srgbClr val="3D4251"/>
                </a:solidFill>
                <a:effectLst/>
                <a:latin typeface="arial" panose="020B0604020202020204" pitchFamily="34" charset="0"/>
              </a:rPr>
            </a:br>
            <a:r>
              <a:rPr lang="en-US" sz="3600" i="0" dirty="0">
                <a:solidFill>
                  <a:srgbClr val="3D4251"/>
                </a:solidFill>
                <a:effectLst/>
                <a:latin typeface="arial" panose="020B0604020202020204" pitchFamily="34" charset="0"/>
              </a:rPr>
              <a:t>What is Speech Emotion Recognition?</a:t>
            </a:r>
            <a:endParaRPr lang="en-IN" sz="3600" dirty="0"/>
          </a:p>
        </p:txBody>
      </p:sp>
      <p:sp>
        <p:nvSpPr>
          <p:cNvPr id="5" name="Content Placeholder 4">
            <a:extLst>
              <a:ext uri="{FF2B5EF4-FFF2-40B4-BE49-F238E27FC236}">
                <a16:creationId xmlns:a16="http://schemas.microsoft.com/office/drawing/2014/main" id="{BAB20FB4-2152-06EF-A713-7B20D4C18B41}"/>
              </a:ext>
            </a:extLst>
          </p:cNvPr>
          <p:cNvSpPr>
            <a:spLocks noGrp="1"/>
          </p:cNvSpPr>
          <p:nvPr>
            <p:ph idx="1"/>
          </p:nvPr>
        </p:nvSpPr>
        <p:spPr/>
        <p:txBody>
          <a:bodyPr>
            <a:normAutofit/>
          </a:bodyPr>
          <a:lstStyle/>
          <a:p>
            <a:r>
              <a:rPr lang="en-US" sz="2400" b="0" i="0" dirty="0">
                <a:solidFill>
                  <a:srgbClr val="222222"/>
                </a:solidFill>
                <a:effectLst/>
                <a:latin typeface="arial" panose="020B0604020202020204" pitchFamily="34" charset="0"/>
              </a:rPr>
              <a:t>Human speech contains several features </a:t>
            </a:r>
          </a:p>
          <a:p>
            <a:pPr marL="0" indent="0">
              <a:buNone/>
            </a:pPr>
            <a:r>
              <a:rPr lang="en-US" sz="2400" b="0" i="0" dirty="0">
                <a:solidFill>
                  <a:srgbClr val="222222"/>
                </a:solidFill>
                <a:effectLst/>
                <a:latin typeface="arial" panose="020B0604020202020204" pitchFamily="34" charset="0"/>
              </a:rPr>
              <a:t>that the listener interprets to unpack the rich </a:t>
            </a:r>
          </a:p>
          <a:p>
            <a:pPr marL="0" indent="0">
              <a:buNone/>
            </a:pPr>
            <a:r>
              <a:rPr lang="en-US" sz="2400" b="0" i="0" dirty="0">
                <a:solidFill>
                  <a:srgbClr val="222222"/>
                </a:solidFill>
                <a:effectLst/>
                <a:latin typeface="arial" panose="020B0604020202020204" pitchFamily="34" charset="0"/>
              </a:rPr>
              <a:t>information transmitted by the speaker. </a:t>
            </a:r>
          </a:p>
          <a:p>
            <a:r>
              <a:rPr lang="en-US" sz="2400" b="0" i="0" dirty="0">
                <a:solidFill>
                  <a:srgbClr val="222222"/>
                </a:solidFill>
                <a:effectLst/>
                <a:latin typeface="arial" panose="020B0604020202020204" pitchFamily="34" charset="0"/>
              </a:rPr>
              <a:t>The speaker also inadvertently shares tone,</a:t>
            </a:r>
          </a:p>
          <a:p>
            <a:pPr marL="0" indent="0">
              <a:buNone/>
            </a:pPr>
            <a:r>
              <a:rPr lang="en-US" sz="2400" b="0" i="0" dirty="0">
                <a:solidFill>
                  <a:srgbClr val="222222"/>
                </a:solidFill>
                <a:effectLst/>
                <a:latin typeface="arial" panose="020B0604020202020204" pitchFamily="34" charset="0"/>
              </a:rPr>
              <a:t> energy, speed, and other acoustic properties,</a:t>
            </a:r>
          </a:p>
          <a:p>
            <a:pPr marL="0" indent="0">
              <a:buNone/>
            </a:pPr>
            <a:r>
              <a:rPr lang="en-US" sz="2400" b="0" i="0" dirty="0">
                <a:solidFill>
                  <a:srgbClr val="222222"/>
                </a:solidFill>
                <a:effectLst/>
                <a:latin typeface="arial" panose="020B0604020202020204" pitchFamily="34" charset="0"/>
              </a:rPr>
              <a:t> which helps capture the subtext or intention </a:t>
            </a:r>
          </a:p>
          <a:p>
            <a:pPr marL="0" indent="0">
              <a:buNone/>
            </a:pPr>
            <a:r>
              <a:rPr lang="en-US" sz="2400" dirty="0">
                <a:solidFill>
                  <a:srgbClr val="222222"/>
                </a:solidFill>
                <a:latin typeface="arial" panose="020B0604020202020204" pitchFamily="34" charset="0"/>
              </a:rPr>
              <a:t>a</a:t>
            </a:r>
            <a:r>
              <a:rPr lang="en-US" sz="2400" b="0" i="0" dirty="0">
                <a:solidFill>
                  <a:srgbClr val="222222"/>
                </a:solidFill>
                <a:effectLst/>
                <a:latin typeface="arial" panose="020B0604020202020204" pitchFamily="34" charset="0"/>
              </a:rPr>
              <a:t>nd literal words.</a:t>
            </a:r>
          </a:p>
          <a:p>
            <a:pPr marL="0" indent="0">
              <a:buNone/>
            </a:pPr>
            <a:endParaRPr lang="en-US" sz="2400" b="0" i="0" dirty="0">
              <a:solidFill>
                <a:srgbClr val="222222"/>
              </a:solidFill>
              <a:effectLst/>
              <a:latin typeface="arial" panose="020B0604020202020204" pitchFamily="34" charset="0"/>
            </a:endParaRPr>
          </a:p>
          <a:p>
            <a:pPr marL="0" indent="0">
              <a:buNone/>
            </a:pPr>
            <a:r>
              <a:rPr lang="en-US" sz="2400" b="0" i="0" dirty="0">
                <a:solidFill>
                  <a:srgbClr val="222222"/>
                </a:solidFill>
                <a:effectLst/>
                <a:latin typeface="arial" panose="020B0604020202020204" pitchFamily="34" charset="0"/>
              </a:rPr>
              <a:t>LINK FOR LITERATURE SURVEY=https://www.overleaf.com/1213337642pcqdjgvxrjzv</a:t>
            </a:r>
          </a:p>
          <a:p>
            <a:pPr marL="0" indent="0">
              <a:buNone/>
            </a:pPr>
            <a:endParaRPr lang="en-IN" sz="2400" dirty="0"/>
          </a:p>
        </p:txBody>
      </p:sp>
      <p:sp>
        <p:nvSpPr>
          <p:cNvPr id="2" name="Slide Number Placeholder 1">
            <a:extLst>
              <a:ext uri="{FF2B5EF4-FFF2-40B4-BE49-F238E27FC236}">
                <a16:creationId xmlns:a16="http://schemas.microsoft.com/office/drawing/2014/main" id="{F25A6ADD-239C-48BE-AB1E-63748AE1D1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4" name="Google Shape;100;p14" descr="KLE Technological University"/>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904" y="321457"/>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AED649F-9D59-1B77-5F87-680FE6FB9772}"/>
              </a:ext>
            </a:extLst>
          </p:cNvPr>
          <p:cNvPicPr>
            <a:picLocks noChangeAspect="1"/>
          </p:cNvPicPr>
          <p:nvPr/>
        </p:nvPicPr>
        <p:blipFill>
          <a:blip r:embed="rId4"/>
          <a:stretch>
            <a:fillRect/>
          </a:stretch>
        </p:blipFill>
        <p:spPr>
          <a:xfrm>
            <a:off x="7128588" y="1370016"/>
            <a:ext cx="5063412" cy="3761821"/>
          </a:xfrm>
          <a:prstGeom prst="rect">
            <a:avLst/>
          </a:prstGeom>
        </p:spPr>
      </p:pic>
    </p:spTree>
    <p:extLst>
      <p:ext uri="{BB962C8B-B14F-4D97-AF65-F5344CB8AC3E}">
        <p14:creationId xmlns:p14="http://schemas.microsoft.com/office/powerpoint/2010/main" val="372657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1815737" y="182880"/>
            <a:ext cx="252505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p:txBody>
      </p:sp>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4" name="Google Shape;100;p14" descr="KLE Technological University"/>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0497" y="182880"/>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1B41DCF7-89F0-F867-3A1D-2014A046A43E}"/>
              </a:ext>
            </a:extLst>
          </p:cNvPr>
          <p:cNvPicPr>
            <a:picLocks noChangeAspect="1"/>
          </p:cNvPicPr>
          <p:nvPr/>
        </p:nvPicPr>
        <p:blipFill>
          <a:blip r:embed="rId4"/>
          <a:stretch>
            <a:fillRect/>
          </a:stretch>
        </p:blipFill>
        <p:spPr>
          <a:xfrm>
            <a:off x="2099389" y="767614"/>
            <a:ext cx="7661108" cy="56638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CCC114-2AB1-25B4-C404-6FEE5487E50B}"/>
              </a:ext>
            </a:extLst>
          </p:cNvPr>
          <p:cNvSpPr>
            <a:spLocks noGrp="1"/>
          </p:cNvSpPr>
          <p:nvPr>
            <p:ph type="title"/>
          </p:nvPr>
        </p:nvSpPr>
        <p:spPr/>
        <p:txBody>
          <a:bodyPr/>
          <a:lstStyle/>
          <a:p>
            <a:pPr algn="l"/>
            <a:r>
              <a:rPr lang="en-US" b="1" u="sng" dirty="0"/>
              <a:t>Data Set Information;</a:t>
            </a:r>
            <a:endParaRPr lang="en-IN" b="1" u="sng" dirty="0"/>
          </a:p>
        </p:txBody>
      </p:sp>
      <p:sp>
        <p:nvSpPr>
          <p:cNvPr id="5" name="Content Placeholder 4">
            <a:extLst>
              <a:ext uri="{FF2B5EF4-FFF2-40B4-BE49-F238E27FC236}">
                <a16:creationId xmlns:a16="http://schemas.microsoft.com/office/drawing/2014/main" id="{6F2EB0B3-20CC-37F9-D88F-4F6554EC5CA3}"/>
              </a:ext>
            </a:extLst>
          </p:cNvPr>
          <p:cNvSpPr>
            <a:spLocks noGrp="1"/>
          </p:cNvSpPr>
          <p:nvPr>
            <p:ph idx="1"/>
          </p:nvPr>
        </p:nvSpPr>
        <p:spPr>
          <a:xfrm>
            <a:off x="609600" y="1600203"/>
            <a:ext cx="10972800" cy="4756150"/>
          </a:xfrm>
        </p:spPr>
        <p:txBody>
          <a:bodyPr>
            <a:normAutofit fontScale="62500" lnSpcReduction="20000"/>
          </a:bodyPr>
          <a:lstStyle/>
          <a:p>
            <a:pPr marL="0" indent="0">
              <a:buNone/>
            </a:pPr>
            <a:r>
              <a:rPr lang="en-US" sz="3200" b="1" u="sng" dirty="0"/>
              <a:t>(</a:t>
            </a:r>
            <a:r>
              <a:rPr lang="en-US" sz="3200" b="1" i="0" u="sng" dirty="0">
                <a:solidFill>
                  <a:srgbClr val="333333"/>
                </a:solidFill>
                <a:effectLst/>
                <a:latin typeface="Roboto" panose="02000000000000000000" pitchFamily="2" charset="0"/>
              </a:rPr>
              <a:t>The Ryerson Audio-Visual Database of Emotional Speech and Song (RAVDESS));</a:t>
            </a:r>
          </a:p>
          <a:p>
            <a:pPr marL="0" indent="0" algn="l">
              <a:buNone/>
            </a:pPr>
            <a:r>
              <a:rPr lang="en-US" sz="3200" b="1" i="0" u="sng" dirty="0">
                <a:solidFill>
                  <a:srgbClr val="333333"/>
                </a:solidFill>
                <a:effectLst/>
                <a:latin typeface="Roboto" panose="02000000000000000000" pitchFamily="2" charset="0"/>
              </a:rPr>
              <a:t>Description</a:t>
            </a:r>
            <a:r>
              <a:rPr lang="en-US" sz="3200" b="1" i="0" dirty="0">
                <a:solidFill>
                  <a:srgbClr val="333333"/>
                </a:solidFill>
                <a:effectLst/>
                <a:latin typeface="Roboto" panose="02000000000000000000" pitchFamily="2" charset="0"/>
              </a:rPr>
              <a:t> ;</a:t>
            </a:r>
            <a:endParaRPr lang="en-US" sz="3200" b="0" i="0" dirty="0">
              <a:solidFill>
                <a:srgbClr val="333333"/>
              </a:solidFill>
              <a:effectLst/>
              <a:latin typeface="Roboto" panose="02000000000000000000" pitchFamily="2" charset="0"/>
            </a:endParaRPr>
          </a:p>
          <a:p>
            <a:pPr algn="l">
              <a:buFont typeface="Wingdings" panose="05000000000000000000" pitchFamily="2" charset="2"/>
              <a:buChar char="Ø"/>
            </a:pPr>
            <a:r>
              <a:rPr lang="en-US" sz="3100" b="0" i="0" dirty="0">
                <a:solidFill>
                  <a:srgbClr val="333333"/>
                </a:solidFill>
                <a:effectLst/>
                <a:latin typeface="Roboto" panose="02000000000000000000" pitchFamily="2" charset="0"/>
              </a:rPr>
              <a:t>The Ryerson Audio-Visual Database of Emotional Speech and Song (RAVDESS) contains 7356 files (total size: 24.8 GB). </a:t>
            </a:r>
          </a:p>
          <a:p>
            <a:pPr algn="l">
              <a:buFont typeface="Wingdings" panose="05000000000000000000" pitchFamily="2" charset="2"/>
              <a:buChar char="Ø"/>
            </a:pPr>
            <a:endParaRPr lang="en-US" sz="3100" b="0" i="0" dirty="0">
              <a:solidFill>
                <a:srgbClr val="333333"/>
              </a:solidFill>
              <a:effectLst/>
              <a:latin typeface="Roboto" panose="02000000000000000000" pitchFamily="2" charset="0"/>
            </a:endParaRPr>
          </a:p>
          <a:p>
            <a:pPr algn="l">
              <a:buFont typeface="Wingdings" panose="05000000000000000000" pitchFamily="2" charset="2"/>
              <a:buChar char="Ø"/>
            </a:pPr>
            <a:r>
              <a:rPr lang="en-US" sz="3100" b="0" i="0" dirty="0">
                <a:solidFill>
                  <a:srgbClr val="333333"/>
                </a:solidFill>
                <a:effectLst/>
                <a:latin typeface="Roboto" panose="02000000000000000000" pitchFamily="2" charset="0"/>
              </a:rPr>
              <a:t>The database contains 24 professional actors (12 female, 12 male), vocalizing two lexically-matched statements in a neutral North American accent.</a:t>
            </a:r>
          </a:p>
          <a:p>
            <a:pPr algn="l">
              <a:buFont typeface="Wingdings" panose="05000000000000000000" pitchFamily="2" charset="2"/>
              <a:buChar char="Ø"/>
            </a:pPr>
            <a:endParaRPr lang="en-US" sz="3100" b="0" i="0" dirty="0">
              <a:solidFill>
                <a:srgbClr val="333333"/>
              </a:solidFill>
              <a:effectLst/>
              <a:latin typeface="Roboto" panose="02000000000000000000" pitchFamily="2" charset="0"/>
            </a:endParaRPr>
          </a:p>
          <a:p>
            <a:pPr algn="l">
              <a:buFont typeface="Wingdings" panose="05000000000000000000" pitchFamily="2" charset="2"/>
              <a:buChar char="Ø"/>
            </a:pPr>
            <a:r>
              <a:rPr lang="en-US" sz="3100" b="0" i="0" dirty="0">
                <a:solidFill>
                  <a:srgbClr val="333333"/>
                </a:solidFill>
                <a:effectLst/>
                <a:latin typeface="Roboto" panose="02000000000000000000" pitchFamily="2" charset="0"/>
              </a:rPr>
              <a:t> Speech includes calm, happy, sad, angry, fearful, surprise, and disgust expressions, and song contains calm, happy, sad, angry, and fearful emotions. Each expression is produced at two levels of emotional intensity (normal, strong), with an additional neutral expression. </a:t>
            </a:r>
          </a:p>
          <a:p>
            <a:pPr algn="l">
              <a:buFont typeface="Wingdings" panose="05000000000000000000" pitchFamily="2" charset="2"/>
              <a:buChar char="Ø"/>
            </a:pPr>
            <a:endParaRPr lang="en-US" sz="3100" b="0" i="0" dirty="0">
              <a:solidFill>
                <a:srgbClr val="333333"/>
              </a:solidFill>
              <a:effectLst/>
              <a:latin typeface="Roboto" panose="02000000000000000000" pitchFamily="2" charset="0"/>
            </a:endParaRPr>
          </a:p>
          <a:p>
            <a:pPr algn="l">
              <a:buFont typeface="Wingdings" panose="05000000000000000000" pitchFamily="2" charset="2"/>
              <a:buChar char="Ø"/>
            </a:pPr>
            <a:r>
              <a:rPr lang="en-US" sz="3100" b="0" i="0" dirty="0">
                <a:solidFill>
                  <a:srgbClr val="333333"/>
                </a:solidFill>
                <a:effectLst/>
                <a:latin typeface="Roboto" panose="02000000000000000000" pitchFamily="2" charset="0"/>
              </a:rPr>
              <a:t>All conditions are available in three modality formats: Audio-only (16bit, 48kHz .wav), Audio-Video (720p H.264, AAC 48kHz, .mp4), and Video-only (no sound).  Note, there are no song files for Actor_18.</a:t>
            </a:r>
          </a:p>
          <a:p>
            <a:pPr marL="0" indent="0">
              <a:buNone/>
            </a:pPr>
            <a:endParaRPr lang="en-US" sz="3100" u="sng" dirty="0"/>
          </a:p>
          <a:p>
            <a:pPr marL="0" indent="0">
              <a:buNone/>
            </a:pPr>
            <a:endParaRPr lang="en-IN" dirty="0"/>
          </a:p>
        </p:txBody>
      </p:sp>
      <p:sp>
        <p:nvSpPr>
          <p:cNvPr id="2" name="Slide Number Placeholder 1">
            <a:extLst>
              <a:ext uri="{FF2B5EF4-FFF2-40B4-BE49-F238E27FC236}">
                <a16:creationId xmlns:a16="http://schemas.microsoft.com/office/drawing/2014/main" id="{96491210-7289-A9B1-3764-B610DA38C0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3" name="Google Shape;100;p14" descr="KLE Technological University">
            <a:extLst>
              <a:ext uri="{FF2B5EF4-FFF2-40B4-BE49-F238E27FC236}">
                <a16:creationId xmlns:a16="http://schemas.microsoft.com/office/drawing/2014/main" id="{B4AAF8CF-5986-707C-5977-F551C5EB8D3A}"/>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497" y="182880"/>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88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1D572-C6B6-0201-D8AC-6FBD9CA8FCB2}"/>
              </a:ext>
            </a:extLst>
          </p:cNvPr>
          <p:cNvSpPr>
            <a:spLocks noGrp="1"/>
          </p:cNvSpPr>
          <p:nvPr>
            <p:ph idx="1"/>
          </p:nvPr>
        </p:nvSpPr>
        <p:spPr>
          <a:xfrm>
            <a:off x="609600" y="317241"/>
            <a:ext cx="10972800" cy="5808925"/>
          </a:xfrm>
        </p:spPr>
        <p:txBody>
          <a:bodyPr>
            <a:normAutofit fontScale="92500"/>
          </a:bodyPr>
          <a:lstStyle/>
          <a:p>
            <a:r>
              <a:rPr lang="en-US" sz="2000" b="0" i="0" dirty="0">
                <a:solidFill>
                  <a:srgbClr val="333333"/>
                </a:solidFill>
                <a:effectLst/>
                <a:latin typeface="Roboto" panose="02000000000000000000" pitchFamily="2" charset="0"/>
              </a:rPr>
              <a:t>Speech file (Audio_Speech_Actors_01-24.zip, 215 MB) contains 1440 files: 60 trials per actor x 24 actors = 1440.</a:t>
            </a:r>
          </a:p>
          <a:p>
            <a:endParaRPr lang="en-US" sz="2000" dirty="0">
              <a:solidFill>
                <a:srgbClr val="333333"/>
              </a:solidFill>
              <a:latin typeface="Roboto" panose="02000000000000000000" pitchFamily="2" charset="0"/>
            </a:endParaRPr>
          </a:p>
          <a:p>
            <a:r>
              <a:rPr lang="en-US" sz="2000" b="0" i="0" dirty="0">
                <a:solidFill>
                  <a:srgbClr val="333333"/>
                </a:solidFill>
                <a:effectLst/>
                <a:latin typeface="Roboto" panose="02000000000000000000" pitchFamily="2" charset="0"/>
              </a:rPr>
              <a:t>Video files are provided as separate zip downloads for each actor (01-24, ~500 MB each), and are split into separate speech and song downloads: </a:t>
            </a:r>
          </a:p>
          <a:p>
            <a:pPr marL="0" indent="0">
              <a:buNone/>
            </a:pPr>
            <a:r>
              <a:rPr lang="en-IN" sz="2000" b="1" i="0" dirty="0">
                <a:solidFill>
                  <a:srgbClr val="333333"/>
                </a:solidFill>
                <a:effectLst/>
                <a:latin typeface="Roboto" panose="02000000000000000000" pitchFamily="2" charset="0"/>
              </a:rPr>
              <a:t>File naming convention</a:t>
            </a:r>
          </a:p>
          <a:p>
            <a:pPr>
              <a:buFont typeface="Wingdings" panose="05000000000000000000" pitchFamily="2" charset="2"/>
              <a:buChar char="Ø"/>
            </a:pPr>
            <a:r>
              <a:rPr lang="en-US" sz="2000" b="0" i="0" dirty="0">
                <a:solidFill>
                  <a:srgbClr val="333333"/>
                </a:solidFill>
                <a:effectLst/>
                <a:latin typeface="Roboto" panose="02000000000000000000" pitchFamily="2" charset="0"/>
              </a:rPr>
              <a:t>Each of the 7356 RAVDESS files has a unique filename. The filename consists of a 7-part numerical identifier (e.g., 02-01-06-01-02-01-12.mp4). These identifiers define the stimulus characteristics: </a:t>
            </a:r>
          </a:p>
          <a:p>
            <a:pPr algn="l">
              <a:buFont typeface="Arial" panose="020B0604020202020204" pitchFamily="34" charset="0"/>
              <a:buChar char="•"/>
            </a:pPr>
            <a:r>
              <a:rPr lang="en-US" sz="1800" b="0" i="0" dirty="0">
                <a:solidFill>
                  <a:srgbClr val="333333"/>
                </a:solidFill>
                <a:effectLst/>
                <a:latin typeface="Roboto" panose="02000000000000000000" pitchFamily="2" charset="0"/>
              </a:rPr>
              <a:t>Modality (01 = full-AV, 02 = video-only, 03 = audio-only).</a:t>
            </a:r>
          </a:p>
          <a:p>
            <a:pPr algn="l">
              <a:buFont typeface="Arial" panose="020B0604020202020204" pitchFamily="34" charset="0"/>
              <a:buChar char="•"/>
            </a:pPr>
            <a:r>
              <a:rPr lang="en-US" sz="1800" b="0" i="0" dirty="0">
                <a:solidFill>
                  <a:srgbClr val="333333"/>
                </a:solidFill>
                <a:effectLst/>
                <a:latin typeface="Roboto" panose="02000000000000000000" pitchFamily="2" charset="0"/>
              </a:rPr>
              <a:t>Vocal channel (01 = speech, 02 = song).</a:t>
            </a:r>
          </a:p>
          <a:p>
            <a:pPr algn="l">
              <a:buFont typeface="Arial" panose="020B0604020202020204" pitchFamily="34" charset="0"/>
              <a:buChar char="•"/>
            </a:pPr>
            <a:r>
              <a:rPr lang="en-US" sz="1800" b="0" i="0" dirty="0">
                <a:solidFill>
                  <a:srgbClr val="333333"/>
                </a:solidFill>
                <a:effectLst/>
                <a:latin typeface="Roboto" panose="02000000000000000000" pitchFamily="2" charset="0"/>
              </a:rPr>
              <a:t>Emotion (01 = neutral, 02 = calm, 03 = happy, 04 = sad, 05 = angry, 06 = fearful, 07 = disgust, 08 = surprised).</a:t>
            </a:r>
          </a:p>
          <a:p>
            <a:pPr algn="l">
              <a:buFont typeface="Arial" panose="020B0604020202020204" pitchFamily="34" charset="0"/>
              <a:buChar char="•"/>
            </a:pPr>
            <a:r>
              <a:rPr lang="en-US" sz="1800" b="0" i="0" dirty="0">
                <a:solidFill>
                  <a:srgbClr val="333333"/>
                </a:solidFill>
                <a:effectLst/>
                <a:latin typeface="Roboto" panose="02000000000000000000" pitchFamily="2" charset="0"/>
              </a:rPr>
              <a:t>Emotional intensity (01 = normal, 02 = strong). NOTE: There is no strong intensity for the 'neutral' emotion.</a:t>
            </a:r>
          </a:p>
          <a:p>
            <a:pPr algn="l">
              <a:buFont typeface="Arial" panose="020B0604020202020204" pitchFamily="34" charset="0"/>
              <a:buChar char="•"/>
            </a:pPr>
            <a:r>
              <a:rPr lang="en-US" sz="1800" b="0" i="0" dirty="0">
                <a:solidFill>
                  <a:srgbClr val="333333"/>
                </a:solidFill>
                <a:effectLst/>
                <a:latin typeface="Roboto" panose="02000000000000000000" pitchFamily="2" charset="0"/>
              </a:rPr>
              <a:t>Statement (01 = "Kids are talking by the door", 02 = "Dogs are sitting by the door").</a:t>
            </a:r>
          </a:p>
          <a:p>
            <a:pPr algn="l">
              <a:buFont typeface="Arial" panose="020B0604020202020204" pitchFamily="34" charset="0"/>
              <a:buChar char="•"/>
            </a:pPr>
            <a:r>
              <a:rPr lang="en-US" sz="1800" b="0" i="0" dirty="0">
                <a:solidFill>
                  <a:srgbClr val="333333"/>
                </a:solidFill>
                <a:effectLst/>
                <a:latin typeface="Roboto" panose="02000000000000000000" pitchFamily="2" charset="0"/>
              </a:rPr>
              <a:t>Repetition (01 = 1st repetition, 02 = 2nd repetition).</a:t>
            </a:r>
          </a:p>
          <a:p>
            <a:pPr algn="l">
              <a:buFont typeface="Arial" panose="020B0604020202020204" pitchFamily="34" charset="0"/>
              <a:buChar char="•"/>
            </a:pPr>
            <a:r>
              <a:rPr lang="en-US" sz="1800" b="0" i="0" dirty="0">
                <a:solidFill>
                  <a:srgbClr val="333333"/>
                </a:solidFill>
                <a:effectLst/>
                <a:latin typeface="Roboto" panose="02000000000000000000" pitchFamily="2" charset="0"/>
              </a:rPr>
              <a:t>Actor (01 to 24. Odd numbered actors are male, even numbered actors are female).</a:t>
            </a:r>
          </a:p>
          <a:p>
            <a:pPr marL="0" indent="0">
              <a:buNone/>
            </a:pPr>
            <a:br>
              <a:rPr lang="en-US" sz="1200" dirty="0"/>
            </a:br>
            <a:endParaRPr lang="en-IN" sz="2000" dirty="0"/>
          </a:p>
        </p:txBody>
      </p:sp>
      <p:sp>
        <p:nvSpPr>
          <p:cNvPr id="4" name="Slide Number Placeholder 3">
            <a:extLst>
              <a:ext uri="{FF2B5EF4-FFF2-40B4-BE49-F238E27FC236}">
                <a16:creationId xmlns:a16="http://schemas.microsoft.com/office/drawing/2014/main" id="{7D26AE09-E95A-574C-64C7-00CACC6B72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65495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0FCF-B316-BE66-3A87-CDDDA9AD42DE}"/>
              </a:ext>
            </a:extLst>
          </p:cNvPr>
          <p:cNvSpPr>
            <a:spLocks noGrp="1"/>
          </p:cNvSpPr>
          <p:nvPr>
            <p:ph type="title"/>
          </p:nvPr>
        </p:nvSpPr>
        <p:spPr/>
        <p:txBody>
          <a:bodyPr/>
          <a:lstStyle/>
          <a:p>
            <a:pPr algn="l"/>
            <a:r>
              <a:rPr lang="en-US" u="sng" dirty="0"/>
              <a:t>Provided link(Ravdess Dataset);</a:t>
            </a:r>
            <a:endParaRPr lang="en-IN" u="sng" dirty="0"/>
          </a:p>
        </p:txBody>
      </p:sp>
      <p:sp>
        <p:nvSpPr>
          <p:cNvPr id="3" name="Content Placeholder 2">
            <a:extLst>
              <a:ext uri="{FF2B5EF4-FFF2-40B4-BE49-F238E27FC236}">
                <a16:creationId xmlns:a16="http://schemas.microsoft.com/office/drawing/2014/main" id="{BB2EABD6-2659-4633-EA87-213FAD870402}"/>
              </a:ext>
            </a:extLst>
          </p:cNvPr>
          <p:cNvSpPr>
            <a:spLocks noGrp="1"/>
          </p:cNvSpPr>
          <p:nvPr>
            <p:ph idx="1"/>
          </p:nvPr>
        </p:nvSpPr>
        <p:spPr>
          <a:xfrm>
            <a:off x="525624" y="1509396"/>
            <a:ext cx="10972800" cy="4525963"/>
          </a:xfrm>
        </p:spPr>
        <p:txBody>
          <a:bodyPr/>
          <a:lstStyle/>
          <a:p>
            <a:pPr marL="0" indent="0">
              <a:buNone/>
            </a:pPr>
            <a:r>
              <a:rPr lang="en-US" sz="3200" u="sng" dirty="0">
                <a:hlinkClick r:id="rId2"/>
              </a:rPr>
              <a:t>https://zenodo.org/record/1188976#.Y1EP53ZBxPZ</a:t>
            </a:r>
            <a:endParaRPr lang="en-US" sz="3200" u="sng" dirty="0"/>
          </a:p>
          <a:p>
            <a:pPr marL="0" indent="0">
              <a:buNone/>
            </a:pPr>
            <a:endParaRPr lang="en-IN" dirty="0"/>
          </a:p>
        </p:txBody>
      </p:sp>
      <p:sp>
        <p:nvSpPr>
          <p:cNvPr id="4" name="Slide Number Placeholder 3">
            <a:extLst>
              <a:ext uri="{FF2B5EF4-FFF2-40B4-BE49-F238E27FC236}">
                <a16:creationId xmlns:a16="http://schemas.microsoft.com/office/drawing/2014/main" id="{D75B9FBE-63A2-0743-67E5-87CD167AF3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Google Shape;100;p14" descr="KLE Technological University">
            <a:extLst>
              <a:ext uri="{FF2B5EF4-FFF2-40B4-BE49-F238E27FC236}">
                <a16:creationId xmlns:a16="http://schemas.microsoft.com/office/drawing/2014/main" id="{7600FF66-10C8-D112-FB8F-9E9E71C6C6B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0497" y="182880"/>
            <a:ext cx="22002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278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TotalTime>
  <Words>1270</Words>
  <Application>Microsoft Office PowerPoint</Application>
  <PresentationFormat>Widescreen</PresentationFormat>
  <Paragraphs>146</Paragraphs>
  <Slides>22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Roboto</vt:lpstr>
      <vt:lpstr>Corbel</vt:lpstr>
      <vt:lpstr>EB Garamond</vt:lpstr>
      <vt:lpstr>arial</vt:lpstr>
      <vt:lpstr>Calibri Light</vt:lpstr>
      <vt:lpstr>Calibri</vt:lpstr>
      <vt:lpstr>Wingdings</vt:lpstr>
      <vt:lpstr>Office Theme</vt:lpstr>
      <vt:lpstr>                 SPEECH EMOTION RECOGNITION        School of Electronics and Communication Engineering</vt:lpstr>
      <vt:lpstr>Overview ;</vt:lpstr>
      <vt:lpstr>  </vt:lpstr>
      <vt:lpstr> </vt:lpstr>
      <vt:lpstr> What is Speech Emotion Recognition?</vt:lpstr>
      <vt:lpstr>PowerPoint Presentation</vt:lpstr>
      <vt:lpstr>Data Set Information;</vt:lpstr>
      <vt:lpstr>PowerPoint Presentation</vt:lpstr>
      <vt:lpstr>Provided link(Ravdess Dataset);</vt:lpstr>
      <vt:lpstr>What is LSTM model (Long Short-Term  Memory )?</vt:lpstr>
      <vt:lpstr>LSTM Model block diagram ;</vt:lpstr>
      <vt:lpstr>Purpose of using LSTM model;</vt:lpstr>
      <vt:lpstr>LSTM model Applications;</vt:lpstr>
      <vt:lpstr>Features Extracted</vt:lpstr>
      <vt:lpstr> Mel-Frequency Cepstral Coefficients (MFCCs): </vt:lpstr>
      <vt:lpstr>PowerPoint Presentation</vt:lpstr>
      <vt:lpstr>Chroma</vt:lpstr>
      <vt:lpstr>It is some kind of measurement of the quality of the sound which helps in judging the sound as higher, lower, and medium</vt:lpstr>
      <vt:lpstr>CONTRAST;</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Electronics and Communication Engineering</dc:title>
  <dc:creator>BHEEMASHANKAR  K</dc:creator>
  <cp:lastModifiedBy>Suhas Gogi</cp:lastModifiedBy>
  <cp:revision>49</cp:revision>
  <dcterms:created xsi:type="dcterms:W3CDTF">2021-02-23T10:06:57Z</dcterms:created>
  <dcterms:modified xsi:type="dcterms:W3CDTF">2022-12-06T12:12:08Z</dcterms:modified>
</cp:coreProperties>
</file>