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7" r:id="rId6"/>
    <p:sldId id="264" r:id="rId7"/>
    <p:sldId id="266" r:id="rId8"/>
    <p:sldId id="276" r:id="rId9"/>
    <p:sldId id="279" r:id="rId10"/>
    <p:sldId id="277" r:id="rId11"/>
    <p:sldId id="27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87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BC49E-428B-4861-9296-CE95D29D990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65CADD-17F3-48FB-B29C-7128AF066496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580CFA4C-4113-47E1-8990-9569F999E4A2}" type="parTrans" cxnId="{B865D401-8374-4CD9-8742-1E64FDF3646E}">
      <dgm:prSet/>
      <dgm:spPr/>
      <dgm:t>
        <a:bodyPr/>
        <a:lstStyle/>
        <a:p>
          <a:endParaRPr lang="en-US"/>
        </a:p>
      </dgm:t>
    </dgm:pt>
    <dgm:pt modelId="{E9B84C44-573E-4F72-8B04-C6698314E35E}" type="sibTrans" cxnId="{B865D401-8374-4CD9-8742-1E64FDF3646E}">
      <dgm:prSet/>
      <dgm:spPr/>
      <dgm:t>
        <a:bodyPr/>
        <a:lstStyle/>
        <a:p>
          <a:endParaRPr lang="en-US"/>
        </a:p>
      </dgm:t>
    </dgm:pt>
    <dgm:pt modelId="{7F2B7BCC-FB09-4534-BBE0-671D4B598C78}">
      <dgm:prSet/>
      <dgm:spPr/>
      <dgm:t>
        <a:bodyPr/>
        <a:lstStyle/>
        <a:p>
          <a:r>
            <a:rPr lang="en-US" dirty="0"/>
            <a:t>Data Preparation and Exploration</a:t>
          </a:r>
        </a:p>
      </dgm:t>
    </dgm:pt>
    <dgm:pt modelId="{1B7B44CD-C1F1-48FD-9B94-46BCD3850050}" type="parTrans" cxnId="{930541E2-9D9C-4A43-B2A7-985053A45F7D}">
      <dgm:prSet/>
      <dgm:spPr/>
      <dgm:t>
        <a:bodyPr/>
        <a:lstStyle/>
        <a:p>
          <a:endParaRPr lang="en-US"/>
        </a:p>
      </dgm:t>
    </dgm:pt>
    <dgm:pt modelId="{C0356206-25F6-4E3C-9EE0-C60FEA2D48E6}" type="sibTrans" cxnId="{930541E2-9D9C-4A43-B2A7-985053A45F7D}">
      <dgm:prSet/>
      <dgm:spPr/>
      <dgm:t>
        <a:bodyPr/>
        <a:lstStyle/>
        <a:p>
          <a:endParaRPr lang="en-US"/>
        </a:p>
      </dgm:t>
    </dgm:pt>
    <dgm:pt modelId="{E9DED730-1ED7-4339-B20B-9E88167F0145}">
      <dgm:prSet/>
      <dgm:spPr/>
      <dgm:t>
        <a:bodyPr/>
        <a:lstStyle/>
        <a:p>
          <a:r>
            <a:rPr lang="en-US" dirty="0"/>
            <a:t>Models and Analysis</a:t>
          </a:r>
        </a:p>
      </dgm:t>
    </dgm:pt>
    <dgm:pt modelId="{59BA7F14-D485-423C-9006-B33FD9126E45}" type="parTrans" cxnId="{A4248867-743D-4A2B-B349-5763C70C2025}">
      <dgm:prSet/>
      <dgm:spPr/>
      <dgm:t>
        <a:bodyPr/>
        <a:lstStyle/>
        <a:p>
          <a:endParaRPr lang="en-US"/>
        </a:p>
      </dgm:t>
    </dgm:pt>
    <dgm:pt modelId="{D9A2DA07-A83C-4D1E-904C-DE8BD813267D}" type="sibTrans" cxnId="{A4248867-743D-4A2B-B349-5763C70C2025}">
      <dgm:prSet/>
      <dgm:spPr/>
      <dgm:t>
        <a:bodyPr/>
        <a:lstStyle/>
        <a:p>
          <a:endParaRPr lang="en-US"/>
        </a:p>
      </dgm:t>
    </dgm:pt>
    <dgm:pt modelId="{A6C0E7EF-19B7-4D14-B89B-9EC6D542A5BA}">
      <dgm:prSet/>
      <dgm:spPr/>
      <dgm:t>
        <a:bodyPr/>
        <a:lstStyle/>
        <a:p>
          <a:r>
            <a:rPr lang="en-US"/>
            <a:t>Conclusion</a:t>
          </a:r>
        </a:p>
      </dgm:t>
    </dgm:pt>
    <dgm:pt modelId="{CEEB8E1C-E026-4333-A3B9-3CBAF3943E07}" type="parTrans" cxnId="{922E82A0-D4D8-4B57-AE92-436F40004A75}">
      <dgm:prSet/>
      <dgm:spPr/>
      <dgm:t>
        <a:bodyPr/>
        <a:lstStyle/>
        <a:p>
          <a:endParaRPr lang="en-US"/>
        </a:p>
      </dgm:t>
    </dgm:pt>
    <dgm:pt modelId="{4A2BD074-8D90-4750-A896-AA7F7791E44B}" type="sibTrans" cxnId="{922E82A0-D4D8-4B57-AE92-436F40004A75}">
      <dgm:prSet/>
      <dgm:spPr/>
      <dgm:t>
        <a:bodyPr/>
        <a:lstStyle/>
        <a:p>
          <a:endParaRPr lang="en-US"/>
        </a:p>
      </dgm:t>
    </dgm:pt>
    <dgm:pt modelId="{663C8446-461D-4F9E-9FD4-40BACDF7C39B}" type="pres">
      <dgm:prSet presAssocID="{A8ABC49E-428B-4861-9296-CE95D29D9901}" presName="root" presStyleCnt="0">
        <dgm:presLayoutVars>
          <dgm:dir/>
          <dgm:resizeHandles val="exact"/>
        </dgm:presLayoutVars>
      </dgm:prSet>
      <dgm:spPr/>
    </dgm:pt>
    <dgm:pt modelId="{529B7199-EDAA-4A53-8678-5FCEB4947521}" type="pres">
      <dgm:prSet presAssocID="{A8ABC49E-428B-4861-9296-CE95D29D9901}" presName="container" presStyleCnt="0">
        <dgm:presLayoutVars>
          <dgm:dir/>
          <dgm:resizeHandles val="exact"/>
        </dgm:presLayoutVars>
      </dgm:prSet>
      <dgm:spPr/>
    </dgm:pt>
    <dgm:pt modelId="{570F19EB-83EB-4A5F-B72C-DBD8035D16ED}" type="pres">
      <dgm:prSet presAssocID="{4265CADD-17F3-48FB-B29C-7128AF066496}" presName="compNode" presStyleCnt="0"/>
      <dgm:spPr/>
    </dgm:pt>
    <dgm:pt modelId="{FD5A4910-4AB2-4636-95D1-7EFAC5E20ED2}" type="pres">
      <dgm:prSet presAssocID="{4265CADD-17F3-48FB-B29C-7128AF066496}" presName="iconBgRect" presStyleLbl="bgShp" presStyleIdx="0" presStyleCnt="4"/>
      <dgm:spPr/>
    </dgm:pt>
    <dgm:pt modelId="{DCB6DBC2-2B54-40F1-B46F-5AD2B5FD228C}" type="pres">
      <dgm:prSet presAssocID="{4265CADD-17F3-48FB-B29C-7128AF06649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792D66F-6657-4780-A3F7-DB3D7E4DC40E}" type="pres">
      <dgm:prSet presAssocID="{4265CADD-17F3-48FB-B29C-7128AF066496}" presName="spaceRect" presStyleCnt="0"/>
      <dgm:spPr/>
    </dgm:pt>
    <dgm:pt modelId="{D51C7696-3D05-4939-A6E7-9C24E849809F}" type="pres">
      <dgm:prSet presAssocID="{4265CADD-17F3-48FB-B29C-7128AF066496}" presName="textRect" presStyleLbl="revTx" presStyleIdx="0" presStyleCnt="4">
        <dgm:presLayoutVars>
          <dgm:chMax val="1"/>
          <dgm:chPref val="1"/>
        </dgm:presLayoutVars>
      </dgm:prSet>
      <dgm:spPr/>
    </dgm:pt>
    <dgm:pt modelId="{14268AEE-91E5-40D3-AA3F-1A704153E5F8}" type="pres">
      <dgm:prSet presAssocID="{E9B84C44-573E-4F72-8B04-C6698314E35E}" presName="sibTrans" presStyleLbl="sibTrans2D1" presStyleIdx="0" presStyleCnt="0"/>
      <dgm:spPr/>
    </dgm:pt>
    <dgm:pt modelId="{6134F576-9B9B-4E1F-A2D2-7F2EAD24C7C8}" type="pres">
      <dgm:prSet presAssocID="{7F2B7BCC-FB09-4534-BBE0-671D4B598C78}" presName="compNode" presStyleCnt="0"/>
      <dgm:spPr/>
    </dgm:pt>
    <dgm:pt modelId="{BF7C38BD-1F8F-4726-BCE9-CAB054A11655}" type="pres">
      <dgm:prSet presAssocID="{7F2B7BCC-FB09-4534-BBE0-671D4B598C78}" presName="iconBgRect" presStyleLbl="bgShp" presStyleIdx="1" presStyleCnt="4"/>
      <dgm:spPr/>
    </dgm:pt>
    <dgm:pt modelId="{3FC0D1F9-14FE-465B-A9F5-654FBA8D92BA}" type="pres">
      <dgm:prSet presAssocID="{7F2B7BCC-FB09-4534-BBE0-671D4B598C7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3E8830-0965-4A5A-BA3C-C699E7FCE057}" type="pres">
      <dgm:prSet presAssocID="{7F2B7BCC-FB09-4534-BBE0-671D4B598C78}" presName="spaceRect" presStyleCnt="0"/>
      <dgm:spPr/>
    </dgm:pt>
    <dgm:pt modelId="{B293B3C7-AE15-4A6C-9B3E-E4A960D7100E}" type="pres">
      <dgm:prSet presAssocID="{7F2B7BCC-FB09-4534-BBE0-671D4B598C78}" presName="textRect" presStyleLbl="revTx" presStyleIdx="1" presStyleCnt="4">
        <dgm:presLayoutVars>
          <dgm:chMax val="1"/>
          <dgm:chPref val="1"/>
        </dgm:presLayoutVars>
      </dgm:prSet>
      <dgm:spPr/>
    </dgm:pt>
    <dgm:pt modelId="{7DDCFA1F-939E-4D40-B722-F2E605182EC3}" type="pres">
      <dgm:prSet presAssocID="{C0356206-25F6-4E3C-9EE0-C60FEA2D48E6}" presName="sibTrans" presStyleLbl="sibTrans2D1" presStyleIdx="0" presStyleCnt="0"/>
      <dgm:spPr/>
    </dgm:pt>
    <dgm:pt modelId="{5BC8EC9D-3C59-4FAA-8631-1A217B06A023}" type="pres">
      <dgm:prSet presAssocID="{E9DED730-1ED7-4339-B20B-9E88167F0145}" presName="compNode" presStyleCnt="0"/>
      <dgm:spPr/>
    </dgm:pt>
    <dgm:pt modelId="{9BF8BB9D-760F-487D-89A8-7E32442A0887}" type="pres">
      <dgm:prSet presAssocID="{E9DED730-1ED7-4339-B20B-9E88167F0145}" presName="iconBgRect" presStyleLbl="bgShp" presStyleIdx="2" presStyleCnt="4"/>
      <dgm:spPr/>
    </dgm:pt>
    <dgm:pt modelId="{47AFF92D-C57E-4148-9E28-177A81CB26B8}" type="pres">
      <dgm:prSet presAssocID="{E9DED730-1ED7-4339-B20B-9E88167F0145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EF72C6E-B850-4FF6-8E00-397A92E110CB}" type="pres">
      <dgm:prSet presAssocID="{E9DED730-1ED7-4339-B20B-9E88167F0145}" presName="spaceRect" presStyleCnt="0"/>
      <dgm:spPr/>
    </dgm:pt>
    <dgm:pt modelId="{DF5C877E-B86F-415C-B33B-23F7BBFD34A4}" type="pres">
      <dgm:prSet presAssocID="{E9DED730-1ED7-4339-B20B-9E88167F0145}" presName="textRect" presStyleLbl="revTx" presStyleIdx="2" presStyleCnt="4">
        <dgm:presLayoutVars>
          <dgm:chMax val="1"/>
          <dgm:chPref val="1"/>
        </dgm:presLayoutVars>
      </dgm:prSet>
      <dgm:spPr/>
    </dgm:pt>
    <dgm:pt modelId="{B0273422-4D50-460B-9245-6470A3287A2C}" type="pres">
      <dgm:prSet presAssocID="{D9A2DA07-A83C-4D1E-904C-DE8BD813267D}" presName="sibTrans" presStyleLbl="sibTrans2D1" presStyleIdx="0" presStyleCnt="0"/>
      <dgm:spPr/>
    </dgm:pt>
    <dgm:pt modelId="{4CE84653-41F7-4AD3-98C3-56C01878F2AD}" type="pres">
      <dgm:prSet presAssocID="{A6C0E7EF-19B7-4D14-B89B-9EC6D542A5BA}" presName="compNode" presStyleCnt="0"/>
      <dgm:spPr/>
    </dgm:pt>
    <dgm:pt modelId="{FB585C9B-867A-4A5B-B0D2-B79D15E7ECE8}" type="pres">
      <dgm:prSet presAssocID="{A6C0E7EF-19B7-4D14-B89B-9EC6D542A5BA}" presName="iconBgRect" presStyleLbl="bgShp" presStyleIdx="3" presStyleCnt="4"/>
      <dgm:spPr/>
    </dgm:pt>
    <dgm:pt modelId="{7ADC754A-288E-47AB-90AD-97E714831B1A}" type="pres">
      <dgm:prSet presAssocID="{A6C0E7EF-19B7-4D14-B89B-9EC6D542A5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277704D-7BDF-4846-9730-846AD3B3D1E2}" type="pres">
      <dgm:prSet presAssocID="{A6C0E7EF-19B7-4D14-B89B-9EC6D542A5BA}" presName="spaceRect" presStyleCnt="0"/>
      <dgm:spPr/>
    </dgm:pt>
    <dgm:pt modelId="{06131C3D-89F0-4DDD-8277-078E32E6A57D}" type="pres">
      <dgm:prSet presAssocID="{A6C0E7EF-19B7-4D14-B89B-9EC6D542A5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65D401-8374-4CD9-8742-1E64FDF3646E}" srcId="{A8ABC49E-428B-4861-9296-CE95D29D9901}" destId="{4265CADD-17F3-48FB-B29C-7128AF066496}" srcOrd="0" destOrd="0" parTransId="{580CFA4C-4113-47E1-8990-9569F999E4A2}" sibTransId="{E9B84C44-573E-4F72-8B04-C6698314E35E}"/>
    <dgm:cxn modelId="{6A549125-2553-44E0-BFE8-6649251B93C2}" type="presOf" srcId="{E9DED730-1ED7-4339-B20B-9E88167F0145}" destId="{DF5C877E-B86F-415C-B33B-23F7BBFD34A4}" srcOrd="0" destOrd="0" presId="urn:microsoft.com/office/officeart/2018/2/layout/IconCircleList"/>
    <dgm:cxn modelId="{C6256437-C25B-4078-B8BF-F52A5AF1D034}" type="presOf" srcId="{D9A2DA07-A83C-4D1E-904C-DE8BD813267D}" destId="{B0273422-4D50-460B-9245-6470A3287A2C}" srcOrd="0" destOrd="0" presId="urn:microsoft.com/office/officeart/2018/2/layout/IconCircleList"/>
    <dgm:cxn modelId="{A4248867-743D-4A2B-B349-5763C70C2025}" srcId="{A8ABC49E-428B-4861-9296-CE95D29D9901}" destId="{E9DED730-1ED7-4339-B20B-9E88167F0145}" srcOrd="2" destOrd="0" parTransId="{59BA7F14-D485-423C-9006-B33FD9126E45}" sibTransId="{D9A2DA07-A83C-4D1E-904C-DE8BD813267D}"/>
    <dgm:cxn modelId="{530EFC69-B190-4762-BEBD-CD87CAC54513}" type="presOf" srcId="{A6C0E7EF-19B7-4D14-B89B-9EC6D542A5BA}" destId="{06131C3D-89F0-4DDD-8277-078E32E6A57D}" srcOrd="0" destOrd="0" presId="urn:microsoft.com/office/officeart/2018/2/layout/IconCircleList"/>
    <dgm:cxn modelId="{08093252-793D-4630-A9AE-60542212DCC9}" type="presOf" srcId="{4265CADD-17F3-48FB-B29C-7128AF066496}" destId="{D51C7696-3D05-4939-A6E7-9C24E849809F}" srcOrd="0" destOrd="0" presId="urn:microsoft.com/office/officeart/2018/2/layout/IconCircleList"/>
    <dgm:cxn modelId="{6064D872-1CAB-48E5-8B1F-3486A090212F}" type="presOf" srcId="{7F2B7BCC-FB09-4534-BBE0-671D4B598C78}" destId="{B293B3C7-AE15-4A6C-9B3E-E4A960D7100E}" srcOrd="0" destOrd="0" presId="urn:microsoft.com/office/officeart/2018/2/layout/IconCircleList"/>
    <dgm:cxn modelId="{D642C898-0D78-462B-81A1-4E90A568CF54}" type="presOf" srcId="{A8ABC49E-428B-4861-9296-CE95D29D9901}" destId="{663C8446-461D-4F9E-9FD4-40BACDF7C39B}" srcOrd="0" destOrd="0" presId="urn:microsoft.com/office/officeart/2018/2/layout/IconCircleList"/>
    <dgm:cxn modelId="{922E82A0-D4D8-4B57-AE92-436F40004A75}" srcId="{A8ABC49E-428B-4861-9296-CE95D29D9901}" destId="{A6C0E7EF-19B7-4D14-B89B-9EC6D542A5BA}" srcOrd="3" destOrd="0" parTransId="{CEEB8E1C-E026-4333-A3B9-3CBAF3943E07}" sibTransId="{4A2BD074-8D90-4750-A896-AA7F7791E44B}"/>
    <dgm:cxn modelId="{247A12C2-47EF-49DE-A560-4ED8AB2BB75B}" type="presOf" srcId="{C0356206-25F6-4E3C-9EE0-C60FEA2D48E6}" destId="{7DDCFA1F-939E-4D40-B722-F2E605182EC3}" srcOrd="0" destOrd="0" presId="urn:microsoft.com/office/officeart/2018/2/layout/IconCircleList"/>
    <dgm:cxn modelId="{6AA52FE0-FCAC-4482-9D60-8CBD5EE66EB8}" type="presOf" srcId="{E9B84C44-573E-4F72-8B04-C6698314E35E}" destId="{14268AEE-91E5-40D3-AA3F-1A704153E5F8}" srcOrd="0" destOrd="0" presId="urn:microsoft.com/office/officeart/2018/2/layout/IconCircleList"/>
    <dgm:cxn modelId="{930541E2-9D9C-4A43-B2A7-985053A45F7D}" srcId="{A8ABC49E-428B-4861-9296-CE95D29D9901}" destId="{7F2B7BCC-FB09-4534-BBE0-671D4B598C78}" srcOrd="1" destOrd="0" parTransId="{1B7B44CD-C1F1-48FD-9B94-46BCD3850050}" sibTransId="{C0356206-25F6-4E3C-9EE0-C60FEA2D48E6}"/>
    <dgm:cxn modelId="{71EE7E8B-AB37-4E38-A2EE-C2069B036883}" type="presParOf" srcId="{663C8446-461D-4F9E-9FD4-40BACDF7C39B}" destId="{529B7199-EDAA-4A53-8678-5FCEB4947521}" srcOrd="0" destOrd="0" presId="urn:microsoft.com/office/officeart/2018/2/layout/IconCircleList"/>
    <dgm:cxn modelId="{9F3CAA5B-5C34-4BEF-8C0F-DFBE03A1DA15}" type="presParOf" srcId="{529B7199-EDAA-4A53-8678-5FCEB4947521}" destId="{570F19EB-83EB-4A5F-B72C-DBD8035D16ED}" srcOrd="0" destOrd="0" presId="urn:microsoft.com/office/officeart/2018/2/layout/IconCircleList"/>
    <dgm:cxn modelId="{08617786-C3BD-4AA5-85A9-CD4C6F4DCECC}" type="presParOf" srcId="{570F19EB-83EB-4A5F-B72C-DBD8035D16ED}" destId="{FD5A4910-4AB2-4636-95D1-7EFAC5E20ED2}" srcOrd="0" destOrd="0" presId="urn:microsoft.com/office/officeart/2018/2/layout/IconCircleList"/>
    <dgm:cxn modelId="{AF06D310-10BE-4DB2-B5B4-377E1685EBD8}" type="presParOf" srcId="{570F19EB-83EB-4A5F-B72C-DBD8035D16ED}" destId="{DCB6DBC2-2B54-40F1-B46F-5AD2B5FD228C}" srcOrd="1" destOrd="0" presId="urn:microsoft.com/office/officeart/2018/2/layout/IconCircleList"/>
    <dgm:cxn modelId="{C363B993-771A-4A69-B92F-66B0C1715B50}" type="presParOf" srcId="{570F19EB-83EB-4A5F-B72C-DBD8035D16ED}" destId="{3792D66F-6657-4780-A3F7-DB3D7E4DC40E}" srcOrd="2" destOrd="0" presId="urn:microsoft.com/office/officeart/2018/2/layout/IconCircleList"/>
    <dgm:cxn modelId="{1EC6D86E-E363-4D44-AD6F-4E4B7200ECCA}" type="presParOf" srcId="{570F19EB-83EB-4A5F-B72C-DBD8035D16ED}" destId="{D51C7696-3D05-4939-A6E7-9C24E849809F}" srcOrd="3" destOrd="0" presId="urn:microsoft.com/office/officeart/2018/2/layout/IconCircleList"/>
    <dgm:cxn modelId="{624E2132-BF85-42E6-B46A-C0282A49A483}" type="presParOf" srcId="{529B7199-EDAA-4A53-8678-5FCEB4947521}" destId="{14268AEE-91E5-40D3-AA3F-1A704153E5F8}" srcOrd="1" destOrd="0" presId="urn:microsoft.com/office/officeart/2018/2/layout/IconCircleList"/>
    <dgm:cxn modelId="{0060CECA-FA82-48FF-95E2-CD25F630BF70}" type="presParOf" srcId="{529B7199-EDAA-4A53-8678-5FCEB4947521}" destId="{6134F576-9B9B-4E1F-A2D2-7F2EAD24C7C8}" srcOrd="2" destOrd="0" presId="urn:microsoft.com/office/officeart/2018/2/layout/IconCircleList"/>
    <dgm:cxn modelId="{CF32862C-F720-4746-8487-256090B78D12}" type="presParOf" srcId="{6134F576-9B9B-4E1F-A2D2-7F2EAD24C7C8}" destId="{BF7C38BD-1F8F-4726-BCE9-CAB054A11655}" srcOrd="0" destOrd="0" presId="urn:microsoft.com/office/officeart/2018/2/layout/IconCircleList"/>
    <dgm:cxn modelId="{8F7FFAA2-CE25-46BF-8DD0-B6CA77030B72}" type="presParOf" srcId="{6134F576-9B9B-4E1F-A2D2-7F2EAD24C7C8}" destId="{3FC0D1F9-14FE-465B-A9F5-654FBA8D92BA}" srcOrd="1" destOrd="0" presId="urn:microsoft.com/office/officeart/2018/2/layout/IconCircleList"/>
    <dgm:cxn modelId="{D085A47A-D9FF-492B-9F62-8396BA9AC00A}" type="presParOf" srcId="{6134F576-9B9B-4E1F-A2D2-7F2EAD24C7C8}" destId="{5A3E8830-0965-4A5A-BA3C-C699E7FCE057}" srcOrd="2" destOrd="0" presId="urn:microsoft.com/office/officeart/2018/2/layout/IconCircleList"/>
    <dgm:cxn modelId="{88622226-8FAB-4491-AD51-94D570E53E21}" type="presParOf" srcId="{6134F576-9B9B-4E1F-A2D2-7F2EAD24C7C8}" destId="{B293B3C7-AE15-4A6C-9B3E-E4A960D7100E}" srcOrd="3" destOrd="0" presId="urn:microsoft.com/office/officeart/2018/2/layout/IconCircleList"/>
    <dgm:cxn modelId="{B0D84E37-8D5A-445C-986F-894794476863}" type="presParOf" srcId="{529B7199-EDAA-4A53-8678-5FCEB4947521}" destId="{7DDCFA1F-939E-4D40-B722-F2E605182EC3}" srcOrd="3" destOrd="0" presId="urn:microsoft.com/office/officeart/2018/2/layout/IconCircleList"/>
    <dgm:cxn modelId="{424132C6-332D-4433-BD87-514A6DF9EB2C}" type="presParOf" srcId="{529B7199-EDAA-4A53-8678-5FCEB4947521}" destId="{5BC8EC9D-3C59-4FAA-8631-1A217B06A023}" srcOrd="4" destOrd="0" presId="urn:microsoft.com/office/officeart/2018/2/layout/IconCircleList"/>
    <dgm:cxn modelId="{ABACCCCE-AD08-405E-9D3F-58FD33AD6DAD}" type="presParOf" srcId="{5BC8EC9D-3C59-4FAA-8631-1A217B06A023}" destId="{9BF8BB9D-760F-487D-89A8-7E32442A0887}" srcOrd="0" destOrd="0" presId="urn:microsoft.com/office/officeart/2018/2/layout/IconCircleList"/>
    <dgm:cxn modelId="{7C213F50-3AFD-444C-A9F6-F2441BA8F97B}" type="presParOf" srcId="{5BC8EC9D-3C59-4FAA-8631-1A217B06A023}" destId="{47AFF92D-C57E-4148-9E28-177A81CB26B8}" srcOrd="1" destOrd="0" presId="urn:microsoft.com/office/officeart/2018/2/layout/IconCircleList"/>
    <dgm:cxn modelId="{2116D2E9-C7DF-44D8-ABAF-9A92EC566119}" type="presParOf" srcId="{5BC8EC9D-3C59-4FAA-8631-1A217B06A023}" destId="{FEF72C6E-B850-4FF6-8E00-397A92E110CB}" srcOrd="2" destOrd="0" presId="urn:microsoft.com/office/officeart/2018/2/layout/IconCircleList"/>
    <dgm:cxn modelId="{2607087D-E409-49BF-A0E6-5836F3B4E5F8}" type="presParOf" srcId="{5BC8EC9D-3C59-4FAA-8631-1A217B06A023}" destId="{DF5C877E-B86F-415C-B33B-23F7BBFD34A4}" srcOrd="3" destOrd="0" presId="urn:microsoft.com/office/officeart/2018/2/layout/IconCircleList"/>
    <dgm:cxn modelId="{D34D5AB3-2A6D-4999-9242-C2878D88337F}" type="presParOf" srcId="{529B7199-EDAA-4A53-8678-5FCEB4947521}" destId="{B0273422-4D50-460B-9245-6470A3287A2C}" srcOrd="5" destOrd="0" presId="urn:microsoft.com/office/officeart/2018/2/layout/IconCircleList"/>
    <dgm:cxn modelId="{1CBE9ACD-7BEE-4EE1-86C3-67131E3E73F4}" type="presParOf" srcId="{529B7199-EDAA-4A53-8678-5FCEB4947521}" destId="{4CE84653-41F7-4AD3-98C3-56C01878F2AD}" srcOrd="6" destOrd="0" presId="urn:microsoft.com/office/officeart/2018/2/layout/IconCircleList"/>
    <dgm:cxn modelId="{0F099426-97E2-49AE-90CE-F28B2D7DA362}" type="presParOf" srcId="{4CE84653-41F7-4AD3-98C3-56C01878F2AD}" destId="{FB585C9B-867A-4A5B-B0D2-B79D15E7ECE8}" srcOrd="0" destOrd="0" presId="urn:microsoft.com/office/officeart/2018/2/layout/IconCircleList"/>
    <dgm:cxn modelId="{E8D2DE6B-31DE-4955-BEF1-08EFAAC1C789}" type="presParOf" srcId="{4CE84653-41F7-4AD3-98C3-56C01878F2AD}" destId="{7ADC754A-288E-47AB-90AD-97E714831B1A}" srcOrd="1" destOrd="0" presId="urn:microsoft.com/office/officeart/2018/2/layout/IconCircleList"/>
    <dgm:cxn modelId="{8068AD59-2E34-46D5-A6A3-1A44E44D32BF}" type="presParOf" srcId="{4CE84653-41F7-4AD3-98C3-56C01878F2AD}" destId="{7277704D-7BDF-4846-9730-846AD3B3D1E2}" srcOrd="2" destOrd="0" presId="urn:microsoft.com/office/officeart/2018/2/layout/IconCircleList"/>
    <dgm:cxn modelId="{107F4C2D-B46E-48F1-B653-0634B82E3D32}" type="presParOf" srcId="{4CE84653-41F7-4AD3-98C3-56C01878F2AD}" destId="{06131C3D-89F0-4DDD-8277-078E32E6A5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58EA4-A8DE-4C4A-8D0E-24EC892073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6AD41E-A8D0-4BDF-A4B9-6D0D77014C87}">
      <dgm:prSet/>
      <dgm:spPr/>
      <dgm:t>
        <a:bodyPr/>
        <a:lstStyle/>
        <a:p>
          <a:r>
            <a:rPr lang="en-US"/>
            <a:t>Problem:</a:t>
          </a:r>
        </a:p>
      </dgm:t>
    </dgm:pt>
    <dgm:pt modelId="{215C9578-2A76-4467-8DB2-4145EADFF502}" type="parTrans" cxnId="{A5E94346-84FF-4B5F-8CE7-FAA2D05B942B}">
      <dgm:prSet/>
      <dgm:spPr/>
      <dgm:t>
        <a:bodyPr/>
        <a:lstStyle/>
        <a:p>
          <a:endParaRPr lang="en-US"/>
        </a:p>
      </dgm:t>
    </dgm:pt>
    <dgm:pt modelId="{A96285D8-00FB-493C-B6A8-57875AE81CAF}" type="sibTrans" cxnId="{A5E94346-84FF-4B5F-8CE7-FAA2D05B942B}">
      <dgm:prSet/>
      <dgm:spPr/>
      <dgm:t>
        <a:bodyPr/>
        <a:lstStyle/>
        <a:p>
          <a:endParaRPr lang="en-US"/>
        </a:p>
      </dgm:t>
    </dgm:pt>
    <dgm:pt modelId="{81CE9607-F927-4491-BE63-9F7B5B689697}">
      <dgm:prSet/>
      <dgm:spPr/>
      <dgm:t>
        <a:bodyPr/>
        <a:lstStyle/>
        <a:p>
          <a:r>
            <a:rPr lang="en-US"/>
            <a:t>Rates of criminal behavior are influenced by social, environment and economic factors and can fluctuate significantly</a:t>
          </a:r>
        </a:p>
      </dgm:t>
    </dgm:pt>
    <dgm:pt modelId="{932E48AD-852F-4A0A-9011-A8B071AD9CDD}" type="parTrans" cxnId="{A2A97C70-0C60-4A9F-93BF-42EA23F308CC}">
      <dgm:prSet/>
      <dgm:spPr/>
      <dgm:t>
        <a:bodyPr/>
        <a:lstStyle/>
        <a:p>
          <a:endParaRPr lang="en-US"/>
        </a:p>
      </dgm:t>
    </dgm:pt>
    <dgm:pt modelId="{714564E6-26BC-4AFF-96CB-0E3FF53B6B65}" type="sibTrans" cxnId="{A2A97C70-0C60-4A9F-93BF-42EA23F308CC}">
      <dgm:prSet/>
      <dgm:spPr/>
      <dgm:t>
        <a:bodyPr/>
        <a:lstStyle/>
        <a:p>
          <a:endParaRPr lang="en-US"/>
        </a:p>
      </dgm:t>
    </dgm:pt>
    <dgm:pt modelId="{5B9D36EB-04E1-4E69-8851-3BE0A7E74BD7}">
      <dgm:prSet/>
      <dgm:spPr/>
      <dgm:t>
        <a:bodyPr/>
        <a:lstStyle/>
        <a:p>
          <a:r>
            <a:rPr lang="en-US"/>
            <a:t>Motivation:</a:t>
          </a:r>
        </a:p>
      </dgm:t>
    </dgm:pt>
    <dgm:pt modelId="{82E1F26B-48EC-4DFD-949A-6C989B81FE0A}" type="parTrans" cxnId="{7D29E1DA-1F16-471C-A3D6-697618053D1D}">
      <dgm:prSet/>
      <dgm:spPr/>
      <dgm:t>
        <a:bodyPr/>
        <a:lstStyle/>
        <a:p>
          <a:endParaRPr lang="en-US"/>
        </a:p>
      </dgm:t>
    </dgm:pt>
    <dgm:pt modelId="{8371D05C-3A4F-4F91-BCD1-DC4EA42C756F}" type="sibTrans" cxnId="{7D29E1DA-1F16-471C-A3D6-697618053D1D}">
      <dgm:prSet/>
      <dgm:spPr/>
      <dgm:t>
        <a:bodyPr/>
        <a:lstStyle/>
        <a:p>
          <a:endParaRPr lang="en-US"/>
        </a:p>
      </dgm:t>
    </dgm:pt>
    <dgm:pt modelId="{09060C2D-CBC8-483A-9C39-3B33B46050B9}">
      <dgm:prSet/>
      <dgm:spPr/>
      <dgm:t>
        <a:bodyPr/>
        <a:lstStyle/>
        <a:p>
          <a:r>
            <a:rPr lang="en-US"/>
            <a:t>Provide a solution to help address crime by helping police and public services department to properly allocate their resources by providing them analysis of crime data</a:t>
          </a:r>
        </a:p>
      </dgm:t>
    </dgm:pt>
    <dgm:pt modelId="{DB95F176-F4E8-44DC-8B1F-5EECF0918AF1}" type="parTrans" cxnId="{88030C1D-C2C2-4F8D-A556-2C4E5F8B6620}">
      <dgm:prSet/>
      <dgm:spPr/>
      <dgm:t>
        <a:bodyPr/>
        <a:lstStyle/>
        <a:p>
          <a:endParaRPr lang="en-US"/>
        </a:p>
      </dgm:t>
    </dgm:pt>
    <dgm:pt modelId="{9E71C0C6-D514-4329-9EC5-2B749070B06F}" type="sibTrans" cxnId="{88030C1D-C2C2-4F8D-A556-2C4E5F8B6620}">
      <dgm:prSet/>
      <dgm:spPr/>
      <dgm:t>
        <a:bodyPr/>
        <a:lstStyle/>
        <a:p>
          <a:endParaRPr lang="en-US"/>
        </a:p>
      </dgm:t>
    </dgm:pt>
    <dgm:pt modelId="{6647AF2A-D556-41C7-B3D3-D222C36E447F}">
      <dgm:prSet/>
      <dgm:spPr/>
      <dgm:t>
        <a:bodyPr/>
        <a:lstStyle/>
        <a:p>
          <a:r>
            <a:rPr lang="en-US"/>
            <a:t>Objective:</a:t>
          </a:r>
        </a:p>
      </dgm:t>
    </dgm:pt>
    <dgm:pt modelId="{E43356EB-CAE9-43BA-A38E-A66102585FB4}" type="parTrans" cxnId="{383373AE-0163-4F72-8481-F7B6EFD1B8E5}">
      <dgm:prSet/>
      <dgm:spPr/>
      <dgm:t>
        <a:bodyPr/>
        <a:lstStyle/>
        <a:p>
          <a:endParaRPr lang="en-US"/>
        </a:p>
      </dgm:t>
    </dgm:pt>
    <dgm:pt modelId="{E714E0CE-78A6-4407-A962-62A959D5973D}" type="sibTrans" cxnId="{383373AE-0163-4F72-8481-F7B6EFD1B8E5}">
      <dgm:prSet/>
      <dgm:spPr/>
      <dgm:t>
        <a:bodyPr/>
        <a:lstStyle/>
        <a:p>
          <a:endParaRPr lang="en-US"/>
        </a:p>
      </dgm:t>
    </dgm:pt>
    <dgm:pt modelId="{53284229-CD20-4543-8DBC-EB7DA6D769BE}">
      <dgm:prSet/>
      <dgm:spPr/>
      <dgm:t>
        <a:bodyPr/>
        <a:lstStyle/>
        <a:p>
          <a:r>
            <a:rPr lang="en-US"/>
            <a:t>Analyze patterns of reported criminal behavior in the city</a:t>
          </a:r>
        </a:p>
      </dgm:t>
    </dgm:pt>
    <dgm:pt modelId="{79BF74EB-39DE-4A51-B1B9-37B83B58CC8C}" type="parTrans" cxnId="{6D9167AE-879D-4801-891A-5F77302A28B4}">
      <dgm:prSet/>
      <dgm:spPr/>
      <dgm:t>
        <a:bodyPr/>
        <a:lstStyle/>
        <a:p>
          <a:endParaRPr lang="en-US"/>
        </a:p>
      </dgm:t>
    </dgm:pt>
    <dgm:pt modelId="{34FF8C0D-13D0-4056-B2BA-D8C5F76F6DD0}" type="sibTrans" cxnId="{6D9167AE-879D-4801-891A-5F77302A28B4}">
      <dgm:prSet/>
      <dgm:spPr/>
      <dgm:t>
        <a:bodyPr/>
        <a:lstStyle/>
        <a:p>
          <a:endParaRPr lang="en-US"/>
        </a:p>
      </dgm:t>
    </dgm:pt>
    <dgm:pt modelId="{A558CED6-BC18-466A-A329-7AACC4D33FFA}">
      <dgm:prSet/>
      <dgm:spPr/>
      <dgm:t>
        <a:bodyPr/>
        <a:lstStyle/>
        <a:p>
          <a:r>
            <a:rPr lang="en-US"/>
            <a:t>Provide visualization and analysis of crime which are happening in different area</a:t>
          </a:r>
        </a:p>
      </dgm:t>
    </dgm:pt>
    <dgm:pt modelId="{1C063D63-2C03-487D-88A3-DB07698BEE30}" type="parTrans" cxnId="{C246DDFD-BF4D-431A-AE92-00BCDCC6D8A2}">
      <dgm:prSet/>
      <dgm:spPr/>
      <dgm:t>
        <a:bodyPr/>
        <a:lstStyle/>
        <a:p>
          <a:endParaRPr lang="en-US"/>
        </a:p>
      </dgm:t>
    </dgm:pt>
    <dgm:pt modelId="{1A064EEA-423A-4BC6-8505-91538E834ACC}" type="sibTrans" cxnId="{C246DDFD-BF4D-431A-AE92-00BCDCC6D8A2}">
      <dgm:prSet/>
      <dgm:spPr/>
      <dgm:t>
        <a:bodyPr/>
        <a:lstStyle/>
        <a:p>
          <a:endParaRPr lang="en-US"/>
        </a:p>
      </dgm:t>
    </dgm:pt>
    <dgm:pt modelId="{1C3BCE11-3C66-442E-AC74-FF66CAFB6FD9}">
      <dgm:prSet/>
      <dgm:spPr/>
      <dgm:t>
        <a:bodyPr/>
        <a:lstStyle/>
        <a:p>
          <a:r>
            <a:rPr lang="en-US"/>
            <a:t>Create a reliable and predictive models to estimate to the number of crimes expected on a day based on the following.</a:t>
          </a:r>
        </a:p>
      </dgm:t>
    </dgm:pt>
    <dgm:pt modelId="{747D867B-AC82-4C92-AD74-A5B89EA27E10}" type="parTrans" cxnId="{2D5F869F-45B4-4158-B0BF-0D47FBCB888B}">
      <dgm:prSet/>
      <dgm:spPr/>
      <dgm:t>
        <a:bodyPr/>
        <a:lstStyle/>
        <a:p>
          <a:endParaRPr lang="en-US"/>
        </a:p>
      </dgm:t>
    </dgm:pt>
    <dgm:pt modelId="{B840C0C9-0E73-41EF-8770-D798A73D1886}" type="sibTrans" cxnId="{2D5F869F-45B4-4158-B0BF-0D47FBCB888B}">
      <dgm:prSet/>
      <dgm:spPr/>
      <dgm:t>
        <a:bodyPr/>
        <a:lstStyle/>
        <a:p>
          <a:endParaRPr lang="en-US"/>
        </a:p>
      </dgm:t>
    </dgm:pt>
    <dgm:pt modelId="{084D3667-217A-49D0-A36E-2674A971533D}">
      <dgm:prSet/>
      <dgm:spPr/>
      <dgm:t>
        <a:bodyPr/>
        <a:lstStyle/>
        <a:p>
          <a:r>
            <a:rPr lang="en-US"/>
            <a:t>Temporal Factors (season, day, date)</a:t>
          </a:r>
        </a:p>
      </dgm:t>
    </dgm:pt>
    <dgm:pt modelId="{9D6E32DF-D52F-4A29-87A5-96C025327E58}" type="parTrans" cxnId="{23BCAAB3-43FA-4AF2-9C9E-7731110C6601}">
      <dgm:prSet/>
      <dgm:spPr/>
      <dgm:t>
        <a:bodyPr/>
        <a:lstStyle/>
        <a:p>
          <a:endParaRPr lang="en-US"/>
        </a:p>
      </dgm:t>
    </dgm:pt>
    <dgm:pt modelId="{1EDD9809-93EB-4292-B729-77DD9F22043D}" type="sibTrans" cxnId="{23BCAAB3-43FA-4AF2-9C9E-7731110C6601}">
      <dgm:prSet/>
      <dgm:spPr/>
      <dgm:t>
        <a:bodyPr/>
        <a:lstStyle/>
        <a:p>
          <a:endParaRPr lang="en-US"/>
        </a:p>
      </dgm:t>
    </dgm:pt>
    <dgm:pt modelId="{1AA1CB33-12BD-422B-A075-76A14670C57B}">
      <dgm:prSet/>
      <dgm:spPr/>
      <dgm:t>
        <a:bodyPr/>
        <a:lstStyle/>
        <a:p>
          <a:r>
            <a:rPr lang="en-US"/>
            <a:t>Environmental (temperature, precipitation, snowfall)</a:t>
          </a:r>
        </a:p>
      </dgm:t>
    </dgm:pt>
    <dgm:pt modelId="{7183E571-5BA1-4B40-AA4F-25A258950789}" type="parTrans" cxnId="{D5DA2FF2-C438-40D8-A948-13BB341B2011}">
      <dgm:prSet/>
      <dgm:spPr/>
      <dgm:t>
        <a:bodyPr/>
        <a:lstStyle/>
        <a:p>
          <a:endParaRPr lang="en-US"/>
        </a:p>
      </dgm:t>
    </dgm:pt>
    <dgm:pt modelId="{22B73380-7BD2-4B73-8995-47D7048E3156}" type="sibTrans" cxnId="{D5DA2FF2-C438-40D8-A948-13BB341B2011}">
      <dgm:prSet/>
      <dgm:spPr/>
      <dgm:t>
        <a:bodyPr/>
        <a:lstStyle/>
        <a:p>
          <a:endParaRPr lang="en-US"/>
        </a:p>
      </dgm:t>
    </dgm:pt>
    <dgm:pt modelId="{0700BA14-6C0E-420A-8DFC-14C1F0B7E76E}">
      <dgm:prSet/>
      <dgm:spPr/>
      <dgm:t>
        <a:bodyPr/>
        <a:lstStyle/>
        <a:p>
          <a:r>
            <a:rPr lang="en-US"/>
            <a:t>Economic (current unemployment rate and trends)</a:t>
          </a:r>
        </a:p>
      </dgm:t>
    </dgm:pt>
    <dgm:pt modelId="{AE5B4F02-2B31-46FB-8222-AC9101DCB177}" type="parTrans" cxnId="{2A5A5F23-31B3-4664-B34A-6A57583F6951}">
      <dgm:prSet/>
      <dgm:spPr/>
      <dgm:t>
        <a:bodyPr/>
        <a:lstStyle/>
        <a:p>
          <a:endParaRPr lang="en-US"/>
        </a:p>
      </dgm:t>
    </dgm:pt>
    <dgm:pt modelId="{91F36617-DDD7-45E9-8607-BD442F9F4DE6}" type="sibTrans" cxnId="{2A5A5F23-31B3-4664-B34A-6A57583F6951}">
      <dgm:prSet/>
      <dgm:spPr/>
      <dgm:t>
        <a:bodyPr/>
        <a:lstStyle/>
        <a:p>
          <a:endParaRPr lang="en-US"/>
        </a:p>
      </dgm:t>
    </dgm:pt>
    <dgm:pt modelId="{9DD66112-CD94-4316-800A-7C9FE26EB544}" type="pres">
      <dgm:prSet presAssocID="{E0A58EA4-A8DE-4C4A-8D0E-24EC89207363}" presName="linear" presStyleCnt="0">
        <dgm:presLayoutVars>
          <dgm:animLvl val="lvl"/>
          <dgm:resizeHandles val="exact"/>
        </dgm:presLayoutVars>
      </dgm:prSet>
      <dgm:spPr/>
    </dgm:pt>
    <dgm:pt modelId="{2F84AB70-C696-410E-AC9F-0C023FED11EF}" type="pres">
      <dgm:prSet presAssocID="{586AD41E-A8D0-4BDF-A4B9-6D0D77014C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A2C56B-F6FD-43A4-BB7C-F031349FF1E5}" type="pres">
      <dgm:prSet presAssocID="{586AD41E-A8D0-4BDF-A4B9-6D0D77014C87}" presName="childText" presStyleLbl="revTx" presStyleIdx="0" presStyleCnt="3">
        <dgm:presLayoutVars>
          <dgm:bulletEnabled val="1"/>
        </dgm:presLayoutVars>
      </dgm:prSet>
      <dgm:spPr/>
    </dgm:pt>
    <dgm:pt modelId="{E9A81256-0131-40D9-BBB8-DC4317E0B8EC}" type="pres">
      <dgm:prSet presAssocID="{5B9D36EB-04E1-4E69-8851-3BE0A7E74B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684A43-F826-43A9-80A2-A126AD347AC5}" type="pres">
      <dgm:prSet presAssocID="{5B9D36EB-04E1-4E69-8851-3BE0A7E74BD7}" presName="childText" presStyleLbl="revTx" presStyleIdx="1" presStyleCnt="3">
        <dgm:presLayoutVars>
          <dgm:bulletEnabled val="1"/>
        </dgm:presLayoutVars>
      </dgm:prSet>
      <dgm:spPr/>
    </dgm:pt>
    <dgm:pt modelId="{19F46CF5-88A9-4CC0-8054-F19CF76118AA}" type="pres">
      <dgm:prSet presAssocID="{6647AF2A-D556-41C7-B3D3-D222C36E44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9AF9C42-FAE1-49EF-98C6-31B789BD9E20}" type="pres">
      <dgm:prSet presAssocID="{6647AF2A-D556-41C7-B3D3-D222C36E447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A194F1C-0403-4753-B0C8-E9457FF5F5BD}" type="presOf" srcId="{084D3667-217A-49D0-A36E-2674A971533D}" destId="{39AF9C42-FAE1-49EF-98C6-31B789BD9E20}" srcOrd="0" destOrd="3" presId="urn:microsoft.com/office/officeart/2005/8/layout/vList2"/>
    <dgm:cxn modelId="{88030C1D-C2C2-4F8D-A556-2C4E5F8B6620}" srcId="{5B9D36EB-04E1-4E69-8851-3BE0A7E74BD7}" destId="{09060C2D-CBC8-483A-9C39-3B33B46050B9}" srcOrd="0" destOrd="0" parTransId="{DB95F176-F4E8-44DC-8B1F-5EECF0918AF1}" sibTransId="{9E71C0C6-D514-4329-9EC5-2B749070B06F}"/>
    <dgm:cxn modelId="{2A5A5F23-31B3-4664-B34A-6A57583F6951}" srcId="{1C3BCE11-3C66-442E-AC74-FF66CAFB6FD9}" destId="{0700BA14-6C0E-420A-8DFC-14C1F0B7E76E}" srcOrd="2" destOrd="0" parTransId="{AE5B4F02-2B31-46FB-8222-AC9101DCB177}" sibTransId="{91F36617-DDD7-45E9-8607-BD442F9F4DE6}"/>
    <dgm:cxn modelId="{6B80DC36-AFAB-472A-A24F-2531A0118E2D}" type="presOf" srcId="{5B9D36EB-04E1-4E69-8851-3BE0A7E74BD7}" destId="{E9A81256-0131-40D9-BBB8-DC4317E0B8EC}" srcOrd="0" destOrd="0" presId="urn:microsoft.com/office/officeart/2005/8/layout/vList2"/>
    <dgm:cxn modelId="{08E7435D-6F2E-4C57-A9BD-79A7313ADD20}" type="presOf" srcId="{6647AF2A-D556-41C7-B3D3-D222C36E447F}" destId="{19F46CF5-88A9-4CC0-8054-F19CF76118AA}" srcOrd="0" destOrd="0" presId="urn:microsoft.com/office/officeart/2005/8/layout/vList2"/>
    <dgm:cxn modelId="{A5E94346-84FF-4B5F-8CE7-FAA2D05B942B}" srcId="{E0A58EA4-A8DE-4C4A-8D0E-24EC89207363}" destId="{586AD41E-A8D0-4BDF-A4B9-6D0D77014C87}" srcOrd="0" destOrd="0" parTransId="{215C9578-2A76-4467-8DB2-4145EADFF502}" sibTransId="{A96285D8-00FB-493C-B6A8-57875AE81CAF}"/>
    <dgm:cxn modelId="{7BA79169-3E75-44B4-B33D-9157D3CD1FBD}" type="presOf" srcId="{0700BA14-6C0E-420A-8DFC-14C1F0B7E76E}" destId="{39AF9C42-FAE1-49EF-98C6-31B789BD9E20}" srcOrd="0" destOrd="5" presId="urn:microsoft.com/office/officeart/2005/8/layout/vList2"/>
    <dgm:cxn modelId="{C010BD4A-18A8-42E3-BEFC-55FC5FA31F18}" type="presOf" srcId="{1C3BCE11-3C66-442E-AC74-FF66CAFB6FD9}" destId="{39AF9C42-FAE1-49EF-98C6-31B789BD9E20}" srcOrd="0" destOrd="2" presId="urn:microsoft.com/office/officeart/2005/8/layout/vList2"/>
    <dgm:cxn modelId="{4FE78D4E-881E-4C01-8EC5-9806647CF725}" type="presOf" srcId="{53284229-CD20-4543-8DBC-EB7DA6D769BE}" destId="{39AF9C42-FAE1-49EF-98C6-31B789BD9E20}" srcOrd="0" destOrd="0" presId="urn:microsoft.com/office/officeart/2005/8/layout/vList2"/>
    <dgm:cxn modelId="{A2A97C70-0C60-4A9F-93BF-42EA23F308CC}" srcId="{586AD41E-A8D0-4BDF-A4B9-6D0D77014C87}" destId="{81CE9607-F927-4491-BE63-9F7B5B689697}" srcOrd="0" destOrd="0" parTransId="{932E48AD-852F-4A0A-9011-A8B071AD9CDD}" sibTransId="{714564E6-26BC-4AFF-96CB-0E3FF53B6B65}"/>
    <dgm:cxn modelId="{E3729050-A165-4175-80A9-2722B72EE9B0}" type="presOf" srcId="{A558CED6-BC18-466A-A329-7AACC4D33FFA}" destId="{39AF9C42-FAE1-49EF-98C6-31B789BD9E20}" srcOrd="0" destOrd="1" presId="urn:microsoft.com/office/officeart/2005/8/layout/vList2"/>
    <dgm:cxn modelId="{E3AFA175-A711-47FE-BEE8-91A4D25CE3D3}" type="presOf" srcId="{09060C2D-CBC8-483A-9C39-3B33B46050B9}" destId="{80684A43-F826-43A9-80A2-A126AD347AC5}" srcOrd="0" destOrd="0" presId="urn:microsoft.com/office/officeart/2005/8/layout/vList2"/>
    <dgm:cxn modelId="{1061F857-BC05-41D7-9556-E6C14DDCED4A}" type="presOf" srcId="{586AD41E-A8D0-4BDF-A4B9-6D0D77014C87}" destId="{2F84AB70-C696-410E-AC9F-0C023FED11EF}" srcOrd="0" destOrd="0" presId="urn:microsoft.com/office/officeart/2005/8/layout/vList2"/>
    <dgm:cxn modelId="{2D5F869F-45B4-4158-B0BF-0D47FBCB888B}" srcId="{6647AF2A-D556-41C7-B3D3-D222C36E447F}" destId="{1C3BCE11-3C66-442E-AC74-FF66CAFB6FD9}" srcOrd="1" destOrd="0" parTransId="{747D867B-AC82-4C92-AD74-A5B89EA27E10}" sibTransId="{B840C0C9-0E73-41EF-8770-D798A73D1886}"/>
    <dgm:cxn modelId="{662CE9A9-FD9F-4CB0-8482-8E676A619A26}" type="presOf" srcId="{81CE9607-F927-4491-BE63-9F7B5B689697}" destId="{ACA2C56B-F6FD-43A4-BB7C-F031349FF1E5}" srcOrd="0" destOrd="0" presId="urn:microsoft.com/office/officeart/2005/8/layout/vList2"/>
    <dgm:cxn modelId="{6D9167AE-879D-4801-891A-5F77302A28B4}" srcId="{6647AF2A-D556-41C7-B3D3-D222C36E447F}" destId="{53284229-CD20-4543-8DBC-EB7DA6D769BE}" srcOrd="0" destOrd="0" parTransId="{79BF74EB-39DE-4A51-B1B9-37B83B58CC8C}" sibTransId="{34FF8C0D-13D0-4056-B2BA-D8C5F76F6DD0}"/>
    <dgm:cxn modelId="{383373AE-0163-4F72-8481-F7B6EFD1B8E5}" srcId="{E0A58EA4-A8DE-4C4A-8D0E-24EC89207363}" destId="{6647AF2A-D556-41C7-B3D3-D222C36E447F}" srcOrd="2" destOrd="0" parTransId="{E43356EB-CAE9-43BA-A38E-A66102585FB4}" sibTransId="{E714E0CE-78A6-4407-A962-62A959D5973D}"/>
    <dgm:cxn modelId="{23BCAAB3-43FA-4AF2-9C9E-7731110C6601}" srcId="{1C3BCE11-3C66-442E-AC74-FF66CAFB6FD9}" destId="{084D3667-217A-49D0-A36E-2674A971533D}" srcOrd="0" destOrd="0" parTransId="{9D6E32DF-D52F-4A29-87A5-96C025327E58}" sibTransId="{1EDD9809-93EB-4292-B729-77DD9F22043D}"/>
    <dgm:cxn modelId="{8B821FD9-C5FF-4846-800C-91BD4BAEB50D}" type="presOf" srcId="{E0A58EA4-A8DE-4C4A-8D0E-24EC89207363}" destId="{9DD66112-CD94-4316-800A-7C9FE26EB544}" srcOrd="0" destOrd="0" presId="urn:microsoft.com/office/officeart/2005/8/layout/vList2"/>
    <dgm:cxn modelId="{7D29E1DA-1F16-471C-A3D6-697618053D1D}" srcId="{E0A58EA4-A8DE-4C4A-8D0E-24EC89207363}" destId="{5B9D36EB-04E1-4E69-8851-3BE0A7E74BD7}" srcOrd="1" destOrd="0" parTransId="{82E1F26B-48EC-4DFD-949A-6C989B81FE0A}" sibTransId="{8371D05C-3A4F-4F91-BCD1-DC4EA42C756F}"/>
    <dgm:cxn modelId="{D5DA2FF2-C438-40D8-A948-13BB341B2011}" srcId="{1C3BCE11-3C66-442E-AC74-FF66CAFB6FD9}" destId="{1AA1CB33-12BD-422B-A075-76A14670C57B}" srcOrd="1" destOrd="0" parTransId="{7183E571-5BA1-4B40-AA4F-25A258950789}" sibTransId="{22B73380-7BD2-4B73-8995-47D7048E3156}"/>
    <dgm:cxn modelId="{C12319FB-B5C5-4FEE-AAE2-6112EE1E8D43}" type="presOf" srcId="{1AA1CB33-12BD-422B-A075-76A14670C57B}" destId="{39AF9C42-FAE1-49EF-98C6-31B789BD9E20}" srcOrd="0" destOrd="4" presId="urn:microsoft.com/office/officeart/2005/8/layout/vList2"/>
    <dgm:cxn modelId="{C246DDFD-BF4D-431A-AE92-00BCDCC6D8A2}" srcId="{53284229-CD20-4543-8DBC-EB7DA6D769BE}" destId="{A558CED6-BC18-466A-A329-7AACC4D33FFA}" srcOrd="0" destOrd="0" parTransId="{1C063D63-2C03-487D-88A3-DB07698BEE30}" sibTransId="{1A064EEA-423A-4BC6-8505-91538E834ACC}"/>
    <dgm:cxn modelId="{25B4417D-47E3-4CCE-B905-8BB84C31E9EF}" type="presParOf" srcId="{9DD66112-CD94-4316-800A-7C9FE26EB544}" destId="{2F84AB70-C696-410E-AC9F-0C023FED11EF}" srcOrd="0" destOrd="0" presId="urn:microsoft.com/office/officeart/2005/8/layout/vList2"/>
    <dgm:cxn modelId="{6594C6A9-A848-473A-AC47-5E4422903026}" type="presParOf" srcId="{9DD66112-CD94-4316-800A-7C9FE26EB544}" destId="{ACA2C56B-F6FD-43A4-BB7C-F031349FF1E5}" srcOrd="1" destOrd="0" presId="urn:microsoft.com/office/officeart/2005/8/layout/vList2"/>
    <dgm:cxn modelId="{056320A2-8EE3-487F-A43D-D5505246F47D}" type="presParOf" srcId="{9DD66112-CD94-4316-800A-7C9FE26EB544}" destId="{E9A81256-0131-40D9-BBB8-DC4317E0B8EC}" srcOrd="2" destOrd="0" presId="urn:microsoft.com/office/officeart/2005/8/layout/vList2"/>
    <dgm:cxn modelId="{D7BE6DA2-7067-47F7-9AF6-315CED000778}" type="presParOf" srcId="{9DD66112-CD94-4316-800A-7C9FE26EB544}" destId="{80684A43-F826-43A9-80A2-A126AD347AC5}" srcOrd="3" destOrd="0" presId="urn:microsoft.com/office/officeart/2005/8/layout/vList2"/>
    <dgm:cxn modelId="{18B67DC4-6D4B-4C7E-B31D-2E71F93C4F80}" type="presParOf" srcId="{9DD66112-CD94-4316-800A-7C9FE26EB544}" destId="{19F46CF5-88A9-4CC0-8054-F19CF76118AA}" srcOrd="4" destOrd="0" presId="urn:microsoft.com/office/officeart/2005/8/layout/vList2"/>
    <dgm:cxn modelId="{BE402873-5D37-49FA-A889-91D0D474236C}" type="presParOf" srcId="{9DD66112-CD94-4316-800A-7C9FE26EB544}" destId="{39AF9C42-FAE1-49EF-98C6-31B789BD9E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A4910-4AB2-4636-95D1-7EFAC5E20ED2}">
      <dsp:nvSpPr>
        <dsp:cNvPr id="0" name=""/>
        <dsp:cNvSpPr/>
      </dsp:nvSpPr>
      <dsp:spPr>
        <a:xfrm>
          <a:off x="6409" y="124393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6DBC2-2B54-40F1-B46F-5AD2B5FD228C}">
      <dsp:nvSpPr>
        <dsp:cNvPr id="0" name=""/>
        <dsp:cNvSpPr/>
      </dsp:nvSpPr>
      <dsp:spPr>
        <a:xfrm>
          <a:off x="312701" y="430685"/>
          <a:ext cx="845948" cy="84594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C7696-3D05-4939-A6E7-9C24E849809F}">
      <dsp:nvSpPr>
        <dsp:cNvPr id="0" name=""/>
        <dsp:cNvSpPr/>
      </dsp:nvSpPr>
      <dsp:spPr>
        <a:xfrm>
          <a:off x="1777484" y="124393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777484" y="124393"/>
        <a:ext cx="3437969" cy="1458532"/>
      </dsp:txXfrm>
    </dsp:sp>
    <dsp:sp modelId="{BF7C38BD-1F8F-4726-BCE9-CAB054A11655}">
      <dsp:nvSpPr>
        <dsp:cNvPr id="0" name=""/>
        <dsp:cNvSpPr/>
      </dsp:nvSpPr>
      <dsp:spPr>
        <a:xfrm>
          <a:off x="5814495" y="124393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0D1F9-14FE-465B-A9F5-654FBA8D92BA}">
      <dsp:nvSpPr>
        <dsp:cNvPr id="0" name=""/>
        <dsp:cNvSpPr/>
      </dsp:nvSpPr>
      <dsp:spPr>
        <a:xfrm>
          <a:off x="6120786" y="430685"/>
          <a:ext cx="845948" cy="84594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3B3C7-AE15-4A6C-9B3E-E4A960D7100E}">
      <dsp:nvSpPr>
        <dsp:cNvPr id="0" name=""/>
        <dsp:cNvSpPr/>
      </dsp:nvSpPr>
      <dsp:spPr>
        <a:xfrm>
          <a:off x="7585570" y="124393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 and Exploration</a:t>
          </a:r>
        </a:p>
      </dsp:txBody>
      <dsp:txXfrm>
        <a:off x="7585570" y="124393"/>
        <a:ext cx="3437969" cy="1458532"/>
      </dsp:txXfrm>
    </dsp:sp>
    <dsp:sp modelId="{9BF8BB9D-760F-487D-89A8-7E32442A0887}">
      <dsp:nvSpPr>
        <dsp:cNvPr id="0" name=""/>
        <dsp:cNvSpPr/>
      </dsp:nvSpPr>
      <dsp:spPr>
        <a:xfrm>
          <a:off x="6409" y="2231354"/>
          <a:ext cx="1458532" cy="14585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FF92D-C57E-4148-9E28-177A81CB26B8}">
      <dsp:nvSpPr>
        <dsp:cNvPr id="0" name=""/>
        <dsp:cNvSpPr/>
      </dsp:nvSpPr>
      <dsp:spPr>
        <a:xfrm>
          <a:off x="312701" y="2537646"/>
          <a:ext cx="845948" cy="84594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C877E-B86F-415C-B33B-23F7BBFD34A4}">
      <dsp:nvSpPr>
        <dsp:cNvPr id="0" name=""/>
        <dsp:cNvSpPr/>
      </dsp:nvSpPr>
      <dsp:spPr>
        <a:xfrm>
          <a:off x="1777484" y="223135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Models and Analysis</a:t>
          </a:r>
        </a:p>
      </dsp:txBody>
      <dsp:txXfrm>
        <a:off x="1777484" y="2231354"/>
        <a:ext cx="3437969" cy="1458532"/>
      </dsp:txXfrm>
    </dsp:sp>
    <dsp:sp modelId="{FB585C9B-867A-4A5B-B0D2-B79D15E7ECE8}">
      <dsp:nvSpPr>
        <dsp:cNvPr id="0" name=""/>
        <dsp:cNvSpPr/>
      </dsp:nvSpPr>
      <dsp:spPr>
        <a:xfrm>
          <a:off x="5814495" y="2231354"/>
          <a:ext cx="1458532" cy="1458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C754A-288E-47AB-90AD-97E714831B1A}">
      <dsp:nvSpPr>
        <dsp:cNvPr id="0" name=""/>
        <dsp:cNvSpPr/>
      </dsp:nvSpPr>
      <dsp:spPr>
        <a:xfrm>
          <a:off x="6120786" y="2537646"/>
          <a:ext cx="845948" cy="8459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31C3D-89F0-4DDD-8277-078E32E6A57D}">
      <dsp:nvSpPr>
        <dsp:cNvPr id="0" name=""/>
        <dsp:cNvSpPr/>
      </dsp:nvSpPr>
      <dsp:spPr>
        <a:xfrm>
          <a:off x="7585570" y="223135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7585570" y="2231354"/>
        <a:ext cx="3437969" cy="1458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4AB70-C696-410E-AC9F-0C023FED11EF}">
      <dsp:nvSpPr>
        <dsp:cNvPr id="0" name=""/>
        <dsp:cNvSpPr/>
      </dsp:nvSpPr>
      <dsp:spPr>
        <a:xfrm>
          <a:off x="0" y="107625"/>
          <a:ext cx="7012370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Problem:</a:t>
          </a:r>
        </a:p>
      </dsp:txBody>
      <dsp:txXfrm>
        <a:off x="22246" y="129871"/>
        <a:ext cx="6967878" cy="411223"/>
      </dsp:txXfrm>
    </dsp:sp>
    <dsp:sp modelId="{ACA2C56B-F6FD-43A4-BB7C-F031349FF1E5}">
      <dsp:nvSpPr>
        <dsp:cNvPr id="0" name=""/>
        <dsp:cNvSpPr/>
      </dsp:nvSpPr>
      <dsp:spPr>
        <a:xfrm>
          <a:off x="0" y="563340"/>
          <a:ext cx="701237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Rates of criminal behavior are influenced by social, environment and economic factors and can fluctuate significantly</a:t>
          </a:r>
        </a:p>
      </dsp:txBody>
      <dsp:txXfrm>
        <a:off x="0" y="563340"/>
        <a:ext cx="7012370" cy="471960"/>
      </dsp:txXfrm>
    </dsp:sp>
    <dsp:sp modelId="{E9A81256-0131-40D9-BBB8-DC4317E0B8EC}">
      <dsp:nvSpPr>
        <dsp:cNvPr id="0" name=""/>
        <dsp:cNvSpPr/>
      </dsp:nvSpPr>
      <dsp:spPr>
        <a:xfrm>
          <a:off x="0" y="1035300"/>
          <a:ext cx="7012370" cy="455715"/>
        </a:xfrm>
        <a:prstGeom prst="roundRect">
          <a:avLst/>
        </a:prstGeom>
        <a:gradFill rotWithShape="0">
          <a:gsLst>
            <a:gs pos="0">
              <a:schemeClr val="accent2">
                <a:hueOff val="748319"/>
                <a:satOff val="-315"/>
                <a:lumOff val="3529"/>
                <a:alphaOff val="0"/>
                <a:tint val="98000"/>
                <a:lumMod val="110000"/>
              </a:schemeClr>
            </a:gs>
            <a:gs pos="84000">
              <a:schemeClr val="accent2">
                <a:hueOff val="748319"/>
                <a:satOff val="-315"/>
                <a:lumOff val="352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Motivation:</a:t>
          </a:r>
        </a:p>
      </dsp:txBody>
      <dsp:txXfrm>
        <a:off x="22246" y="1057546"/>
        <a:ext cx="6967878" cy="411223"/>
      </dsp:txXfrm>
    </dsp:sp>
    <dsp:sp modelId="{80684A43-F826-43A9-80A2-A126AD347AC5}">
      <dsp:nvSpPr>
        <dsp:cNvPr id="0" name=""/>
        <dsp:cNvSpPr/>
      </dsp:nvSpPr>
      <dsp:spPr>
        <a:xfrm>
          <a:off x="0" y="1491015"/>
          <a:ext cx="7012370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Provide a solution to help address crime by helping police and public services department to properly allocate their resources by providing them analysis of crime data</a:t>
          </a:r>
        </a:p>
      </dsp:txBody>
      <dsp:txXfrm>
        <a:off x="0" y="1491015"/>
        <a:ext cx="7012370" cy="688274"/>
      </dsp:txXfrm>
    </dsp:sp>
    <dsp:sp modelId="{19F46CF5-88A9-4CC0-8054-F19CF76118AA}">
      <dsp:nvSpPr>
        <dsp:cNvPr id="0" name=""/>
        <dsp:cNvSpPr/>
      </dsp:nvSpPr>
      <dsp:spPr>
        <a:xfrm>
          <a:off x="0" y="2179290"/>
          <a:ext cx="7012370" cy="455715"/>
        </a:xfrm>
        <a:prstGeom prst="roundRect">
          <a:avLst/>
        </a:prstGeom>
        <a:gradFill rotWithShape="0">
          <a:gsLst>
            <a:gs pos="0">
              <a:schemeClr val="accent2">
                <a:hueOff val="1496637"/>
                <a:satOff val="-631"/>
                <a:lumOff val="7058"/>
                <a:alphaOff val="0"/>
                <a:tint val="98000"/>
                <a:lumMod val="110000"/>
              </a:schemeClr>
            </a:gs>
            <a:gs pos="84000">
              <a:schemeClr val="accent2">
                <a:hueOff val="1496637"/>
                <a:satOff val="-631"/>
                <a:lumOff val="705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Objective:</a:t>
          </a:r>
        </a:p>
      </dsp:txBody>
      <dsp:txXfrm>
        <a:off x="22246" y="2201536"/>
        <a:ext cx="6967878" cy="411223"/>
      </dsp:txXfrm>
    </dsp:sp>
    <dsp:sp modelId="{39AF9C42-FAE1-49EF-98C6-31B789BD9E20}">
      <dsp:nvSpPr>
        <dsp:cNvPr id="0" name=""/>
        <dsp:cNvSpPr/>
      </dsp:nvSpPr>
      <dsp:spPr>
        <a:xfrm>
          <a:off x="0" y="2635005"/>
          <a:ext cx="7012370" cy="196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Analyze patterns of reported criminal behavior in the city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Provide visualization and analysis of crime which are happening in different area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Create a reliable and predictive models to estimate to the number of crimes expected on a day based on the following.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Temporal Factors (season, day, date)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Environmental (temperature, precipitation, snowfall)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Economic (current unemployment rate and trends)</a:t>
          </a:r>
        </a:p>
      </dsp:txBody>
      <dsp:txXfrm>
        <a:off x="0" y="2635005"/>
        <a:ext cx="7012370" cy="196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331B8-BC06-43FC-B892-7590666E06E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5E635-5585-4CB8-9201-1474D067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5E635-5585-4CB8-9201-1474D067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9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5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2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5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3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4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6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984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32" r:id="rId5"/>
    <p:sldLayoutId id="2147483826" r:id="rId6"/>
    <p:sldLayoutId id="2147483827" r:id="rId7"/>
    <p:sldLayoutId id="2147483828" r:id="rId8"/>
    <p:sldLayoutId id="2147483831" r:id="rId9"/>
    <p:sldLayoutId id="2147483829" r:id="rId10"/>
    <p:sldLayoutId id="214748383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C8BF491-6D91-45E8-B006-332E36D87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1FD39-31E2-4546-956F-C6004B30F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Washington D.C. crime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23666-14C1-4EED-82F3-84E44FB77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Predicting Crime Rates Using Temporal Patterns and Environmental Conditions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234BD-BB37-4792-BF23-F3FFFC475D95}"/>
              </a:ext>
            </a:extLst>
          </p:cNvPr>
          <p:cNvSpPr txBox="1"/>
          <p:nvPr/>
        </p:nvSpPr>
        <p:spPr>
          <a:xfrm>
            <a:off x="0" y="5780772"/>
            <a:ext cx="25512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David Warren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Pornpawee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Khonchocho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Suhash</a:t>
            </a:r>
            <a:r>
              <a:rPr lang="en-US" sz="1600" dirty="0">
                <a:solidFill>
                  <a:schemeClr val="bg1"/>
                </a:solidFill>
              </a:rPr>
              <a:t> Reddy </a:t>
            </a:r>
            <a:r>
              <a:rPr lang="en-US" sz="1600" dirty="0" err="1">
                <a:solidFill>
                  <a:schemeClr val="bg1"/>
                </a:solidFill>
              </a:rPr>
              <a:t>Immareddy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</a:rPr>
              <a:t>Jake Patrick Ebreo</a:t>
            </a:r>
          </a:p>
        </p:txBody>
      </p:sp>
    </p:spTree>
    <p:extLst>
      <p:ext uri="{BB962C8B-B14F-4D97-AF65-F5344CB8AC3E}">
        <p14:creationId xmlns:p14="http://schemas.microsoft.com/office/powerpoint/2010/main" val="426367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3B2EA-4B00-4A63-BDBE-E3C65FE4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718057"/>
            <a:ext cx="5194769" cy="557784"/>
          </a:xfrm>
        </p:spPr>
        <p:txBody>
          <a:bodyPr/>
          <a:lstStyle/>
          <a:p>
            <a:r>
              <a:rPr lang="en-AU" dirty="0"/>
              <a:t>3. 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DADF-5991-4EB3-A217-8C1A3355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17205"/>
            <a:ext cx="5194766" cy="4522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 Tuned:</a:t>
            </a:r>
          </a:p>
          <a:p>
            <a:r>
              <a:rPr lang="en-US" dirty="0" err="1"/>
              <a:t>max_depth</a:t>
            </a:r>
            <a:r>
              <a:rPr lang="en-US" dirty="0"/>
              <a:t>: [1 – 10] </a:t>
            </a:r>
          </a:p>
          <a:p>
            <a:r>
              <a:rPr lang="en-US" dirty="0" err="1"/>
              <a:t>n_estimators</a:t>
            </a:r>
            <a:r>
              <a:rPr lang="en-US" dirty="0"/>
              <a:t>: [10 – 800]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56EB1-557D-45A3-BE37-25C497A8D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722468"/>
            <a:ext cx="5194770" cy="553373"/>
          </a:xfrm>
        </p:spPr>
        <p:txBody>
          <a:bodyPr/>
          <a:lstStyle/>
          <a:p>
            <a:r>
              <a:rPr lang="en-AU" dirty="0"/>
              <a:t>4. Gradient Boosting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61DD9A-F33D-4809-A5EB-54E897BFC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6" y="1617205"/>
            <a:ext cx="5194771" cy="451832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Parameters Tuned : </a:t>
            </a:r>
          </a:p>
          <a:p>
            <a:r>
              <a:rPr lang="en-AU" dirty="0" err="1"/>
              <a:t>max_depth</a:t>
            </a:r>
            <a:r>
              <a:rPr lang="en-AU" dirty="0"/>
              <a:t>: [2 – 6] </a:t>
            </a:r>
          </a:p>
          <a:p>
            <a:r>
              <a:rPr lang="en-AU" dirty="0" err="1"/>
              <a:t>n_estimators</a:t>
            </a:r>
            <a:r>
              <a:rPr lang="en-AU" dirty="0"/>
              <a:t>: [25 – 500]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F7361-8C2C-4EA3-8FD6-C2663DFE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043082"/>
            <a:ext cx="4968930" cy="2092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762DE-93C6-4687-A496-60A24155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74" y="4058590"/>
            <a:ext cx="4866494" cy="2035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5C7677-AE76-4FDE-9F8E-834FBA6E1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74" y="2667215"/>
            <a:ext cx="1940186" cy="1373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740C5-1EAB-4B92-ADDB-88D4D74FF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74" y="1310464"/>
            <a:ext cx="1928016" cy="135675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6C50E6-5214-49D0-A53A-52C16FEC1F07}"/>
              </a:ext>
            </a:extLst>
          </p:cNvPr>
          <p:cNvCxnSpPr/>
          <p:nvPr/>
        </p:nvCxnSpPr>
        <p:spPr>
          <a:xfrm>
            <a:off x="6096000" y="555812"/>
            <a:ext cx="0" cy="630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551DDEB-0F3B-4EBA-9D04-061755AB0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445" y="1310464"/>
            <a:ext cx="1976849" cy="1356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816BAB-8468-450E-93E4-3FB80DBBF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0281" y="2600575"/>
            <a:ext cx="2013013" cy="13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3B2EA-4B00-4A63-BDBE-E3C65FE4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718057"/>
            <a:ext cx="5194769" cy="557784"/>
          </a:xfrm>
        </p:spPr>
        <p:txBody>
          <a:bodyPr/>
          <a:lstStyle/>
          <a:p>
            <a:r>
              <a:rPr lang="en-AU" dirty="0"/>
              <a:t>5. Multi-Layer Perceptron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DADF-5991-4EB3-A217-8C1A3355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17205"/>
            <a:ext cx="5194766" cy="4522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 Tuned:</a:t>
            </a:r>
          </a:p>
          <a:p>
            <a:r>
              <a:rPr lang="en-US" dirty="0" err="1"/>
              <a:t>max_iter</a:t>
            </a:r>
            <a:r>
              <a:rPr lang="en-US" dirty="0"/>
              <a:t>: [200 – 450]</a:t>
            </a:r>
          </a:p>
          <a:p>
            <a:r>
              <a:rPr lang="en-US" dirty="0" err="1"/>
              <a:t>layer_sizes</a:t>
            </a:r>
            <a:r>
              <a:rPr lang="en-US" dirty="0"/>
              <a:t>: [150 – 450]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56EB1-557D-45A3-BE37-25C497A8D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722468"/>
            <a:ext cx="5194770" cy="553373"/>
          </a:xfrm>
        </p:spPr>
        <p:txBody>
          <a:bodyPr/>
          <a:lstStyle/>
          <a:p>
            <a:r>
              <a:rPr lang="en-AU" dirty="0"/>
              <a:t>Parameters Chosen Based on Performance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61DD9A-F33D-4809-A5EB-54E897BFC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6" y="1617205"/>
            <a:ext cx="5194771" cy="45183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1400" dirty="0"/>
              <a:t>Linear Regression: N/A</a:t>
            </a:r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r>
              <a:rPr lang="en-AU" sz="1400" dirty="0"/>
              <a:t>K-</a:t>
            </a:r>
            <a:r>
              <a:rPr lang="en-AU" sz="1400" dirty="0" err="1"/>
              <a:t>Neighbors</a:t>
            </a:r>
            <a:r>
              <a:rPr lang="en-AU" sz="1400" dirty="0"/>
              <a:t>: </a:t>
            </a:r>
          </a:p>
          <a:p>
            <a:r>
              <a:rPr lang="en-AU" sz="1400" dirty="0"/>
              <a:t>Number of </a:t>
            </a:r>
            <a:r>
              <a:rPr lang="en-AU" sz="1400" dirty="0" err="1"/>
              <a:t>Neighbors</a:t>
            </a:r>
            <a:r>
              <a:rPr lang="en-AU" sz="1400" dirty="0"/>
              <a:t>: 5</a:t>
            </a:r>
          </a:p>
          <a:p>
            <a:endParaRPr lang="en-AU" sz="1400" dirty="0"/>
          </a:p>
          <a:p>
            <a:pPr marL="0" indent="0">
              <a:buNone/>
            </a:pPr>
            <a:r>
              <a:rPr lang="en-AU" sz="1400" dirty="0"/>
              <a:t>Random Forest :</a:t>
            </a:r>
          </a:p>
          <a:p>
            <a:r>
              <a:rPr lang="en-AU" sz="1400" dirty="0"/>
              <a:t>Number of Estimators: 257</a:t>
            </a:r>
          </a:p>
          <a:p>
            <a:r>
              <a:rPr lang="en-AU" sz="1400" dirty="0"/>
              <a:t>Maximum Depth: 8</a:t>
            </a:r>
          </a:p>
          <a:p>
            <a:endParaRPr lang="en-AU" sz="1400" dirty="0"/>
          </a:p>
          <a:p>
            <a:pPr marL="0" indent="0">
              <a:buNone/>
            </a:pPr>
            <a:r>
              <a:rPr lang="en-AU" sz="1400" dirty="0"/>
              <a:t>Gradient Boosting:</a:t>
            </a:r>
          </a:p>
          <a:p>
            <a:r>
              <a:rPr lang="en-AU" sz="1400" dirty="0"/>
              <a:t>Number of Estimators: 100</a:t>
            </a:r>
          </a:p>
          <a:p>
            <a:r>
              <a:rPr lang="en-AU" sz="1400" dirty="0"/>
              <a:t>Maximum Depth: 4</a:t>
            </a:r>
          </a:p>
          <a:p>
            <a:endParaRPr lang="en-AU" sz="1400" dirty="0"/>
          </a:p>
          <a:p>
            <a:pPr marL="0" indent="0">
              <a:buNone/>
            </a:pPr>
            <a:r>
              <a:rPr lang="en-AU" sz="1400" dirty="0"/>
              <a:t>MLP Regression:</a:t>
            </a:r>
          </a:p>
          <a:p>
            <a:r>
              <a:rPr lang="en-AU" sz="1400" dirty="0"/>
              <a:t>Hidden Layer Size: 200</a:t>
            </a:r>
          </a:p>
          <a:p>
            <a:r>
              <a:rPr lang="en-AU" sz="1400" dirty="0"/>
              <a:t>Maximum Iterations: 350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5F935-4385-48CC-ACE0-29715F50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4031395"/>
            <a:ext cx="4985891" cy="2104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02DAF-91CE-4061-8136-832BF5CC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70" y="2604389"/>
            <a:ext cx="2138358" cy="144727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6CC11A-C5A2-4670-8FE1-EF4A5B4098E4}"/>
              </a:ext>
            </a:extLst>
          </p:cNvPr>
          <p:cNvCxnSpPr/>
          <p:nvPr/>
        </p:nvCxnSpPr>
        <p:spPr>
          <a:xfrm>
            <a:off x="6096000" y="555812"/>
            <a:ext cx="0" cy="630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table of the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1" y="2318327"/>
            <a:ext cx="10082537" cy="2493819"/>
          </a:xfrm>
        </p:spPr>
      </p:pic>
    </p:spTree>
    <p:extLst>
      <p:ext uri="{BB962C8B-B14F-4D97-AF65-F5344CB8AC3E}">
        <p14:creationId xmlns:p14="http://schemas.microsoft.com/office/powerpoint/2010/main" val="322803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graph of the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80" y="2088653"/>
            <a:ext cx="9687039" cy="4049500"/>
          </a:xfrm>
        </p:spPr>
      </p:pic>
    </p:spTree>
    <p:extLst>
      <p:ext uri="{BB962C8B-B14F-4D97-AF65-F5344CB8AC3E}">
        <p14:creationId xmlns:p14="http://schemas.microsoft.com/office/powerpoint/2010/main" val="126524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rgbClr val="FFFE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AU" sz="2000" dirty="0"/>
              <a:t>Descriptive analysis provides valuable insights into the distribution of crime throughout the city by identifying localized hotspots and identifying commonalities between precincts.</a:t>
            </a:r>
          </a:p>
          <a:p>
            <a:r>
              <a:rPr lang="en-AU" sz="2000" dirty="0"/>
              <a:t>Predictive modelling gives law enforcement agencies useful estimates of how much crime to expect on a given day so that they can better provision resources. Random forest and the Gradient Boosting Models provide the best performance at the 0.45271 and 0.497641 R-squared respectively.</a:t>
            </a:r>
          </a:p>
          <a:p>
            <a:r>
              <a:rPr lang="en-AU" sz="2000" dirty="0"/>
              <a:t>Prediction accuracy is imperfect but useful given the unpredictable nature of crime and comparable to studies conducted in other major cities.</a:t>
            </a:r>
          </a:p>
        </p:txBody>
      </p:sp>
    </p:spTree>
    <p:extLst>
      <p:ext uri="{BB962C8B-B14F-4D97-AF65-F5344CB8AC3E}">
        <p14:creationId xmlns:p14="http://schemas.microsoft.com/office/powerpoint/2010/main" val="180485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E61A7-6974-4A4E-B391-C6F12673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</a:rPr>
              <a:t>Table of content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1EB60-B96E-4D73-A978-AB703700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63439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6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8DB9E-446A-4EF5-886E-C6F890D5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700">
                <a:solidFill>
                  <a:schemeClr val="bg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EAC247-7B4C-4E49-9C7A-5A4DE8748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8384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58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D9A2E-A5E9-4C13-845A-B0A84BF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Sources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1F95-3806-4165-81D4-0CAC55A4A7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Datasets</a:t>
            </a:r>
          </a:p>
          <a:p>
            <a:pPr lvl="1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Felony Crime Incidents – Washington D.C</a:t>
            </a:r>
          </a:p>
          <a:p>
            <a:pPr lvl="1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Environmental Data -  Washington Arboretum Weather Station 2010 - 2018</a:t>
            </a:r>
          </a:p>
          <a:p>
            <a:pPr lvl="1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Unemployment Rates</a:t>
            </a:r>
          </a:p>
          <a:p>
            <a:pPr lvl="1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School and Public Holidays, Paydays – Washington D.C. 2010 - 2018</a:t>
            </a:r>
          </a:p>
        </p:txBody>
      </p:sp>
      <p:pic>
        <p:nvPicPr>
          <p:cNvPr id="11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72124A89-A391-4132-A260-645D71459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33" y="130898"/>
            <a:ext cx="6764864" cy="39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7E802C-4568-43AB-9F37-2A48E02B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06CC4-51C9-490C-8255-F1C2DC6F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4255640"/>
            <a:ext cx="2979543" cy="2614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AB2760-165D-4E25-BEC8-8C0BEB04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18" y="109560"/>
            <a:ext cx="7258185" cy="2522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C189D-983A-4968-9267-0997ECD60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35" y="2631779"/>
            <a:ext cx="6871655" cy="146022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FFCF698-CE31-43F1-AC88-064CB81A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289482-ACA3-49AE-9A29-CF97A76D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D9A2E-A5E9-4C13-845A-B0A84BF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36" y="4311403"/>
            <a:ext cx="6737697" cy="731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And Descriptive Analysis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399B11-F777-4211-ADD0-979A91BC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1F95-3806-4165-81D4-0CAC55A4A7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10835" y="5247563"/>
            <a:ext cx="7095819" cy="12505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/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Clear Temporal Patterns – Weekly and Seasonal</a:t>
            </a:r>
          </a:p>
          <a:p>
            <a:pPr marL="0" indent="0"/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 Potential Correlation with Weather Data</a:t>
            </a:r>
          </a:p>
          <a:p>
            <a:pPr marL="0" indent="0"/>
            <a:r>
              <a:rPr lang="en-US" dirty="0">
                <a:solidFill>
                  <a:srgbClr val="FFFFFF"/>
                </a:solidFill>
              </a:rPr>
              <a:t>Most Crimes are Theft (multiple types), Burglary &amp; Robbery</a:t>
            </a: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/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38B7E-334E-4317-9DCD-A2B0C1510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395" y="109560"/>
            <a:ext cx="4323266" cy="37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F5458ABA-2F4B-4825-8201-A1C8E1D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sz="2700"/>
              <a:t>Crime </a:t>
            </a:r>
            <a:r>
              <a:rPr lang="en-US" sz="2700" dirty="0"/>
              <a:t>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22524-D62A-43FF-A52F-4D099D6C2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0" r="24769" b="2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DB2A8F4-3C11-4368-8E0A-A13F8B52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Total Crimes Reported:</a:t>
            </a:r>
          </a:p>
          <a:p>
            <a:pPr lvl="1"/>
            <a:r>
              <a:rPr lang="en-US" dirty="0"/>
              <a:t>Orange is high</a:t>
            </a:r>
          </a:p>
          <a:p>
            <a:pPr lvl="1"/>
            <a:r>
              <a:rPr lang="en-US" dirty="0"/>
              <a:t>Green is moderate</a:t>
            </a:r>
          </a:p>
          <a:p>
            <a:pPr lvl="1"/>
            <a:r>
              <a:rPr lang="en-US" dirty="0"/>
              <a:t>Blue is low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r>
              <a:rPr lang="en-US" dirty="0"/>
              <a:t>Identify problem areas and crime hotspots.</a:t>
            </a:r>
          </a:p>
          <a:p>
            <a:pPr marL="324000" lvl="1" indent="0">
              <a:buNone/>
            </a:pPr>
            <a:r>
              <a:rPr lang="en-US" dirty="0"/>
              <a:t>Allocate resources to minimize response time to these hotspots.</a:t>
            </a:r>
          </a:p>
        </p:txBody>
      </p:sp>
    </p:spTree>
    <p:extLst>
      <p:ext uri="{BB962C8B-B14F-4D97-AF65-F5344CB8AC3E}">
        <p14:creationId xmlns:p14="http://schemas.microsoft.com/office/powerpoint/2010/main" val="1236512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F5458ABA-2F4B-4825-8201-A1C8E1D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dirty="0"/>
              <a:t>Precinct C</a:t>
            </a:r>
            <a:r>
              <a:rPr lang="en-US" sz="2700" dirty="0"/>
              <a:t>luster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22524-D62A-43FF-A52F-4D099D6C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7347223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DB2A8F4-3C11-4368-8E0A-A13F8B52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Red</a:t>
            </a:r>
            <a:r>
              <a:rPr lang="en-AU" dirty="0"/>
              <a:t> - Medium homicide, low in all other categories.</a:t>
            </a:r>
          </a:p>
          <a:p>
            <a:r>
              <a:rPr lang="en-AU" b="1" dirty="0"/>
              <a:t>Blue</a:t>
            </a:r>
            <a:r>
              <a:rPr lang="en-AU" dirty="0"/>
              <a:t> - High in assault, burglary, all types of theft, robbery and sex crime. Low in homicide.</a:t>
            </a:r>
          </a:p>
          <a:p>
            <a:r>
              <a:rPr lang="en-AU" b="1" dirty="0"/>
              <a:t>Yellow</a:t>
            </a:r>
            <a:r>
              <a:rPr lang="en-AU" dirty="0"/>
              <a:t> - High in burglary, medium in all other areas.</a:t>
            </a:r>
          </a:p>
          <a:p>
            <a:r>
              <a:rPr lang="en-AU" b="1" dirty="0"/>
              <a:t>Green</a:t>
            </a:r>
            <a:r>
              <a:rPr lang="en-AU" dirty="0"/>
              <a:t> - Medium burglary and homicide, low in all other categories.</a:t>
            </a:r>
          </a:p>
          <a:p>
            <a:r>
              <a:rPr lang="en-AU" b="1" dirty="0"/>
              <a:t>Orange</a:t>
            </a:r>
            <a:r>
              <a:rPr lang="en-AU" dirty="0"/>
              <a:t> - High homicide, medium burglary, robbery, vehicle theft, sex crime.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84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FF27-AA60-41E6-90B6-B9CC9EBB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Predictive Models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6EE3-B309-40FC-81E2-D8827346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1600" dirty="0"/>
              <a:t>Target Variable: Total Crime in Washington D.C. (Daily)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Predictors: </a:t>
            </a:r>
          </a:p>
          <a:p>
            <a:r>
              <a:rPr lang="en-AU" sz="1600" dirty="0"/>
              <a:t>Calendar Features (Day of week, Month, Public Holidays etc.)</a:t>
            </a:r>
          </a:p>
          <a:p>
            <a:r>
              <a:rPr lang="en-AU" sz="1600" dirty="0"/>
              <a:t>Weather Data (Temperature min/max, Rain, Snowfall, Wind)</a:t>
            </a:r>
          </a:p>
          <a:p>
            <a:r>
              <a:rPr lang="en-AU" sz="1600" dirty="0"/>
              <a:t>Unemployment Rate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Train-Test Split: </a:t>
            </a:r>
          </a:p>
          <a:p>
            <a:r>
              <a:rPr lang="en-AU" sz="1600" dirty="0"/>
              <a:t>80% Training </a:t>
            </a:r>
          </a:p>
          <a:p>
            <a:r>
              <a:rPr lang="en-AU" sz="1600" dirty="0"/>
              <a:t>20% Testing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5 Regression Methods – All from </a:t>
            </a:r>
            <a:r>
              <a:rPr lang="en-AU" sz="1600" dirty="0" err="1"/>
              <a:t>sklearn</a:t>
            </a:r>
            <a:r>
              <a:rPr lang="en-AU" sz="1600" dirty="0"/>
              <a:t> Python packages.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B279D-DE28-4D16-B207-393D3EF4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1" y="2836654"/>
            <a:ext cx="3304390" cy="30013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Linear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K-</a:t>
            </a:r>
            <a:r>
              <a:rPr lang="en-AU" dirty="0" err="1"/>
              <a:t>Neighbors</a:t>
            </a:r>
            <a:r>
              <a:rPr lang="en-AU" dirty="0"/>
              <a:t>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Random Forest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Gradient Boosting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Multi-Layer Perceptron Regression</a:t>
            </a:r>
          </a:p>
        </p:txBody>
      </p:sp>
    </p:spTree>
    <p:extLst>
      <p:ext uri="{BB962C8B-B14F-4D97-AF65-F5344CB8AC3E}">
        <p14:creationId xmlns:p14="http://schemas.microsoft.com/office/powerpoint/2010/main" val="124623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3B2EA-4B00-4A63-BDBE-E3C65FE4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718057"/>
            <a:ext cx="5194769" cy="557784"/>
          </a:xfrm>
        </p:spPr>
        <p:txBody>
          <a:bodyPr/>
          <a:lstStyle/>
          <a:p>
            <a:r>
              <a:rPr lang="en-AU" dirty="0"/>
              <a:t>1.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DADF-5991-4EB3-A217-8C1A3355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17205"/>
            <a:ext cx="5194766" cy="45227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All predictors used.</a:t>
            </a:r>
          </a:p>
          <a:p>
            <a:pPr marL="0" indent="0">
              <a:buNone/>
            </a:pPr>
            <a:r>
              <a:rPr lang="en-AU" dirty="0"/>
              <a:t>No parameters tuned.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56EB1-557D-45A3-BE37-25C497A8D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722468"/>
            <a:ext cx="5194770" cy="553373"/>
          </a:xfrm>
        </p:spPr>
        <p:txBody>
          <a:bodyPr/>
          <a:lstStyle/>
          <a:p>
            <a:r>
              <a:rPr lang="en-AU" dirty="0"/>
              <a:t>2. K-</a:t>
            </a:r>
            <a:r>
              <a:rPr lang="en-AU" dirty="0" err="1"/>
              <a:t>Neighbors</a:t>
            </a:r>
            <a:r>
              <a:rPr lang="en-AU" dirty="0"/>
              <a:t>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61DD9A-F33D-4809-A5EB-54E897BFC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6" y="1617205"/>
            <a:ext cx="5194771" cy="451832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Parameters Tuned: </a:t>
            </a:r>
          </a:p>
          <a:p>
            <a:r>
              <a:rPr lang="en-AU" dirty="0" err="1"/>
              <a:t>n_neighbors</a:t>
            </a:r>
            <a:r>
              <a:rPr lang="en-AU" dirty="0"/>
              <a:t>: [3 – 7]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24958-1E35-4DCA-A728-5797C522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4043082"/>
            <a:ext cx="4943477" cy="209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E6558F-B4D6-4CB1-917B-9E404A8A9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76" y="2258749"/>
            <a:ext cx="2278548" cy="1508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FA086-3B15-4168-9811-234D49515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06" y="4043082"/>
            <a:ext cx="4858030" cy="20370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B6BC7A-D560-41D8-B7E5-93BAB7EFF6E9}"/>
              </a:ext>
            </a:extLst>
          </p:cNvPr>
          <p:cNvCxnSpPr/>
          <p:nvPr/>
        </p:nvCxnSpPr>
        <p:spPr>
          <a:xfrm>
            <a:off x="6096000" y="555812"/>
            <a:ext cx="0" cy="630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259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26B5B0"/>
      </a:accent1>
      <a:accent2>
        <a:srgbClr val="1D8BCF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676</Words>
  <Application>Microsoft Office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 Light</vt:lpstr>
      <vt:lpstr>Calibri</vt:lpstr>
      <vt:lpstr>Gill Sans MT</vt:lpstr>
      <vt:lpstr>Wingdings 2</vt:lpstr>
      <vt:lpstr>DividendVTI</vt:lpstr>
      <vt:lpstr>Washington D.C. crime analysis</vt:lpstr>
      <vt:lpstr>Table of content</vt:lpstr>
      <vt:lpstr>Introduction</vt:lpstr>
      <vt:lpstr>Data Sources and preparation</vt:lpstr>
      <vt:lpstr>Exploratory And Descriptive Analysis</vt:lpstr>
      <vt:lpstr>Crime heatmap</vt:lpstr>
      <vt:lpstr>Precinct Cluster Analysis</vt:lpstr>
      <vt:lpstr>Predictive Models and Analysis</vt:lpstr>
      <vt:lpstr>PowerPoint Presentation</vt:lpstr>
      <vt:lpstr>PowerPoint Presentation</vt:lpstr>
      <vt:lpstr>PowerPoint Presentation</vt:lpstr>
      <vt:lpstr>Comparison table of the models</vt:lpstr>
      <vt:lpstr>Comparison graph of the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Washington D.C. crime analysis</dc:title>
  <dc:creator>David Warren</dc:creator>
  <cp:lastModifiedBy>David Warren</cp:lastModifiedBy>
  <cp:revision>3</cp:revision>
  <dcterms:created xsi:type="dcterms:W3CDTF">2019-11-04T03:13:46Z</dcterms:created>
  <dcterms:modified xsi:type="dcterms:W3CDTF">2019-11-04T03:28:34Z</dcterms:modified>
</cp:coreProperties>
</file>