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1" r:id="rId5"/>
    <p:sldId id="259" r:id="rId6"/>
    <p:sldId id="260" r:id="rId7"/>
    <p:sldId id="272" r:id="rId8"/>
    <p:sldId id="273" r:id="rId9"/>
    <p:sldId id="264" r:id="rId10"/>
    <p:sldId id="262" r:id="rId11"/>
    <p:sldId id="261" r:id="rId12"/>
    <p:sldId id="275" r:id="rId13"/>
    <p:sldId id="263" r:id="rId14"/>
    <p:sldId id="274" r:id="rId15"/>
    <p:sldId id="265" r:id="rId16"/>
    <p:sldId id="266" r:id="rId17"/>
    <p:sldId id="269" r:id="rId18"/>
    <p:sldId id="276" r:id="rId19"/>
    <p:sldId id="270" r:id="rId20"/>
    <p:sldId id="267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5033" autoAdjust="0"/>
  </p:normalViewPr>
  <p:slideViewPr>
    <p:cSldViewPr>
      <p:cViewPr varScale="1">
        <p:scale>
          <a:sx n="78" d="100"/>
          <a:sy n="78" d="100"/>
        </p:scale>
        <p:origin x="155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D2DE1-1063-4F5A-A331-75074A4355D8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4320D-5FE6-4A6C-9267-C999B98E45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320D-5FE6-4A6C-9267-C999B98E45E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2923-5049-4C1C-AF7E-7ED589180E8F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59-E182-467B-B436-7C1A25F2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2923-5049-4C1C-AF7E-7ED589180E8F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59-E182-467B-B436-7C1A25F2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2923-5049-4C1C-AF7E-7ED589180E8F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59-E182-467B-B436-7C1A25F2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2923-5049-4C1C-AF7E-7ED589180E8F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59-E182-467B-B436-7C1A25F2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2923-5049-4C1C-AF7E-7ED589180E8F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59-E182-467B-B436-7C1A25F2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2923-5049-4C1C-AF7E-7ED589180E8F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59-E182-467B-B436-7C1A25F2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2923-5049-4C1C-AF7E-7ED589180E8F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59-E182-467B-B436-7C1A25F2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2923-5049-4C1C-AF7E-7ED589180E8F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59-E182-467B-B436-7C1A25F2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2923-5049-4C1C-AF7E-7ED589180E8F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59-E182-467B-B436-7C1A25F2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2923-5049-4C1C-AF7E-7ED589180E8F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59-E182-467B-B436-7C1A25F2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42923-5049-4C1C-AF7E-7ED589180E8F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A159-E182-467B-B436-7C1A25F2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42923-5049-4C1C-AF7E-7ED589180E8F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CA159-E182-467B-B436-7C1A25F2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698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905000"/>
            <a:ext cx="8610600" cy="525780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kumimoji="0" lang="en-US" sz="4200" b="1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Presentation</a:t>
            </a:r>
            <a:r>
              <a:rPr kumimoji="0" lang="en-US" sz="3600" b="1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lvl="0"/>
            <a:endParaRPr kumimoji="0" lang="en-US" sz="1800" b="1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ts val="1200"/>
              </a:spcAft>
            </a:pPr>
            <a:r>
              <a:rPr kumimoji="0" lang="en-US" sz="2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5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“A DEEP LEARNING-BASED ASSISTIVE SYSTEM FOR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5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CONVERTING SIGN LANGUAGE TO TEXT AND VOCAL OUTPUT”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5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9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(March  21, 2025)</a:t>
            </a:r>
            <a:endParaRPr kumimoji="0" lang="en-US" sz="29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8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8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800" b="1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8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</a:p>
          <a:p>
            <a:r>
              <a:rPr lang="en-US" sz="3800" b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CAY 2024-2025</a:t>
            </a:r>
          </a:p>
          <a:p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962400"/>
            <a:ext cx="44958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Presented by:</a:t>
            </a:r>
          </a:p>
          <a:p>
            <a:r>
              <a:rPr lang="en-US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Spoorti</a:t>
            </a:r>
            <a:r>
              <a:rPr lang="en-US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P Hiremath         2JH21CS102</a:t>
            </a:r>
          </a:p>
          <a:p>
            <a:r>
              <a:rPr lang="en-US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Suhasini S Hombal          2JH21CS104</a:t>
            </a:r>
          </a:p>
          <a:p>
            <a:r>
              <a:rPr lang="en-US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Uzmaafreen</a:t>
            </a:r>
            <a:r>
              <a:rPr lang="en-US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Shirasangi</a:t>
            </a:r>
            <a:r>
              <a:rPr lang="en-US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2JH21CS118</a:t>
            </a:r>
          </a:p>
          <a:p>
            <a:r>
              <a:rPr lang="en-US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Vijayalaxmi</a:t>
            </a:r>
            <a:r>
              <a:rPr lang="en-US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S </a:t>
            </a:r>
            <a:r>
              <a:rPr lang="en-US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Kotagi</a:t>
            </a:r>
            <a:r>
              <a:rPr lang="en-US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2JH21CS124</a:t>
            </a:r>
          </a:p>
          <a:p>
            <a:pPr algn="ctr"/>
            <a:endParaRPr lang="en-US" b="1" dirty="0">
              <a:solidFill>
                <a:srgbClr val="C0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ctr"/>
            <a:endParaRPr lang="en-US" b="1" dirty="0">
              <a:solidFill>
                <a:srgbClr val="C0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ctr"/>
            <a:endParaRPr lang="en-US" b="1" dirty="0">
              <a:solidFill>
                <a:srgbClr val="C0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ctr"/>
            <a:endParaRPr lang="en-US" b="1" dirty="0">
              <a:solidFill>
                <a:srgbClr val="C0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ctr"/>
            <a:endParaRPr lang="en-US" b="1" dirty="0">
              <a:solidFill>
                <a:srgbClr val="C0000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ctr"/>
            <a:endParaRPr lang="en-US" dirty="0">
              <a:solidFill>
                <a:srgbClr val="7030A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52600"/>
            <a:ext cx="9144000" cy="15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096000"/>
            <a:ext cx="9144000" cy="15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34000" y="4038600"/>
            <a:ext cx="35814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Guided by:</a:t>
            </a:r>
          </a:p>
          <a:p>
            <a:pPr algn="ctr"/>
            <a:r>
              <a:rPr lang="en-US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Prof.  Trupti </a:t>
            </a:r>
            <a:r>
              <a:rPr lang="en-US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Thite</a:t>
            </a:r>
            <a:endParaRPr lang="en-US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Dept of Computer Science </a:t>
            </a:r>
          </a:p>
          <a:p>
            <a:pPr algn="ctr"/>
            <a:r>
              <a:rPr lang="en-US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&amp; Engineering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81000"/>
            <a:ext cx="7924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anose="02020603050405020304"/>
                <a:cs typeface="Times New Roman" panose="02020603050405020304"/>
              </a:rPr>
              <a:t>The project aims to convert sign language gestures into text and speech. It uses CNN for gesture recognition and integrates multi-language translation. The system provides real-time output with high accuracy. The objective is to create an accessible and user-friendly solution for the deaf and mute community.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876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Dept of CSE, JCET, </a:t>
            </a:r>
            <a:r>
              <a:rPr lang="en-US" sz="1000" b="1" dirty="0" err="1">
                <a:latin typeface="Times New Roman" pitchFamily="18" charset="0"/>
                <a:cs typeface="Times New Roman" pitchFamily="18" charset="0"/>
              </a:rPr>
              <a:t>Hubballi</a:t>
            </a:r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			            2024-2025			                                   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REQUIREMENT ANALYSIS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Functional Requirements</a:t>
            </a:r>
          </a:p>
          <a:p>
            <a:r>
              <a:rPr lang="en-US" dirty="0"/>
              <a:t>Real-time gesture recognition.</a:t>
            </a:r>
          </a:p>
          <a:p>
            <a:r>
              <a:rPr lang="en-US" dirty="0"/>
              <a:t>Text and speech output.</a:t>
            </a:r>
          </a:p>
          <a:p>
            <a:r>
              <a:rPr lang="en-US" dirty="0"/>
              <a:t>Audio playback without saving files.</a:t>
            </a:r>
          </a:p>
          <a:p>
            <a:pPr marL="0" indent="0">
              <a:buNone/>
            </a:pPr>
            <a:r>
              <a:rPr lang="en-US" dirty="0"/>
              <a:t>Non-Functional Requirements</a:t>
            </a:r>
          </a:p>
          <a:p>
            <a:r>
              <a:rPr lang="en-US" dirty="0"/>
              <a:t>User-friendly interface.</a:t>
            </a:r>
          </a:p>
          <a:p>
            <a:r>
              <a:rPr lang="en-US" dirty="0"/>
              <a:t>Low system resource consumption.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876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Dept of CSE, JCET, </a:t>
            </a:r>
            <a:r>
              <a:rPr lang="en-US" sz="1000" b="1" dirty="0" err="1">
                <a:latin typeface="Times New Roman" pitchFamily="18" charset="0"/>
                <a:cs typeface="Times New Roman" pitchFamily="18" charset="0"/>
              </a:rPr>
              <a:t>Hubballi</a:t>
            </a:r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			           2024-2025			                                                             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17F5ED7-9CCA-A24C-2CD4-4DC9B230F1A1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8229600" cy="57451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Software and Hardware Requirements</a:t>
            </a:r>
          </a:p>
          <a:p>
            <a:pPr marL="0" indent="0">
              <a:buFont typeface="Arial" pitchFamily="34" charset="0"/>
              <a:buNone/>
            </a:pPr>
            <a:endParaRPr lang="en-US" b="1" dirty="0"/>
          </a:p>
          <a:p>
            <a:r>
              <a:rPr lang="en-US" dirty="0"/>
              <a:t>Python</a:t>
            </a:r>
          </a:p>
          <a:p>
            <a:r>
              <a:rPr lang="en-US" dirty="0"/>
              <a:t>TensorFlow</a:t>
            </a:r>
          </a:p>
          <a:p>
            <a:r>
              <a:rPr lang="en-US" dirty="0" err="1"/>
              <a:t>Tkinter</a:t>
            </a:r>
            <a:endParaRPr lang="en-US" dirty="0"/>
          </a:p>
          <a:p>
            <a:r>
              <a:rPr lang="en-US" dirty="0" err="1"/>
              <a:t>Googletrans</a:t>
            </a:r>
            <a:endParaRPr lang="en-US" dirty="0"/>
          </a:p>
          <a:p>
            <a:r>
              <a:rPr lang="en-US" dirty="0"/>
              <a:t>OpenCV</a:t>
            </a:r>
          </a:p>
          <a:p>
            <a:r>
              <a:rPr lang="en-US" dirty="0"/>
              <a:t>Webcam</a:t>
            </a:r>
          </a:p>
          <a:p>
            <a:r>
              <a:rPr lang="en-US" dirty="0"/>
              <a:t>Laptop/Desktop with minimum 4GB RAM</a:t>
            </a:r>
          </a:p>
        </p:txBody>
      </p:sp>
    </p:spTree>
    <p:extLst>
      <p:ext uri="{BB962C8B-B14F-4D97-AF65-F5344CB8AC3E}">
        <p14:creationId xmlns:p14="http://schemas.microsoft.com/office/powerpoint/2010/main" val="17520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3206"/>
            <a:ext cx="7162800" cy="1453754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endParaRPr lang="en-US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44DA38-255B-18B3-81B6-CAABD9B71FF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b="461"/>
          <a:stretch/>
        </p:blipFill>
        <p:spPr>
          <a:xfrm>
            <a:off x="1066800" y="1371599"/>
            <a:ext cx="6934200" cy="3779441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5F37AF-7CB6-84B2-11E7-A5E7D5ECE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347662"/>
          </a:xfrm>
        </p:spPr>
        <p:txBody>
          <a:bodyPr>
            <a:noAutofit/>
          </a:bodyPr>
          <a:lstStyle/>
          <a:p>
            <a:pPr algn="ctr"/>
            <a:r>
              <a:rPr lang="en-IN" sz="1800" dirty="0"/>
              <a:t>BLOCK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876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Dept of CSE, JCET, </a:t>
            </a:r>
            <a:r>
              <a:rPr lang="en-US" sz="1000" b="1" dirty="0" err="1">
                <a:latin typeface="Times New Roman" pitchFamily="18" charset="0"/>
                <a:cs typeface="Times New Roman" pitchFamily="18" charset="0"/>
              </a:rPr>
              <a:t>Hubballi</a:t>
            </a:r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		                                        2024-2025			                                                               11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075C3-A799-A6C3-4B83-44600A57A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932021"/>
            <a:ext cx="7772400" cy="472440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/>
              <a:buChar char="•"/>
            </a:pPr>
            <a:r>
              <a:rPr lang="en-US" sz="2600" dirty="0">
                <a:latin typeface="Times New Roman" panose="02020603050405020304"/>
                <a:cs typeface="Times New Roman" panose="02020603050405020304"/>
              </a:rPr>
              <a:t>Image Preprocessing</a:t>
            </a: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sz="2600" dirty="0">
                <a:latin typeface="Times New Roman" panose="02020603050405020304"/>
                <a:cs typeface="Times New Roman" panose="02020603050405020304"/>
              </a:rPr>
              <a:t>CNN Model Training</a:t>
            </a: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sz="2600" dirty="0">
                <a:latin typeface="Times New Roman" panose="02020603050405020304"/>
                <a:cs typeface="Times New Roman" panose="02020603050405020304"/>
              </a:rPr>
              <a:t>Text Conversion</a:t>
            </a: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sz="2600" dirty="0">
                <a:latin typeface="Times New Roman" panose="02020603050405020304"/>
                <a:cs typeface="Times New Roman" panose="02020603050405020304"/>
              </a:rPr>
              <a:t>Language Translation</a:t>
            </a: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sz="2600" dirty="0">
                <a:latin typeface="Times New Roman" panose="02020603050405020304"/>
                <a:cs typeface="Times New Roman" panose="02020603050405020304"/>
              </a:rPr>
              <a:t>Speech Conversion</a:t>
            </a: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sz="2600" dirty="0">
                <a:latin typeface="Times New Roman" panose="02020603050405020304"/>
                <a:cs typeface="Times New Roman" panose="02020603050405020304"/>
              </a:rPr>
              <a:t>Multi-language Speech Output</a:t>
            </a:r>
            <a:endParaRPr lang="en-IN" sz="26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C7DD5-2EBC-B959-A29F-9E06EE7A0BD0}"/>
              </a:ext>
            </a:extLst>
          </p:cNvPr>
          <p:cNvSpPr txBox="1"/>
          <p:nvPr/>
        </p:nvSpPr>
        <p:spPr>
          <a:xfrm>
            <a:off x="152400" y="6324600"/>
            <a:ext cx="876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Dept of CSE, JCET, </a:t>
            </a:r>
            <a:r>
              <a:rPr lang="en-US" sz="1000" b="1" dirty="0" err="1">
                <a:latin typeface="Times New Roman" pitchFamily="18" charset="0"/>
                <a:cs typeface="Times New Roman" pitchFamily="18" charset="0"/>
              </a:rPr>
              <a:t>Hubballi</a:t>
            </a:r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		                                         2024-2025			                                   12</a:t>
            </a:r>
          </a:p>
        </p:txBody>
      </p:sp>
    </p:spTree>
    <p:extLst>
      <p:ext uri="{BB962C8B-B14F-4D97-AF65-F5344CB8AC3E}">
        <p14:creationId xmlns:p14="http://schemas.microsoft.com/office/powerpoint/2010/main" val="1422563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9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6324600"/>
            <a:ext cx="876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Dept of CSE, JCET, </a:t>
            </a:r>
            <a:r>
              <a:rPr lang="en-US" sz="1000" b="1" dirty="0" err="1">
                <a:latin typeface="Times New Roman" pitchFamily="18" charset="0"/>
                <a:cs typeface="Times New Roman" pitchFamily="18" charset="0"/>
              </a:rPr>
              <a:t>Hubballi</a:t>
            </a:r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			            2024-2025			                                     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C988C-1AA1-EACF-F890-166E93E5F40C}"/>
              </a:ext>
            </a:extLst>
          </p:cNvPr>
          <p:cNvSpPr txBox="1">
            <a:spLocks/>
          </p:cNvSpPr>
          <p:nvPr/>
        </p:nvSpPr>
        <p:spPr>
          <a:xfrm>
            <a:off x="685800" y="1752599"/>
            <a:ext cx="7772400" cy="390382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/>
              <a:buChar char="•"/>
            </a:pPr>
            <a:r>
              <a:rPr lang="en-IN" sz="2600" dirty="0">
                <a:latin typeface="Times New Roman" panose="02020603050405020304"/>
                <a:cs typeface="Times New Roman" panose="02020603050405020304"/>
              </a:rPr>
              <a:t>Grayscale image capturing using OpenCV</a:t>
            </a:r>
          </a:p>
          <a:p>
            <a:pPr marL="285750" indent="-285750" algn="just">
              <a:buFont typeface="Arial" panose="020B0604020202020204"/>
              <a:buChar char="•"/>
            </a:pPr>
            <a:r>
              <a:rPr lang="en-IN" sz="2600" dirty="0">
                <a:latin typeface="Times New Roman" panose="02020603050405020304"/>
                <a:cs typeface="Times New Roman" panose="02020603050405020304"/>
              </a:rPr>
              <a:t>CNN model creation and training with </a:t>
            </a:r>
            <a:r>
              <a:rPr lang="en-IN" sz="2600" dirty="0" err="1">
                <a:latin typeface="Times New Roman" panose="02020603050405020304"/>
                <a:cs typeface="Times New Roman" panose="02020603050405020304"/>
              </a:rPr>
              <a:t>Keras</a:t>
            </a:r>
            <a:endParaRPr lang="en-IN" sz="260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IN" sz="2600" dirty="0">
                <a:latin typeface="Times New Roman" panose="02020603050405020304"/>
                <a:cs typeface="Times New Roman" panose="02020603050405020304"/>
              </a:rPr>
              <a:t>Real-time gesture </a:t>
            </a:r>
            <a:r>
              <a:rPr lang="en-IN" sz="2600" dirty="0" err="1">
                <a:latin typeface="Times New Roman" panose="02020603050405020304"/>
                <a:cs typeface="Times New Roman" panose="02020603050405020304"/>
              </a:rPr>
              <a:t>recognitionText</a:t>
            </a:r>
            <a:r>
              <a:rPr lang="en-IN" sz="2600" dirty="0">
                <a:latin typeface="Times New Roman" panose="02020603050405020304"/>
                <a:cs typeface="Times New Roman" panose="02020603050405020304"/>
              </a:rPr>
              <a:t> to Speech conversion using </a:t>
            </a:r>
            <a:r>
              <a:rPr lang="en-IN" sz="2600" dirty="0" err="1">
                <a:latin typeface="Times New Roman" panose="02020603050405020304"/>
                <a:cs typeface="Times New Roman" panose="02020603050405020304"/>
              </a:rPr>
              <a:t>gTTS</a:t>
            </a:r>
            <a:endParaRPr lang="en-IN" sz="260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IN" sz="2600" dirty="0">
                <a:latin typeface="Times New Roman" panose="02020603050405020304"/>
                <a:cs typeface="Times New Roman" panose="02020603050405020304"/>
              </a:rPr>
              <a:t>Multi-language translation using </a:t>
            </a:r>
            <a:r>
              <a:rPr lang="en-IN" sz="2600" dirty="0" err="1">
                <a:latin typeface="Times New Roman" panose="02020603050405020304"/>
                <a:cs typeface="Times New Roman" panose="02020603050405020304"/>
              </a:rPr>
              <a:t>Googletrans</a:t>
            </a:r>
            <a:endParaRPr lang="en-IN" sz="2600" dirty="0">
              <a:latin typeface="Times New Roman" panose="02020603050405020304"/>
              <a:cs typeface="Times New Roman" panose="02020603050405020304"/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IN" sz="2600" dirty="0" err="1">
                <a:latin typeface="Times New Roman" panose="02020603050405020304"/>
                <a:cs typeface="Times New Roman" panose="02020603050405020304"/>
              </a:rPr>
              <a:t>Tkinter</a:t>
            </a:r>
            <a:r>
              <a:rPr lang="en-IN" sz="2600" dirty="0">
                <a:latin typeface="Times New Roman" panose="02020603050405020304"/>
                <a:cs typeface="Times New Roman" panose="02020603050405020304"/>
              </a:rPr>
              <a:t> GUI for user-friendly interface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153400" cy="4191000"/>
          </a:xfrm>
        </p:spPr>
        <p:txBody>
          <a:bodyPr>
            <a:noAutofit/>
          </a:bodyPr>
          <a:lstStyle/>
          <a:p>
            <a:pPr algn="just"/>
            <a:r>
              <a:rPr lang="en-US" sz="2600" dirty="0">
                <a:latin typeface="Times New Roman" panose="02020603050405020304"/>
                <a:cs typeface="Times New Roman" panose="02020603050405020304"/>
              </a:rPr>
              <a:t>Communication tool for deaf and mute individuals</a:t>
            </a:r>
          </a:p>
          <a:p>
            <a:pPr algn="just"/>
            <a:r>
              <a:rPr lang="en-US" sz="2600" dirty="0">
                <a:latin typeface="Times New Roman" panose="02020603050405020304"/>
                <a:cs typeface="Times New Roman" panose="02020603050405020304"/>
              </a:rPr>
              <a:t>Aid in public places like banks, hospitals, and railway stations</a:t>
            </a:r>
          </a:p>
          <a:p>
            <a:pPr algn="just"/>
            <a:r>
              <a:rPr lang="en-US" sz="2600" dirty="0">
                <a:latin typeface="Times New Roman" panose="02020603050405020304"/>
                <a:cs typeface="Times New Roman" panose="02020603050405020304"/>
              </a:rPr>
              <a:t>Educational purposes for learning sign language</a:t>
            </a:r>
          </a:p>
          <a:p>
            <a:pPr algn="just"/>
            <a:r>
              <a:rPr lang="en-US" sz="2600" dirty="0">
                <a:latin typeface="Times New Roman" panose="02020603050405020304"/>
                <a:cs typeface="Times New Roman" panose="02020603050405020304"/>
              </a:rPr>
              <a:t>Customer service applications for special needs users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876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Dept of CSE, JCET, </a:t>
            </a:r>
            <a:r>
              <a:rPr lang="en-US" sz="1000" b="1" dirty="0" err="1">
                <a:latin typeface="Times New Roman" pitchFamily="18" charset="0"/>
                <a:cs typeface="Times New Roman" pitchFamily="18" charset="0"/>
              </a:rPr>
              <a:t>Hubballi</a:t>
            </a:r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			             2024-2025			                                   10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RESULTS AND DISCUSSIONS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BC0B20-51FB-15F4-7D18-1F481EA7A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88" y="1524000"/>
            <a:ext cx="7628024" cy="3429000"/>
          </a:xfrm>
        </p:spPr>
      </p:pic>
      <p:sp>
        <p:nvSpPr>
          <p:cNvPr id="4" name="TextBox 3"/>
          <p:cNvSpPr txBox="1"/>
          <p:nvPr/>
        </p:nvSpPr>
        <p:spPr>
          <a:xfrm>
            <a:off x="152400" y="6324600"/>
            <a:ext cx="876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Dept of CSE, JCET, </a:t>
            </a:r>
            <a:r>
              <a:rPr lang="en-US" sz="1000" b="1" dirty="0" err="1">
                <a:latin typeface="Times New Roman" pitchFamily="18" charset="0"/>
                <a:cs typeface="Times New Roman" pitchFamily="18" charset="0"/>
              </a:rPr>
              <a:t>Hubballi</a:t>
            </a:r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			            2024-2025			                                   11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22295B-74D6-597E-4FEA-EAE142DF9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407715"/>
            <a:ext cx="3961542" cy="2564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79608B-A92F-3386-9846-834E36FE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352800"/>
            <a:ext cx="4953000" cy="27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33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3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>
                <a:latin typeface="Times New Roman" panose="02020603050405020304"/>
                <a:cs typeface="Times New Roman" panose="02020603050405020304"/>
              </a:rPr>
              <a:t>The project converts sign language gestures into text and speech, enhancing communication for the deaf and mute community. Future work includes developing an Android app for mobile-based gesture prediction, and expanding the system for different language and dataset for better recognition..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876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Dept of CSE, JCET, </a:t>
            </a:r>
            <a:r>
              <a:rPr lang="en-US" sz="1000" b="1" dirty="0" err="1">
                <a:latin typeface="Times New Roman" pitchFamily="18" charset="0"/>
                <a:cs typeface="Times New Roman" pitchFamily="18" charset="0"/>
              </a:rPr>
              <a:t>Hubballi</a:t>
            </a:r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			              2024-2025			                                   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452596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REQUIREMENT ANALYSIS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RESULTS AND DISCUSSION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CONCLUSION AND FUTURE WORK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61722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6324600"/>
            <a:ext cx="876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Dept of CSE, JCET, Hubballi			            2024-2025				         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9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[1] Rajat </a:t>
            </a:r>
            <a:r>
              <a:rPr lang="en-US" dirty="0" err="1"/>
              <a:t>Nagarkar</a:t>
            </a:r>
            <a:r>
              <a:rPr lang="en-US" dirty="0"/>
              <a:t>, "Live Sign Language Translation System," GitHub Repository, 2023.</a:t>
            </a:r>
          </a:p>
          <a:p>
            <a:pPr>
              <a:buNone/>
            </a:pPr>
            <a:r>
              <a:rPr lang="en-US" dirty="0"/>
              <a:t>[2] Ian Goodfellow, Yoshua Bengio, Aaron Courville, "Deep Learning," MIT Press, 2016.</a:t>
            </a:r>
          </a:p>
          <a:p>
            <a:pPr>
              <a:buNone/>
            </a:pPr>
            <a:r>
              <a:rPr lang="en-US" dirty="0"/>
              <a:t>[3] John D. Hunter, "Matplotlib: A 2D Graphics Environment," Computing in Science &amp; Engineering, 2007.</a:t>
            </a:r>
          </a:p>
          <a:p>
            <a:pPr>
              <a:buNone/>
            </a:pPr>
            <a:r>
              <a:rPr lang="en-US" dirty="0"/>
              <a:t>[4] François Chollet, "Deep Learning with Python," Manning Publications, 2017.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324600"/>
            <a:ext cx="876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Dept of CSE, JCET, </a:t>
            </a:r>
            <a:r>
              <a:rPr lang="en-US" sz="1000" b="1" dirty="0" err="1">
                <a:latin typeface="Times New Roman" pitchFamily="18" charset="0"/>
                <a:cs typeface="Times New Roman" pitchFamily="18" charset="0"/>
              </a:rPr>
              <a:t>Hubballi</a:t>
            </a:r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			              2024-2025			                                   13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ctr">
              <a:buNone/>
            </a:pPr>
            <a:endParaRPr lang="en-US" sz="48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Q and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876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Dept of CSE, JCET, </a:t>
            </a:r>
            <a:r>
              <a:rPr lang="en-US" sz="1000" b="1" dirty="0" err="1">
                <a:latin typeface="Times New Roman" pitchFamily="18" charset="0"/>
                <a:cs typeface="Times New Roman" pitchFamily="18" charset="0"/>
              </a:rPr>
              <a:t>Hubballi</a:t>
            </a:r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2024-2025				  2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120F29-0194-0A00-B6CA-95978F90E0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170841"/>
            <a:ext cx="7315200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Sign language is a visual language used by the deaf and mute community to communicate.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aims to bridge the communication gap between sign language users and non-users by converting hand gestures into text and speech.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uses deep learning models for accurate gesture recognition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improves accessibility and enhances communication.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677D454-657B-C736-9633-B8F846676CB7}"/>
              </a:ext>
            </a:extLst>
          </p:cNvPr>
          <p:cNvSpPr txBox="1"/>
          <p:nvPr/>
        </p:nvSpPr>
        <p:spPr>
          <a:xfrm>
            <a:off x="152400" y="6324600"/>
            <a:ext cx="876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Dept of CSE, JCET, Hubballi			            2024-2025				         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8A065D0-928A-5F3B-F90D-F1D26C8E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1020762"/>
          </a:xfrm>
        </p:spPr>
        <p:txBody>
          <a:bodyPr>
            <a:normAutofit fontScale="90000"/>
          </a:bodyPr>
          <a:lstStyle/>
          <a:p>
            <a:pPr algn="l"/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/>
              <a:t>🧠 </a:t>
            </a:r>
            <a:r>
              <a:rPr lang="en-US" sz="3100" b="1" dirty="0">
                <a:latin typeface="Times New Roman" panose="02020603050405020304"/>
                <a:cs typeface="Times New Roman" panose="02020603050405020304"/>
              </a:rPr>
              <a:t>Domain: Deep Learning &amp; Assistive Technology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6112E010-8B94-A2F0-CD26-BB36C6111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434" y="1424612"/>
            <a:ext cx="808616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Utilizes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algorithms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(like CNN, RNN) to detect and classify sign language gestures.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Converts recognized gestures into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and vocal output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real-time communication.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Aims to improve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bridge communication gaps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hearing and speech impaired. </a:t>
            </a:r>
          </a:p>
        </p:txBody>
      </p:sp>
    </p:spTree>
    <p:extLst>
      <p:ext uri="{BB962C8B-B14F-4D97-AF65-F5344CB8AC3E}">
        <p14:creationId xmlns:p14="http://schemas.microsoft.com/office/powerpoint/2010/main" val="254310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9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876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Dept of CSE, JCET, </a:t>
            </a:r>
            <a:r>
              <a:rPr lang="en-US" sz="1000" b="1" dirty="0" err="1">
                <a:latin typeface="Times New Roman" pitchFamily="18" charset="0"/>
                <a:cs typeface="Times New Roman" pitchFamily="18" charset="0"/>
              </a:rPr>
              <a:t>Hubballi</a:t>
            </a:r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		                                        2024-2025                                                                                                                            4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64D4BCE1-661E-8B3F-5722-19EAEE173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52" y="1524000"/>
            <a:ext cx="8077199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EXISTING SYSTEM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barriers between the deaf community and non-sign language users.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availability of user-friendly applications.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an affordable and accessible solution.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 to leverage AI and deep learning technologies.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876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Dept of CSE, JCET, </a:t>
            </a:r>
            <a:r>
              <a:rPr lang="en-US" sz="1000" b="1" dirty="0" err="1">
                <a:latin typeface="Times New Roman" pitchFamily="18" charset="0"/>
                <a:cs typeface="Times New Roman" pitchFamily="18" charset="0"/>
              </a:rPr>
              <a:t>Hubballi</a:t>
            </a:r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			            2024-2025			                                  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400E63-ADD5-1151-4A2C-8A2C66870AA0}"/>
              </a:ext>
            </a:extLst>
          </p:cNvPr>
          <p:cNvSpPr txBox="1"/>
          <p:nvPr/>
        </p:nvSpPr>
        <p:spPr>
          <a:xfrm>
            <a:off x="152400" y="6324600"/>
            <a:ext cx="876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Dept of CSE, JCET, </a:t>
            </a:r>
            <a:r>
              <a:rPr lang="en-US" sz="1000" b="1" dirty="0" err="1">
                <a:latin typeface="Times New Roman" pitchFamily="18" charset="0"/>
                <a:cs typeface="Times New Roman" pitchFamily="18" charset="0"/>
              </a:rPr>
              <a:t>Hubballi</a:t>
            </a:r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			            2024-2025			                                  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335195-06C9-08B1-9621-B0F998AFDFFB}"/>
              </a:ext>
            </a:extLst>
          </p:cNvPr>
          <p:cNvSpPr txBox="1"/>
          <p:nvPr/>
        </p:nvSpPr>
        <p:spPr>
          <a:xfrm>
            <a:off x="457200" y="533400"/>
            <a:ext cx="7772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DRAWBACKS OF THE EXISTING SYSTEM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28F05D-1FBA-5A4E-90F7-E6221CD4F42A}"/>
              </a:ext>
            </a:extLst>
          </p:cNvPr>
          <p:cNvSpPr txBox="1">
            <a:spLocks/>
          </p:cNvSpPr>
          <p:nvPr/>
        </p:nvSpPr>
        <p:spPr>
          <a:xfrm>
            <a:off x="457200" y="990601"/>
            <a:ext cx="82296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primarily focus on text conversion without speech output.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lack multi-language translation capabilities.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systems require high computational resources.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fail to provide real-time gesture recognition.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dataset size affects accuracy.</a:t>
            </a:r>
          </a:p>
        </p:txBody>
      </p:sp>
    </p:spTree>
    <p:extLst>
      <p:ext uri="{BB962C8B-B14F-4D97-AF65-F5344CB8AC3E}">
        <p14:creationId xmlns:p14="http://schemas.microsoft.com/office/powerpoint/2010/main" val="8380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B8A88E-126D-354F-74BA-1D2F74ACF0FD}"/>
              </a:ext>
            </a:extLst>
          </p:cNvPr>
          <p:cNvSpPr txBox="1"/>
          <p:nvPr/>
        </p:nvSpPr>
        <p:spPr>
          <a:xfrm>
            <a:off x="152400" y="6324600"/>
            <a:ext cx="876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Dept of CSE, JCET, </a:t>
            </a:r>
            <a:r>
              <a:rPr lang="en-US" sz="1000" b="1" dirty="0" err="1">
                <a:latin typeface="Times New Roman" pitchFamily="18" charset="0"/>
                <a:cs typeface="Times New Roman" pitchFamily="18" charset="0"/>
              </a:rPr>
              <a:t>Hubballi</a:t>
            </a:r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			            2024-2025			                                  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BEF87-F516-7D54-5BBF-075DA1626A73}"/>
              </a:ext>
            </a:extLst>
          </p:cNvPr>
          <p:cNvSpPr txBox="1"/>
          <p:nvPr/>
        </p:nvSpPr>
        <p:spPr>
          <a:xfrm>
            <a:off x="495300" y="685800"/>
            <a:ext cx="8077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How Proposed System Overcomes Drawbacks</a:t>
            </a:r>
            <a:endParaRPr lang="en-IN" sz="3200" dirty="0">
              <a:solidFill>
                <a:schemeClr val="accent2">
                  <a:lumMod val="75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56981C-E41F-89DA-9C2D-94C626F7752A}"/>
              </a:ext>
            </a:extLst>
          </p:cNvPr>
          <p:cNvSpPr txBox="1">
            <a:spLocks/>
          </p:cNvSpPr>
          <p:nvPr/>
        </p:nvSpPr>
        <p:spPr>
          <a:xfrm>
            <a:off x="457200" y="1828799"/>
            <a:ext cx="8229600" cy="36576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Real-time gesture recognition using CNN.</a:t>
            </a:r>
          </a:p>
          <a:p>
            <a:r>
              <a:rPr lang="en-US" sz="2800" dirty="0"/>
              <a:t>Multi-language speech output.</a:t>
            </a:r>
          </a:p>
          <a:p>
            <a:r>
              <a:rPr lang="en-US" sz="2800" dirty="0"/>
              <a:t>Lightweight system with minimal resource usage.</a:t>
            </a:r>
          </a:p>
          <a:p>
            <a:r>
              <a:rPr lang="en-US" sz="2800" dirty="0"/>
              <a:t>High accuracy on custom </a:t>
            </a:r>
            <a:r>
              <a:rPr lang="en-US" sz="2800" dirty="0" err="1"/>
              <a:t>datasets.User</a:t>
            </a:r>
            <a:r>
              <a:rPr lang="en-US" sz="2800" dirty="0"/>
              <a:t>-friendly interface with </a:t>
            </a:r>
            <a:r>
              <a:rPr lang="en-US" sz="2800" dirty="0" err="1"/>
              <a:t>Tkinter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888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OBJECTIVES 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Autofit/>
          </a:bodyPr>
          <a:lstStyle/>
          <a:p>
            <a:pPr algn="just"/>
            <a:r>
              <a:rPr lang="en-US" sz="2600" dirty="0">
                <a:latin typeface="Times New Roman" panose="02020603050405020304"/>
                <a:cs typeface="Times New Roman" panose="02020603050405020304"/>
              </a:rPr>
              <a:t>To develop a system that translates sign language into text.</a:t>
            </a:r>
          </a:p>
          <a:p>
            <a:pPr algn="just"/>
            <a:r>
              <a:rPr lang="en-US" sz="2600" dirty="0">
                <a:latin typeface="Times New Roman" panose="02020603050405020304"/>
                <a:cs typeface="Times New Roman" panose="02020603050405020304"/>
              </a:rPr>
              <a:t>To provide real-time speech output in multiple languages.</a:t>
            </a:r>
          </a:p>
          <a:p>
            <a:pPr algn="just"/>
            <a:r>
              <a:rPr lang="en-US" sz="2600" dirty="0">
                <a:latin typeface="Times New Roman" panose="02020603050405020304"/>
                <a:cs typeface="Times New Roman" panose="02020603050405020304"/>
              </a:rPr>
              <a:t>To ensure high accuracy using CNN.</a:t>
            </a:r>
          </a:p>
          <a:p>
            <a:pPr algn="just"/>
            <a:r>
              <a:rPr lang="en-US" sz="2600" dirty="0">
                <a:latin typeface="Times New Roman" panose="02020603050405020304"/>
                <a:cs typeface="Times New Roman" panose="02020603050405020304"/>
              </a:rPr>
              <a:t>To create a user-friendly interface using </a:t>
            </a:r>
            <a:r>
              <a:rPr lang="en-US" sz="2600" dirty="0" err="1">
                <a:latin typeface="Times New Roman" panose="02020603050405020304"/>
                <a:cs typeface="Times New Roman" panose="02020603050405020304"/>
              </a:rPr>
              <a:t>Tkinter</a:t>
            </a:r>
            <a:r>
              <a:rPr lang="en-US" sz="2600" dirty="0">
                <a:latin typeface="Times New Roman" panose="02020603050405020304"/>
                <a:cs typeface="Times New Roman" panose="02020603050405020304"/>
              </a:rPr>
              <a:t>.</a:t>
            </a:r>
          </a:p>
          <a:p>
            <a:pPr algn="just"/>
            <a:r>
              <a:rPr lang="en-US" sz="2600" dirty="0">
                <a:latin typeface="Times New Roman" panose="02020603050405020304"/>
                <a:cs typeface="Times New Roman" panose="02020603050405020304"/>
              </a:rPr>
              <a:t>To improve accessibility for the deaf and mute community.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876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Dept of CSE, JCET, </a:t>
            </a:r>
            <a:r>
              <a:rPr lang="en-US" sz="1000" b="1" dirty="0" err="1">
                <a:latin typeface="Times New Roman" pitchFamily="18" charset="0"/>
                <a:cs typeface="Times New Roman" pitchFamily="18" charset="0"/>
              </a:rPr>
              <a:t>Hubballi</a:t>
            </a:r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			           2024-2025				                                    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980</Words>
  <Application>Microsoft Office PowerPoint</Application>
  <PresentationFormat>On-screen Show (4:3)</PresentationFormat>
  <Paragraphs>170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Office Theme</vt:lpstr>
      <vt:lpstr>PowerPoint Presentation</vt:lpstr>
      <vt:lpstr>Contents</vt:lpstr>
      <vt:lpstr> INTRODUCTION </vt:lpstr>
      <vt:lpstr> 🧠 Domain: Deep Learning &amp; Assistive Technology </vt:lpstr>
      <vt:lpstr> LITERATURE SURVEY </vt:lpstr>
      <vt:lpstr> MOTIVATION </vt:lpstr>
      <vt:lpstr>PowerPoint Presentation</vt:lpstr>
      <vt:lpstr>PowerPoint Presentation</vt:lpstr>
      <vt:lpstr> OBJECTIVES  </vt:lpstr>
      <vt:lpstr>PROBLEM STATEMENT</vt:lpstr>
      <vt:lpstr> REQUIREMENT ANALYSIS </vt:lpstr>
      <vt:lpstr>PowerPoint Presentation</vt:lpstr>
      <vt:lpstr>METHODOLOGY </vt:lpstr>
      <vt:lpstr>PowerPoint Presentation</vt:lpstr>
      <vt:lpstr>  IMPLEMENTATION </vt:lpstr>
      <vt:lpstr> APPLICATIONS </vt:lpstr>
      <vt:lpstr>RESULTS AND DISCUSSIONS</vt:lpstr>
      <vt:lpstr>PowerPoint Presentation</vt:lpstr>
      <vt:lpstr>CONCLUSION</vt:lpstr>
      <vt:lpstr> 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suhasini hombal</cp:lastModifiedBy>
  <cp:revision>84</cp:revision>
  <dcterms:created xsi:type="dcterms:W3CDTF">2020-12-15T06:38:19Z</dcterms:created>
  <dcterms:modified xsi:type="dcterms:W3CDTF">2025-03-05T10:30:16Z</dcterms:modified>
</cp:coreProperties>
</file>