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91" r:id="rId7"/>
    <p:sldId id="277" r:id="rId8"/>
    <p:sldId id="296" r:id="rId9"/>
    <p:sldId id="282" r:id="rId10"/>
    <p:sldId id="288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s\OneDrive\Desktop\bankrupt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s\OneDrive\Desktop\bankrupt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Model</a:t>
            </a:r>
            <a:r>
              <a:rPr lang="en-GB" baseline="0"/>
              <a:t> Metrics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Sheet3!$G$4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Sheet3!$H$4:$L$4</c:f>
              <c:numCache>
                <c:formatCode>General</c:formatCode>
                <c:ptCount val="5"/>
                <c:pt idx="0">
                  <c:v>92.39</c:v>
                </c:pt>
                <c:pt idx="1">
                  <c:v>90.94</c:v>
                </c:pt>
                <c:pt idx="2">
                  <c:v>90.93</c:v>
                </c:pt>
                <c:pt idx="3">
                  <c:v>90.94</c:v>
                </c:pt>
                <c:pt idx="4">
                  <c:v>91.05</c:v>
                </c:pt>
              </c:numCache>
            </c:numRef>
          </c:val>
        </c:ser>
        <c:ser>
          <c:idx val="1"/>
          <c:order val="1"/>
          <c:tx>
            <c:strRef>
              <c:f>Sheet3!$G$5</c:f>
              <c:strCache>
                <c:ptCount val="1"/>
                <c:pt idx="0">
                  <c:v>KNN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Sheet3!$H$5:$L$5</c:f>
              <c:numCache>
                <c:formatCode>General</c:formatCode>
                <c:ptCount val="5"/>
                <c:pt idx="0">
                  <c:v>95.78</c:v>
                </c:pt>
                <c:pt idx="1">
                  <c:v>93.91</c:v>
                </c:pt>
                <c:pt idx="2">
                  <c:v>93.88</c:v>
                </c:pt>
                <c:pt idx="3">
                  <c:v>93.91</c:v>
                </c:pt>
                <c:pt idx="4">
                  <c:v>94.56</c:v>
                </c:pt>
              </c:numCache>
            </c:numRef>
          </c:val>
        </c:ser>
        <c:ser>
          <c:idx val="2"/>
          <c:order val="2"/>
          <c:tx>
            <c:strRef>
              <c:f>Sheet3!$G$6</c:f>
              <c:strCache>
                <c:ptCount val="1"/>
                <c:pt idx="0">
                  <c:v>Decision 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Sheet3!$H$6:$L$6</c:f>
              <c:numCache>
                <c:formatCode>General</c:formatCode>
                <c:ptCount val="5"/>
                <c:pt idx="0">
                  <c:v>100</c:v>
                </c:pt>
                <c:pt idx="1">
                  <c:v>95.3</c:v>
                </c:pt>
                <c:pt idx="2">
                  <c:v>95.3</c:v>
                </c:pt>
                <c:pt idx="3">
                  <c:v>95.3</c:v>
                </c:pt>
                <c:pt idx="4">
                  <c:v>95.34</c:v>
                </c:pt>
              </c:numCache>
            </c:numRef>
          </c:val>
        </c:ser>
        <c:ser>
          <c:idx val="3"/>
          <c:order val="3"/>
          <c:tx>
            <c:strRef>
              <c:f>Sheet3!$G$7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Sheet3!$H$7:$L$7</c:f>
              <c:numCache>
                <c:formatCode>General</c:formatCode>
                <c:ptCount val="5"/>
                <c:pt idx="0">
                  <c:v>100</c:v>
                </c:pt>
                <c:pt idx="1">
                  <c:v>98.09</c:v>
                </c:pt>
                <c:pt idx="2">
                  <c:v>98.09</c:v>
                </c:pt>
                <c:pt idx="3">
                  <c:v>98.09</c:v>
                </c:pt>
                <c:pt idx="4">
                  <c:v>98.13</c:v>
                </c:pt>
              </c:numCache>
            </c:numRef>
          </c:val>
        </c:ser>
        <c:ser>
          <c:idx val="4"/>
          <c:order val="4"/>
          <c:tx>
            <c:strRef>
              <c:f>Sheet3!$G$8</c:f>
              <c:strCache>
                <c:ptCount val="1"/>
                <c:pt idx="0">
                  <c:v>Gradient Boosting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Sheet3!$H$8:$L$8</c:f>
              <c:numCache>
                <c:formatCode>General</c:formatCode>
                <c:ptCount val="5"/>
                <c:pt idx="0">
                  <c:v>98.32</c:v>
                </c:pt>
                <c:pt idx="1">
                  <c:v>96.94</c:v>
                </c:pt>
                <c:pt idx="2">
                  <c:v>96.94</c:v>
                </c:pt>
                <c:pt idx="3">
                  <c:v>96.94</c:v>
                </c:pt>
                <c:pt idx="4">
                  <c:v>96.98</c:v>
                </c:pt>
              </c:numCache>
            </c:numRef>
          </c:val>
        </c:ser>
        <c:ser>
          <c:idx val="5"/>
          <c:order val="5"/>
          <c:tx>
            <c:strRef>
              <c:f>Sheet3!$G$9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Sheet3!$H$3:$L$3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Sheet3!$H$9:$L$9</c:f>
              <c:numCache>
                <c:formatCode>General</c:formatCode>
                <c:ptCount val="5"/>
                <c:pt idx="0">
                  <c:v>98.71</c:v>
                </c:pt>
                <c:pt idx="1">
                  <c:v>97.94</c:v>
                </c:pt>
                <c:pt idx="2">
                  <c:v>97.94</c:v>
                </c:pt>
                <c:pt idx="3">
                  <c:v>97.94</c:v>
                </c:pt>
                <c:pt idx="4">
                  <c:v>98.01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75826864"/>
        <c:axId val="-275827952"/>
      </c:barChart>
      <c:catAx>
        <c:axId val="-27582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75827952"/>
        <c:crosses val="autoZero"/>
        <c:auto val="1"/>
        <c:lblAlgn val="ctr"/>
        <c:lblOffset val="100"/>
        <c:noMultiLvlLbl val="0"/>
      </c:catAx>
      <c:valAx>
        <c:axId val="-27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7582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Model</a:t>
            </a:r>
            <a:r>
              <a:rPr lang="en-GB" baseline="0"/>
              <a:t> Metrics (with PCA)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Sheet3!$G$11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Sheet3!$H$11:$L$11</c:f>
              <c:numCache>
                <c:formatCode>General</c:formatCode>
                <c:ptCount val="5"/>
                <c:pt idx="0">
                  <c:v>91.55</c:v>
                </c:pt>
                <c:pt idx="1">
                  <c:v>80.7</c:v>
                </c:pt>
                <c:pt idx="2">
                  <c:v>80.69</c:v>
                </c:pt>
                <c:pt idx="3">
                  <c:v>90.94</c:v>
                </c:pt>
                <c:pt idx="4">
                  <c:v>80.77</c:v>
                </c:pt>
              </c:numCache>
            </c:numRef>
          </c:val>
        </c:ser>
        <c:ser>
          <c:idx val="1"/>
          <c:order val="1"/>
          <c:tx>
            <c:strRef>
              <c:f>Sheet3!$G$12</c:f>
              <c:strCache>
                <c:ptCount val="1"/>
                <c:pt idx="0">
                  <c:v>KNN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Sheet3!$H$12:$L$12</c:f>
              <c:numCache>
                <c:formatCode>General</c:formatCode>
                <c:ptCount val="5"/>
                <c:pt idx="0">
                  <c:v>95.82</c:v>
                </c:pt>
                <c:pt idx="1">
                  <c:v>83.76</c:v>
                </c:pt>
                <c:pt idx="2">
                  <c:v>83.71</c:v>
                </c:pt>
                <c:pt idx="3">
                  <c:v>93.91</c:v>
                </c:pt>
                <c:pt idx="4">
                  <c:v>84.03</c:v>
                </c:pt>
              </c:numCache>
            </c:numRef>
          </c:val>
        </c:ser>
        <c:ser>
          <c:idx val="2"/>
          <c:order val="2"/>
          <c:tx>
            <c:strRef>
              <c:f>Sheet3!$G$13</c:f>
              <c:strCache>
                <c:ptCount val="1"/>
                <c:pt idx="0">
                  <c:v>Decision 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Sheet3!$H$13:$L$13</c:f>
              <c:numCache>
                <c:formatCode>General</c:formatCode>
                <c:ptCount val="5"/>
                <c:pt idx="0">
                  <c:v>100</c:v>
                </c:pt>
                <c:pt idx="1">
                  <c:v>79.760000000000005</c:v>
                </c:pt>
                <c:pt idx="2">
                  <c:v>79.62</c:v>
                </c:pt>
                <c:pt idx="3">
                  <c:v>95.3</c:v>
                </c:pt>
                <c:pt idx="4">
                  <c:v>80.739999999999995</c:v>
                </c:pt>
              </c:numCache>
            </c:numRef>
          </c:val>
        </c:ser>
        <c:ser>
          <c:idx val="3"/>
          <c:order val="3"/>
          <c:tx>
            <c:strRef>
              <c:f>Sheet3!$G$14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Sheet3!$H$14:$L$14</c:f>
              <c:numCache>
                <c:formatCode>General</c:formatCode>
                <c:ptCount val="5"/>
                <c:pt idx="0">
                  <c:v>100</c:v>
                </c:pt>
                <c:pt idx="1">
                  <c:v>81</c:v>
                </c:pt>
                <c:pt idx="2">
                  <c:v>80.7</c:v>
                </c:pt>
                <c:pt idx="3">
                  <c:v>98.09</c:v>
                </c:pt>
                <c:pt idx="4">
                  <c:v>83.29</c:v>
                </c:pt>
              </c:numCache>
            </c:numRef>
          </c:val>
        </c:ser>
        <c:ser>
          <c:idx val="4"/>
          <c:order val="4"/>
          <c:tx>
            <c:strRef>
              <c:f>Sheet3!$G$15</c:f>
              <c:strCache>
                <c:ptCount val="1"/>
                <c:pt idx="0">
                  <c:v>Gradient Boosting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Sheet3!$H$15:$L$15</c:f>
              <c:numCache>
                <c:formatCode>General</c:formatCode>
                <c:ptCount val="5"/>
                <c:pt idx="0">
                  <c:v>96.02</c:v>
                </c:pt>
                <c:pt idx="1">
                  <c:v>85.61</c:v>
                </c:pt>
                <c:pt idx="2">
                  <c:v>85.61</c:v>
                </c:pt>
                <c:pt idx="3">
                  <c:v>96.94</c:v>
                </c:pt>
                <c:pt idx="4">
                  <c:v>85.61</c:v>
                </c:pt>
              </c:numCache>
            </c:numRef>
          </c:val>
        </c:ser>
        <c:ser>
          <c:idx val="5"/>
          <c:order val="5"/>
          <c:tx>
            <c:strRef>
              <c:f>Sheet3!$G$16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Sheet3!$H$10:$L$10</c:f>
              <c:strCache>
                <c:ptCount val="5"/>
                <c:pt idx="0">
                  <c:v>Training Accuracy (%)</c:v>
                </c:pt>
                <c:pt idx="1">
                  <c:v>Test Accuracy (%)</c:v>
                </c:pt>
                <c:pt idx="2">
                  <c:v>F1 Score(%)</c:v>
                </c:pt>
                <c:pt idx="3">
                  <c:v>Recall(%)</c:v>
                </c:pt>
                <c:pt idx="4">
                  <c:v>Precision(%)</c:v>
                </c:pt>
              </c:strCache>
            </c:strRef>
          </c:cat>
          <c:val>
            <c:numRef>
              <c:f>Sheet3!$H$16:$L$16</c:f>
              <c:numCache>
                <c:formatCode>General</c:formatCode>
                <c:ptCount val="5"/>
                <c:pt idx="0">
                  <c:v>98.59</c:v>
                </c:pt>
                <c:pt idx="1">
                  <c:v>81.97</c:v>
                </c:pt>
                <c:pt idx="2">
                  <c:v>81.93</c:v>
                </c:pt>
                <c:pt idx="3">
                  <c:v>97.94</c:v>
                </c:pt>
                <c:pt idx="4">
                  <c:v>82.37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367845168"/>
        <c:axId val="-367844080"/>
      </c:barChart>
      <c:catAx>
        <c:axId val="-36784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7844080"/>
        <c:crosses val="autoZero"/>
        <c:auto val="1"/>
        <c:lblAlgn val="ctr"/>
        <c:lblOffset val="100"/>
        <c:noMultiLvlLbl val="0"/>
      </c:catAx>
      <c:valAx>
        <c:axId val="-3678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784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3161623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Predictive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Bankruptcy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426748" y="219309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24800" y="565819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Suhasini</a:t>
            </a:r>
            <a:r>
              <a:rPr lang="en-US" sz="2800" b="1" dirty="0" smtClean="0">
                <a:solidFill>
                  <a:schemeClr val="bg1"/>
                </a:solidFill>
              </a:rPr>
              <a:t> Ramachandran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suhasinier@gmail.com</a:t>
            </a:r>
            <a:endParaRPr lang="en-GB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Bankruptcy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44132" y="2857500"/>
            <a:ext cx="2149111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Bankruptcy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Problem Statement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Objective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Facts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Metrics &amp; Interpretation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Predictive Models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EDA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71577" y="522898"/>
            <a:ext cx="41204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162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PROBLEM STATEMENT &amp; OBJECTIVE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 FACTS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Classification 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Metrics &amp; Interpretation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Designing an ML model to predict the bankruptcy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2102" y="3447054"/>
            <a:ext cx="1752042" cy="19672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Source - Taiwan Economic Journal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1999 to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Predictor variables </a:t>
            </a:r>
            <a:r>
              <a:rPr lang="en-US" sz="1400" dirty="0" smtClean="0">
                <a:solidFill>
                  <a:schemeClr val="bg1"/>
                </a:solidFill>
              </a:rPr>
              <a:t>– Numerical -  </a:t>
            </a:r>
            <a:r>
              <a:rPr lang="en-US" sz="1400" dirty="0">
                <a:solidFill>
                  <a:schemeClr val="bg1"/>
                </a:solidFill>
              </a:rPr>
              <a:t>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 variable </a:t>
            </a:r>
            <a:r>
              <a:rPr lang="en-US" sz="1400" dirty="0" smtClean="0">
                <a:solidFill>
                  <a:schemeClr val="bg1"/>
                </a:solidFill>
              </a:rPr>
              <a:t>Categorical (Nominal)– 1,0</a:t>
            </a: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ts val="1900"/>
              </a:lnSpc>
            </a:pP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151871" y="3181956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missing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duplicate values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10% outliers.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Non unique column – “ Liability-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Assests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Flag”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Imbalanced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Standard Scaling of data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1497" y="3340776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Logistic Regression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K Nearest Neighbor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Decision Tree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Random Forest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Gradient Boost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Support Vector Machine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Accuracy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Precision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Recall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F1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ROC-AUC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0161" y="1298496"/>
            <a:ext cx="9135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Bankruptcy</a:t>
            </a:r>
            <a:r>
              <a:rPr lang="en-US" sz="2800" dirty="0"/>
              <a:t> - Serious issue  in the current scenario of global financial crisis and recession </a:t>
            </a:r>
          </a:p>
          <a:p>
            <a:r>
              <a:rPr lang="en-US" sz="2800" b="1" dirty="0"/>
              <a:t>Risks</a:t>
            </a:r>
            <a:r>
              <a:rPr lang="en-US" sz="2800" dirty="0"/>
              <a:t> – Investors face loss when stock price of the company goes down and employees will be laid </a:t>
            </a:r>
            <a:r>
              <a:rPr lang="en-US" sz="2800" dirty="0" smtClean="0"/>
              <a:t>off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0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Bankruptcy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OBJECTIVE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 FACTS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Predictive 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Metrics &amp; Interpretation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Designing an ML model to predict the bankruptcy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2102" y="3447054"/>
            <a:ext cx="1752042" cy="19672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Source - Taiwan Economic Journal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1999 to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Predictor variables </a:t>
            </a:r>
            <a:r>
              <a:rPr lang="en-US" sz="1400" dirty="0" smtClean="0">
                <a:solidFill>
                  <a:schemeClr val="bg1"/>
                </a:solidFill>
              </a:rPr>
              <a:t>– Numerical -  </a:t>
            </a:r>
            <a:r>
              <a:rPr lang="en-US" sz="1400" dirty="0">
                <a:solidFill>
                  <a:schemeClr val="bg1"/>
                </a:solidFill>
              </a:rPr>
              <a:t>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 variable </a:t>
            </a:r>
            <a:r>
              <a:rPr lang="en-US" sz="1400" dirty="0" smtClean="0">
                <a:solidFill>
                  <a:schemeClr val="bg1"/>
                </a:solidFill>
              </a:rPr>
              <a:t>Categorical (Nominal)– 1,0</a:t>
            </a: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ts val="1900"/>
              </a:lnSpc>
            </a:pP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151871" y="3181956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Handling missing values, duplicate values, outliers , unique columns, data imbalance, scaling and dimension reduction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1497" y="3340776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Logistic Regression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K Nearest Neighbor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Decision Tree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Random Forest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Gradient Boost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Support Vector Machine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Accuracy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Precision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Recall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F1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ROC-AUC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948600" y="522898"/>
            <a:ext cx="324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8"/>
            <a:ext cx="3243403" cy="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PROBLEM STATEMENT &amp; OBJECTIVE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 FACTS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Classification 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Metrics &amp; Interpretation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Designing an ML model to predict the bankruptcy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2102" y="3447054"/>
            <a:ext cx="1752042" cy="19672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Source - Taiwan Economic Journal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1999 to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Predictor variables </a:t>
            </a:r>
            <a:r>
              <a:rPr lang="en-US" sz="1400" dirty="0" smtClean="0">
                <a:solidFill>
                  <a:schemeClr val="bg1"/>
                </a:solidFill>
              </a:rPr>
              <a:t>– Numerical -  </a:t>
            </a:r>
            <a:r>
              <a:rPr lang="en-US" sz="1400" dirty="0">
                <a:solidFill>
                  <a:schemeClr val="bg1"/>
                </a:solidFill>
              </a:rPr>
              <a:t>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 variable </a:t>
            </a:r>
            <a:r>
              <a:rPr lang="en-US" sz="1400" dirty="0" smtClean="0">
                <a:solidFill>
                  <a:schemeClr val="bg1"/>
                </a:solidFill>
              </a:rPr>
              <a:t>Categorical (Nominal)– 1,0</a:t>
            </a:r>
            <a:endParaRPr lang="en-US" sz="1400" dirty="0">
              <a:solidFill>
                <a:schemeClr val="bg1"/>
              </a:solidFill>
            </a:endParaRPr>
          </a:p>
          <a:p>
            <a:pPr algn="ctr">
              <a:lnSpc>
                <a:spcPts val="1900"/>
              </a:lnSpc>
            </a:pP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151871" y="3181956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missing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duplicate values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10% outliers.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Non unique column – “ Liability-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Assests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Flag”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Imbalanced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Standard Scaling of data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1497" y="3340776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Logistic Regression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K Nearest Neighbor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Decision Tree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Random Forest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Gradient Boost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Support Vector Machine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Accuracy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Precision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Recall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F1 score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ROC-AUC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0160" y="1298496"/>
            <a:ext cx="94139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missing </a:t>
            </a:r>
            <a:r>
              <a:rPr lang="en-US" sz="2400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duplicate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 unique column – “Liability-Assets </a:t>
            </a:r>
            <a:r>
              <a:rPr lang="en-US" sz="2400" dirty="0"/>
              <a:t>Flag"  </a:t>
            </a:r>
            <a:r>
              <a:rPr lang="en-US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99.9 % of values are all 0s and this column is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Around </a:t>
            </a:r>
            <a:r>
              <a:rPr lang="en-GB" sz="2400" dirty="0" smtClean="0"/>
              <a:t>10% outliers are present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Imputed using </a:t>
            </a:r>
            <a:r>
              <a:rPr lang="en-US" sz="2400" dirty="0"/>
              <a:t>IQR </a:t>
            </a:r>
            <a:r>
              <a:rPr lang="en-US" sz="2400" dirty="0" smtClean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is imbalanced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SMOTE sampling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 Scaling </a:t>
            </a:r>
            <a:r>
              <a:rPr lang="en-US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Standard </a:t>
            </a:r>
            <a:r>
              <a:rPr lang="en-US" sz="2400" dirty="0"/>
              <a:t>Scaling applied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Dimensionality Reduction 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Principal Component Analysis (</a:t>
            </a:r>
            <a:r>
              <a:rPr lang="en-GB" sz="2400" dirty="0" err="1" smtClean="0"/>
              <a:t>n_components</a:t>
            </a:r>
            <a:r>
              <a:rPr lang="en-GB" sz="2400" dirty="0" smtClean="0"/>
              <a:t> = 20 to 50 )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8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08571" y="522898"/>
            <a:ext cx="348342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EDA (Data Imbalance &amp; PCA)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137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1845304" y="240491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1586974" y="2700310"/>
            <a:ext cx="1752042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missing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 duplicate values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10% outliers imputed with IQR method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Non unique column – “ Liability-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Assests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Flag” - dropped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Imbalanced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Standard Scaling of data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29" name="Group 28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2340936" y="1814472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30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61" y="1764241"/>
            <a:ext cx="5982218" cy="364378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39" y="2057462"/>
            <a:ext cx="4724809" cy="36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0981509"/>
              </p:ext>
            </p:extLst>
          </p:nvPr>
        </p:nvGraphicFramePr>
        <p:xfrm>
          <a:off x="350519" y="214540"/>
          <a:ext cx="11519263" cy="321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248313"/>
              </p:ext>
            </p:extLst>
          </p:nvPr>
        </p:nvGraphicFramePr>
        <p:xfrm>
          <a:off x="350519" y="3549922"/>
          <a:ext cx="11519263" cy="30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97117" y="3492140"/>
            <a:ext cx="1160852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13AB221-FD8D-4664-9B4C-AE1B1660ECAA}"/>
              </a:ext>
            </a:extLst>
          </p:cNvPr>
          <p:cNvSpPr/>
          <p:nvPr/>
        </p:nvSpPr>
        <p:spPr>
          <a:xfrm>
            <a:off x="391886" y="2789343"/>
            <a:ext cx="4080101" cy="24622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Applying PCA technique on the dataset has shown no improvement 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 of 6 models used , Random Forest (on original data)  has produced good results </a:t>
            </a:r>
            <a:r>
              <a:rPr lang="en-US" sz="2000" dirty="0" smtClean="0"/>
              <a:t>with high accuracy score , Precision , Recall  F1 score and AUC</a:t>
            </a:r>
            <a:endParaRPr lang="en-GB" sz="2000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713" y="2342606"/>
            <a:ext cx="6353044" cy="3480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7778" y="1314488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/>
              <a:t>ROC – AUC curve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Bankruptcy</MediaServiceKeyPoi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purl.org/dc/elements/1.1/"/>
    <ds:schemaRef ds:uri="16c05727-aa75-4e4a-9b5f-8a80a1165891"/>
    <ds:schemaRef ds:uri="71af3243-3dd4-4a8d-8c0d-dd76da1f02a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501</Words>
  <Application>Microsoft Office PowerPoint</Application>
  <PresentationFormat>Widescreen</PresentationFormat>
  <Paragraphs>134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Light</vt:lpstr>
      <vt:lpstr>Office Theme</vt:lpstr>
      <vt:lpstr>Predictive Analysis Bankruptcy</vt:lpstr>
      <vt:lpstr>Project analysis slide 2</vt:lpstr>
      <vt:lpstr>Project analysis slide 3</vt:lpstr>
      <vt:lpstr>Project analysis slide 3</vt:lpstr>
      <vt:lpstr>Project analysis slide 3</vt:lpstr>
      <vt:lpstr>Project analysis slide 10</vt:lpstr>
      <vt:lpstr>PowerPoint Presentation</vt:lpstr>
      <vt:lpstr>Project analysis slide 11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/>
  <cp:lastModifiedBy/>
  <cp:revision>1</cp:revision>
  <dcterms:created xsi:type="dcterms:W3CDTF">2023-04-22T08:41:56Z</dcterms:created>
  <dcterms:modified xsi:type="dcterms:W3CDTF">2023-04-22T11:35:14Z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