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1" r:id="rId4"/>
    <p:sldId id="258" r:id="rId5"/>
    <p:sldId id="260" r:id="rId6"/>
    <p:sldId id="259" r:id="rId7"/>
    <p:sldId id="276" r:id="rId8"/>
    <p:sldId id="262" r:id="rId9"/>
    <p:sldId id="277" r:id="rId10"/>
    <p:sldId id="278" r:id="rId11"/>
    <p:sldId id="263" r:id="rId12"/>
    <p:sldId id="264" r:id="rId13"/>
    <p:sldId id="265" r:id="rId14"/>
    <p:sldId id="281" r:id="rId15"/>
    <p:sldId id="282" r:id="rId16"/>
    <p:sldId id="283" r:id="rId17"/>
    <p:sldId id="285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04DA3-0734-4B31-96D3-97E85779026F}" v="89" dt="2025-05-05T05:36:46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07B5-F4EC-BBAF-436E-08F92B4E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746B9-1912-6CD0-0231-B9666DEE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913B-80E4-F44E-1E40-3A1C8C6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9494-B416-EFE6-6BD6-536F729A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0677-75F6-67C1-6312-D2D999B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B5C3-C469-93AD-0C2D-902E3605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02A9-FBEE-2B21-C009-204D76CC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810E-E0DC-50E5-B506-4C53856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ED33-4835-69EF-CC7E-558A94B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9F52-81AB-E470-A412-80A4F543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559CF-43B1-2187-F4F0-0DFDF28E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DFBF-6363-6326-A298-F81A216D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239F-32D2-BA7D-18E0-526EE401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6520-88DD-290A-C145-8E894ED1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13AE-3623-2DBF-257D-CEB4C72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0E2-4446-D00D-BB6B-C7ADC583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AF01-C34E-CDF8-15F2-D0CC8711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52C6-5357-AE49-5FA5-33253678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C092-C760-8D46-3F4A-38A3A6FA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8E28-47F7-774E-77D1-8626904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ED32-3AE7-1909-471E-C33D08E6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FEFC-ADAA-F4DD-A0DC-04C665E3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4DC7-2755-C4D1-39DD-5D7FF6A4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A07A-F4AF-50C8-048B-231E5C32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87EC-D19F-8D95-EBCF-6A7A5B4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AC31-A1EB-D0FC-21BF-EBD5603E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936A-2578-E371-9122-DE0CDB796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105A1-B9A2-840E-41DB-98A90DF0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7DA4F-F042-BF04-11E2-E6AC8296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2B1ED-3CD0-EB76-D9F0-7181C90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6047-8B0E-799C-1D78-AF1834B8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1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E50F-F915-C9CB-7D82-3514380E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CAA-A591-3740-8889-6403469B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5F0A6-4E1F-209F-1A54-24328282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E7631-9859-C459-A3ED-35BA76D6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1BE8F-A556-9DB1-08A0-0D5C2DEF5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7B3C3-4EBC-99CF-9899-702B9DD3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68C9E-5E83-6943-9A9D-94967882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066C-5357-29C5-7FB2-8F6C8048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9330-B508-D06E-ADCC-58DA3E69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8D89-CF54-797D-2FBA-1357723A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33CA-CEFD-5F21-EE1B-B967547A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84D-83AA-E403-60C9-28DD9492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163F-A926-9779-2098-FFB8798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D4415-5977-C774-4913-FC98C281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15AA-3F84-8064-F361-DA685763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4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A6E-DD6B-38F3-7CFD-649E314A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DD05-E049-5B38-94FA-FAC49272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A2B6-C370-E038-2951-D974D5D8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FD0B9-2EA4-5491-0913-B8C16366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173A4-9128-4658-CC22-2E07C6E5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9342-3AF9-964A-0D45-BF414757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DCE4-1A4D-FAE9-BCC3-0B7947CE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2E9CC-C967-EF79-0EF6-42E749B4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1A71B-D925-87EB-68A5-8C161B5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14FD-235F-CCE9-0D06-00D1E214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E425-080E-78D1-62A6-E69B243B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AD864-751C-043D-C7AE-DB651FB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35154-9736-A297-716E-B65ADB7D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B7FF8-879D-14DB-D702-1B669215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0CF7-378D-6566-9456-45B7EF1D8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5C7D-F3F0-4F3C-8218-1DE1F5AC80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F51D-2E1B-4670-C801-DF3B610F6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E6AC-318B-232E-637F-6B7BBDA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4F9C-7BE7-47B5-AFE7-1D456D0B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31D-7C46-97E8-3FE5-93DF96D9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970776"/>
            <a:ext cx="7452852" cy="76543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&amp; DQN- BASED CLUSTERING AND ROUTING FOR WEARABLE IOT ENABLED WIRELESS BODY AREA NETWORK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B57EF-068D-1606-2EED-B0C641F6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26" y="2861148"/>
            <a:ext cx="3125038" cy="68871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BBA2-E997-6753-2A2E-43EFB07D3D03}"/>
              </a:ext>
            </a:extLst>
          </p:cNvPr>
          <p:cNvSpPr txBox="1"/>
          <p:nvPr/>
        </p:nvSpPr>
        <p:spPr>
          <a:xfrm>
            <a:off x="7383647" y="2861148"/>
            <a:ext cx="2152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Guided by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30933-51D6-7CD6-7DF1-2EDAF20D5A8E}"/>
              </a:ext>
            </a:extLst>
          </p:cNvPr>
          <p:cNvSpPr txBox="1"/>
          <p:nvPr/>
        </p:nvSpPr>
        <p:spPr>
          <a:xfrm>
            <a:off x="1700683" y="3352951"/>
            <a:ext cx="609432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Ariganesh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(922521106008)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Ashiq M.I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(922521106011)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Dhanush Kumar B (922521106030)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 Prasath M (922521106053)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C06A0-85C9-056D-37A1-273202C84AE4}"/>
              </a:ext>
            </a:extLst>
          </p:cNvPr>
          <p:cNvSpPr txBox="1"/>
          <p:nvPr/>
        </p:nvSpPr>
        <p:spPr>
          <a:xfrm>
            <a:off x="7654332" y="3482038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Ashok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.R, M.E (PhD)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V.S.B Engineering College - Karur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86882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D9CB-4313-869A-51E6-8D0AFBF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16" y="244733"/>
            <a:ext cx="4866968" cy="36486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METHOD- OUTPUT 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3900C-B8F4-D242-23DF-B426E721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66" y="4589463"/>
            <a:ext cx="10599174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hop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scheme minimizes the node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AE2E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compared to the one-hop-based clustering and routing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protocol.So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more effective than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MT-MAC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37A2C-EAB5-C880-5B68-852C7AF1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1" y="768350"/>
            <a:ext cx="4029088" cy="28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664F-F856-F136-5294-87C051F7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922" y="733835"/>
            <a:ext cx="6204156" cy="4312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- EXPLANATION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E8D9-60AC-6CE7-3329-830AAE36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1181" cy="4447356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in the network are grouped into clusters and Cluster formation is typically based on parameters like proximity, energy level, and network topology.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Selection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Head is selected from within each cluster, usually based on energy level or rotation schemes to balance energy consumption.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Intra-Cluster Routing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nodes transmit their data to the Cluster Head. This local aggregation reduces overall communication overhead and saves energy.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Inter-Cluster Routing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Heads communicate either directly with the Base Station (BS) or with other CHs to forward the aggregated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DECR is compared with other routing methods called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ALOC and  MT-MAC.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increase in the values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DELIVERY RATIO,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LIFE TIME ,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CONROL OVER HEAD,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DECR method over the ALOC and MT-MAC.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5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9CD7-EC0B-5793-E985-DBB28180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7" y="237307"/>
            <a:ext cx="6853084" cy="5591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SYSTEM-DIAGRAM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9E605-0400-BCEA-8D3C-3E7D7FBA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36" y="2806238"/>
            <a:ext cx="3077673" cy="1806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63A31-56E2-7C86-45DA-D568EF7AA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047" y="850074"/>
            <a:ext cx="5372099" cy="537209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234AA7-D321-314E-1F21-447191182EB0}"/>
              </a:ext>
            </a:extLst>
          </p:cNvPr>
          <p:cNvCxnSpPr>
            <a:cxnSpLocks/>
            <a:stCxn id="5" idx="2"/>
            <a:endCxn id="5" idx="2"/>
          </p:cNvCxnSpPr>
          <p:nvPr/>
        </p:nvCxnSpPr>
        <p:spPr>
          <a:xfrm rot="5400000">
            <a:off x="4915273" y="461258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C8753-F29D-B978-2C23-46DF3B9E8462}"/>
              </a:ext>
            </a:extLst>
          </p:cNvPr>
          <p:cNvCxnSpPr/>
          <p:nvPr/>
        </p:nvCxnSpPr>
        <p:spPr>
          <a:xfrm flipV="1">
            <a:off x="4895607" y="3146323"/>
            <a:ext cx="0" cy="18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5C1F-05F5-46E7-E00A-84084BC75037}"/>
              </a:ext>
            </a:extLst>
          </p:cNvPr>
          <p:cNvCxnSpPr/>
          <p:nvPr/>
        </p:nvCxnSpPr>
        <p:spPr>
          <a:xfrm>
            <a:off x="4277033" y="3942735"/>
            <a:ext cx="88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3D24C32-8489-8C0C-F55B-9DD34028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13" y="2119581"/>
            <a:ext cx="4827048" cy="28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3C89-42E4-408C-0BC6-096F9D97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103" y="207809"/>
            <a:ext cx="6459794" cy="56894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SYSTEM- EXPLANATION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F30F-D39A-0DE6-0B5A-D61FA07E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943898"/>
            <a:ext cx="10038735" cy="550606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IoT Users (Sensor Nodes):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   Represented as small circles or sensor icons in the diagram.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   These devices continuously collect health-related data (e.g., heart rate, temperature).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    Each user has multiple sensor nodes communicating with each other</a:t>
            </a:r>
            <a:r>
              <a:rPr lang="en-US" sz="1800" b="1" dirty="0"/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  The wearable devices form dynamic clusters based on proximity, energy levels, and communication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  Each cluster has one Cluster Head (CH) that gathers data from its member nodes.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Head (CH) 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 is selected using Q-learning (a Reinforcement Learning algorithm).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considers residual energy, link quality, and traffic load to select the best 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 selection is dynamic, meaning that when a CH node’s energy drops, another node is chosen automatically.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1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033ACF-685A-F4C2-48CE-A616065DAC81}"/>
              </a:ext>
            </a:extLst>
          </p:cNvPr>
          <p:cNvSpPr txBox="1"/>
          <p:nvPr/>
        </p:nvSpPr>
        <p:spPr>
          <a:xfrm>
            <a:off x="943898" y="1089325"/>
            <a:ext cx="93111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Cluster Heads (CHs) do not transmit data directly to the Base Station (sink node) in order to minimize energy consumption.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CHs utilize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multi-hop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approach, where data is forwarded through intermediate CHs until it reaches the sink.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reduces the transmission range required and extends the network's overall lifetime.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Node (Base Station)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sink node collects aggregated data from various CHs.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the data locally or forwards it to a cloud server or healthcare monitoring system for further analysis and decision-making.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6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4177FF-EAFB-010A-E62D-73B6FBD4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19B63-3273-2493-AECE-096BF03A294E}"/>
              </a:ext>
            </a:extLst>
          </p:cNvPr>
          <p:cNvSpPr txBox="1"/>
          <p:nvPr/>
        </p:nvSpPr>
        <p:spPr>
          <a:xfrm>
            <a:off x="592393" y="840873"/>
            <a:ext cx="71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(Q-Learning) for Cluster Head (CH) Selection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6AE92-EE9F-AB35-73C6-0FCBCC9109EC}"/>
              </a:ext>
            </a:extLst>
          </p:cNvPr>
          <p:cNvSpPr txBox="1"/>
          <p:nvPr/>
        </p:nvSpPr>
        <p:spPr>
          <a:xfrm>
            <a:off x="1061884" y="1410260"/>
            <a:ext cx="1046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Each node </a:t>
            </a:r>
            <a:r>
              <a:rPr lang="en-US" b="1" dirty="0"/>
              <a:t>observes its energy, link quality, and traffic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Q-learning model</a:t>
            </a:r>
            <a:r>
              <a:rPr lang="en-US" dirty="0"/>
              <a:t> selects the </a:t>
            </a:r>
            <a:r>
              <a:rPr lang="en-US" b="1" dirty="0"/>
              <a:t>best node as CH</a:t>
            </a:r>
            <a:r>
              <a:rPr lang="en-US" dirty="0"/>
              <a:t> based on Q-values.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Reward System:</a:t>
            </a:r>
            <a:r>
              <a:rPr lang="en-US" dirty="0"/>
              <a:t> CHs with </a:t>
            </a:r>
            <a:r>
              <a:rPr lang="en-US" b="1" dirty="0"/>
              <a:t>high energy, stable links, and low congestion</a:t>
            </a:r>
            <a:r>
              <a:rPr lang="en-US" dirty="0"/>
              <a:t> get higher rewards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Q-values are updated using the formula: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A0DDE-9A31-0E97-9723-15E62462AD58}"/>
              </a:ext>
            </a:extLst>
          </p:cNvPr>
          <p:cNvSpPr txBox="1"/>
          <p:nvPr/>
        </p:nvSpPr>
        <p:spPr>
          <a:xfrm>
            <a:off x="2720050" y="270292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Q=Q(S,A)+α[R+γmaxQ(S′,A′)−Q(S,A)]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E0E90-4E9D-76DB-D7EB-2F649FAA5811}"/>
              </a:ext>
            </a:extLst>
          </p:cNvPr>
          <p:cNvSpPr txBox="1"/>
          <p:nvPr/>
        </p:nvSpPr>
        <p:spPr>
          <a:xfrm>
            <a:off x="2249129" y="3370249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where:</a:t>
            </a:r>
          </a:p>
          <a:p>
            <a:r>
              <a:rPr lang="en-US" dirty="0"/>
              <a:t>α= Learning Rate</a:t>
            </a:r>
          </a:p>
          <a:p>
            <a:r>
              <a:rPr lang="en-US" dirty="0"/>
              <a:t>γ= Discount Factor</a:t>
            </a:r>
          </a:p>
          <a:p>
            <a:r>
              <a:rPr lang="en-US" dirty="0"/>
              <a:t>R= Reward</a:t>
            </a:r>
          </a:p>
          <a:p>
            <a:r>
              <a:rPr lang="en-US" dirty="0"/>
              <a:t>S′ = Next State</a:t>
            </a:r>
          </a:p>
          <a:p>
            <a:r>
              <a:rPr lang="en-US" dirty="0"/>
              <a:t>A′ = Next Action</a:t>
            </a:r>
          </a:p>
        </p:txBody>
      </p:sp>
    </p:spTree>
    <p:extLst>
      <p:ext uri="{BB962C8B-B14F-4D97-AF65-F5344CB8AC3E}">
        <p14:creationId xmlns:p14="http://schemas.microsoft.com/office/powerpoint/2010/main" val="374725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B9ED3-B9C4-8DD7-09BB-35264225B237}"/>
              </a:ext>
            </a:extLst>
          </p:cNvPr>
          <p:cNvSpPr txBox="1"/>
          <p:nvPr/>
        </p:nvSpPr>
        <p:spPr>
          <a:xfrm>
            <a:off x="1396181" y="1669437"/>
            <a:ext cx="91046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 (DQN) for Multi-Hop Routing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predicts the best next-hop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past experiences.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routing decision is made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Q-values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learned over time.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energy consumption &amp; high link stability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preferred.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Outcome: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transmission delay &amp; optimizes energy-efficient paths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1E4DE1-6925-63F3-0D13-37D742B3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96" y="4090239"/>
            <a:ext cx="109540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CHs aggregate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cluster members and forward it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DQN-optimized multi-hop routing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Rewards are updated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both Q-learning (for CH selection) and DQN (for routing). </a:t>
            </a:r>
          </a:p>
        </p:txBody>
      </p:sp>
    </p:spTree>
    <p:extLst>
      <p:ext uri="{BB962C8B-B14F-4D97-AF65-F5344CB8AC3E}">
        <p14:creationId xmlns:p14="http://schemas.microsoft.com/office/powerpoint/2010/main" val="176027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A7C7-06DA-EEE3-2A7A-A0499C03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1122363"/>
            <a:ext cx="10042358" cy="754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REQUIREMENT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5675-4EBE-3173-A839-FC064663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705927"/>
            <a:ext cx="9144000" cy="547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-For graph generation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E0CA9-9C9B-3A97-2509-2BE0897B9C79}"/>
              </a:ext>
            </a:extLst>
          </p:cNvPr>
          <p:cNvSpPr txBox="1"/>
          <p:nvPr/>
        </p:nvSpPr>
        <p:spPr>
          <a:xfrm>
            <a:off x="2598821" y="34234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For implementing the Re-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inforcement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Deep-Q-Network</a:t>
            </a:r>
          </a:p>
        </p:txBody>
      </p:sp>
    </p:spTree>
    <p:extLst>
      <p:ext uri="{BB962C8B-B14F-4D97-AF65-F5344CB8AC3E}">
        <p14:creationId xmlns:p14="http://schemas.microsoft.com/office/powerpoint/2010/main" val="322551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212-398A-C72F-9BBB-CAFB1400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86" y="296414"/>
            <a:ext cx="3259754" cy="18536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-1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8ADB0-A80E-0A41-2753-8FAB5669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3982064"/>
            <a:ext cx="11169445" cy="2058673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it represents that both protocols' energy usage rises with network size, but the RL &amp; DQN-based strategy continues to outperform DECR, demonstrating its efficacy in extending network lifetime and lowering power depletion.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superiority of deep Q-networks and reinforcement learning in reducing energy consumption and guaranteeing effective data transfer is amply demonstrated by this comparison.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F7AFE3-C14F-1232-0749-6740FDD9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84" y="817263"/>
            <a:ext cx="5024284" cy="28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99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565-2812-50E5-E445-3FD17014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342" y="279247"/>
            <a:ext cx="2989007" cy="4017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OUTPUT-2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A7AF-25DB-FE98-5932-C2FDF709F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1" b="95846"/>
          <a:stretch/>
        </p:blipFill>
        <p:spPr>
          <a:xfrm>
            <a:off x="11887199" y="287194"/>
            <a:ext cx="45719" cy="1316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3FAD8-8418-F574-C260-200282F5C2E8}"/>
              </a:ext>
            </a:extLst>
          </p:cNvPr>
          <p:cNvSpPr txBox="1"/>
          <p:nvPr/>
        </p:nvSpPr>
        <p:spPr>
          <a:xfrm>
            <a:off x="1268360" y="4406151"/>
            <a:ext cx="931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delay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it takes for a packet to travel from one end of a network to other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FF9FC-DD9E-EC10-4193-28E3BDD04674}"/>
              </a:ext>
            </a:extLst>
          </p:cNvPr>
          <p:cNvSpPr txBox="1"/>
          <p:nvPr/>
        </p:nvSpPr>
        <p:spPr>
          <a:xfrm>
            <a:off x="1268360" y="4802860"/>
            <a:ext cx="8642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because of its adaptive learning capabilities and intelligent multi-hop routing, which optimize packet transmission channels, the RL &amp; DQN-based approach maintains reduced latency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E2FAC7-D2B5-7440-C748-D5F5AD73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41" y="971000"/>
            <a:ext cx="4491613" cy="279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A6F5-95F5-5144-C0C9-8ABFA4B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D963D-4D06-DDE0-4A3D-19BB1B3657CC}"/>
              </a:ext>
            </a:extLst>
          </p:cNvPr>
          <p:cNvSpPr txBox="1"/>
          <p:nvPr/>
        </p:nvSpPr>
        <p:spPr>
          <a:xfrm>
            <a:off x="1366684" y="1367522"/>
            <a:ext cx="9497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paper proposes an energy-efficient routing technique for Wireless Sensor Networks (WSNs) using </a:t>
            </a:r>
            <a:r>
              <a:rPr lang="en-US" b="1" dirty="0"/>
              <a:t>Reinforcement Learning (RL)</a:t>
            </a:r>
            <a:r>
              <a:rPr lang="en-US" dirty="0"/>
              <a:t> and </a:t>
            </a:r>
            <a:r>
              <a:rPr lang="en-US" b="1" dirty="0"/>
              <a:t>Deep Q-Networks (DQN)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99212-93F1-1624-D300-4FDE3CAFB63A}"/>
              </a:ext>
            </a:extLst>
          </p:cNvPr>
          <p:cNvSpPr txBox="1"/>
          <p:nvPr/>
        </p:nvSpPr>
        <p:spPr>
          <a:xfrm>
            <a:off x="1366684" y="2087383"/>
            <a:ext cx="1044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nodes are grouped into clusters to reduce communication overhead and improve data aggregation.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18F9F-9A10-8EB3-25DA-AD1562731EEA}"/>
              </a:ext>
            </a:extLst>
          </p:cNvPr>
          <p:cNvSpPr txBox="1"/>
          <p:nvPr/>
        </p:nvSpPr>
        <p:spPr>
          <a:xfrm>
            <a:off x="1366684" y="2617436"/>
            <a:ext cx="9987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Head (CH) selection</a:t>
            </a:r>
            <a:r>
              <a:rPr lang="en-US" dirty="0"/>
              <a:t> is performed using DQN based on factors like residual energy, link quality, and traffic load.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C60EF-378B-E94B-5B89-AC092D6E564A}"/>
              </a:ext>
            </a:extLst>
          </p:cNvPr>
          <p:cNvSpPr txBox="1"/>
          <p:nvPr/>
        </p:nvSpPr>
        <p:spPr>
          <a:xfrm>
            <a:off x="1366684" y="3255234"/>
            <a:ext cx="9822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supports </a:t>
            </a:r>
            <a:r>
              <a:rPr lang="en-US" b="1" dirty="0"/>
              <a:t>multi-hop routing</a:t>
            </a:r>
            <a:r>
              <a:rPr lang="en-US" dirty="0"/>
              <a:t> among CHs to minimize energy consumption and prolong network lifetime.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E1B91-D629-F12F-3C39-7C1766883E4E}"/>
              </a:ext>
            </a:extLst>
          </p:cNvPr>
          <p:cNvSpPr txBox="1"/>
          <p:nvPr/>
        </p:nvSpPr>
        <p:spPr>
          <a:xfrm>
            <a:off x="1366684" y="4078120"/>
            <a:ext cx="9987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results show improved </a:t>
            </a:r>
            <a:r>
              <a:rPr lang="en-US" b="1" dirty="0"/>
              <a:t>Packet Delivery Ratio (PDR)</a:t>
            </a:r>
            <a:r>
              <a:rPr lang="en-US" dirty="0"/>
              <a:t>, </a:t>
            </a:r>
            <a:r>
              <a:rPr lang="en-US" b="1" dirty="0"/>
              <a:t>Cluster Lifetime</a:t>
            </a:r>
            <a:r>
              <a:rPr lang="en-US" dirty="0"/>
              <a:t>, and </a:t>
            </a:r>
            <a:r>
              <a:rPr lang="en-US" b="1" dirty="0"/>
              <a:t>Energy Efficiency</a:t>
            </a:r>
            <a:r>
              <a:rPr lang="en-US" dirty="0"/>
              <a:t> compared to existing methods like DECR, ALOC, and MT-MAC.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6DBEC-B505-E244-BEE3-FECDC3A8E8C4}"/>
              </a:ext>
            </a:extLst>
          </p:cNvPr>
          <p:cNvSpPr txBox="1"/>
          <p:nvPr/>
        </p:nvSpPr>
        <p:spPr>
          <a:xfrm>
            <a:off x="1366684" y="4724451"/>
            <a:ext cx="9822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RL &amp; DQN-based approach adapts to network changes dynamically, leading to </a:t>
            </a:r>
            <a:r>
              <a:rPr lang="en-US" b="1" dirty="0"/>
              <a:t>reduced congestion</a:t>
            </a:r>
            <a:r>
              <a:rPr lang="en-US" dirty="0"/>
              <a:t> and </a:t>
            </a:r>
            <a:r>
              <a:rPr lang="en-US" b="1" dirty="0"/>
              <a:t>lower packet loss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96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3A37-198D-101C-2089-2B819587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173" y="147484"/>
            <a:ext cx="2959511" cy="50287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OUTPUT- 3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7697-DA93-4B12-96C2-4CED21EA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372" y="4491142"/>
            <a:ext cx="10515600" cy="5626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energy remaining in a system or the remaining energy in a sensor node.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290BA2D-1104-C74E-E337-95FC68D3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42" y="1028905"/>
            <a:ext cx="4345858" cy="258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F7D4A-6F4E-07EB-4556-12CA2248E009}"/>
              </a:ext>
            </a:extLst>
          </p:cNvPr>
          <p:cNvSpPr txBox="1"/>
          <p:nvPr/>
        </p:nvSpPr>
        <p:spPr>
          <a:xfrm>
            <a:off x="625372" y="4845211"/>
            <a:ext cx="10941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first, both protocols have the same energy levels, but as the number of rounds increases, RL &amp; DQN retains slightly more residual energy than DECR. This is due to RL &amp; DQN's intelligent and adaptive cluster head selection, which ensures balanced energy consumption across all nodes, preventing premature node depletion.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9FB-8B6F-085C-27A4-744FED1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985" y="111230"/>
            <a:ext cx="3087330" cy="50820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OUTPUT-4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66C5-6FEE-D4DE-D5BD-B3F61FE4C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761" y="4589463"/>
            <a:ext cx="11071123" cy="4446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delivery ratio: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many packets are successfully delivered to a destination.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19E661-EE9F-7BAF-2593-D50834EB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10" y="1035562"/>
            <a:ext cx="4581831" cy="27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C69BE-ADA3-5F47-B901-B9EB2FDCEE72}"/>
              </a:ext>
            </a:extLst>
          </p:cNvPr>
          <p:cNvSpPr txBox="1"/>
          <p:nvPr/>
        </p:nvSpPr>
        <p:spPr>
          <a:xfrm>
            <a:off x="737418" y="5034116"/>
            <a:ext cx="10618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RL &amp; DQN-Based Clustering continuously performs better than DECR when compared in terms of Packet Delivery Ratio (PDR). Better packet transfer, less congestion, and less packet loss are made possible by RL &amp; DQN's adaptive routing and intelligent CH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75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23E-49D2-109A-BCBA-61A9062C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13" y="207910"/>
            <a:ext cx="3116825" cy="48034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OUTPUT- 5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DF8D-04CA-ED71-FA73-F109E112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179" y="4491140"/>
            <a:ext cx="10760382" cy="196865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HEAD: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 communication overhead required to manage the cluster formation process, including electing cluster heads, assigning cluster memberships, and coordinating data membership.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&amp; DQN-based clustering and routing reduces control overhead compared to DECR.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nodes increases, control overhead decreases due to optimized CH selection and adaptive routing.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 has higher overhead due to excessive control messages for CH selection and routing updates.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17C05E-12D0-72C0-4741-5680D8B9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12" y="1065059"/>
            <a:ext cx="4306529" cy="272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6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3507-6027-5552-413A-CBB7F098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343" y="362024"/>
            <a:ext cx="3392128" cy="53414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OUTPUT-6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DDA5-5F44-FC52-8FF0-7162B101C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LIFE TIME: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duration of the cluster life existence.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number of nodes increases, RL &amp; DQN-based clustering maintains stability, whereas DECR depletes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CH selection (Q-learning) and optimized routing (DQN) improve energy efficiency, leading to longer cluster lifetime.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008B20-F8A4-FB6E-C2C7-A2932309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9" y="1156236"/>
            <a:ext cx="4945625" cy="263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D25-113F-BAA1-39DB-0C90CD5A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464" y="196644"/>
            <a:ext cx="2694039" cy="43459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OUTPUT- 7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CBE92-DA5C-DF04-1449-05ED4ECA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36933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building Time: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taken to build a cluster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3A07D27-7766-226A-3264-C59451B7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30" y="1076658"/>
            <a:ext cx="4827639" cy="271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3649A-E176-04BE-750A-4AD833690670}"/>
              </a:ext>
            </a:extLst>
          </p:cNvPr>
          <p:cNvSpPr txBox="1"/>
          <p:nvPr/>
        </p:nvSpPr>
        <p:spPr>
          <a:xfrm>
            <a:off x="973394" y="4958796"/>
            <a:ext cx="9930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protocols require more time to form clusters, but RL &amp; DQN consistently achieves faster clustering due to its dynamic and adaptive CH selection.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F262C-2DE2-FCD9-E21F-00E3805D68EA}"/>
              </a:ext>
            </a:extLst>
          </p:cNvPr>
          <p:cNvSpPr txBox="1"/>
          <p:nvPr/>
        </p:nvSpPr>
        <p:spPr>
          <a:xfrm>
            <a:off x="973394" y="5605127"/>
            <a:ext cx="10245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significant reduction in cluster formation time with RL &amp; DQN highlights its efficiency in handling network scalability and reducing computational overhead, making it more suitable for large-scale networks.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0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C477-A6F5-4C11-8882-68F34793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133" y="157315"/>
            <a:ext cx="3054351" cy="50144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OUTPUT-8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B0B1-6D22-8E36-9FA4-57A222D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Consumption: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takes to summing up the energy by each individual sensor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RL &amp; DQN-based clustering and routing reduces total energy consumption compared to DECR.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DECR experiences higher consumptions.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DQN optimizes multi-hop routing dynamically, to reduce the energy consumption 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2EF8F32-790E-D411-1068-26A76268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7" y="810137"/>
            <a:ext cx="4513006" cy="26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BCC88-6760-A17D-F3DC-755DE20AF6A4}"/>
              </a:ext>
            </a:extLst>
          </p:cNvPr>
          <p:cNvSpPr txBox="1"/>
          <p:nvPr/>
        </p:nvSpPr>
        <p:spPr>
          <a:xfrm>
            <a:off x="844550" y="608965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clever and flexible cluster head selection minimizes needless energy waste and maximizes resource use, which accounts for this efficiency.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48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D24C41-1C99-D408-98D2-31E6FA54BEC5}"/>
              </a:ext>
            </a:extLst>
          </p:cNvPr>
          <p:cNvSpPr txBox="1"/>
          <p:nvPr/>
        </p:nvSpPr>
        <p:spPr>
          <a:xfrm>
            <a:off x="4555959" y="2123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D1ACA-261D-27A5-DA78-CEAEB4831366}"/>
              </a:ext>
            </a:extLst>
          </p:cNvPr>
          <p:cNvSpPr txBox="1"/>
          <p:nvPr/>
        </p:nvSpPr>
        <p:spPr>
          <a:xfrm>
            <a:off x="994610" y="1084256"/>
            <a:ext cx="10828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Healthcare Monitoring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Wearable IoT devices collect real-time health data (e.g., heart rate, temperature) from users and transmit it efficiently using RL &amp; DQN-based routing.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9D5CD-B60F-D15C-84E0-00BA5538D3B8}"/>
              </a:ext>
            </a:extLst>
          </p:cNvPr>
          <p:cNvSpPr txBox="1"/>
          <p:nvPr/>
        </p:nvSpPr>
        <p:spPr>
          <a:xfrm>
            <a:off x="994610" y="2233135"/>
            <a:ext cx="10619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Remote Patient Monitoring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continuous and energy-efficient monitoring of patients in hospitals or at home without frequent battery replacement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32B52-7D66-76EC-1A38-EA518D4A5FF4}"/>
              </a:ext>
            </a:extLst>
          </p:cNvPr>
          <p:cNvSpPr txBox="1"/>
          <p:nvPr/>
        </p:nvSpPr>
        <p:spPr>
          <a:xfrm>
            <a:off x="994610" y="3239871"/>
            <a:ext cx="10010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Emergency Detection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fast and reliable data delivery in critical situations (e.g., abnormal vitals), enabling timely response.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C5803-0430-E164-18E8-EB223B159A32}"/>
              </a:ext>
            </a:extLst>
          </p:cNvPr>
          <p:cNvSpPr txBox="1"/>
          <p:nvPr/>
        </p:nvSpPr>
        <p:spPr>
          <a:xfrm>
            <a:off x="994610" y="4344929"/>
            <a:ext cx="10395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Energy-Efficient IoT Networks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Applicable to any IoT-based system requiring prolonged network operation with limited power resources.</a:t>
            </a:r>
          </a:p>
        </p:txBody>
      </p:sp>
    </p:spTree>
    <p:extLst>
      <p:ext uri="{BB962C8B-B14F-4D97-AF65-F5344CB8AC3E}">
        <p14:creationId xmlns:p14="http://schemas.microsoft.com/office/powerpoint/2010/main" val="164054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10C82-5E50-FACC-FE0E-2C4B9D936B9B}"/>
              </a:ext>
            </a:extLst>
          </p:cNvPr>
          <p:cNvSpPr txBox="1"/>
          <p:nvPr/>
        </p:nvSpPr>
        <p:spPr>
          <a:xfrm>
            <a:off x="5083278" y="3069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52332-D644-0CED-8AAA-7469C8753832}"/>
              </a:ext>
            </a:extLst>
          </p:cNvPr>
          <p:cNvSpPr txBox="1"/>
          <p:nvPr/>
        </p:nvSpPr>
        <p:spPr>
          <a:xfrm>
            <a:off x="2281083" y="1161506"/>
            <a:ext cx="866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improves </a:t>
            </a:r>
            <a:r>
              <a:rPr lang="en-US" b="1" dirty="0"/>
              <a:t>Cluster Head (CH) selection</a:t>
            </a:r>
            <a:r>
              <a:rPr lang="en-US" dirty="0"/>
              <a:t> and </a:t>
            </a:r>
            <a:r>
              <a:rPr lang="en-US" b="1" dirty="0"/>
              <a:t>multi-hop routing</a:t>
            </a:r>
            <a:r>
              <a:rPr lang="en-US" dirty="0"/>
              <a:t> using intelligent decision-making.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67DD6-80A5-ED81-A3D1-EFD6A11EE801}"/>
              </a:ext>
            </a:extLst>
          </p:cNvPr>
          <p:cNvSpPr txBox="1"/>
          <p:nvPr/>
        </p:nvSpPr>
        <p:spPr>
          <a:xfrm>
            <a:off x="2281083" y="1877565"/>
            <a:ext cx="8534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results show enhanced performance in terms of </a:t>
            </a:r>
            <a:r>
              <a:rPr lang="en-US" b="1" dirty="0"/>
              <a:t>Packet Delivery Ratio</a:t>
            </a:r>
            <a:r>
              <a:rPr lang="en-US" dirty="0"/>
              <a:t>, </a:t>
            </a:r>
            <a:r>
              <a:rPr lang="en-US" b="1" dirty="0"/>
              <a:t>Energy Efficiency</a:t>
            </a:r>
            <a:r>
              <a:rPr lang="en-US" dirty="0"/>
              <a:t>, and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90087-4213-C4CA-8C69-6FAADCBF049F}"/>
              </a:ext>
            </a:extLst>
          </p:cNvPr>
          <p:cNvSpPr txBox="1"/>
          <p:nvPr/>
        </p:nvSpPr>
        <p:spPr>
          <a:xfrm>
            <a:off x="2281083" y="2643236"/>
            <a:ext cx="8534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traditional methods like DECR, ALOC, and MT-MAC, the proposed model adapts better to dynamic network conditions.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2D268-6165-D0D0-F26B-CE9CDA34FEC3}"/>
              </a:ext>
            </a:extLst>
          </p:cNvPr>
          <p:cNvSpPr txBox="1"/>
          <p:nvPr/>
        </p:nvSpPr>
        <p:spPr>
          <a:xfrm>
            <a:off x="2281082" y="3245268"/>
            <a:ext cx="8898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approach is suitable for real-time and energy-constrained applications like </a:t>
            </a:r>
            <a:r>
              <a:rPr lang="en-US" b="1" dirty="0"/>
              <a:t>healthcare monitoring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8EA26-B2C3-128C-7250-5D05D9B31595}"/>
              </a:ext>
            </a:extLst>
          </p:cNvPr>
          <p:cNvSpPr txBox="1"/>
          <p:nvPr/>
        </p:nvSpPr>
        <p:spPr>
          <a:xfrm>
            <a:off x="2281082" y="4010939"/>
            <a:ext cx="866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 can explore integrating mobility and real-time learning for more complex WSN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24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8BEF-5A29-B052-38A8-0060632C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812" y="89823"/>
            <a:ext cx="4798143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1197-978C-15E5-138E-A2033A86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0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1.) R. S. Sutton and A. G. Barto,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Reinforcement Learning: An Introduction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2nd ed. Cambridge, MA, USA: MIT Press, 2018.</a:t>
            </a: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2.) V.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Mnih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Kavukcuoglu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 Silver, A. A. Rusu, J. Veness, M. G. Bellemare, A. Graves, M. Riedmiller, A. K. Fidjeland, G.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Ostrovski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Petersen, C. Beattie, A. Sadik, I.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Antonoglou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H. King, D. Kumaran, D.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Wierstra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Legg, and D. Hassabis, "Human-level control through deep reinforcement learning,"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Nature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518, no. 7540, pp. 529–533, Feb. 2015.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3.) Y. Li, "Deep reinforcement learning: An overview," </a:t>
            </a:r>
            <a:r>
              <a:rPr lang="en-US" sz="7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arXiv:1701.07274, 2017.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4.) S. Wang, C. Jiang, H. Zhang, Y. Ren, X. Chen, and L. Hanzo, "Reinforcement learning-based mobility management in space-air-ground integrated networks,"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IEEE Trans. Wireless Commun.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19, no. 12, pp. 8195–8209, Dec. 2020.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5.) F. H. P. Fitzek, M.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Reisslein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S. Mangold,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Q-Learning for Intelligent Wireless Networks: Models, Algorithms, and Applications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Hoboken, NJ, USA: Wiley, 2021.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6.) H. Van Hasselt, A. Guez, and D. Silver, "Deep reinforcement learning with double Q-learning," in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Proc. AAAI Conf. </a:t>
            </a:r>
            <a:r>
              <a:rPr lang="en-US" sz="7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Artif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7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Intell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30, no. 1, 2016.</a:t>
            </a: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7.) M. Tan, "Multi-agent reinforcement learning: Independent vs. cooperative agents," in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Proc. 10th Int. Conf. Mach. Learn.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1993, pp. 330–337.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8.) S. Liu, Y. He, and X. Chu, "Federated deep reinforcement learning: Fundamentals, methods, and applications," 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IEEE Trans. Neural </a:t>
            </a:r>
            <a:r>
              <a:rPr lang="en-US" sz="7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Netw</a:t>
            </a:r>
            <a:r>
              <a:rPr lang="en-US" sz="7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Learn. Syst.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34, no. 6, pp. 3032–3052, June 2023..</a:t>
            </a:r>
            <a:endParaRPr lang="en-IN" sz="7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SzPts val="800"/>
              <a:buNone/>
              <a:tabLst>
                <a:tab pos="228600" algn="l"/>
              </a:tabLst>
            </a:pP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0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3AEF-499D-DC9B-27F4-C9237696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328407"/>
            <a:ext cx="3655142" cy="50994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0F02-0E65-DF67-4AA0-B8899772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3" y="1398243"/>
            <a:ext cx="10439400" cy="4231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1)To develop an energy-efficient and intelligent routing and clustering protocol for Wireless Sensor Networks (WSNs).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2)To implement Reinforcement Learning (RL) and Deep Q-Network (DQN) for optimal cluster head selection and route discovery.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To enhance packet delivery ratio and network lifetime by minimizing energy consumption and routing overhead.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multi-path selection mechanism that improves reliability and fault tolerance in WSN communication.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To compare the proposed RL and DQN-based approach with the existing DECR protocol based on key performance metrics.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To simulate and validate the protocol using MATLAB and analyze the performance under different network scenarios.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4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DE2F-466F-DA1F-45C0-D7E2A695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29" y="610266"/>
            <a:ext cx="3470788" cy="4017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62E4-3A87-9444-B2D2-70043FA3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7" y="1324897"/>
            <a:ext cx="9763432" cy="4208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networks require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adaptive routing protocols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dynamic topologies.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routing methods often struggle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latency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routers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optimal paths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interacting with the network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Q-Networks (DQN)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RL by using neural networks for decision-making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state spaces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one-hop clustering fails due to node mobility, and existing two-hop clustering is mostly centralized, which is unsuitable for dynamic WBANs.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proposes an intelligent routing strategy that uses RL and DQN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packet delivery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network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2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8DF-BD57-114B-683C-4CDE275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38" y="365126"/>
            <a:ext cx="8354961" cy="67709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BB9E-7596-2412-FD40-153F8A3C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battery life 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transmission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depletes energy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frequent node failures and reduced network lifetime.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(WSNs) face significant challenges such as limited energy resources, inefficient routing, and high communication overhead.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One-hop clustering :</a:t>
            </a:r>
            <a:r>
              <a:rPr lang="en-US" sz="14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ensure connectivity due to node mobility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two-hop clustering methods are centralized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routing protocols often fail to adapt dynamically to network changes, resulting in reduced network lifetime and poor data delivery.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critical need for an intelligent, adaptive routing and clustering mechanism that can optimize energy consumption, enhance reliability, and ensure efficient multi-path data transmission.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Routing and High Transmission Delay: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Long-distance transmissions require more energy, reducing packet delivery ratio (PDR) and increasing network instability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congestion :</a:t>
            </a:r>
            <a:r>
              <a:rPr lang="en-US" sz="14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multi-hop routing protocols in WBANs generate excessive control messages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EB044A-AFE8-45BB-1A89-1EB5F5B04E8A}"/>
              </a:ext>
            </a:extLst>
          </p:cNvPr>
          <p:cNvSpPr txBox="1"/>
          <p:nvPr/>
        </p:nvSpPr>
        <p:spPr>
          <a:xfrm>
            <a:off x="4336026" y="2577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3083CB-31FC-9FA3-34D1-2894512B1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48026"/>
              </p:ext>
            </p:extLst>
          </p:nvPr>
        </p:nvGraphicFramePr>
        <p:xfrm>
          <a:off x="766916" y="728610"/>
          <a:ext cx="10196052" cy="5750847"/>
        </p:xfrm>
        <a:graphic>
          <a:graphicData uri="http://schemas.openxmlformats.org/drawingml/2006/table">
            <a:tbl>
              <a:tblPr/>
              <a:tblGrid>
                <a:gridCol w="852240">
                  <a:extLst>
                    <a:ext uri="{9D8B030D-6E8A-4147-A177-3AD203B41FA5}">
                      <a16:colId xmlns:a16="http://schemas.microsoft.com/office/drawing/2014/main" val="918255692"/>
                    </a:ext>
                  </a:extLst>
                </a:gridCol>
                <a:gridCol w="1539214">
                  <a:extLst>
                    <a:ext uri="{9D8B030D-6E8A-4147-A177-3AD203B41FA5}">
                      <a16:colId xmlns:a16="http://schemas.microsoft.com/office/drawing/2014/main" val="1054764099"/>
                    </a:ext>
                  </a:extLst>
                </a:gridCol>
                <a:gridCol w="1332010">
                  <a:extLst>
                    <a:ext uri="{9D8B030D-6E8A-4147-A177-3AD203B41FA5}">
                      <a16:colId xmlns:a16="http://schemas.microsoft.com/office/drawing/2014/main" val="1538539492"/>
                    </a:ext>
                  </a:extLst>
                </a:gridCol>
                <a:gridCol w="3143794">
                  <a:extLst>
                    <a:ext uri="{9D8B030D-6E8A-4147-A177-3AD203B41FA5}">
                      <a16:colId xmlns:a16="http://schemas.microsoft.com/office/drawing/2014/main" val="56601492"/>
                    </a:ext>
                  </a:extLst>
                </a:gridCol>
                <a:gridCol w="3328794">
                  <a:extLst>
                    <a:ext uri="{9D8B030D-6E8A-4147-A177-3AD203B41FA5}">
                      <a16:colId xmlns:a16="http://schemas.microsoft.com/office/drawing/2014/main" val="2746286960"/>
                    </a:ext>
                  </a:extLst>
                </a:gridCol>
              </a:tblGrid>
              <a:tr h="545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S.No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Author(s)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Publication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Scope of the Project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Drawbacks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09869"/>
                  </a:ext>
                </a:extLst>
              </a:tr>
              <a:tr h="2613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Muhammad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Yeasir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Arafat,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Sungbum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Pan,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EunSang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Bak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IEEE Access, 2023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Proposes a distributed energy-efficient clustering and routing protocol (DECR) for WBANs, using a two-hop neighbor-based clustering approach and grey-wolf optimization algorithm for cluster head selection and routing.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Focuses primarily on simulation results; real-world implementation and scalability in diverse environments not thoroughly addressed.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37191"/>
                  </a:ext>
                </a:extLst>
              </a:tr>
              <a:tr h="1296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Ruby Das, Manikandan Narayanan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IEEE Conference Publication, 2023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Introduces a cluster-based routing protocol aimed at enhancing WBAN lifetime by reducing energy consumption.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Lacks detailed performance evaluations and comparisons with existing protocols, limiting its effectiveness assessment.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13944"/>
                  </a:ext>
                </a:extLst>
              </a:tr>
              <a:tr h="1296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Udyaprasad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, Shreyas, Dilip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kumar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IEEE Journals &amp; Magazine, 2023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Presents an energy-efficient routing technique integrating SDN and AI for large-scale I-IoT networks.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Primarily focused on industrial IoT networks, which may not directly apply to the specific constraints of WBANs.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B0EE51-76B6-822A-3F8D-C7F924FD6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46375"/>
              </p:ext>
            </p:extLst>
          </p:nvPr>
        </p:nvGraphicFramePr>
        <p:xfrm>
          <a:off x="838200" y="1825625"/>
          <a:ext cx="9721645" cy="2979687"/>
        </p:xfrm>
        <a:graphic>
          <a:graphicData uri="http://schemas.openxmlformats.org/drawingml/2006/table">
            <a:tbl>
              <a:tblPr/>
              <a:tblGrid>
                <a:gridCol w="462656">
                  <a:extLst>
                    <a:ext uri="{9D8B030D-6E8A-4147-A177-3AD203B41FA5}">
                      <a16:colId xmlns:a16="http://schemas.microsoft.com/office/drawing/2014/main" val="2660711845"/>
                    </a:ext>
                  </a:extLst>
                </a:gridCol>
                <a:gridCol w="1065172">
                  <a:extLst>
                    <a:ext uri="{9D8B030D-6E8A-4147-A177-3AD203B41FA5}">
                      <a16:colId xmlns:a16="http://schemas.microsoft.com/office/drawing/2014/main" val="674498728"/>
                    </a:ext>
                  </a:extLst>
                </a:gridCol>
                <a:gridCol w="1625221">
                  <a:extLst>
                    <a:ext uri="{9D8B030D-6E8A-4147-A177-3AD203B41FA5}">
                      <a16:colId xmlns:a16="http://schemas.microsoft.com/office/drawing/2014/main" val="3953082577"/>
                    </a:ext>
                  </a:extLst>
                </a:gridCol>
                <a:gridCol w="3299318">
                  <a:extLst>
                    <a:ext uri="{9D8B030D-6E8A-4147-A177-3AD203B41FA5}">
                      <a16:colId xmlns:a16="http://schemas.microsoft.com/office/drawing/2014/main" val="3018326328"/>
                    </a:ext>
                  </a:extLst>
                </a:gridCol>
                <a:gridCol w="3269278">
                  <a:extLst>
                    <a:ext uri="{9D8B030D-6E8A-4147-A177-3AD203B41FA5}">
                      <a16:colId xmlns:a16="http://schemas.microsoft.com/office/drawing/2014/main" val="3388646122"/>
                    </a:ext>
                  </a:extLst>
                </a:gridCol>
              </a:tblGrid>
              <a:tr h="1422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S.Kumar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V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gupta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IEEE Access, 2023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Proposes a distributed energy-efficient routing algorithm for wireless sensor networks to balance energy consumption and extend network lifetime.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Algorithm's applicability to WBANs not clearly demonstrated; lacks comprehensive performance analysis.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181587"/>
                  </a:ext>
                </a:extLst>
              </a:tr>
              <a:tr h="1422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Y. Zheng, P. Wang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IEEE Access, 2023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Focuses on a cluster-based energy-efficient routing protocol for WBANs to optimize energy usage and extend network lifetime.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 explicit discussion of real-world implementation challenges or hardware constraints.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524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AF13AF-9877-3C97-DD18-4F3893FF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14312"/>
              </p:ext>
            </p:extLst>
          </p:nvPr>
        </p:nvGraphicFramePr>
        <p:xfrm>
          <a:off x="838200" y="1258529"/>
          <a:ext cx="9721647" cy="567097"/>
        </p:xfrm>
        <a:graphic>
          <a:graphicData uri="http://schemas.openxmlformats.org/drawingml/2006/table">
            <a:tbl>
              <a:tblPr/>
              <a:tblGrid>
                <a:gridCol w="459658">
                  <a:extLst>
                    <a:ext uri="{9D8B030D-6E8A-4147-A177-3AD203B41FA5}">
                      <a16:colId xmlns:a16="http://schemas.microsoft.com/office/drawing/2014/main" val="45347704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3268082378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3972028736"/>
                    </a:ext>
                  </a:extLst>
                </a:gridCol>
                <a:gridCol w="3274142">
                  <a:extLst>
                    <a:ext uri="{9D8B030D-6E8A-4147-A177-3AD203B41FA5}">
                      <a16:colId xmlns:a16="http://schemas.microsoft.com/office/drawing/2014/main" val="2150534780"/>
                    </a:ext>
                  </a:extLst>
                </a:gridCol>
                <a:gridCol w="3283976">
                  <a:extLst>
                    <a:ext uri="{9D8B030D-6E8A-4147-A177-3AD203B41FA5}">
                      <a16:colId xmlns:a16="http://schemas.microsoft.com/office/drawing/2014/main" val="2437081599"/>
                    </a:ext>
                  </a:extLst>
                </a:gridCol>
              </a:tblGrid>
              <a:tr h="567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S.N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Author(s)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Publication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Scope of the Project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Drawbacks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46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4215-A546-E5CE-6008-49E61664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84" y="357238"/>
            <a:ext cx="6410632" cy="64759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- BLOCK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45D5B7-4684-053D-587D-ADFE71B6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8002" y="1176428"/>
            <a:ext cx="3833700" cy="2736812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D4E30A9-CF43-AAE3-8094-22C9BB16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42" y="4227475"/>
            <a:ext cx="81291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nodes in the network are grouped into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within a cluster communicate with a designated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Head (CH)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dirty="0">
                <a:latin typeface="Arial" panose="020B0604020202020204" pitchFamily="34" charset="0"/>
              </a:rPr>
              <a:t>In routing it involves intra-cluster routing and inter-cluster routing.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67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5D20-FA02-EEF3-E013-7F1C03EA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245" y="325897"/>
            <a:ext cx="5191434" cy="44245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METHOD- OUTPUT 1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C9E7-833E-7AC0-CF85-DA16EC953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 compared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and routing method with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 and MT-MAC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routing.And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nodes range from 50 to 200.Node densities have an impact on PDR.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DECR they used two-hop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clustering that works better than one-hop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clustering.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CDA2B-02B2-CD5D-CC8A-EBA09A0FC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18" y="983224"/>
            <a:ext cx="3833700" cy="28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2745</Words>
  <Application>Microsoft Office PowerPoint</Application>
  <PresentationFormat>Widescreen</PresentationFormat>
  <Paragraphs>195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RL &amp; DQN- BASED CLUSTERING AND ROUTING FOR WEARABLE IOT ENABLED WIRELESS BODY AREA NETWORK</vt:lpstr>
      <vt:lpstr>ABSTRACT</vt:lpstr>
      <vt:lpstr>OBJECTIVES</vt:lpstr>
      <vt:lpstr>INTRODUCTION</vt:lpstr>
      <vt:lpstr>PROBLEM STATEMENT</vt:lpstr>
      <vt:lpstr>PowerPoint Presentation</vt:lpstr>
      <vt:lpstr>PowerPoint Presentation</vt:lpstr>
      <vt:lpstr>EXISTING METHOD - BLOCK DIAGRAM</vt:lpstr>
      <vt:lpstr>EXISTING METHOD- OUTPUT 1</vt:lpstr>
      <vt:lpstr>EXISTING METHOD- OUTPUT 2</vt:lpstr>
      <vt:lpstr>EXISTING METHOD - EXPLANATION</vt:lpstr>
      <vt:lpstr>PROPOSED SYSTEM-DIAGRAM</vt:lpstr>
      <vt:lpstr>PROPOSED SYSTEM- EXPLANATION</vt:lpstr>
      <vt:lpstr>PowerPoint Presentation</vt:lpstr>
      <vt:lpstr>PowerPoint Presentation</vt:lpstr>
      <vt:lpstr>PowerPoint Presentation</vt:lpstr>
      <vt:lpstr>SOFTWARE REQUIREMENT </vt:lpstr>
      <vt:lpstr>FINAL OUTPUT -1</vt:lpstr>
      <vt:lpstr>FINAL OUTPUT-2</vt:lpstr>
      <vt:lpstr>FINAL OUTPUT- 3</vt:lpstr>
      <vt:lpstr>FINAL OUTPUT-4</vt:lpstr>
      <vt:lpstr>FINAL OUTPUT- 5</vt:lpstr>
      <vt:lpstr>FINAL OUTPUT-6</vt:lpstr>
      <vt:lpstr>FINAL OUTPUT- 7</vt:lpstr>
      <vt:lpstr>FINAL OUTPUT-8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sakthimurugan1601@outlook.com</dc:creator>
  <cp:lastModifiedBy>Vasanth P</cp:lastModifiedBy>
  <cp:revision>5</cp:revision>
  <dcterms:created xsi:type="dcterms:W3CDTF">2025-02-22T06:21:40Z</dcterms:created>
  <dcterms:modified xsi:type="dcterms:W3CDTF">2025-05-05T05:53:29Z</dcterms:modified>
</cp:coreProperties>
</file>