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57" r:id="rId3"/>
    <p:sldId id="258" r:id="rId4"/>
    <p:sldId id="259" r:id="rId5"/>
    <p:sldId id="283" r:id="rId6"/>
    <p:sldId id="260" r:id="rId7"/>
    <p:sldId id="261" r:id="rId8"/>
    <p:sldId id="262" r:id="rId9"/>
    <p:sldId id="274" r:id="rId10"/>
    <p:sldId id="277" r:id="rId11"/>
    <p:sldId id="263" r:id="rId12"/>
    <p:sldId id="264" r:id="rId13"/>
    <p:sldId id="265" r:id="rId14"/>
    <p:sldId id="266" r:id="rId15"/>
    <p:sldId id="267" r:id="rId16"/>
    <p:sldId id="271" r:id="rId17"/>
    <p:sldId id="268" r:id="rId18"/>
    <p:sldId id="281" r:id="rId19"/>
    <p:sldId id="269" r:id="rId20"/>
    <p:sldId id="273" r:id="rId21"/>
    <p:sldId id="275" r:id="rId22"/>
    <p:sldId id="282" r:id="rId23"/>
    <p:sldId id="279" r:id="rId24"/>
    <p:sldId id="278" r:id="rId25"/>
    <p:sldId id="280" r:id="rId26"/>
    <p:sldId id="276" r:id="rId27"/>
    <p:sldId id="272" r:id="rId28"/>
    <p:sldId id="270" r:id="rId29"/>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WDId4isxMXoh9xmMukSZi53gZ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531433-1F3E-4158-9B29-E4B1C6AC2EB3}">
  <a:tblStyle styleId="{65531433-1F3E-4158-9B29-E4B1C6AC2E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4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22c8dfd58c_0_5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322c8dfd58c_0_5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B111A43E-7880-5016-8A57-34E9B2ED3D3A}"/>
            </a:ext>
          </a:extLst>
        </p:cNvPr>
        <p:cNvGrpSpPr/>
        <p:nvPr/>
      </p:nvGrpSpPr>
      <p:grpSpPr>
        <a:xfrm>
          <a:off x="0" y="0"/>
          <a:ext cx="0" cy="0"/>
          <a:chOff x="0" y="0"/>
          <a:chExt cx="0" cy="0"/>
        </a:xfrm>
      </p:grpSpPr>
      <p:sp>
        <p:nvSpPr>
          <p:cNvPr id="142" name="Google Shape;142;g322c8dfd58c_0_34:notes">
            <a:extLst>
              <a:ext uri="{FF2B5EF4-FFF2-40B4-BE49-F238E27FC236}">
                <a16:creationId xmlns:a16="http://schemas.microsoft.com/office/drawing/2014/main" id="{AD447EED-D7DA-3229-7DB8-F63AA5B835C6}"/>
              </a:ext>
            </a:extLst>
          </p:cNvPr>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322c8dfd58c_0_34:notes">
            <a:extLst>
              <a:ext uri="{FF2B5EF4-FFF2-40B4-BE49-F238E27FC236}">
                <a16:creationId xmlns:a16="http://schemas.microsoft.com/office/drawing/2014/main" id="{C4E2C89B-25A3-D51C-DF31-5F66F83C5D22}"/>
              </a:ext>
            </a:extLst>
          </p:cNvPr>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86691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22c8dfd58c_0_3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322c8dfd58c_0_3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E84004AE-74AD-DC65-CE64-6B74A50CA7FB}"/>
            </a:ext>
          </a:extLst>
        </p:cNvPr>
        <p:cNvGrpSpPr/>
        <p:nvPr/>
      </p:nvGrpSpPr>
      <p:grpSpPr>
        <a:xfrm>
          <a:off x="0" y="0"/>
          <a:ext cx="0" cy="0"/>
          <a:chOff x="0" y="0"/>
          <a:chExt cx="0" cy="0"/>
        </a:xfrm>
      </p:grpSpPr>
      <p:sp>
        <p:nvSpPr>
          <p:cNvPr id="147" name="Google Shape;147;p14:notes">
            <a:extLst>
              <a:ext uri="{FF2B5EF4-FFF2-40B4-BE49-F238E27FC236}">
                <a16:creationId xmlns:a16="http://schemas.microsoft.com/office/drawing/2014/main" id="{50176A62-769A-328D-DF27-2F4906939CDB}"/>
              </a:ext>
            </a:extLst>
          </p:cNvPr>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4:notes">
            <a:extLst>
              <a:ext uri="{FF2B5EF4-FFF2-40B4-BE49-F238E27FC236}">
                <a16:creationId xmlns:a16="http://schemas.microsoft.com/office/drawing/2014/main" id="{6D91DECE-B869-FF48-5C04-F496AE4FB6C8}"/>
              </a:ext>
            </a:extLst>
          </p:cNvPr>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8663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DFFF44EF-C1BC-2A79-6937-36F0704FC987}"/>
            </a:ext>
          </a:extLst>
        </p:cNvPr>
        <p:cNvGrpSpPr/>
        <p:nvPr/>
      </p:nvGrpSpPr>
      <p:grpSpPr>
        <a:xfrm>
          <a:off x="0" y="0"/>
          <a:ext cx="0" cy="0"/>
          <a:chOff x="0" y="0"/>
          <a:chExt cx="0" cy="0"/>
        </a:xfrm>
      </p:grpSpPr>
      <p:sp>
        <p:nvSpPr>
          <p:cNvPr id="147" name="Google Shape;147;p14:notes">
            <a:extLst>
              <a:ext uri="{FF2B5EF4-FFF2-40B4-BE49-F238E27FC236}">
                <a16:creationId xmlns:a16="http://schemas.microsoft.com/office/drawing/2014/main" id="{13FCEEAD-8F0B-867A-85C9-8719FC57CC0B}"/>
              </a:ext>
            </a:extLst>
          </p:cNvPr>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4:notes">
            <a:extLst>
              <a:ext uri="{FF2B5EF4-FFF2-40B4-BE49-F238E27FC236}">
                <a16:creationId xmlns:a16="http://schemas.microsoft.com/office/drawing/2014/main" id="{D02D001E-2FCD-C911-B589-821B9DD65196}"/>
              </a:ext>
            </a:extLst>
          </p:cNvPr>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9074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AD5A47C0-7567-6601-CA3B-53B10798F671}"/>
            </a:ext>
          </a:extLst>
        </p:cNvPr>
        <p:cNvGrpSpPr/>
        <p:nvPr/>
      </p:nvGrpSpPr>
      <p:grpSpPr>
        <a:xfrm>
          <a:off x="0" y="0"/>
          <a:ext cx="0" cy="0"/>
          <a:chOff x="0" y="0"/>
          <a:chExt cx="0" cy="0"/>
        </a:xfrm>
      </p:grpSpPr>
      <p:sp>
        <p:nvSpPr>
          <p:cNvPr id="147" name="Google Shape;147;p14:notes">
            <a:extLst>
              <a:ext uri="{FF2B5EF4-FFF2-40B4-BE49-F238E27FC236}">
                <a16:creationId xmlns:a16="http://schemas.microsoft.com/office/drawing/2014/main" id="{6A907ED0-2353-4EF9-0762-C83CF81A0ACB}"/>
              </a:ext>
            </a:extLst>
          </p:cNvPr>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4:notes">
            <a:extLst>
              <a:ext uri="{FF2B5EF4-FFF2-40B4-BE49-F238E27FC236}">
                <a16:creationId xmlns:a16="http://schemas.microsoft.com/office/drawing/2014/main" id="{62B46368-D91E-9F50-E3F6-6B9DC3749E81}"/>
              </a:ext>
            </a:extLst>
          </p:cNvPr>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2402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ADAF6083-75FD-6AA7-5843-0A9A40AB8010}"/>
            </a:ext>
          </a:extLst>
        </p:cNvPr>
        <p:cNvGrpSpPr/>
        <p:nvPr/>
      </p:nvGrpSpPr>
      <p:grpSpPr>
        <a:xfrm>
          <a:off x="0" y="0"/>
          <a:ext cx="0" cy="0"/>
          <a:chOff x="0" y="0"/>
          <a:chExt cx="0" cy="0"/>
        </a:xfrm>
      </p:grpSpPr>
      <p:sp>
        <p:nvSpPr>
          <p:cNvPr id="147" name="Google Shape;147;p14:notes">
            <a:extLst>
              <a:ext uri="{FF2B5EF4-FFF2-40B4-BE49-F238E27FC236}">
                <a16:creationId xmlns:a16="http://schemas.microsoft.com/office/drawing/2014/main" id="{B68B963F-AABE-F12A-D0D9-643B5434D623}"/>
              </a:ext>
            </a:extLst>
          </p:cNvPr>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4:notes">
            <a:extLst>
              <a:ext uri="{FF2B5EF4-FFF2-40B4-BE49-F238E27FC236}">
                <a16:creationId xmlns:a16="http://schemas.microsoft.com/office/drawing/2014/main" id="{87C2A5D0-7C57-3EB7-B457-C3DDF6167CC5}"/>
              </a:ext>
            </a:extLst>
          </p:cNvPr>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8300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EBCA7F4F-1B61-248E-19CB-F064D488178A}"/>
            </a:ext>
          </a:extLst>
        </p:cNvPr>
        <p:cNvGrpSpPr/>
        <p:nvPr/>
      </p:nvGrpSpPr>
      <p:grpSpPr>
        <a:xfrm>
          <a:off x="0" y="0"/>
          <a:ext cx="0" cy="0"/>
          <a:chOff x="0" y="0"/>
          <a:chExt cx="0" cy="0"/>
        </a:xfrm>
      </p:grpSpPr>
      <p:sp>
        <p:nvSpPr>
          <p:cNvPr id="147" name="Google Shape;147;p14:notes">
            <a:extLst>
              <a:ext uri="{FF2B5EF4-FFF2-40B4-BE49-F238E27FC236}">
                <a16:creationId xmlns:a16="http://schemas.microsoft.com/office/drawing/2014/main" id="{EAE989B3-DB85-9674-A1CB-1B824D5FA7A8}"/>
              </a:ext>
            </a:extLst>
          </p:cNvPr>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4:notes">
            <a:extLst>
              <a:ext uri="{FF2B5EF4-FFF2-40B4-BE49-F238E27FC236}">
                <a16:creationId xmlns:a16="http://schemas.microsoft.com/office/drawing/2014/main" id="{CA55D395-BB65-E368-0970-CA4DDC9B2C64}"/>
              </a:ext>
            </a:extLst>
          </p:cNvPr>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7325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CCF6480D-B114-3678-5787-0139AAF0254E}"/>
            </a:ext>
          </a:extLst>
        </p:cNvPr>
        <p:cNvGrpSpPr/>
        <p:nvPr/>
      </p:nvGrpSpPr>
      <p:grpSpPr>
        <a:xfrm>
          <a:off x="0" y="0"/>
          <a:ext cx="0" cy="0"/>
          <a:chOff x="0" y="0"/>
          <a:chExt cx="0" cy="0"/>
        </a:xfrm>
      </p:grpSpPr>
      <p:sp>
        <p:nvSpPr>
          <p:cNvPr id="147" name="Google Shape;147;p14:notes">
            <a:extLst>
              <a:ext uri="{FF2B5EF4-FFF2-40B4-BE49-F238E27FC236}">
                <a16:creationId xmlns:a16="http://schemas.microsoft.com/office/drawing/2014/main" id="{05026E25-A750-ED7E-B45E-C78C6257C10D}"/>
              </a:ext>
            </a:extLst>
          </p:cNvPr>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4:notes">
            <a:extLst>
              <a:ext uri="{FF2B5EF4-FFF2-40B4-BE49-F238E27FC236}">
                <a16:creationId xmlns:a16="http://schemas.microsoft.com/office/drawing/2014/main" id="{125C377D-0495-2F8B-2AE0-93ADEAF90087}"/>
              </a:ext>
            </a:extLst>
          </p:cNvPr>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2720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8284A943-6579-1B52-47D7-8962D753D8DA}"/>
            </a:ext>
          </a:extLst>
        </p:cNvPr>
        <p:cNvGrpSpPr/>
        <p:nvPr/>
      </p:nvGrpSpPr>
      <p:grpSpPr>
        <a:xfrm>
          <a:off x="0" y="0"/>
          <a:ext cx="0" cy="0"/>
          <a:chOff x="0" y="0"/>
          <a:chExt cx="0" cy="0"/>
        </a:xfrm>
      </p:grpSpPr>
      <p:sp>
        <p:nvSpPr>
          <p:cNvPr id="147" name="Google Shape;147;p14:notes">
            <a:extLst>
              <a:ext uri="{FF2B5EF4-FFF2-40B4-BE49-F238E27FC236}">
                <a16:creationId xmlns:a16="http://schemas.microsoft.com/office/drawing/2014/main" id="{C354DF85-3028-F4CE-FB30-143C1DF649CE}"/>
              </a:ext>
            </a:extLst>
          </p:cNvPr>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4:notes">
            <a:extLst>
              <a:ext uri="{FF2B5EF4-FFF2-40B4-BE49-F238E27FC236}">
                <a16:creationId xmlns:a16="http://schemas.microsoft.com/office/drawing/2014/main" id="{33419C29-5C5E-422F-8DD2-CEC5E8876FBC}"/>
              </a:ext>
            </a:extLst>
          </p:cNvPr>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4225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22c8dfd58c_0_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322c8dfd58c_0_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22c8dfd58c_0_4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322c8dfd58c_0_4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22c8dfd58c_0_4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322c8dfd58c_0_4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17"/>
          <p:cNvSpPr txBox="1">
            <a:spLocks noGrp="1"/>
          </p:cNvSpPr>
          <p:nvPr>
            <p:ph type="title"/>
          </p:nvPr>
        </p:nvSpPr>
        <p:spPr>
          <a:xfrm>
            <a:off x="3026791" y="889380"/>
            <a:ext cx="7449184" cy="7543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b="1"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17"/>
          <p:cNvSpPr txBox="1">
            <a:spLocks noGrp="1"/>
          </p:cNvSpPr>
          <p:nvPr>
            <p:ph type="body" idx="1"/>
          </p:nvPr>
        </p:nvSpPr>
        <p:spPr>
          <a:xfrm>
            <a:off x="1281683" y="1154112"/>
            <a:ext cx="8314055" cy="191388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000" b="1" i="0">
                <a:solidFill>
                  <a:schemeClr val="dk1"/>
                </a:solidFill>
                <a:latin typeface="Times New Roman"/>
                <a:ea typeface="Times New Roman"/>
                <a:cs typeface="Times New Roman"/>
                <a:sym typeface="Times New Roman"/>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
        <p:cNvGrpSpPr/>
        <p:nvPr/>
      </p:nvGrpSpPr>
      <p:grpSpPr>
        <a:xfrm>
          <a:off x="0" y="0"/>
          <a:ext cx="0" cy="0"/>
          <a:chOff x="0" y="0"/>
          <a:chExt cx="0" cy="0"/>
        </a:xfrm>
      </p:grpSpPr>
      <p:sp>
        <p:nvSpPr>
          <p:cNvPr id="19" name="Google Shape;19;p18"/>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8"/>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4"/>
        <p:cNvGrpSpPr/>
        <p:nvPr/>
      </p:nvGrpSpPr>
      <p:grpSpPr>
        <a:xfrm>
          <a:off x="0" y="0"/>
          <a:ext cx="0" cy="0"/>
          <a:chOff x="0" y="0"/>
          <a:chExt cx="0" cy="0"/>
        </a:xfrm>
      </p:grpSpPr>
      <p:sp>
        <p:nvSpPr>
          <p:cNvPr id="25" name="Google Shape;25;p1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8"/>
        <p:cNvGrpSpPr/>
        <p:nvPr/>
      </p:nvGrpSpPr>
      <p:grpSpPr>
        <a:xfrm>
          <a:off x="0" y="0"/>
          <a:ext cx="0" cy="0"/>
          <a:chOff x="0" y="0"/>
          <a:chExt cx="0" cy="0"/>
        </a:xfrm>
      </p:grpSpPr>
      <p:sp>
        <p:nvSpPr>
          <p:cNvPr id="29" name="Google Shape;29;p20"/>
          <p:cNvSpPr txBox="1">
            <a:spLocks noGrp="1"/>
          </p:cNvSpPr>
          <p:nvPr>
            <p:ph type="title"/>
          </p:nvPr>
        </p:nvSpPr>
        <p:spPr>
          <a:xfrm>
            <a:off x="3026791" y="889380"/>
            <a:ext cx="7449184" cy="7543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b="1"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3026791" y="889380"/>
            <a:ext cx="7449184" cy="7543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b="1"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21"/>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2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p:nvPr/>
        </p:nvSpPr>
        <p:spPr>
          <a:xfrm>
            <a:off x="0" y="0"/>
            <a:ext cx="12191999" cy="685799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16"/>
          <p:cNvSpPr txBox="1">
            <a:spLocks noGrp="1"/>
          </p:cNvSpPr>
          <p:nvPr>
            <p:ph type="title"/>
          </p:nvPr>
        </p:nvSpPr>
        <p:spPr>
          <a:xfrm>
            <a:off x="3026791" y="889380"/>
            <a:ext cx="7449184" cy="75438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4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6"/>
          <p:cNvSpPr txBox="1">
            <a:spLocks noGrp="1"/>
          </p:cNvSpPr>
          <p:nvPr>
            <p:ph type="body" idx="1"/>
          </p:nvPr>
        </p:nvSpPr>
        <p:spPr>
          <a:xfrm>
            <a:off x="1281683" y="1154112"/>
            <a:ext cx="8314055" cy="1913889"/>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000" b="1"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u="non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
        <p:cNvGrpSpPr/>
        <p:nvPr/>
      </p:nvGrpSpPr>
      <p:grpSpPr>
        <a:xfrm>
          <a:off x="0" y="0"/>
          <a:ext cx="0" cy="0"/>
          <a:chOff x="0" y="0"/>
          <a:chExt cx="0" cy="0"/>
        </a:xfrm>
      </p:grpSpPr>
      <p:sp>
        <p:nvSpPr>
          <p:cNvPr id="44" name="Google Shape;44;p1"/>
          <p:cNvSpPr/>
          <p:nvPr/>
        </p:nvSpPr>
        <p:spPr>
          <a:xfrm>
            <a:off x="590550" y="1333500"/>
            <a:ext cx="1295400" cy="104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1"/>
          <p:cNvSpPr/>
          <p:nvPr/>
        </p:nvSpPr>
        <p:spPr>
          <a:xfrm>
            <a:off x="180975" y="4886325"/>
            <a:ext cx="1028700" cy="1543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1"/>
          <p:cNvSpPr txBox="1"/>
          <p:nvPr/>
        </p:nvSpPr>
        <p:spPr>
          <a:xfrm>
            <a:off x="2489454" y="935338"/>
            <a:ext cx="9273000" cy="5867400"/>
          </a:xfrm>
          <a:prstGeom prst="rect">
            <a:avLst/>
          </a:prstGeom>
          <a:noFill/>
          <a:ln>
            <a:noFill/>
          </a:ln>
        </p:spPr>
        <p:txBody>
          <a:bodyPr spcFirstLastPara="1" wrap="square" lIns="0" tIns="0" rIns="0" bIns="0" anchor="t" anchorCtr="0">
            <a:spAutoFit/>
          </a:bodyPr>
          <a:lstStyle/>
          <a:p>
            <a:pPr marL="0" marR="740410" lvl="0" indent="0" algn="ctr" rtl="0">
              <a:lnSpc>
                <a:spcPct val="108750"/>
              </a:lnSpc>
              <a:spcBef>
                <a:spcPts val="0"/>
              </a:spcBef>
              <a:spcAft>
                <a:spcPts val="0"/>
              </a:spcAft>
              <a:buNone/>
            </a:pPr>
            <a:r>
              <a:rPr lang="en-US" sz="2400" b="1">
                <a:solidFill>
                  <a:schemeClr val="dk1"/>
                </a:solidFill>
                <a:latin typeface="Times New Roman"/>
                <a:ea typeface="Times New Roman"/>
                <a:cs typeface="Times New Roman"/>
                <a:sym typeface="Times New Roman"/>
              </a:rPr>
              <a:t>DIABETIC FOOT ULCER DETECTION USING DEEP</a:t>
            </a:r>
            <a:endParaRPr sz="2400">
              <a:solidFill>
                <a:schemeClr val="dk1"/>
              </a:solidFill>
              <a:latin typeface="Times New Roman"/>
              <a:ea typeface="Times New Roman"/>
              <a:cs typeface="Times New Roman"/>
              <a:sym typeface="Times New Roman"/>
            </a:endParaRPr>
          </a:p>
          <a:p>
            <a:pPr marL="0" marR="729615" lvl="0" indent="0" algn="ctr" rtl="0">
              <a:lnSpc>
                <a:spcPct val="119375"/>
              </a:lnSpc>
              <a:spcBef>
                <a:spcPts val="0"/>
              </a:spcBef>
              <a:spcAft>
                <a:spcPts val="0"/>
              </a:spcAft>
              <a:buNone/>
            </a:pPr>
            <a:r>
              <a:rPr lang="en-US" sz="2400" b="1">
                <a:solidFill>
                  <a:schemeClr val="dk1"/>
                </a:solidFill>
                <a:latin typeface="Times New Roman"/>
                <a:ea typeface="Times New Roman"/>
                <a:cs typeface="Times New Roman"/>
                <a:sym typeface="Times New Roman"/>
              </a:rPr>
              <a:t>LEARNING APPROACHES</a:t>
            </a:r>
            <a:endParaRPr sz="24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6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600">
              <a:solidFill>
                <a:schemeClr val="dk1"/>
              </a:solidFill>
              <a:latin typeface="Times New Roman"/>
              <a:ea typeface="Times New Roman"/>
              <a:cs typeface="Times New Roman"/>
              <a:sym typeface="Times New Roman"/>
            </a:endParaRPr>
          </a:p>
          <a:p>
            <a:pPr marL="0" marR="0" lvl="0" indent="0" algn="l" rtl="0">
              <a:lnSpc>
                <a:spcPct val="100000"/>
              </a:lnSpc>
              <a:spcBef>
                <a:spcPts val="45"/>
              </a:spcBef>
              <a:spcAft>
                <a:spcPts val="0"/>
              </a:spcAft>
              <a:buNone/>
            </a:pPr>
            <a:endParaRPr sz="215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PRESENTED BY	GUIDED BY</a:t>
            </a:r>
            <a:endParaRPr sz="18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000">
              <a:solidFill>
                <a:schemeClr val="dk1"/>
              </a:solidFill>
              <a:latin typeface="Arial"/>
              <a:ea typeface="Arial"/>
              <a:cs typeface="Arial"/>
              <a:sym typeface="Arial"/>
            </a:endParaRPr>
          </a:p>
          <a:p>
            <a:pPr marL="0" marR="0" lvl="0" indent="0" algn="l" rtl="0">
              <a:lnSpc>
                <a:spcPct val="100000"/>
              </a:lnSpc>
              <a:spcBef>
                <a:spcPts val="35"/>
              </a:spcBef>
              <a:spcAft>
                <a:spcPts val="0"/>
              </a:spcAft>
              <a:buNone/>
            </a:pPr>
            <a:endParaRPr sz="2550">
              <a:solidFill>
                <a:schemeClr val="dk1"/>
              </a:solidFill>
              <a:latin typeface="Arial"/>
              <a:ea typeface="Arial"/>
              <a:cs typeface="Arial"/>
              <a:sym typeface="Arial"/>
            </a:endParaRPr>
          </a:p>
          <a:p>
            <a:pPr marL="7821294"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DATE:</a:t>
            </a:r>
            <a:endParaRPr sz="1800">
              <a:solidFill>
                <a:schemeClr val="dk1"/>
              </a:solidFill>
              <a:latin typeface="Arial"/>
              <a:ea typeface="Arial"/>
              <a:cs typeface="Arial"/>
              <a:sym typeface="Arial"/>
            </a:endParaRPr>
          </a:p>
          <a:p>
            <a:pPr marL="7821294" marR="0" lvl="0" indent="0" algn="l" rtl="0">
              <a:lnSpc>
                <a:spcPct val="100000"/>
              </a:lnSpc>
              <a:spcBef>
                <a:spcPts val="15"/>
              </a:spcBef>
              <a:spcAft>
                <a:spcPts val="0"/>
              </a:spcAft>
              <a:buNone/>
            </a:pPr>
            <a:r>
              <a:rPr lang="en-US" sz="1800">
                <a:solidFill>
                  <a:schemeClr val="dk1"/>
                </a:solidFill>
                <a:latin typeface="Arial"/>
                <a:ea typeface="Arial"/>
                <a:cs typeface="Arial"/>
                <a:sym typeface="Arial"/>
              </a:rPr>
              <a:t>Zeroth Review</a:t>
            </a:r>
            <a:endParaRPr sz="1800">
              <a:solidFill>
                <a:schemeClr val="dk1"/>
              </a:solidFill>
              <a:latin typeface="Arial"/>
              <a:ea typeface="Arial"/>
              <a:cs typeface="Arial"/>
              <a:sym typeface="Arial"/>
            </a:endParaRPr>
          </a:p>
          <a:p>
            <a:pPr marL="0" marR="0" lvl="0" indent="0" algn="l" rtl="0">
              <a:lnSpc>
                <a:spcPct val="100000"/>
              </a:lnSpc>
              <a:spcBef>
                <a:spcPts val="55"/>
              </a:spcBef>
              <a:spcAft>
                <a:spcPts val="0"/>
              </a:spcAft>
              <a:buNone/>
            </a:pPr>
            <a:endParaRPr sz="2050">
              <a:solidFill>
                <a:schemeClr val="dk1"/>
              </a:solidFill>
              <a:latin typeface="Arial"/>
              <a:ea typeface="Arial"/>
              <a:cs typeface="Arial"/>
              <a:sym typeface="Arial"/>
            </a:endParaRPr>
          </a:p>
          <a:p>
            <a:pPr marL="0" marR="735330" lvl="0" indent="0" algn="r" rtl="0">
              <a:lnSpc>
                <a:spcPct val="100000"/>
              </a:lnSpc>
              <a:spcBef>
                <a:spcPts val="0"/>
              </a:spcBef>
              <a:spcAft>
                <a:spcPts val="0"/>
              </a:spcAft>
              <a:buNone/>
            </a:pPr>
            <a:r>
              <a:rPr lang="en-US" sz="1800">
                <a:solidFill>
                  <a:schemeClr val="dk1"/>
                </a:solidFill>
                <a:latin typeface="Arial"/>
                <a:ea typeface="Arial"/>
                <a:cs typeface="Arial"/>
                <a:sym typeface="Arial"/>
              </a:rPr>
              <a:t>1</a:t>
            </a:r>
            <a:endParaRPr sz="1800">
              <a:solidFill>
                <a:schemeClr val="dk1"/>
              </a:solidFill>
              <a:latin typeface="Arial"/>
              <a:ea typeface="Arial"/>
              <a:cs typeface="Arial"/>
              <a:sym typeface="Arial"/>
            </a:endParaRPr>
          </a:p>
        </p:txBody>
      </p:sp>
      <p:grpSp>
        <p:nvGrpSpPr>
          <p:cNvPr id="47" name="Google Shape;47;p1"/>
          <p:cNvGrpSpPr/>
          <p:nvPr/>
        </p:nvGrpSpPr>
        <p:grpSpPr>
          <a:xfrm>
            <a:off x="0" y="15648"/>
            <a:ext cx="12192000" cy="6848400"/>
            <a:chOff x="0" y="9524"/>
            <a:chExt cx="12192000" cy="6848400"/>
          </a:xfrm>
        </p:grpSpPr>
        <p:sp>
          <p:nvSpPr>
            <p:cNvPr id="48" name="Google Shape;48;p1"/>
            <p:cNvSpPr/>
            <p:nvPr/>
          </p:nvSpPr>
          <p:spPr>
            <a:xfrm>
              <a:off x="0" y="9524"/>
              <a:ext cx="12192000" cy="68484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 name="Google Shape;49;p1"/>
            <p:cNvSpPr/>
            <p:nvPr/>
          </p:nvSpPr>
          <p:spPr>
            <a:xfrm>
              <a:off x="590549" y="1333500"/>
              <a:ext cx="1295400" cy="104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
            <p:cNvSpPr/>
            <p:nvPr/>
          </p:nvSpPr>
          <p:spPr>
            <a:xfrm>
              <a:off x="180974" y="4886325"/>
              <a:ext cx="1028700" cy="15432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1" name="Google Shape;51;p1"/>
          <p:cNvSpPr txBox="1"/>
          <p:nvPr/>
        </p:nvSpPr>
        <p:spPr>
          <a:xfrm>
            <a:off x="2498063" y="4124688"/>
            <a:ext cx="1800900" cy="3003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0070C0"/>
                </a:solidFill>
                <a:latin typeface="Arial"/>
                <a:ea typeface="Arial"/>
                <a:cs typeface="Arial"/>
                <a:sym typeface="Arial"/>
              </a:rPr>
              <a:t>PRESENTED BY</a:t>
            </a:r>
            <a:endParaRPr sz="1800">
              <a:solidFill>
                <a:srgbClr val="0070C0"/>
              </a:solidFill>
              <a:latin typeface="Arial"/>
              <a:ea typeface="Arial"/>
              <a:cs typeface="Arial"/>
              <a:sym typeface="Arial"/>
            </a:endParaRPr>
          </a:p>
        </p:txBody>
      </p:sp>
      <p:sp>
        <p:nvSpPr>
          <p:cNvPr id="52" name="Google Shape;52;p1"/>
          <p:cNvSpPr txBox="1"/>
          <p:nvPr/>
        </p:nvSpPr>
        <p:spPr>
          <a:xfrm>
            <a:off x="7952154" y="5919140"/>
            <a:ext cx="38103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dirty="0">
                <a:solidFill>
                  <a:schemeClr val="dk1"/>
                </a:solidFill>
                <a:latin typeface="Arial"/>
                <a:ea typeface="Arial"/>
                <a:cs typeface="Arial"/>
                <a:sym typeface="Arial"/>
              </a:rPr>
              <a:t>DATE:</a:t>
            </a:r>
            <a:r>
              <a:rPr lang="en-US" sz="1800" dirty="0">
                <a:solidFill>
                  <a:schemeClr val="dk1"/>
                </a:solidFill>
              </a:rPr>
              <a:t> 17</a:t>
            </a:r>
            <a:r>
              <a:rPr lang="en-US" sz="1800" dirty="0">
                <a:solidFill>
                  <a:schemeClr val="dk1"/>
                </a:solidFill>
                <a:latin typeface="Arial"/>
                <a:ea typeface="Arial"/>
                <a:cs typeface="Arial"/>
                <a:sym typeface="Arial"/>
              </a:rPr>
              <a:t>-</a:t>
            </a:r>
            <a:r>
              <a:rPr lang="en-US" sz="1800" dirty="0">
                <a:solidFill>
                  <a:schemeClr val="dk1"/>
                </a:solidFill>
              </a:rPr>
              <a:t>03</a:t>
            </a:r>
            <a:r>
              <a:rPr lang="en-US" sz="1800" dirty="0">
                <a:solidFill>
                  <a:schemeClr val="dk1"/>
                </a:solidFill>
                <a:latin typeface="Arial"/>
                <a:ea typeface="Arial"/>
                <a:cs typeface="Arial"/>
                <a:sym typeface="Arial"/>
              </a:rPr>
              <a:t>-202</a:t>
            </a:r>
            <a:r>
              <a:rPr lang="en-US" sz="1800" dirty="0">
                <a:solidFill>
                  <a:schemeClr val="dk1"/>
                </a:solidFill>
              </a:rPr>
              <a:t>5</a:t>
            </a:r>
            <a:endParaRPr sz="1800" dirty="0">
              <a:solidFill>
                <a:schemeClr val="dk1"/>
              </a:solidFill>
              <a:latin typeface="Arial"/>
              <a:ea typeface="Arial"/>
              <a:cs typeface="Arial"/>
              <a:sym typeface="Arial"/>
            </a:endParaRPr>
          </a:p>
        </p:txBody>
      </p:sp>
      <p:sp>
        <p:nvSpPr>
          <p:cNvPr id="53" name="Google Shape;53;p1"/>
          <p:cNvSpPr txBox="1"/>
          <p:nvPr/>
        </p:nvSpPr>
        <p:spPr>
          <a:xfrm>
            <a:off x="7543800" y="4114256"/>
            <a:ext cx="1291500" cy="3003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0070C0"/>
                </a:solidFill>
                <a:latin typeface="Arial"/>
                <a:ea typeface="Arial"/>
                <a:cs typeface="Arial"/>
                <a:sym typeface="Arial"/>
              </a:rPr>
              <a:t>GUIDED BY</a:t>
            </a:r>
            <a:endParaRPr sz="1800">
              <a:solidFill>
                <a:srgbClr val="0070C0"/>
              </a:solidFill>
              <a:latin typeface="Arial"/>
              <a:ea typeface="Arial"/>
              <a:cs typeface="Arial"/>
              <a:sym typeface="Arial"/>
            </a:endParaRPr>
          </a:p>
        </p:txBody>
      </p:sp>
      <p:sp>
        <p:nvSpPr>
          <p:cNvPr id="54" name="Google Shape;54;p1"/>
          <p:cNvSpPr txBox="1">
            <a:spLocks noGrp="1"/>
          </p:cNvSpPr>
          <p:nvPr>
            <p:ph type="title"/>
          </p:nvPr>
        </p:nvSpPr>
        <p:spPr>
          <a:xfrm>
            <a:off x="3094875" y="2624886"/>
            <a:ext cx="7233900" cy="892414"/>
          </a:xfrm>
          <a:prstGeom prst="rect">
            <a:avLst/>
          </a:prstGeom>
          <a:noFill/>
          <a:ln>
            <a:noFill/>
          </a:ln>
        </p:spPr>
        <p:txBody>
          <a:bodyPr spcFirstLastPara="1" wrap="square" lIns="0" tIns="13325" rIns="0" bIns="0" anchor="t" anchorCtr="0">
            <a:spAutoFit/>
          </a:bodyPr>
          <a:lstStyle/>
          <a:p>
            <a:pPr marL="0" lvl="0" indent="0" algn="ctr" rtl="0">
              <a:lnSpc>
                <a:spcPct val="119375"/>
              </a:lnSpc>
              <a:spcBef>
                <a:spcPts val="0"/>
              </a:spcBef>
              <a:spcAft>
                <a:spcPts val="0"/>
              </a:spcAft>
              <a:buNone/>
            </a:pPr>
            <a:r>
              <a:rPr lang="en-US" dirty="0">
                <a:solidFill>
                  <a:srgbClr val="C00000"/>
                </a:solidFill>
              </a:rPr>
              <a:t>CLASSIFICATION OF SLEEP DISORDER</a:t>
            </a:r>
            <a:endParaRPr dirty="0">
              <a:solidFill>
                <a:srgbClr val="C00000"/>
              </a:solidFill>
            </a:endParaRPr>
          </a:p>
          <a:p>
            <a:pPr marL="0" lvl="0" indent="0" algn="l" rtl="0">
              <a:lnSpc>
                <a:spcPct val="119375"/>
              </a:lnSpc>
              <a:spcBef>
                <a:spcPts val="0"/>
              </a:spcBef>
              <a:spcAft>
                <a:spcPts val="0"/>
              </a:spcAft>
              <a:buNone/>
            </a:pPr>
            <a:r>
              <a:rPr lang="en-US" dirty="0">
                <a:solidFill>
                  <a:srgbClr val="C00000"/>
                </a:solidFill>
              </a:rPr>
              <a:t>                 USING DEEP LEARNING</a:t>
            </a:r>
            <a:endParaRPr dirty="0">
              <a:solidFill>
                <a:srgbClr val="C00000"/>
              </a:solidFill>
            </a:endParaRPr>
          </a:p>
        </p:txBody>
      </p:sp>
      <p:sp>
        <p:nvSpPr>
          <p:cNvPr id="55" name="Google Shape;55;p1"/>
          <p:cNvSpPr txBox="1"/>
          <p:nvPr/>
        </p:nvSpPr>
        <p:spPr>
          <a:xfrm>
            <a:off x="2610341" y="4571989"/>
            <a:ext cx="3526800" cy="1272059"/>
          </a:xfrm>
          <a:prstGeom prst="rect">
            <a:avLst/>
          </a:prstGeom>
          <a:noFill/>
          <a:ln>
            <a:noFill/>
          </a:ln>
        </p:spPr>
        <p:txBody>
          <a:bodyPr spcFirstLastPara="1" wrap="square" lIns="0" tIns="17125" rIns="0" bIns="0" anchor="t" anchorCtr="0">
            <a:spAutoFit/>
          </a:bodyPr>
          <a:lstStyle/>
          <a:p>
            <a:pPr marL="12700" marR="5080" lvl="0" indent="0" algn="l" rtl="0">
              <a:lnSpc>
                <a:spcPct val="151300"/>
              </a:lnSpc>
              <a:spcBef>
                <a:spcPts val="0"/>
              </a:spcBef>
              <a:spcAft>
                <a:spcPts val="0"/>
              </a:spcAft>
              <a:buNone/>
            </a:pPr>
            <a:r>
              <a:rPr lang="en-US" sz="1800" dirty="0">
                <a:solidFill>
                  <a:schemeClr val="dk1"/>
                </a:solidFill>
                <a:latin typeface="Arial"/>
                <a:ea typeface="Arial"/>
                <a:cs typeface="Arial"/>
                <a:sym typeface="Arial"/>
              </a:rPr>
              <a:t>SARANKANTH K - 21CSR181  SENTHAN VIGAS M - 21CSR184  SHIVAANI J - 21CSR187</a:t>
            </a:r>
            <a:endParaRPr sz="1800" dirty="0">
              <a:solidFill>
                <a:schemeClr val="dk1"/>
              </a:solidFill>
              <a:latin typeface="Arial"/>
              <a:ea typeface="Arial"/>
              <a:cs typeface="Arial"/>
              <a:sym typeface="Arial"/>
            </a:endParaRPr>
          </a:p>
        </p:txBody>
      </p:sp>
      <p:sp>
        <p:nvSpPr>
          <p:cNvPr id="56" name="Google Shape;56;p1"/>
          <p:cNvSpPr txBox="1"/>
          <p:nvPr/>
        </p:nvSpPr>
        <p:spPr>
          <a:xfrm>
            <a:off x="7689347" y="4700834"/>
            <a:ext cx="2520900" cy="864900"/>
          </a:xfrm>
          <a:prstGeom prst="rect">
            <a:avLst/>
          </a:prstGeom>
          <a:noFill/>
          <a:ln>
            <a:noFill/>
          </a:ln>
        </p:spPr>
        <p:txBody>
          <a:bodyPr spcFirstLastPara="1" wrap="square" lIns="0" tIns="158100" rIns="0" bIns="0" anchor="t" anchorCtr="0">
            <a:spAutoFit/>
          </a:bodyPr>
          <a:lstStyle/>
          <a:p>
            <a:pPr marL="12700" marR="0" lvl="0" indent="0" algn="l" rtl="0">
              <a:lnSpc>
                <a:spcPct val="100000"/>
              </a:lnSpc>
              <a:spcBef>
                <a:spcPts val="0"/>
              </a:spcBef>
              <a:spcAft>
                <a:spcPts val="0"/>
              </a:spcAft>
              <a:buNone/>
            </a:pPr>
            <a:r>
              <a:rPr lang="en-US" sz="1800" dirty="0" err="1">
                <a:solidFill>
                  <a:schemeClr val="dk1"/>
                </a:solidFill>
                <a:latin typeface="Arial"/>
                <a:ea typeface="Arial"/>
                <a:cs typeface="Arial"/>
                <a:sym typeface="Arial"/>
              </a:rPr>
              <a:t>Mr.M.MUTHURAJA</a:t>
            </a:r>
            <a:endParaRPr sz="1800" dirty="0">
              <a:solidFill>
                <a:schemeClr val="dk1"/>
              </a:solidFill>
              <a:latin typeface="Arial"/>
              <a:ea typeface="Arial"/>
              <a:cs typeface="Arial"/>
              <a:sym typeface="Arial"/>
            </a:endParaRPr>
          </a:p>
          <a:p>
            <a:pPr marL="12700" marR="0" lvl="0" indent="0" algn="l" rtl="0">
              <a:lnSpc>
                <a:spcPct val="100000"/>
              </a:lnSpc>
              <a:spcBef>
                <a:spcPts val="1145"/>
              </a:spcBef>
              <a:spcAft>
                <a:spcPts val="0"/>
              </a:spcAft>
              <a:buNone/>
            </a:pPr>
            <a:r>
              <a:rPr lang="en-US" sz="1800" dirty="0">
                <a:solidFill>
                  <a:schemeClr val="dk1"/>
                </a:solidFill>
                <a:latin typeface="Arial"/>
                <a:ea typeface="Arial"/>
                <a:cs typeface="Arial"/>
                <a:sym typeface="Arial"/>
              </a:rPr>
              <a:t>Assistant Professor/CSE</a:t>
            </a:r>
            <a:endParaRPr sz="1800" dirty="0">
              <a:solidFill>
                <a:schemeClr val="dk1"/>
              </a:solidFill>
              <a:latin typeface="Arial"/>
              <a:ea typeface="Arial"/>
              <a:cs typeface="Arial"/>
              <a:sym typeface="Arial"/>
            </a:endParaRPr>
          </a:p>
        </p:txBody>
      </p:sp>
      <p:sp>
        <p:nvSpPr>
          <p:cNvPr id="57" name="Google Shape;57;p1"/>
          <p:cNvSpPr txBox="1"/>
          <p:nvPr/>
        </p:nvSpPr>
        <p:spPr>
          <a:xfrm>
            <a:off x="2610344" y="649060"/>
            <a:ext cx="8606700" cy="1518600"/>
          </a:xfrm>
          <a:prstGeom prst="rect">
            <a:avLst/>
          </a:prstGeom>
          <a:noFill/>
          <a:ln>
            <a:noFill/>
          </a:ln>
        </p:spPr>
        <p:txBody>
          <a:bodyPr spcFirstLastPara="1" wrap="square" lIns="0" tIns="13325" rIns="0" bIns="0" anchor="t" anchorCtr="0">
            <a:spAutoFit/>
          </a:bodyPr>
          <a:lstStyle/>
          <a:p>
            <a:pPr marL="0" marR="0" lvl="0" indent="0" algn="ctr" rtl="0">
              <a:lnSpc>
                <a:spcPct val="119375"/>
              </a:lnSpc>
              <a:spcBef>
                <a:spcPts val="0"/>
              </a:spcBef>
              <a:spcAft>
                <a:spcPts val="0"/>
              </a:spcAft>
              <a:buNone/>
            </a:pPr>
            <a:r>
              <a:rPr lang="en-US" sz="2400" b="1" i="0" u="none" strike="noStrike" cap="none" dirty="0">
                <a:solidFill>
                  <a:srgbClr val="0070C0"/>
                </a:solidFill>
                <a:latin typeface="Arial"/>
                <a:ea typeface="Arial"/>
                <a:cs typeface="Arial"/>
                <a:sym typeface="Arial"/>
              </a:rPr>
              <a:t>KONGU ENGINEERING COLLEGE</a:t>
            </a:r>
            <a:endParaRPr dirty="0"/>
          </a:p>
          <a:p>
            <a:pPr marL="0" marR="0" lvl="0" indent="0" algn="ctr" rtl="0">
              <a:lnSpc>
                <a:spcPct val="159166"/>
              </a:lnSpc>
              <a:spcBef>
                <a:spcPts val="105"/>
              </a:spcBef>
              <a:spcAft>
                <a:spcPts val="0"/>
              </a:spcAft>
              <a:buNone/>
            </a:pPr>
            <a:r>
              <a:rPr lang="en-US" sz="1800" b="1" i="0" dirty="0">
                <a:solidFill>
                  <a:schemeClr val="dk1"/>
                </a:solidFill>
                <a:latin typeface="Arial"/>
                <a:ea typeface="Arial"/>
                <a:cs typeface="Arial"/>
                <a:sym typeface="Arial"/>
              </a:rPr>
              <a:t>PERUNDURAI -638060</a:t>
            </a:r>
            <a:endParaRPr sz="1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43250"/>
              </a:lnSpc>
              <a:spcBef>
                <a:spcPts val="105"/>
              </a:spcBef>
              <a:spcAft>
                <a:spcPts val="0"/>
              </a:spcAft>
              <a:buNone/>
            </a:pPr>
            <a:r>
              <a:rPr lang="en-US" sz="2000" b="1" i="0" u="none" strike="noStrike" cap="none" dirty="0">
                <a:solidFill>
                  <a:srgbClr val="0070C0"/>
                </a:solidFill>
                <a:latin typeface="Arial"/>
                <a:ea typeface="Arial"/>
                <a:cs typeface="Arial"/>
                <a:sym typeface="Arial"/>
              </a:rPr>
              <a:t>DEPARTMENT OF COMPUTER SCIENCE &amp; ENGINEERING</a:t>
            </a:r>
            <a:endParaRPr dirty="0"/>
          </a:p>
          <a:p>
            <a:pPr marL="0" marR="0" lvl="0" indent="0" algn="ctr" rtl="0">
              <a:lnSpc>
                <a:spcPct val="119375"/>
              </a:lnSpc>
              <a:spcBef>
                <a:spcPts val="105"/>
              </a:spcBef>
              <a:spcAft>
                <a:spcPts val="0"/>
              </a:spcAft>
              <a:buNone/>
            </a:pPr>
            <a:endParaRPr sz="2400" b="1" i="0" dirty="0">
              <a:solidFill>
                <a:srgbClr val="FF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26773E-0E65-2798-6D80-618254DB8A49}"/>
              </a:ext>
            </a:extLst>
          </p:cNvPr>
          <p:cNvSpPr txBox="1">
            <a:spLocks/>
          </p:cNvSpPr>
          <p:nvPr/>
        </p:nvSpPr>
        <p:spPr>
          <a:xfrm>
            <a:off x="3940629" y="585243"/>
            <a:ext cx="7532914"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2400" b="1"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200" dirty="0">
                <a:solidFill>
                  <a:srgbClr val="0070C0"/>
                </a:solidFill>
                <a:latin typeface="+mj-lt"/>
              </a:rPr>
              <a:t>DATASET DESCRIPTION</a:t>
            </a:r>
            <a:endParaRPr lang="en-IN" sz="3200" dirty="0">
              <a:solidFill>
                <a:srgbClr val="0070C0"/>
              </a:solidFill>
              <a:latin typeface="+mj-lt"/>
            </a:endParaRPr>
          </a:p>
        </p:txBody>
      </p:sp>
      <p:sp>
        <p:nvSpPr>
          <p:cNvPr id="7" name="TextBox 6">
            <a:extLst>
              <a:ext uri="{FF2B5EF4-FFF2-40B4-BE49-F238E27FC236}">
                <a16:creationId xmlns:a16="http://schemas.microsoft.com/office/drawing/2014/main" id="{C5657902-B1FC-9DC0-5D38-954FA76F5DC6}"/>
              </a:ext>
            </a:extLst>
          </p:cNvPr>
          <p:cNvSpPr txBox="1"/>
          <p:nvPr/>
        </p:nvSpPr>
        <p:spPr>
          <a:xfrm>
            <a:off x="3786517" y="1910994"/>
            <a:ext cx="6169142" cy="341632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Dataset gathered from Kaggle</a:t>
            </a: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20,000 data in the dataset</a:t>
            </a: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Categorized under 15 parameter</a:t>
            </a: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Train dataset : 80 %</a:t>
            </a:r>
          </a:p>
          <a:p>
            <a:pPr marL="285750" indent="-28575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Test Dataset : 20 %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4357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322c8dfd58c_0_42"/>
          <p:cNvSpPr txBox="1"/>
          <p:nvPr/>
        </p:nvSpPr>
        <p:spPr>
          <a:xfrm>
            <a:off x="1083925" y="1083975"/>
            <a:ext cx="10617000" cy="892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2300">
              <a:solidFill>
                <a:schemeClr val="dk1"/>
              </a:solidFill>
            </a:endParaRPr>
          </a:p>
          <a:p>
            <a:pPr marL="457200" lvl="0" indent="0" algn="just" rtl="0">
              <a:spcBef>
                <a:spcPts val="0"/>
              </a:spcBef>
              <a:spcAft>
                <a:spcPts val="0"/>
              </a:spcAft>
              <a:buNone/>
            </a:pPr>
            <a:endParaRPr sz="2300">
              <a:solidFill>
                <a:schemeClr val="dk1"/>
              </a:solidFill>
            </a:endParaRPr>
          </a:p>
        </p:txBody>
      </p:sp>
      <p:sp>
        <p:nvSpPr>
          <p:cNvPr id="116" name="Google Shape;116;g322c8dfd58c_0_42"/>
          <p:cNvSpPr txBox="1">
            <a:spLocks noGrp="1"/>
          </p:cNvSpPr>
          <p:nvPr>
            <p:ph type="title"/>
          </p:nvPr>
        </p:nvSpPr>
        <p:spPr>
          <a:xfrm>
            <a:off x="2906475" y="401150"/>
            <a:ext cx="8915400" cy="492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dirty="0">
                <a:solidFill>
                  <a:srgbClr val="0070C0"/>
                </a:solidFill>
                <a:latin typeface="Arial"/>
                <a:ea typeface="Arial"/>
                <a:cs typeface="Arial"/>
                <a:sym typeface="Arial"/>
              </a:rPr>
              <a:t>EXISTING SYSTEM IMPLEMENTATION</a:t>
            </a:r>
            <a:endParaRPr sz="3200" dirty="0">
              <a:solidFill>
                <a:srgbClr val="0070C0"/>
              </a:solidFill>
              <a:latin typeface="Arial"/>
              <a:ea typeface="Arial"/>
              <a:cs typeface="Arial"/>
              <a:sym typeface="Arial"/>
            </a:endParaRPr>
          </a:p>
        </p:txBody>
      </p:sp>
      <p:pic>
        <p:nvPicPr>
          <p:cNvPr id="117" name="Google Shape;117;g322c8dfd58c_0_42"/>
          <p:cNvPicPr preferRelativeResize="0"/>
          <p:nvPr/>
        </p:nvPicPr>
        <p:blipFill>
          <a:blip r:embed="rId3">
            <a:alphaModFix/>
          </a:blip>
          <a:stretch>
            <a:fillRect/>
          </a:stretch>
        </p:blipFill>
        <p:spPr>
          <a:xfrm>
            <a:off x="2710768" y="1294276"/>
            <a:ext cx="7712650" cy="51625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322c8dfd58c_0_48"/>
          <p:cNvSpPr txBox="1"/>
          <p:nvPr/>
        </p:nvSpPr>
        <p:spPr>
          <a:xfrm>
            <a:off x="1083925" y="1083975"/>
            <a:ext cx="10617000" cy="892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2300">
              <a:solidFill>
                <a:schemeClr val="dk1"/>
              </a:solidFill>
            </a:endParaRPr>
          </a:p>
          <a:p>
            <a:pPr marL="457200" lvl="0" indent="0" algn="just" rtl="0">
              <a:spcBef>
                <a:spcPts val="0"/>
              </a:spcBef>
              <a:spcAft>
                <a:spcPts val="0"/>
              </a:spcAft>
              <a:buNone/>
            </a:pPr>
            <a:endParaRPr sz="2300">
              <a:solidFill>
                <a:schemeClr val="dk1"/>
              </a:solidFill>
            </a:endParaRPr>
          </a:p>
        </p:txBody>
      </p:sp>
      <p:pic>
        <p:nvPicPr>
          <p:cNvPr id="123" name="Google Shape;123;g322c8dfd58c_0_48"/>
          <p:cNvPicPr preferRelativeResize="0"/>
          <p:nvPr/>
        </p:nvPicPr>
        <p:blipFill>
          <a:blip r:embed="rId3">
            <a:alphaModFix/>
          </a:blip>
          <a:stretch>
            <a:fillRect/>
          </a:stretch>
        </p:blipFill>
        <p:spPr>
          <a:xfrm>
            <a:off x="2445800" y="982700"/>
            <a:ext cx="7775886" cy="51786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322c8dfd58c_0_55"/>
          <p:cNvSpPr txBox="1"/>
          <p:nvPr/>
        </p:nvSpPr>
        <p:spPr>
          <a:xfrm>
            <a:off x="1083925" y="1083975"/>
            <a:ext cx="10617000" cy="892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2300">
              <a:solidFill>
                <a:schemeClr val="dk1"/>
              </a:solidFill>
            </a:endParaRPr>
          </a:p>
          <a:p>
            <a:pPr marL="457200" lvl="0" indent="0" algn="just" rtl="0">
              <a:spcBef>
                <a:spcPts val="0"/>
              </a:spcBef>
              <a:spcAft>
                <a:spcPts val="0"/>
              </a:spcAft>
              <a:buNone/>
            </a:pPr>
            <a:endParaRPr sz="2300">
              <a:solidFill>
                <a:schemeClr val="dk1"/>
              </a:solidFill>
            </a:endParaRPr>
          </a:p>
        </p:txBody>
      </p:sp>
      <p:pic>
        <p:nvPicPr>
          <p:cNvPr id="129" name="Google Shape;129;g322c8dfd58c_0_55"/>
          <p:cNvPicPr preferRelativeResize="0"/>
          <p:nvPr/>
        </p:nvPicPr>
        <p:blipFill>
          <a:blip r:embed="rId3">
            <a:alphaModFix/>
          </a:blip>
          <a:stretch>
            <a:fillRect/>
          </a:stretch>
        </p:blipFill>
        <p:spPr>
          <a:xfrm>
            <a:off x="2577563" y="1015950"/>
            <a:ext cx="7629724" cy="482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title"/>
          </p:nvPr>
        </p:nvSpPr>
        <p:spPr>
          <a:xfrm>
            <a:off x="4290535" y="457200"/>
            <a:ext cx="4226243" cy="4838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000" dirty="0">
                <a:solidFill>
                  <a:srgbClr val="0070C0"/>
                </a:solidFill>
                <a:latin typeface="Arial"/>
                <a:ea typeface="Arial"/>
                <a:cs typeface="Arial"/>
                <a:sym typeface="Arial"/>
              </a:rPr>
              <a:t>PROPOSED WORK</a:t>
            </a:r>
            <a:endParaRPr sz="3000" dirty="0">
              <a:solidFill>
                <a:srgbClr val="0070C0"/>
              </a:solidFill>
              <a:latin typeface="Arial"/>
              <a:ea typeface="Arial"/>
              <a:cs typeface="Arial"/>
              <a:sym typeface="Arial"/>
            </a:endParaRPr>
          </a:p>
        </p:txBody>
      </p:sp>
      <p:sp>
        <p:nvSpPr>
          <p:cNvPr id="135" name="Google Shape;135;p8"/>
          <p:cNvSpPr txBox="1"/>
          <p:nvPr/>
        </p:nvSpPr>
        <p:spPr>
          <a:xfrm>
            <a:off x="1951640" y="1162186"/>
            <a:ext cx="10521300" cy="5238614"/>
          </a:xfrm>
          <a:prstGeom prst="rect">
            <a:avLst/>
          </a:prstGeom>
          <a:noFill/>
          <a:ln>
            <a:noFill/>
          </a:ln>
        </p:spPr>
        <p:txBody>
          <a:bodyPr spcFirstLastPara="1" wrap="square" lIns="0" tIns="107950" rIns="0" bIns="0" anchor="t" anchorCtr="0">
            <a:spAutoFit/>
          </a:bodyPr>
          <a:lstStyle/>
          <a:p>
            <a:pPr marL="12700" marR="0" lvl="0" algn="l" rtl="0">
              <a:lnSpc>
                <a:spcPct val="100000"/>
              </a:lnSpc>
              <a:spcBef>
                <a:spcPts val="0"/>
              </a:spcBef>
              <a:spcAft>
                <a:spcPts val="0"/>
              </a:spcAft>
            </a:pPr>
            <a:endParaRPr sz="2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12700" marR="0" lvl="0" indent="0" algn="l" rtl="0">
              <a:lnSpc>
                <a:spcPct val="100000"/>
              </a:lnSpc>
              <a:spcBef>
                <a:spcPts val="850"/>
              </a:spcBef>
              <a:spcAft>
                <a:spcPts val="0"/>
              </a:spcAft>
              <a:buNone/>
            </a:pPr>
            <a:r>
              <a:rPr lang="en-US" sz="2100" b="1" dirty="0">
                <a:solidFill>
                  <a:schemeClr val="dk1"/>
                </a:solidFill>
                <a:latin typeface="Times New Roman"/>
                <a:ea typeface="Times New Roman"/>
                <a:cs typeface="Times New Roman"/>
                <a:sym typeface="Times New Roman"/>
              </a:rPr>
              <a:t>ALGORITHMS :</a:t>
            </a:r>
            <a:endParaRPr sz="2100" b="1" dirty="0">
              <a:solidFill>
                <a:schemeClr val="dk1"/>
              </a:solidFill>
              <a:latin typeface="Times New Roman"/>
              <a:ea typeface="Times New Roman"/>
              <a:cs typeface="Times New Roman"/>
              <a:sym typeface="Times New Roman"/>
            </a:endParaRPr>
          </a:p>
          <a:p>
            <a:pPr marL="12700" marR="0" lvl="0" indent="0" algn="l" rtl="0">
              <a:lnSpc>
                <a:spcPct val="100000"/>
              </a:lnSpc>
              <a:spcBef>
                <a:spcPts val="850"/>
              </a:spcBef>
              <a:spcAft>
                <a:spcPts val="0"/>
              </a:spcAft>
              <a:buNone/>
            </a:pPr>
            <a:endParaRPr sz="2100" b="1" dirty="0">
              <a:solidFill>
                <a:schemeClr val="dk1"/>
              </a:solidFill>
              <a:latin typeface="Times New Roman"/>
              <a:ea typeface="Times New Roman"/>
              <a:cs typeface="Times New Roman"/>
              <a:sym typeface="Times New Roman"/>
            </a:endParaRPr>
          </a:p>
          <a:p>
            <a:pPr marL="457200" marR="0" lvl="0" indent="-387350" algn="l" rtl="0">
              <a:lnSpc>
                <a:spcPct val="100000"/>
              </a:lnSpc>
              <a:spcBef>
                <a:spcPts val="850"/>
              </a:spcBef>
              <a:spcAft>
                <a:spcPts val="0"/>
              </a:spcAft>
              <a:buSzPts val="2500"/>
              <a:buChar char="➢"/>
            </a:pPr>
            <a:r>
              <a:rPr lang="en-US" sz="2400" dirty="0">
                <a:latin typeface="Times New Roman" panose="02020603050405020304" pitchFamily="18" charset="0"/>
                <a:cs typeface="Times New Roman" panose="02020603050405020304" pitchFamily="18" charset="0"/>
              </a:rPr>
              <a:t>Long Short -Term Memory (LSTM)</a:t>
            </a:r>
          </a:p>
          <a:p>
            <a:pPr marL="457200" marR="0" lvl="0" indent="-387350" algn="l" rtl="0">
              <a:lnSpc>
                <a:spcPct val="100000"/>
              </a:lnSpc>
              <a:spcBef>
                <a:spcPts val="850"/>
              </a:spcBef>
              <a:spcAft>
                <a:spcPts val="0"/>
              </a:spcAft>
              <a:buSzPts val="2500"/>
              <a:buChar char="➢"/>
            </a:pPr>
            <a:endParaRPr lang="en-US" sz="2500" dirty="0"/>
          </a:p>
          <a:p>
            <a:pPr marL="457200" marR="0" lvl="0" indent="-387350" algn="l" rtl="0">
              <a:lnSpc>
                <a:spcPct val="100000"/>
              </a:lnSpc>
              <a:spcBef>
                <a:spcPts val="850"/>
              </a:spcBef>
              <a:spcAft>
                <a:spcPts val="0"/>
              </a:spcAft>
              <a:buSzPts val="2500"/>
              <a:buChar char="➢"/>
            </a:pPr>
            <a:r>
              <a:rPr lang="en-US" sz="2400" dirty="0">
                <a:latin typeface="Times New Roman" panose="02020603050405020304" pitchFamily="18" charset="0"/>
                <a:cs typeface="Times New Roman" panose="02020603050405020304" pitchFamily="18" charset="0"/>
              </a:rPr>
              <a:t>Recurrent Neural Network (RNN)</a:t>
            </a:r>
          </a:p>
          <a:p>
            <a:pPr marL="457200" marR="0" lvl="0" indent="-387350" algn="l" rtl="0">
              <a:lnSpc>
                <a:spcPct val="100000"/>
              </a:lnSpc>
              <a:spcBef>
                <a:spcPts val="850"/>
              </a:spcBef>
              <a:spcAft>
                <a:spcPts val="0"/>
              </a:spcAft>
              <a:buSzPts val="2500"/>
              <a:buChar char="➢"/>
            </a:pPr>
            <a:endParaRPr lang="en-US" sz="2400" dirty="0">
              <a:latin typeface="Times New Roman" panose="02020603050405020304" pitchFamily="18" charset="0"/>
              <a:cs typeface="Times New Roman" panose="02020603050405020304" pitchFamily="18" charset="0"/>
            </a:endParaRPr>
          </a:p>
          <a:p>
            <a:pPr marL="457200" indent="-387350">
              <a:spcBef>
                <a:spcPts val="850"/>
              </a:spcBef>
              <a:buSzPts val="2500"/>
              <a:buFont typeface="Arial"/>
              <a:buChar char="➢"/>
            </a:pPr>
            <a:r>
              <a:rPr lang="en-US" sz="2400" dirty="0">
                <a:latin typeface="Times New Roman" panose="02020603050405020304" pitchFamily="18" charset="0"/>
                <a:cs typeface="Times New Roman" panose="02020603050405020304" pitchFamily="18" charset="0"/>
              </a:rPr>
              <a:t>Bidirectional Long Short-Term Memory (Bi-LSTM)</a:t>
            </a:r>
            <a:endParaRPr sz="2500" dirty="0"/>
          </a:p>
          <a:p>
            <a:pPr marL="457200" marR="0" lvl="0" indent="0" algn="l" rtl="0">
              <a:lnSpc>
                <a:spcPct val="100000"/>
              </a:lnSpc>
              <a:spcBef>
                <a:spcPts val="850"/>
              </a:spcBef>
              <a:spcAft>
                <a:spcPts val="0"/>
              </a:spcAft>
              <a:buNone/>
            </a:pPr>
            <a:endParaRPr sz="2500" dirty="0"/>
          </a:p>
          <a:p>
            <a:pPr marL="457200" marR="0" lvl="0" indent="0" algn="l" rtl="0">
              <a:lnSpc>
                <a:spcPct val="100000"/>
              </a:lnSpc>
              <a:spcBef>
                <a:spcPts val="850"/>
              </a:spcBef>
              <a:spcAft>
                <a:spcPts val="0"/>
              </a:spcAft>
              <a:buNone/>
            </a:pPr>
            <a:endParaRPr sz="2500" dirty="0"/>
          </a:p>
          <a:p>
            <a:pPr marL="0" marR="314960" lvl="0" indent="0" algn="r" rtl="0">
              <a:lnSpc>
                <a:spcPct val="100000"/>
              </a:lnSpc>
              <a:spcBef>
                <a:spcPts val="1295"/>
              </a:spcBef>
              <a:spcAft>
                <a:spcPts val="0"/>
              </a:spcAft>
              <a:buNone/>
            </a:pPr>
            <a:endParaRPr sz="1800" dirty="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p:nvPr/>
        </p:nvSpPr>
        <p:spPr>
          <a:xfrm>
            <a:off x="1419538" y="959108"/>
            <a:ext cx="10325100" cy="4939784"/>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300" b="1" dirty="0">
                <a:solidFill>
                  <a:schemeClr val="dk1"/>
                </a:solidFill>
              </a:rPr>
              <a:t>1. Long Short-Term Memory (LSTM):</a:t>
            </a:r>
          </a:p>
          <a:p>
            <a:pPr marL="0" lvl="0" indent="0" algn="just" rtl="0">
              <a:spcBef>
                <a:spcPts val="0"/>
              </a:spcBef>
              <a:spcAft>
                <a:spcPts val="0"/>
              </a:spcAft>
              <a:buNone/>
            </a:pPr>
            <a:endParaRPr lang="en-US" sz="2300" b="1" dirty="0">
              <a:solidFill>
                <a:schemeClr val="dk1"/>
              </a:solidFill>
            </a:endParaRPr>
          </a:p>
          <a:p>
            <a:pPr marL="0" lvl="0" indent="0" algn="just" rtl="0">
              <a:spcBef>
                <a:spcPts val="0"/>
              </a:spcBef>
              <a:spcAft>
                <a:spcPts val="0"/>
              </a:spcAft>
              <a:buNone/>
            </a:pPr>
            <a:endParaRPr lang="en-US" sz="2300" b="1" dirty="0">
              <a:solidFill>
                <a:schemeClr val="dk1"/>
              </a:solidFill>
            </a:endParaRPr>
          </a:p>
          <a:p>
            <a:pPr marL="342900" lvl="0" indent="-342900" algn="just" rtl="0">
              <a:spcBef>
                <a:spcPts val="0"/>
              </a:spcBef>
              <a:spcAft>
                <a:spcPts val="0"/>
              </a:spcAft>
              <a:buFont typeface="Wingdings" panose="05000000000000000000" pitchFamily="2" charset="2"/>
              <a:buChar char="Ø"/>
            </a:pPr>
            <a:r>
              <a:rPr lang="en-US" sz="2400" dirty="0">
                <a:solidFill>
                  <a:schemeClr val="dk1"/>
                </a:solidFill>
              </a:rPr>
              <a:t> </a:t>
            </a:r>
            <a:r>
              <a:rPr lang="en-US" sz="2400" dirty="0">
                <a:latin typeface="Times New Roman" panose="02020603050405020304" pitchFamily="18" charset="0"/>
                <a:cs typeface="Times New Roman" panose="02020603050405020304" pitchFamily="18" charset="0"/>
              </a:rPr>
              <a:t>LSTM, an advanced RNN variant, uses input, forget, and output gates to retain long-term dependencies and mitigate vanishing gradients.</a:t>
            </a:r>
            <a:endParaRPr lang="en-US" sz="2400" dirty="0">
              <a:solidFill>
                <a:schemeClr val="dk1"/>
              </a:solidFill>
              <a:latin typeface="Times New Roman" panose="02020603050405020304" pitchFamily="18" charset="0"/>
              <a:cs typeface="Times New Roman" panose="02020603050405020304" pitchFamily="18" charset="0"/>
            </a:endParaRPr>
          </a:p>
          <a:p>
            <a:pPr marL="342900" lvl="0" indent="-342900" algn="just" rtl="0">
              <a:spcBef>
                <a:spcPts val="0"/>
              </a:spcBef>
              <a:spcAft>
                <a:spcPts val="0"/>
              </a:spcAft>
              <a:buFont typeface="Wingdings" panose="05000000000000000000" pitchFamily="2" charset="2"/>
              <a:buChar char="Ø"/>
            </a:pPr>
            <a:endParaRPr lang="en-US" sz="2400" b="1" dirty="0">
              <a:solidFill>
                <a:schemeClr val="dk1"/>
              </a:solidFill>
              <a:latin typeface="Times New Roman" panose="02020603050405020304" pitchFamily="18" charset="0"/>
              <a:cs typeface="Times New Roman" panose="02020603050405020304" pitchFamily="18" charset="0"/>
            </a:endParaRPr>
          </a:p>
          <a:p>
            <a:pPr marL="342900" lvl="0" indent="-342900" algn="just" rtl="0">
              <a:spcBef>
                <a:spcPts val="0"/>
              </a:spcBef>
              <a:spcAft>
                <a:spcPts val="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effectively detects sleep disorders by capturing temporal patterns in sequential data.</a:t>
            </a:r>
          </a:p>
          <a:p>
            <a:pPr marL="342900" lvl="0" indent="-342900" algn="just" rtl="0">
              <a:spcBef>
                <a:spcPts val="0"/>
              </a:spcBef>
              <a:spcAft>
                <a:spcPts val="0"/>
              </a:spcAft>
              <a:buFont typeface="Wingdings" panose="05000000000000000000" pitchFamily="2" charset="2"/>
              <a:buChar char="Ø"/>
            </a:pPr>
            <a:endParaRPr lang="en-US" sz="2400" b="1" dirty="0">
              <a:solidFill>
                <a:schemeClr val="dk1"/>
              </a:solidFill>
              <a:latin typeface="Times New Roman" panose="02020603050405020304" pitchFamily="18" charset="0"/>
              <a:cs typeface="Times New Roman" panose="02020603050405020304" pitchFamily="18" charset="0"/>
            </a:endParaRPr>
          </a:p>
          <a:p>
            <a:pPr marL="342900" lvl="0" indent="-342900" algn="just" rtl="0">
              <a:spcBef>
                <a:spcPts val="0"/>
              </a:spcBef>
              <a:spcAft>
                <a:spcPts val="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Fine-tuning, including adjustments to the learning rate and dropout rate, enhances model performance.</a:t>
            </a:r>
            <a:endParaRPr lang="en-US" sz="2400" b="1" dirty="0">
              <a:solidFill>
                <a:schemeClr val="dk1"/>
              </a:solidFill>
              <a:latin typeface="Times New Roman" panose="02020603050405020304" pitchFamily="18" charset="0"/>
              <a:cs typeface="Times New Roman" panose="02020603050405020304" pitchFamily="18" charset="0"/>
            </a:endParaRPr>
          </a:p>
          <a:p>
            <a:pPr marL="342900" lvl="0" indent="-342900" algn="just" rtl="0">
              <a:spcBef>
                <a:spcPts val="0"/>
              </a:spcBef>
              <a:spcAft>
                <a:spcPts val="0"/>
              </a:spcAft>
              <a:buFont typeface="Wingdings" panose="05000000000000000000" pitchFamily="2" charset="2"/>
              <a:buChar char="Ø"/>
            </a:pPr>
            <a:endParaRPr lang="en-US" sz="2400" b="1" dirty="0">
              <a:solidFill>
                <a:schemeClr val="dk1"/>
              </a:solidFill>
              <a:latin typeface="Times New Roman" panose="02020603050405020304" pitchFamily="18" charset="0"/>
              <a:cs typeface="Times New Roman" panose="02020603050405020304" pitchFamily="18" charset="0"/>
            </a:endParaRPr>
          </a:p>
          <a:p>
            <a:pPr marL="342900" lvl="0" indent="-342900" algn="just" rtl="0">
              <a:spcBef>
                <a:spcPts val="0"/>
              </a:spcBef>
              <a:spcAft>
                <a:spcPts val="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model achieves an accuracy of 77%.</a:t>
            </a:r>
            <a:endParaRPr lang="en-US" sz="2400" b="1"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A15AF802-7B50-BC07-6270-AC952EF37393}"/>
            </a:ext>
          </a:extLst>
        </p:cNvPr>
        <p:cNvGrpSpPr/>
        <p:nvPr/>
      </p:nvGrpSpPr>
      <p:grpSpPr>
        <a:xfrm>
          <a:off x="0" y="0"/>
          <a:ext cx="0" cy="0"/>
          <a:chOff x="0" y="0"/>
          <a:chExt cx="0" cy="0"/>
        </a:xfrm>
      </p:grpSpPr>
      <p:sp>
        <p:nvSpPr>
          <p:cNvPr id="145" name="Google Shape;145;g322c8dfd58c_0_34">
            <a:extLst>
              <a:ext uri="{FF2B5EF4-FFF2-40B4-BE49-F238E27FC236}">
                <a16:creationId xmlns:a16="http://schemas.microsoft.com/office/drawing/2014/main" id="{A08C4729-5652-1406-CFA4-11FD8AEC1C43}"/>
              </a:ext>
            </a:extLst>
          </p:cNvPr>
          <p:cNvSpPr txBox="1"/>
          <p:nvPr/>
        </p:nvSpPr>
        <p:spPr>
          <a:xfrm>
            <a:off x="1441317" y="632928"/>
            <a:ext cx="10032225" cy="5432226"/>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2300" dirty="0">
              <a:solidFill>
                <a:schemeClr val="dk1"/>
              </a:solidFill>
            </a:endParaRPr>
          </a:p>
          <a:p>
            <a:pPr marL="0" lvl="0" indent="0" algn="just" rtl="0">
              <a:spcBef>
                <a:spcPts val="0"/>
              </a:spcBef>
              <a:spcAft>
                <a:spcPts val="0"/>
              </a:spcAft>
              <a:buNone/>
            </a:pPr>
            <a:r>
              <a:rPr lang="en-US" sz="2300" b="1" dirty="0">
                <a:solidFill>
                  <a:schemeClr val="dk1"/>
                </a:solidFill>
              </a:rPr>
              <a:t>2. Recurrent Neural Network (RNN):</a:t>
            </a:r>
            <a:r>
              <a:rPr lang="en-US" sz="2300" dirty="0">
                <a:solidFill>
                  <a:schemeClr val="dk1"/>
                </a:solidFill>
              </a:rPr>
              <a:t>  </a:t>
            </a:r>
            <a:endParaRPr sz="2300" dirty="0">
              <a:solidFill>
                <a:schemeClr val="dk1"/>
              </a:solidFill>
            </a:endParaRPr>
          </a:p>
          <a:p>
            <a:pPr marL="0" lvl="0" indent="0" algn="just" rtl="0">
              <a:spcBef>
                <a:spcPts val="0"/>
              </a:spcBef>
              <a:spcAft>
                <a:spcPts val="0"/>
              </a:spcAft>
              <a:buNone/>
            </a:pPr>
            <a:endParaRPr sz="2300" dirty="0">
              <a:solidFill>
                <a:schemeClr val="dk1"/>
              </a:solidFill>
            </a:endParaRPr>
          </a:p>
          <a:p>
            <a:pPr marL="457200" lvl="0" indent="-374650" algn="just" rtl="0">
              <a:spcBef>
                <a:spcPts val="0"/>
              </a:spcBef>
              <a:spcAft>
                <a:spcPts val="0"/>
              </a:spcAft>
              <a:buClr>
                <a:schemeClr val="dk1"/>
              </a:buClr>
              <a:buSzPts val="2300"/>
              <a:buChar char="➢"/>
            </a:pPr>
            <a:r>
              <a:rPr lang="en-US" sz="2400" dirty="0">
                <a:solidFill>
                  <a:schemeClr val="dk1"/>
                </a:solidFill>
                <a:latin typeface="Times New Roman" panose="02020603050405020304" pitchFamily="18" charset="0"/>
                <a:cs typeface="Times New Roman" panose="02020603050405020304" pitchFamily="18" charset="0"/>
              </a:rPr>
              <a:t>In neural network the information flows in one direction from input to output.</a:t>
            </a:r>
          </a:p>
          <a:p>
            <a:pPr marL="457200" lvl="0" indent="-374650" algn="just" rtl="0">
              <a:spcBef>
                <a:spcPts val="0"/>
              </a:spcBef>
              <a:spcAft>
                <a:spcPts val="0"/>
              </a:spcAft>
              <a:buClr>
                <a:schemeClr val="dk1"/>
              </a:buClr>
              <a:buSzPts val="2300"/>
              <a:buChar char="➢"/>
            </a:pPr>
            <a:endParaRPr lang="en-US" sz="2400" dirty="0">
              <a:solidFill>
                <a:schemeClr val="dk1"/>
              </a:solidFill>
              <a:latin typeface="Times New Roman" panose="02020603050405020304" pitchFamily="18" charset="0"/>
              <a:cs typeface="Times New Roman" panose="02020603050405020304" pitchFamily="18" charset="0"/>
            </a:endParaRPr>
          </a:p>
          <a:p>
            <a:pPr marL="457200" lvl="0" indent="-374650" algn="just" rtl="0">
              <a:spcBef>
                <a:spcPts val="0"/>
              </a:spcBef>
              <a:spcAft>
                <a:spcPts val="0"/>
              </a:spcAft>
              <a:buClr>
                <a:schemeClr val="dk1"/>
              </a:buClr>
              <a:buSzPts val="2300"/>
              <a:buChar char="➢"/>
            </a:pPr>
            <a:r>
              <a:rPr lang="en-IN" sz="2400" b="0" i="0" dirty="0">
                <a:solidFill>
                  <a:srgbClr val="000000"/>
                </a:solidFill>
                <a:effectLst/>
                <a:latin typeface="Times New Roman" panose="02020603050405020304" pitchFamily="18" charset="0"/>
                <a:cs typeface="Times New Roman" panose="02020603050405020304" pitchFamily="18" charset="0"/>
              </a:rPr>
              <a:t>However</a:t>
            </a:r>
            <a:r>
              <a:rPr lang="en-IN" sz="3200" b="0" i="0" dirty="0">
                <a:solidFill>
                  <a:srgbClr val="000000"/>
                </a:solidFill>
                <a:effectLst/>
                <a:latin typeface="Segoe UI Web (West European)"/>
              </a:rPr>
              <a:t> </a:t>
            </a:r>
            <a:r>
              <a:rPr lang="en-US" sz="2400" dirty="0">
                <a:solidFill>
                  <a:schemeClr val="dk1"/>
                </a:solidFill>
                <a:latin typeface="Times New Roman" panose="02020603050405020304" pitchFamily="18" charset="0"/>
                <a:cs typeface="Times New Roman" panose="02020603050405020304" pitchFamily="18" charset="0"/>
              </a:rPr>
              <a:t>in RNN information is fed back into the system after each step RNNs allow the network to “remember” past information by feeding the output from one step into next step. </a:t>
            </a:r>
          </a:p>
          <a:p>
            <a:pPr marL="457200" lvl="0" indent="-374650" algn="just" rtl="0">
              <a:spcBef>
                <a:spcPts val="0"/>
              </a:spcBef>
              <a:spcAft>
                <a:spcPts val="0"/>
              </a:spcAft>
              <a:buClr>
                <a:schemeClr val="dk1"/>
              </a:buClr>
              <a:buSzPts val="2300"/>
              <a:buChar char="➢"/>
            </a:pPr>
            <a:endParaRPr lang="en-US" sz="2400" dirty="0">
              <a:solidFill>
                <a:schemeClr val="dk1"/>
              </a:solidFill>
              <a:latin typeface="Times New Roman" panose="02020603050405020304" pitchFamily="18" charset="0"/>
              <a:cs typeface="Times New Roman" panose="02020603050405020304" pitchFamily="18" charset="0"/>
            </a:endParaRPr>
          </a:p>
          <a:p>
            <a:pPr marL="457200" lvl="0" indent="-374650" algn="just" rtl="0">
              <a:spcBef>
                <a:spcPts val="0"/>
              </a:spcBef>
              <a:spcAft>
                <a:spcPts val="0"/>
              </a:spcAft>
              <a:buClr>
                <a:schemeClr val="dk1"/>
              </a:buClr>
              <a:buSzPts val="2300"/>
              <a:buChar char="➢"/>
            </a:pPr>
            <a:r>
              <a:rPr lang="en-US" sz="2400" dirty="0">
                <a:solidFill>
                  <a:schemeClr val="dk1"/>
                </a:solidFill>
                <a:latin typeface="Times New Roman" panose="02020603050405020304" pitchFamily="18" charset="0"/>
                <a:cs typeface="Times New Roman" panose="02020603050405020304" pitchFamily="18" charset="0"/>
              </a:rPr>
              <a:t>This helps the network understand the context of what has already happened and make better predictions based on that.</a:t>
            </a:r>
          </a:p>
          <a:p>
            <a:pPr marL="82550" lvl="0" algn="just" rtl="0">
              <a:spcBef>
                <a:spcPts val="0"/>
              </a:spcBef>
              <a:spcAft>
                <a:spcPts val="0"/>
              </a:spcAft>
              <a:buClr>
                <a:schemeClr val="dk1"/>
              </a:buClr>
              <a:buSzPts val="2300"/>
            </a:pPr>
            <a:endParaRPr sz="2400" dirty="0">
              <a:solidFill>
                <a:schemeClr val="dk1"/>
              </a:solidFill>
              <a:latin typeface="Times New Roman" panose="02020603050405020304" pitchFamily="18" charset="0"/>
              <a:cs typeface="Times New Roman" panose="02020603050405020304" pitchFamily="18" charset="0"/>
            </a:endParaRPr>
          </a:p>
          <a:p>
            <a:pPr marL="457200" lvl="0" indent="-374650" algn="just" rtl="0">
              <a:spcBef>
                <a:spcPts val="0"/>
              </a:spcBef>
              <a:spcAft>
                <a:spcPts val="0"/>
              </a:spcAft>
              <a:buClr>
                <a:schemeClr val="dk1"/>
              </a:buClr>
              <a:buSzPts val="2300"/>
              <a:buChar char="➢"/>
            </a:pPr>
            <a:r>
              <a:rPr lang="en-US" sz="2400" dirty="0">
                <a:latin typeface="Times New Roman" panose="02020603050405020304" pitchFamily="18" charset="0"/>
                <a:cs typeface="Times New Roman" panose="02020603050405020304" pitchFamily="18" charset="0"/>
              </a:rPr>
              <a:t>This model achieves an accuracy of 76%.</a:t>
            </a:r>
            <a:endParaRPr lang="en-US" sz="2400"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4694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322c8dfd58c_0_34"/>
          <p:cNvSpPr txBox="1"/>
          <p:nvPr/>
        </p:nvSpPr>
        <p:spPr>
          <a:xfrm>
            <a:off x="1254427" y="259473"/>
            <a:ext cx="10208230" cy="7124997"/>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2300" dirty="0">
              <a:solidFill>
                <a:schemeClr val="dk1"/>
              </a:solidFill>
            </a:endParaRPr>
          </a:p>
          <a:p>
            <a:pPr marL="0" lvl="0" indent="0" algn="just" rtl="0">
              <a:spcBef>
                <a:spcPts val="0"/>
              </a:spcBef>
              <a:spcAft>
                <a:spcPts val="0"/>
              </a:spcAft>
              <a:buNone/>
            </a:pPr>
            <a:endParaRPr sz="2300" dirty="0">
              <a:solidFill>
                <a:schemeClr val="dk1"/>
              </a:solidFill>
            </a:endParaRPr>
          </a:p>
          <a:p>
            <a:pPr marL="0" lvl="0" indent="0" algn="just" rtl="0">
              <a:spcBef>
                <a:spcPts val="0"/>
              </a:spcBef>
              <a:spcAft>
                <a:spcPts val="0"/>
              </a:spcAft>
              <a:buNone/>
            </a:pPr>
            <a:r>
              <a:rPr lang="en-US" sz="2300" b="1" dirty="0">
                <a:solidFill>
                  <a:schemeClr val="dk1"/>
                </a:solidFill>
              </a:rPr>
              <a:t>3. Bidirectional Long Short-Term Memory (Bi-LSTM):</a:t>
            </a:r>
            <a:r>
              <a:rPr lang="en-US" sz="2300" dirty="0">
                <a:solidFill>
                  <a:schemeClr val="dk1"/>
                </a:solidFill>
              </a:rPr>
              <a:t>  </a:t>
            </a:r>
          </a:p>
          <a:p>
            <a:pPr marL="0" lvl="0" indent="0" algn="just" rtl="0">
              <a:spcBef>
                <a:spcPts val="0"/>
              </a:spcBef>
              <a:spcAft>
                <a:spcPts val="0"/>
              </a:spcAft>
              <a:buNone/>
            </a:pPr>
            <a:endParaRPr sz="2300" dirty="0">
              <a:solidFill>
                <a:schemeClr val="dk1"/>
              </a:solidFill>
            </a:endParaRPr>
          </a:p>
          <a:p>
            <a:pPr marL="0" lvl="0" indent="0" algn="just" rtl="0">
              <a:spcBef>
                <a:spcPts val="0"/>
              </a:spcBef>
              <a:spcAft>
                <a:spcPts val="0"/>
              </a:spcAft>
              <a:buNone/>
            </a:pPr>
            <a:endParaRPr sz="2300" dirty="0">
              <a:solidFill>
                <a:schemeClr val="dk1"/>
              </a:solidFill>
            </a:endParaRPr>
          </a:p>
          <a:p>
            <a:pPr marL="457200" lvl="0" indent="-374650" algn="just" rtl="0">
              <a:spcBef>
                <a:spcPts val="0"/>
              </a:spcBef>
              <a:spcAft>
                <a:spcPts val="0"/>
              </a:spcAft>
              <a:buClr>
                <a:schemeClr val="dk1"/>
              </a:buClr>
              <a:buSzPts val="2300"/>
              <a:buChar char="➢"/>
            </a:pPr>
            <a:r>
              <a:rPr lang="en-US" sz="2400" b="0" i="0" dirty="0">
                <a:solidFill>
                  <a:srgbClr val="222222"/>
                </a:solidFill>
                <a:effectLst/>
                <a:latin typeface="Times New Roman" panose="02020603050405020304" pitchFamily="18" charset="0"/>
                <a:cs typeface="Times New Roman" panose="02020603050405020304" pitchFamily="18" charset="0"/>
              </a:rPr>
              <a:t>Bidirectional Long Short-Term Memory (Bi-LSTM) is an extension of the traditional LSTM (Long Short-Term Memory) network.</a:t>
            </a:r>
          </a:p>
          <a:p>
            <a:pPr marL="457200" lvl="0" indent="-374650" algn="just" rtl="0">
              <a:spcBef>
                <a:spcPts val="0"/>
              </a:spcBef>
              <a:spcAft>
                <a:spcPts val="0"/>
              </a:spcAft>
              <a:buClr>
                <a:schemeClr val="dk1"/>
              </a:buClr>
              <a:buSzPts val="2300"/>
              <a:buChar char="➢"/>
            </a:pPr>
            <a:endParaRPr sz="2400" dirty="0">
              <a:solidFill>
                <a:schemeClr val="dk1"/>
              </a:solidFill>
              <a:latin typeface="Times New Roman" panose="02020603050405020304" pitchFamily="18" charset="0"/>
              <a:cs typeface="Times New Roman" panose="02020603050405020304" pitchFamily="18" charset="0"/>
            </a:endParaRPr>
          </a:p>
          <a:p>
            <a:pPr marL="457200" lvl="0" indent="-374650" algn="just" rtl="0">
              <a:spcBef>
                <a:spcPts val="0"/>
              </a:spcBef>
              <a:spcAft>
                <a:spcPts val="0"/>
              </a:spcAft>
              <a:buClr>
                <a:schemeClr val="dk1"/>
              </a:buClr>
              <a:buSzPts val="2300"/>
              <a:buChar char="➢"/>
            </a:pPr>
            <a:r>
              <a:rPr lang="en-US" sz="2400" b="0" i="0" dirty="0">
                <a:solidFill>
                  <a:srgbClr val="222222"/>
                </a:solidFill>
                <a:effectLst/>
                <a:latin typeface="Times New Roman" panose="02020603050405020304" pitchFamily="18" charset="0"/>
                <a:cs typeface="Times New Roman" panose="02020603050405020304" pitchFamily="18" charset="0"/>
              </a:rPr>
              <a:t>Bi-LSTMs allow information to flow from both forward and backward enabling them to capture richer contextual information.</a:t>
            </a:r>
          </a:p>
          <a:p>
            <a:pPr marL="457200" lvl="0" indent="-374650" algn="just" rtl="0">
              <a:spcBef>
                <a:spcPts val="0"/>
              </a:spcBef>
              <a:spcAft>
                <a:spcPts val="0"/>
              </a:spcAft>
              <a:buClr>
                <a:schemeClr val="dk1"/>
              </a:buClr>
              <a:buSzPts val="2300"/>
              <a:buChar char="➢"/>
            </a:pPr>
            <a:endParaRPr lang="en-US" sz="2400" dirty="0">
              <a:solidFill>
                <a:schemeClr val="dk1"/>
              </a:solidFill>
              <a:latin typeface="Times New Roman" panose="02020603050405020304" pitchFamily="18" charset="0"/>
              <a:cs typeface="Times New Roman" panose="02020603050405020304" pitchFamily="18" charset="0"/>
            </a:endParaRPr>
          </a:p>
          <a:p>
            <a:pPr marL="457200" lvl="0" indent="-374650" algn="just" rtl="0">
              <a:spcBef>
                <a:spcPts val="0"/>
              </a:spcBef>
              <a:spcAft>
                <a:spcPts val="0"/>
              </a:spcAft>
              <a:buClr>
                <a:schemeClr val="dk1"/>
              </a:buClr>
              <a:buSzPts val="2300"/>
              <a:buChar char="➢"/>
            </a:pPr>
            <a:r>
              <a:rPr lang="en-US" sz="2400" b="0" i="0" dirty="0">
                <a:solidFill>
                  <a:srgbClr val="222222"/>
                </a:solidFill>
                <a:effectLst/>
                <a:latin typeface="Times New Roman" panose="02020603050405020304" pitchFamily="18" charset="0"/>
                <a:cs typeface="Times New Roman" panose="02020603050405020304" pitchFamily="18" charset="0"/>
              </a:rPr>
              <a:t>The outputs of both LSTMs are then combined to form the final output. </a:t>
            </a:r>
            <a:r>
              <a:rPr lang="en-US" sz="2400" dirty="0">
                <a:latin typeface="Times New Roman" panose="02020603050405020304" pitchFamily="18" charset="0"/>
                <a:cs typeface="Times New Roman" panose="02020603050405020304" pitchFamily="18" charset="0"/>
              </a:rPr>
              <a:t>This enhances classification accuracy for detecting different sleep disorders.</a:t>
            </a:r>
          </a:p>
          <a:p>
            <a:pPr marL="457200" lvl="0" indent="-374650" algn="just" rtl="0">
              <a:spcBef>
                <a:spcPts val="0"/>
              </a:spcBef>
              <a:spcAft>
                <a:spcPts val="0"/>
              </a:spcAft>
              <a:buClr>
                <a:schemeClr val="dk1"/>
              </a:buClr>
              <a:buSzPts val="2300"/>
              <a:buChar char="➢"/>
            </a:pPr>
            <a:endParaRPr lang="en-US" sz="2400" dirty="0">
              <a:solidFill>
                <a:schemeClr val="dk1"/>
              </a:solidFill>
              <a:latin typeface="Times New Roman" panose="02020603050405020304" pitchFamily="18" charset="0"/>
              <a:cs typeface="Times New Roman" panose="02020603050405020304" pitchFamily="18" charset="0"/>
            </a:endParaRPr>
          </a:p>
          <a:p>
            <a:pPr marL="457200" indent="-374650" algn="just">
              <a:buClr>
                <a:schemeClr val="dk1"/>
              </a:buClr>
              <a:buSzPts val="2300"/>
              <a:buFont typeface="Arial"/>
              <a:buChar char="➢"/>
            </a:pPr>
            <a:r>
              <a:rPr lang="en-US" sz="2400" dirty="0">
                <a:latin typeface="Times New Roman" panose="02020603050405020304" pitchFamily="18" charset="0"/>
                <a:cs typeface="Times New Roman" panose="02020603050405020304" pitchFamily="18" charset="0"/>
              </a:rPr>
              <a:t>Also done Fine-tuning, including adjustments to the learning rate and dropout rate, enhances model performance. This model achieves an accuracy of 77%.</a:t>
            </a:r>
            <a:endParaRPr lang="en-US" sz="2400" dirty="0">
              <a:solidFill>
                <a:schemeClr val="dk1"/>
              </a:solidFill>
              <a:latin typeface="Times New Roman" panose="02020603050405020304" pitchFamily="18" charset="0"/>
              <a:cs typeface="Times New Roman" panose="02020603050405020304" pitchFamily="18" charset="0"/>
            </a:endParaRPr>
          </a:p>
          <a:p>
            <a:pPr marL="82550" lvl="0" algn="just" rtl="0">
              <a:spcBef>
                <a:spcPts val="0"/>
              </a:spcBef>
              <a:spcAft>
                <a:spcPts val="0"/>
              </a:spcAft>
              <a:buClr>
                <a:schemeClr val="dk1"/>
              </a:buClr>
              <a:buSzPts val="2300"/>
            </a:pPr>
            <a:endParaRPr lang="en-US" sz="2400" dirty="0">
              <a:solidFill>
                <a:schemeClr val="dk1"/>
              </a:solidFill>
              <a:latin typeface="Times New Roman" panose="02020603050405020304" pitchFamily="18" charset="0"/>
              <a:cs typeface="Times New Roman" panose="02020603050405020304" pitchFamily="18" charset="0"/>
            </a:endParaRPr>
          </a:p>
          <a:p>
            <a:pPr marL="457200" lvl="0" indent="-374650" algn="just" rtl="0">
              <a:spcBef>
                <a:spcPts val="0"/>
              </a:spcBef>
              <a:spcAft>
                <a:spcPts val="0"/>
              </a:spcAft>
              <a:buClr>
                <a:schemeClr val="dk1"/>
              </a:buClr>
              <a:buSzPts val="2300"/>
              <a:buChar char="➢"/>
            </a:pPr>
            <a:endParaRPr lang="en-US" sz="2400" dirty="0">
              <a:solidFill>
                <a:schemeClr val="dk1"/>
              </a:solidFill>
              <a:latin typeface="Times New Roman" panose="02020603050405020304" pitchFamily="18" charset="0"/>
              <a:cs typeface="Times New Roman" panose="02020603050405020304" pitchFamily="18" charset="0"/>
            </a:endParaRPr>
          </a:p>
          <a:p>
            <a:pPr marL="457200" lvl="0" indent="-374650" algn="just" rtl="0">
              <a:spcBef>
                <a:spcPts val="0"/>
              </a:spcBef>
              <a:spcAft>
                <a:spcPts val="0"/>
              </a:spcAft>
              <a:buClr>
                <a:schemeClr val="dk1"/>
              </a:buClr>
              <a:buSzPts val="2300"/>
              <a:buChar char="➢"/>
            </a:pPr>
            <a:endParaRPr sz="24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38;p20">
            <a:extLst>
              <a:ext uri="{FF2B5EF4-FFF2-40B4-BE49-F238E27FC236}">
                <a16:creationId xmlns:a16="http://schemas.microsoft.com/office/drawing/2014/main" id="{1AF35F8D-C375-5FB9-2621-A00659DCCC90}"/>
              </a:ext>
            </a:extLst>
          </p:cNvPr>
          <p:cNvSpPr txBox="1">
            <a:spLocks noGrp="1"/>
          </p:cNvSpPr>
          <p:nvPr>
            <p:ph type="subTitle" idx="1"/>
          </p:nvPr>
        </p:nvSpPr>
        <p:spPr>
          <a:xfrm>
            <a:off x="2857500" y="1929493"/>
            <a:ext cx="8534400" cy="3698421"/>
          </a:xfrm>
          <a:prstGeom prst="rect">
            <a:avLst/>
          </a:prstGeom>
          <a:noFill/>
          <a:ln>
            <a:noFill/>
          </a:ln>
        </p:spPr>
        <p:txBody>
          <a:bodyPr spcFirstLastPara="1" wrap="square" lIns="91425" tIns="45700" rIns="91425" bIns="45700" anchor="t" anchorCtr="0">
            <a:noAutofit/>
          </a:bodyPr>
          <a:lstStyle/>
          <a:p>
            <a:pPr marL="2468880" lvl="8" indent="-182879">
              <a:lnSpc>
                <a:spcPct val="150000"/>
              </a:lnSpc>
              <a:buClr>
                <a:schemeClr val="dk1"/>
              </a:buClr>
              <a:buSzPts val="2000"/>
              <a:buFont typeface="Noto Sans Symbols"/>
              <a:buChar char="⮚"/>
            </a:pPr>
            <a:r>
              <a:rPr lang="en-IN" sz="2400" dirty="0">
                <a:latin typeface="Times New Roman" panose="02020603050405020304" pitchFamily="18" charset="0"/>
                <a:ea typeface="Times New Roman"/>
                <a:cs typeface="Times New Roman" panose="02020603050405020304" pitchFamily="18" charset="0"/>
                <a:sym typeface="Times New Roman"/>
              </a:rPr>
              <a:t>Accuracy</a:t>
            </a:r>
            <a:endParaRPr sz="2400" dirty="0">
              <a:latin typeface="Times New Roman" panose="02020603050405020304" pitchFamily="18" charset="0"/>
              <a:cs typeface="Times New Roman" panose="02020603050405020304" pitchFamily="18" charset="0"/>
            </a:endParaRPr>
          </a:p>
          <a:p>
            <a:pPr marL="2468880" lvl="8" indent="-182879">
              <a:lnSpc>
                <a:spcPct val="150000"/>
              </a:lnSpc>
              <a:spcBef>
                <a:spcPts val="400"/>
              </a:spcBef>
              <a:buClr>
                <a:schemeClr val="dk1"/>
              </a:buClr>
              <a:buSzPts val="2000"/>
              <a:buFont typeface="Noto Sans Symbols"/>
              <a:buChar char="⮚"/>
            </a:pPr>
            <a:r>
              <a:rPr lang="en-IN" sz="2400" dirty="0">
                <a:latin typeface="Times New Roman" panose="02020603050405020304" pitchFamily="18" charset="0"/>
                <a:ea typeface="Times New Roman"/>
                <a:cs typeface="Times New Roman" panose="02020603050405020304" pitchFamily="18" charset="0"/>
                <a:sym typeface="Times New Roman"/>
              </a:rPr>
              <a:t>Loss</a:t>
            </a:r>
            <a:endParaRPr sz="2400" dirty="0">
              <a:latin typeface="Times New Roman" panose="02020603050405020304" pitchFamily="18" charset="0"/>
              <a:cs typeface="Times New Roman" panose="02020603050405020304" pitchFamily="18" charset="0"/>
            </a:endParaRPr>
          </a:p>
          <a:p>
            <a:pPr marL="2468880" lvl="8" indent="-182879">
              <a:lnSpc>
                <a:spcPct val="150000"/>
              </a:lnSpc>
              <a:spcBef>
                <a:spcPts val="400"/>
              </a:spcBef>
              <a:buClr>
                <a:schemeClr val="dk1"/>
              </a:buClr>
              <a:buSzPts val="2000"/>
              <a:buFont typeface="Noto Sans Symbols"/>
              <a:buChar char="⮚"/>
            </a:pPr>
            <a:r>
              <a:rPr lang="en-IN" sz="2400" dirty="0">
                <a:latin typeface="Times New Roman" panose="02020603050405020304" pitchFamily="18" charset="0"/>
                <a:ea typeface="Times New Roman"/>
                <a:cs typeface="Times New Roman" panose="02020603050405020304" pitchFamily="18" charset="0"/>
                <a:sym typeface="Times New Roman"/>
              </a:rPr>
              <a:t>Precision</a:t>
            </a:r>
            <a:endParaRPr sz="2400" dirty="0">
              <a:latin typeface="Times New Roman" panose="02020603050405020304" pitchFamily="18" charset="0"/>
              <a:cs typeface="Times New Roman" panose="02020603050405020304" pitchFamily="18" charset="0"/>
            </a:endParaRPr>
          </a:p>
          <a:p>
            <a:pPr marL="914400" lvl="2" indent="-144462" algn="l" rtl="0">
              <a:spcBef>
                <a:spcPts val="400"/>
              </a:spcBef>
              <a:spcAft>
                <a:spcPts val="0"/>
              </a:spcAft>
              <a:buClr>
                <a:schemeClr val="dk1"/>
              </a:buClr>
              <a:buSzPts val="1600"/>
              <a:buNone/>
            </a:pPr>
            <a:endParaRPr dirty="0"/>
          </a:p>
          <a:p>
            <a:pPr marL="273050" lvl="0" indent="-171450" algn="l" rtl="0">
              <a:spcBef>
                <a:spcPts val="400"/>
              </a:spcBef>
              <a:spcAft>
                <a:spcPts val="0"/>
              </a:spcAft>
              <a:buClr>
                <a:schemeClr val="dk1"/>
              </a:buClr>
              <a:buSzPts val="1600"/>
              <a:buNone/>
            </a:pPr>
            <a:r>
              <a:rPr lang="en-US" dirty="0"/>
              <a:t>                                                                       </a:t>
            </a:r>
            <a:endParaRPr dirty="0"/>
          </a:p>
        </p:txBody>
      </p:sp>
      <p:pic>
        <p:nvPicPr>
          <p:cNvPr id="5" name="Google Shape;240;p20">
            <a:extLst>
              <a:ext uri="{FF2B5EF4-FFF2-40B4-BE49-F238E27FC236}">
                <a16:creationId xmlns:a16="http://schemas.microsoft.com/office/drawing/2014/main" id="{608C28D2-8925-5A8C-9C4F-6E771F2099A3}"/>
              </a:ext>
            </a:extLst>
          </p:cNvPr>
          <p:cNvPicPr preferRelativeResize="0"/>
          <p:nvPr/>
        </p:nvPicPr>
        <p:blipFill rotWithShape="1">
          <a:blip r:embed="rId2">
            <a:alphaModFix/>
          </a:blip>
          <a:srcRect/>
          <a:stretch/>
        </p:blipFill>
        <p:spPr>
          <a:xfrm>
            <a:off x="2350802" y="4148816"/>
            <a:ext cx="3745198" cy="980898"/>
          </a:xfrm>
          <a:prstGeom prst="rect">
            <a:avLst/>
          </a:prstGeom>
          <a:noFill/>
          <a:ln>
            <a:noFill/>
          </a:ln>
        </p:spPr>
      </p:pic>
      <p:pic>
        <p:nvPicPr>
          <p:cNvPr id="6" name="Google Shape;241;p20">
            <a:extLst>
              <a:ext uri="{FF2B5EF4-FFF2-40B4-BE49-F238E27FC236}">
                <a16:creationId xmlns:a16="http://schemas.microsoft.com/office/drawing/2014/main" id="{511146B4-D47D-73E0-625B-102A1AC97BF3}"/>
              </a:ext>
            </a:extLst>
          </p:cNvPr>
          <p:cNvPicPr preferRelativeResize="0"/>
          <p:nvPr/>
        </p:nvPicPr>
        <p:blipFill rotWithShape="1">
          <a:blip r:embed="rId3">
            <a:alphaModFix/>
          </a:blip>
          <a:srcRect/>
          <a:stretch/>
        </p:blipFill>
        <p:spPr>
          <a:xfrm>
            <a:off x="6602698" y="4300046"/>
            <a:ext cx="3563565" cy="919296"/>
          </a:xfrm>
          <a:prstGeom prst="rect">
            <a:avLst/>
          </a:prstGeom>
          <a:noFill/>
          <a:ln>
            <a:noFill/>
          </a:ln>
        </p:spPr>
      </p:pic>
      <p:sp>
        <p:nvSpPr>
          <p:cNvPr id="7" name="Google Shape;237;p20">
            <a:extLst>
              <a:ext uri="{FF2B5EF4-FFF2-40B4-BE49-F238E27FC236}">
                <a16:creationId xmlns:a16="http://schemas.microsoft.com/office/drawing/2014/main" id="{877FC953-1679-C567-89E5-48E101A6BD1A}"/>
              </a:ext>
            </a:extLst>
          </p:cNvPr>
          <p:cNvSpPr txBox="1">
            <a:spLocks noGrp="1"/>
          </p:cNvSpPr>
          <p:nvPr>
            <p:ph type="ctrTitle"/>
          </p:nvPr>
        </p:nvSpPr>
        <p:spPr>
          <a:xfrm>
            <a:off x="1267506" y="674913"/>
            <a:ext cx="10363200" cy="812029"/>
          </a:xfrm>
          <a:prstGeom prst="rect">
            <a:avLst/>
          </a:prstGeom>
          <a:noFill/>
          <a:ln>
            <a:noFill/>
          </a:ln>
        </p:spPr>
        <p:txBody>
          <a:bodyPr spcFirstLastPara="1" wrap="square" lIns="0" tIns="45700" rIns="0" bIns="0" anchor="b" anchorCtr="0">
            <a:noAutofit/>
          </a:bodyPr>
          <a:lstStyle/>
          <a:p>
            <a:pPr marL="0" lvl="0" indent="0" algn="ctr" rtl="0">
              <a:spcBef>
                <a:spcPts val="0"/>
              </a:spcBef>
              <a:spcAft>
                <a:spcPts val="0"/>
              </a:spcAft>
              <a:buNone/>
            </a:pPr>
            <a:r>
              <a:rPr lang="en-IN" sz="3200" dirty="0">
                <a:solidFill>
                  <a:schemeClr val="accent1"/>
                </a:solidFill>
                <a:latin typeface="+mj-lt"/>
                <a:ea typeface="Times New Roman"/>
                <a:cs typeface="Times New Roman"/>
                <a:sym typeface="Times New Roman"/>
              </a:rPr>
              <a:t>METRICS CONSIDERED FOR EVALUATION</a:t>
            </a:r>
            <a:endParaRPr lang="en-IN" sz="3200" dirty="0">
              <a:solidFill>
                <a:schemeClr val="accent1"/>
              </a:solidFill>
              <a:latin typeface="+mj-lt"/>
            </a:endParaRPr>
          </a:p>
        </p:txBody>
      </p:sp>
    </p:spTree>
    <p:extLst>
      <p:ext uri="{BB962C8B-B14F-4D97-AF65-F5344CB8AC3E}">
        <p14:creationId xmlns:p14="http://schemas.microsoft.com/office/powerpoint/2010/main" val="3927936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4"/>
          <p:cNvSpPr txBox="1">
            <a:spLocks noGrp="1"/>
          </p:cNvSpPr>
          <p:nvPr>
            <p:ph type="title"/>
          </p:nvPr>
        </p:nvSpPr>
        <p:spPr>
          <a:xfrm>
            <a:off x="2329542" y="457268"/>
            <a:ext cx="8273143" cy="47512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000" dirty="0">
                <a:solidFill>
                  <a:srgbClr val="0070C0"/>
                </a:solidFill>
                <a:latin typeface="Arial"/>
                <a:ea typeface="Arial"/>
                <a:cs typeface="Arial"/>
                <a:sym typeface="Arial"/>
              </a:rPr>
              <a:t>IMPLEMENTATION OF PROPOSED SYSTEM</a:t>
            </a:r>
            <a:endParaRPr sz="3000" dirty="0">
              <a:solidFill>
                <a:srgbClr val="0070C0"/>
              </a:solidFill>
              <a:latin typeface="Arial"/>
              <a:ea typeface="Arial"/>
              <a:cs typeface="Arial"/>
              <a:sym typeface="Arial"/>
            </a:endParaRPr>
          </a:p>
        </p:txBody>
      </p:sp>
      <p:sp>
        <p:nvSpPr>
          <p:cNvPr id="5" name="TextBox 4">
            <a:extLst>
              <a:ext uri="{FF2B5EF4-FFF2-40B4-BE49-F238E27FC236}">
                <a16:creationId xmlns:a16="http://schemas.microsoft.com/office/drawing/2014/main" id="{010B19B5-C5EA-FFEE-1261-8FDB14A83EC0}"/>
              </a:ext>
            </a:extLst>
          </p:cNvPr>
          <p:cNvSpPr txBox="1"/>
          <p:nvPr/>
        </p:nvSpPr>
        <p:spPr>
          <a:xfrm>
            <a:off x="1153030" y="1193645"/>
            <a:ext cx="7392256" cy="461665"/>
          </a:xfrm>
          <a:prstGeom prst="rect">
            <a:avLst/>
          </a:prstGeom>
          <a:noFill/>
        </p:spPr>
        <p:txBody>
          <a:bodyPr wrap="square">
            <a:spAutoFit/>
          </a:bodyPr>
          <a:lstStyle/>
          <a:p>
            <a:pPr marL="342900" lvl="0" indent="-342900" algn="just" rtl="0">
              <a:spcBef>
                <a:spcPts val="0"/>
              </a:spcBef>
              <a:spcAft>
                <a:spcPts val="0"/>
              </a:spcAft>
              <a:buFont typeface="Wingdings" panose="05000000000000000000" pitchFamily="2" charset="2"/>
              <a:buChar char="Ø"/>
            </a:pPr>
            <a:r>
              <a:rPr lang="en-US" sz="2400" b="1" dirty="0">
                <a:solidFill>
                  <a:schemeClr val="dk1"/>
                </a:solidFill>
                <a:latin typeface="Times New Roman" panose="02020603050405020304" pitchFamily="18" charset="0"/>
                <a:cs typeface="Times New Roman" panose="02020603050405020304" pitchFamily="18" charset="0"/>
              </a:rPr>
              <a:t>Fine-Tuned Long Short-Term Memory (LSTM):</a:t>
            </a:r>
          </a:p>
        </p:txBody>
      </p:sp>
      <p:pic>
        <p:nvPicPr>
          <p:cNvPr id="3" name="Picture 2">
            <a:extLst>
              <a:ext uri="{FF2B5EF4-FFF2-40B4-BE49-F238E27FC236}">
                <a16:creationId xmlns:a16="http://schemas.microsoft.com/office/drawing/2014/main" id="{D329FD33-043F-A01B-0B61-1E8FFDACC101}"/>
              </a:ext>
            </a:extLst>
          </p:cNvPr>
          <p:cNvPicPr>
            <a:picLocks noChangeAspect="1"/>
          </p:cNvPicPr>
          <p:nvPr/>
        </p:nvPicPr>
        <p:blipFill>
          <a:blip r:embed="rId3"/>
          <a:stretch>
            <a:fillRect/>
          </a:stretch>
        </p:blipFill>
        <p:spPr>
          <a:xfrm>
            <a:off x="2577727" y="3070275"/>
            <a:ext cx="7502443" cy="3491236"/>
          </a:xfrm>
          <a:prstGeom prst="rect">
            <a:avLst/>
          </a:prstGeom>
        </p:spPr>
      </p:pic>
      <p:sp>
        <p:nvSpPr>
          <p:cNvPr id="4" name="Google Shape;246;p21">
            <a:extLst>
              <a:ext uri="{FF2B5EF4-FFF2-40B4-BE49-F238E27FC236}">
                <a16:creationId xmlns:a16="http://schemas.microsoft.com/office/drawing/2014/main" id="{6F9ABCF3-668C-D074-B0AB-3B66A004CECF}"/>
              </a:ext>
            </a:extLst>
          </p:cNvPr>
          <p:cNvSpPr txBox="1">
            <a:spLocks noGrp="1"/>
          </p:cNvSpPr>
          <p:nvPr>
            <p:ph type="body" idx="1"/>
          </p:nvPr>
        </p:nvSpPr>
        <p:spPr>
          <a:xfrm>
            <a:off x="1762630" y="1916567"/>
            <a:ext cx="4093885" cy="964194"/>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Clr>
                <a:schemeClr val="dk1"/>
              </a:buClr>
              <a:buSzPts val="1600"/>
              <a:buChar char="⮚"/>
            </a:pPr>
            <a:r>
              <a:rPr lang="en-IN" sz="2000" b="0" dirty="0">
                <a:latin typeface="Times New Roman"/>
                <a:ea typeface="Times New Roman"/>
                <a:cs typeface="Times New Roman"/>
                <a:sym typeface="Times New Roman"/>
              </a:rPr>
              <a:t>Train Accuracy: </a:t>
            </a:r>
            <a:r>
              <a:rPr lang="en-IN" b="0" dirty="0"/>
              <a:t>76</a:t>
            </a:r>
            <a:r>
              <a:rPr lang="en-IN" sz="2000" b="0" dirty="0">
                <a:latin typeface="Times New Roman"/>
                <a:ea typeface="Times New Roman"/>
                <a:cs typeface="Times New Roman"/>
                <a:sym typeface="Times New Roman"/>
              </a:rPr>
              <a:t>.37%</a:t>
            </a:r>
            <a:endParaRPr b="0" dirty="0"/>
          </a:p>
          <a:p>
            <a:pPr marL="273050" lvl="0" indent="-273050" algn="l" rtl="0">
              <a:spcBef>
                <a:spcPts val="400"/>
              </a:spcBef>
              <a:spcAft>
                <a:spcPts val="0"/>
              </a:spcAft>
              <a:buClr>
                <a:schemeClr val="dk1"/>
              </a:buClr>
              <a:buSzPts val="1600"/>
              <a:buChar char="⮚"/>
            </a:pPr>
            <a:r>
              <a:rPr lang="en-IN" sz="2000" b="0" dirty="0">
                <a:latin typeface="Times New Roman"/>
                <a:ea typeface="Times New Roman"/>
                <a:cs typeface="Times New Roman"/>
                <a:sym typeface="Times New Roman"/>
              </a:rPr>
              <a:t>Validation Accuracy: </a:t>
            </a:r>
            <a:r>
              <a:rPr lang="en-IN" b="0" dirty="0"/>
              <a:t>77</a:t>
            </a:r>
            <a:r>
              <a:rPr lang="en-IN" sz="2000" b="0" dirty="0">
                <a:latin typeface="Times New Roman"/>
                <a:ea typeface="Times New Roman"/>
                <a:cs typeface="Times New Roman"/>
                <a:sym typeface="Times New Roman"/>
              </a:rPr>
              <a:t>.57%</a:t>
            </a:r>
            <a:endParaRPr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txBox="1">
            <a:spLocks noGrp="1"/>
          </p:cNvSpPr>
          <p:nvPr>
            <p:ph type="title"/>
          </p:nvPr>
        </p:nvSpPr>
        <p:spPr>
          <a:xfrm>
            <a:off x="4580840" y="749490"/>
            <a:ext cx="3030300" cy="486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050">
                <a:solidFill>
                  <a:srgbClr val="0070C0"/>
                </a:solidFill>
                <a:latin typeface="Arial"/>
                <a:ea typeface="Arial"/>
                <a:cs typeface="Arial"/>
                <a:sym typeface="Arial"/>
              </a:rPr>
              <a:t>INTRODUCTION</a:t>
            </a:r>
            <a:endParaRPr sz="3050">
              <a:solidFill>
                <a:srgbClr val="0070C0"/>
              </a:solidFill>
              <a:latin typeface="Arial"/>
              <a:ea typeface="Arial"/>
              <a:cs typeface="Arial"/>
              <a:sym typeface="Arial"/>
            </a:endParaRPr>
          </a:p>
        </p:txBody>
      </p:sp>
      <p:sp>
        <p:nvSpPr>
          <p:cNvPr id="63" name="Google Shape;63;p2"/>
          <p:cNvSpPr txBox="1"/>
          <p:nvPr/>
        </p:nvSpPr>
        <p:spPr>
          <a:xfrm>
            <a:off x="1069111" y="1660661"/>
            <a:ext cx="10476000" cy="4825500"/>
          </a:xfrm>
          <a:prstGeom prst="rect">
            <a:avLst/>
          </a:prstGeom>
          <a:noFill/>
          <a:ln>
            <a:noFill/>
          </a:ln>
        </p:spPr>
        <p:txBody>
          <a:bodyPr spcFirstLastPara="1" wrap="square" lIns="0" tIns="17125" rIns="0" bIns="0" anchor="t" anchorCtr="0">
            <a:spAutoFit/>
          </a:bodyPr>
          <a:lstStyle/>
          <a:p>
            <a:pPr marL="457200" marR="5080" lvl="0" indent="-381000" algn="just" rtl="0">
              <a:lnSpc>
                <a:spcPct val="150200"/>
              </a:lnSpc>
              <a:spcBef>
                <a:spcPts val="0"/>
              </a:spcBef>
              <a:spcAft>
                <a:spcPts val="0"/>
              </a:spcAft>
              <a:buSzPts val="2400"/>
              <a:buFont typeface="Noto Sans Symbols"/>
              <a:buChar char="⮚"/>
            </a:pPr>
            <a:r>
              <a:rPr lang="en-US" sz="2400" dirty="0">
                <a:latin typeface="Times New Roman"/>
                <a:ea typeface="Times New Roman"/>
                <a:cs typeface="Times New Roman"/>
                <a:sym typeface="Times New Roman"/>
              </a:rPr>
              <a:t>Sleep plays a crucial role in maintaining physical and mental health by supporting body repair and memory retention.</a:t>
            </a:r>
            <a:endParaRPr sz="2400" dirty="0">
              <a:latin typeface="Times New Roman"/>
              <a:ea typeface="Times New Roman"/>
              <a:cs typeface="Times New Roman"/>
              <a:sym typeface="Times New Roman"/>
            </a:endParaRPr>
          </a:p>
          <a:p>
            <a:pPr marL="457200" marR="5080" lvl="0" indent="-381000" algn="just" rtl="0">
              <a:lnSpc>
                <a:spcPct val="150200"/>
              </a:lnSpc>
              <a:spcBef>
                <a:spcPts val="0"/>
              </a:spcBef>
              <a:spcAft>
                <a:spcPts val="0"/>
              </a:spcAft>
              <a:buSzPts val="2400"/>
              <a:buFont typeface="Noto Sans Symbols"/>
              <a:buChar char="⮚"/>
            </a:pPr>
            <a:r>
              <a:rPr lang="en-US" sz="2400" dirty="0">
                <a:latin typeface="Times New Roman"/>
                <a:ea typeface="Times New Roman"/>
                <a:cs typeface="Times New Roman"/>
                <a:sym typeface="Times New Roman"/>
              </a:rPr>
              <a:t>Poor sleep quality or deprivation can result in serious health issues, like cardiovascular diseases, diabetes, and obesity, while also increasing the likelihood of accidents, especially in vulnerable groups like children and older adults.</a:t>
            </a:r>
            <a:endParaRPr sz="2400" dirty="0">
              <a:latin typeface="Times New Roman"/>
              <a:ea typeface="Times New Roman"/>
              <a:cs typeface="Times New Roman"/>
              <a:sym typeface="Times New Roman"/>
            </a:endParaRPr>
          </a:p>
          <a:p>
            <a:pPr marL="457200" marR="5080" lvl="0" indent="-381000" algn="just" rtl="0">
              <a:lnSpc>
                <a:spcPct val="150200"/>
              </a:lnSpc>
              <a:spcBef>
                <a:spcPts val="0"/>
              </a:spcBef>
              <a:spcAft>
                <a:spcPts val="0"/>
              </a:spcAft>
              <a:buSzPts val="2400"/>
              <a:buFont typeface="Times New Roman"/>
              <a:buChar char="⮚"/>
            </a:pPr>
            <a:r>
              <a:rPr lang="en-US" sz="2400" dirty="0">
                <a:solidFill>
                  <a:schemeClr val="dk1"/>
                </a:solidFill>
                <a:latin typeface="Times New Roman"/>
                <a:ea typeface="Times New Roman"/>
                <a:cs typeface="Times New Roman"/>
                <a:sym typeface="Times New Roman"/>
              </a:rPr>
              <a:t>The prevalence of sleep disorders, including insomnia, sleep apnea, and shift-work sleep disorder, has grown significantly, as indicated by global surveys.</a:t>
            </a:r>
            <a:endParaRPr sz="2400" dirty="0">
              <a:latin typeface="Times New Roman"/>
              <a:ea typeface="Times New Roman"/>
              <a:cs typeface="Times New Roman"/>
              <a:sym typeface="Times New Roman"/>
            </a:endParaRPr>
          </a:p>
          <a:p>
            <a:pPr marL="0" marR="5080" lvl="0" indent="0" algn="just" rtl="0">
              <a:lnSpc>
                <a:spcPct val="150200"/>
              </a:lnSpc>
              <a:spcBef>
                <a:spcPts val="0"/>
              </a:spcBef>
              <a:spcAft>
                <a:spcPts val="0"/>
              </a:spcAft>
              <a:buNone/>
            </a:pPr>
            <a:endParaRPr sz="2400"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
          <a:extLst>
            <a:ext uri="{FF2B5EF4-FFF2-40B4-BE49-F238E27FC236}">
              <a16:creationId xmlns:a16="http://schemas.microsoft.com/office/drawing/2014/main" id="{796B4E6A-83BB-174C-B5E5-3199F198006A}"/>
            </a:ext>
          </a:extLst>
        </p:cNvPr>
        <p:cNvGrpSpPr/>
        <p:nvPr/>
      </p:nvGrpSpPr>
      <p:grpSpPr>
        <a:xfrm>
          <a:off x="0" y="0"/>
          <a:ext cx="0" cy="0"/>
          <a:chOff x="0" y="0"/>
          <a:chExt cx="0" cy="0"/>
        </a:xfrm>
      </p:grpSpPr>
      <p:sp>
        <p:nvSpPr>
          <p:cNvPr id="150" name="Google Shape;150;p14">
            <a:extLst>
              <a:ext uri="{FF2B5EF4-FFF2-40B4-BE49-F238E27FC236}">
                <a16:creationId xmlns:a16="http://schemas.microsoft.com/office/drawing/2014/main" id="{380A7C41-DD35-422A-D171-1C63CED16259}"/>
              </a:ext>
            </a:extLst>
          </p:cNvPr>
          <p:cNvSpPr txBox="1">
            <a:spLocks noGrp="1"/>
          </p:cNvSpPr>
          <p:nvPr>
            <p:ph type="title"/>
          </p:nvPr>
        </p:nvSpPr>
        <p:spPr>
          <a:xfrm>
            <a:off x="2307771" y="614095"/>
            <a:ext cx="8349343" cy="47512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000" dirty="0">
                <a:solidFill>
                  <a:srgbClr val="0070C0"/>
                </a:solidFill>
                <a:latin typeface="Arial"/>
                <a:ea typeface="Arial"/>
                <a:cs typeface="Arial"/>
                <a:sym typeface="Arial"/>
              </a:rPr>
              <a:t>IMPLEMENTATION OF PROPOSED SYSTEM</a:t>
            </a:r>
            <a:endParaRPr sz="3000" dirty="0">
              <a:solidFill>
                <a:srgbClr val="0070C0"/>
              </a:solidFill>
              <a:latin typeface="Arial"/>
              <a:ea typeface="Arial"/>
              <a:cs typeface="Arial"/>
              <a:sym typeface="Arial"/>
            </a:endParaRPr>
          </a:p>
        </p:txBody>
      </p:sp>
      <p:sp>
        <p:nvSpPr>
          <p:cNvPr id="5" name="TextBox 4">
            <a:extLst>
              <a:ext uri="{FF2B5EF4-FFF2-40B4-BE49-F238E27FC236}">
                <a16:creationId xmlns:a16="http://schemas.microsoft.com/office/drawing/2014/main" id="{B65A81E7-CA00-0906-65B6-D311EAE571FD}"/>
              </a:ext>
            </a:extLst>
          </p:cNvPr>
          <p:cNvSpPr txBox="1"/>
          <p:nvPr/>
        </p:nvSpPr>
        <p:spPr>
          <a:xfrm>
            <a:off x="1316314" y="1383855"/>
            <a:ext cx="9046885" cy="461665"/>
          </a:xfrm>
          <a:prstGeom prst="rect">
            <a:avLst/>
          </a:prstGeom>
          <a:noFill/>
        </p:spPr>
        <p:txBody>
          <a:bodyPr wrap="square">
            <a:spAutoFit/>
          </a:bodyPr>
          <a:lstStyle/>
          <a:p>
            <a:pPr marL="342900" lvl="0" indent="-342900" algn="just" rtl="0">
              <a:spcBef>
                <a:spcPts val="0"/>
              </a:spcBef>
              <a:spcAft>
                <a:spcPts val="0"/>
              </a:spcAft>
              <a:buFont typeface="Wingdings" panose="05000000000000000000" pitchFamily="2" charset="2"/>
              <a:buChar char="Ø"/>
            </a:pPr>
            <a:r>
              <a:rPr lang="en-US" sz="2400" b="1" dirty="0">
                <a:solidFill>
                  <a:schemeClr val="dk1"/>
                </a:solidFill>
                <a:latin typeface="Times New Roman" panose="02020603050405020304" pitchFamily="18" charset="0"/>
                <a:cs typeface="Times New Roman" panose="02020603050405020304" pitchFamily="18" charset="0"/>
              </a:rPr>
              <a:t>Recurrent Neural Network </a:t>
            </a:r>
            <a:r>
              <a:rPr lang="en-US" sz="1400" b="1" dirty="0">
                <a:solidFill>
                  <a:schemeClr val="dk1"/>
                </a:solidFill>
              </a:rPr>
              <a:t>:</a:t>
            </a:r>
          </a:p>
        </p:txBody>
      </p:sp>
      <p:sp>
        <p:nvSpPr>
          <p:cNvPr id="2" name="Google Shape;246;p21">
            <a:extLst>
              <a:ext uri="{FF2B5EF4-FFF2-40B4-BE49-F238E27FC236}">
                <a16:creationId xmlns:a16="http://schemas.microsoft.com/office/drawing/2014/main" id="{C263C6DD-A75D-E75C-5747-295C0587970D}"/>
              </a:ext>
            </a:extLst>
          </p:cNvPr>
          <p:cNvSpPr txBox="1">
            <a:spLocks noGrp="1"/>
          </p:cNvSpPr>
          <p:nvPr>
            <p:ph type="body" idx="1"/>
          </p:nvPr>
        </p:nvSpPr>
        <p:spPr>
          <a:xfrm>
            <a:off x="1871487" y="2025424"/>
            <a:ext cx="4093885" cy="964194"/>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Clr>
                <a:schemeClr val="dk1"/>
              </a:buClr>
              <a:buSzPts val="1600"/>
              <a:buChar char="⮚"/>
            </a:pPr>
            <a:r>
              <a:rPr lang="en-IN" sz="2000" b="0" dirty="0">
                <a:latin typeface="Times New Roman"/>
                <a:ea typeface="Times New Roman"/>
                <a:cs typeface="Times New Roman"/>
                <a:sym typeface="Times New Roman"/>
              </a:rPr>
              <a:t>Train Accuracy: 81.30%</a:t>
            </a:r>
            <a:endParaRPr b="0" dirty="0"/>
          </a:p>
          <a:p>
            <a:pPr marL="273050" lvl="0" indent="-273050" algn="l" rtl="0">
              <a:spcBef>
                <a:spcPts val="400"/>
              </a:spcBef>
              <a:spcAft>
                <a:spcPts val="0"/>
              </a:spcAft>
              <a:buClr>
                <a:schemeClr val="dk1"/>
              </a:buClr>
              <a:buSzPts val="1600"/>
              <a:buChar char="⮚"/>
            </a:pPr>
            <a:r>
              <a:rPr lang="en-IN" sz="2000" b="0" dirty="0">
                <a:latin typeface="Times New Roman"/>
                <a:ea typeface="Times New Roman"/>
                <a:cs typeface="Times New Roman"/>
                <a:sym typeface="Times New Roman"/>
              </a:rPr>
              <a:t>Validation Accuracy: </a:t>
            </a:r>
            <a:r>
              <a:rPr lang="en-IN" b="0" dirty="0"/>
              <a:t>76</a:t>
            </a:r>
            <a:r>
              <a:rPr lang="en-IN" sz="2000" b="0" dirty="0">
                <a:latin typeface="Times New Roman"/>
                <a:ea typeface="Times New Roman"/>
                <a:cs typeface="Times New Roman"/>
                <a:sym typeface="Times New Roman"/>
              </a:rPr>
              <a:t>.35%</a:t>
            </a:r>
            <a:endParaRPr b="0" dirty="0"/>
          </a:p>
        </p:txBody>
      </p:sp>
      <p:pic>
        <p:nvPicPr>
          <p:cNvPr id="4" name="Picture 3">
            <a:extLst>
              <a:ext uri="{FF2B5EF4-FFF2-40B4-BE49-F238E27FC236}">
                <a16:creationId xmlns:a16="http://schemas.microsoft.com/office/drawing/2014/main" id="{6E8A3DBC-6857-2FF9-A650-C50C4C016D5F}"/>
              </a:ext>
            </a:extLst>
          </p:cNvPr>
          <p:cNvPicPr>
            <a:picLocks noChangeAspect="1"/>
          </p:cNvPicPr>
          <p:nvPr/>
        </p:nvPicPr>
        <p:blipFill>
          <a:blip r:embed="rId3"/>
          <a:stretch>
            <a:fillRect/>
          </a:stretch>
        </p:blipFill>
        <p:spPr>
          <a:xfrm>
            <a:off x="2612573" y="2989618"/>
            <a:ext cx="7522028" cy="3500350"/>
          </a:xfrm>
          <a:prstGeom prst="rect">
            <a:avLst/>
          </a:prstGeom>
        </p:spPr>
      </p:pic>
    </p:spTree>
    <p:extLst>
      <p:ext uri="{BB962C8B-B14F-4D97-AF65-F5344CB8AC3E}">
        <p14:creationId xmlns:p14="http://schemas.microsoft.com/office/powerpoint/2010/main" val="1815863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
          <a:extLst>
            <a:ext uri="{FF2B5EF4-FFF2-40B4-BE49-F238E27FC236}">
              <a16:creationId xmlns:a16="http://schemas.microsoft.com/office/drawing/2014/main" id="{DCBC56A3-5DC2-267E-4D04-4BBF7100C3DB}"/>
            </a:ext>
          </a:extLst>
        </p:cNvPr>
        <p:cNvGrpSpPr/>
        <p:nvPr/>
      </p:nvGrpSpPr>
      <p:grpSpPr>
        <a:xfrm>
          <a:off x="0" y="0"/>
          <a:ext cx="0" cy="0"/>
          <a:chOff x="0" y="0"/>
          <a:chExt cx="0" cy="0"/>
        </a:xfrm>
      </p:grpSpPr>
      <p:sp>
        <p:nvSpPr>
          <p:cNvPr id="150" name="Google Shape;150;p14">
            <a:extLst>
              <a:ext uri="{FF2B5EF4-FFF2-40B4-BE49-F238E27FC236}">
                <a16:creationId xmlns:a16="http://schemas.microsoft.com/office/drawing/2014/main" id="{235561A3-7CA0-5906-54AE-653A22899D39}"/>
              </a:ext>
            </a:extLst>
          </p:cNvPr>
          <p:cNvSpPr txBox="1">
            <a:spLocks noGrp="1"/>
          </p:cNvSpPr>
          <p:nvPr>
            <p:ph type="title"/>
          </p:nvPr>
        </p:nvSpPr>
        <p:spPr>
          <a:xfrm>
            <a:off x="2329542" y="457268"/>
            <a:ext cx="8273143" cy="47512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000" dirty="0">
                <a:solidFill>
                  <a:srgbClr val="0070C0"/>
                </a:solidFill>
                <a:latin typeface="Arial"/>
                <a:ea typeface="Arial"/>
                <a:cs typeface="Arial"/>
                <a:sym typeface="Arial"/>
              </a:rPr>
              <a:t>IMPLEMENTATION OF PROPOSED SYSTEM</a:t>
            </a:r>
            <a:endParaRPr sz="3000" dirty="0">
              <a:solidFill>
                <a:srgbClr val="0070C0"/>
              </a:solidFill>
              <a:latin typeface="Arial"/>
              <a:ea typeface="Arial"/>
              <a:cs typeface="Arial"/>
              <a:sym typeface="Arial"/>
            </a:endParaRPr>
          </a:p>
        </p:txBody>
      </p:sp>
      <p:sp>
        <p:nvSpPr>
          <p:cNvPr id="5" name="TextBox 4">
            <a:extLst>
              <a:ext uri="{FF2B5EF4-FFF2-40B4-BE49-F238E27FC236}">
                <a16:creationId xmlns:a16="http://schemas.microsoft.com/office/drawing/2014/main" id="{D06DA446-5FFE-9C5F-8FE0-EA376CECE71C}"/>
              </a:ext>
            </a:extLst>
          </p:cNvPr>
          <p:cNvSpPr txBox="1"/>
          <p:nvPr/>
        </p:nvSpPr>
        <p:spPr>
          <a:xfrm>
            <a:off x="1316315" y="1204463"/>
            <a:ext cx="11158713" cy="461665"/>
          </a:xfrm>
          <a:prstGeom prst="rect">
            <a:avLst/>
          </a:prstGeom>
          <a:noFill/>
        </p:spPr>
        <p:txBody>
          <a:bodyPr wrap="square">
            <a:spAutoFit/>
          </a:bodyPr>
          <a:lstStyle/>
          <a:p>
            <a:pPr marL="342900" lvl="0" indent="-342900" algn="just" rtl="0">
              <a:spcBef>
                <a:spcPts val="0"/>
              </a:spcBef>
              <a:spcAft>
                <a:spcPts val="0"/>
              </a:spcAft>
              <a:buFont typeface="Wingdings" panose="05000000000000000000" pitchFamily="2" charset="2"/>
              <a:buChar char="Ø"/>
            </a:pPr>
            <a:r>
              <a:rPr lang="en-US" sz="2400" b="1" dirty="0">
                <a:solidFill>
                  <a:schemeClr val="dk1"/>
                </a:solidFill>
                <a:latin typeface="Times New Roman" panose="02020603050405020304" pitchFamily="18" charset="0"/>
                <a:cs typeface="Times New Roman" panose="02020603050405020304" pitchFamily="18" charset="0"/>
              </a:rPr>
              <a:t>Fine-Tuned Bidirectional Long Short-Term Memory (Bi-LSTM):</a:t>
            </a:r>
          </a:p>
        </p:txBody>
      </p:sp>
      <p:sp>
        <p:nvSpPr>
          <p:cNvPr id="3" name="Google Shape;246;p21">
            <a:extLst>
              <a:ext uri="{FF2B5EF4-FFF2-40B4-BE49-F238E27FC236}">
                <a16:creationId xmlns:a16="http://schemas.microsoft.com/office/drawing/2014/main" id="{D5ED4DFC-F217-E5C6-9683-B3739B49E2A0}"/>
              </a:ext>
            </a:extLst>
          </p:cNvPr>
          <p:cNvSpPr txBox="1">
            <a:spLocks noGrp="1"/>
          </p:cNvSpPr>
          <p:nvPr>
            <p:ph type="body" idx="1"/>
          </p:nvPr>
        </p:nvSpPr>
        <p:spPr>
          <a:xfrm>
            <a:off x="1762630" y="1916567"/>
            <a:ext cx="4093885" cy="964194"/>
          </a:xfrm>
          <a:prstGeom prst="rect">
            <a:avLst/>
          </a:prstGeom>
          <a:noFill/>
          <a:ln>
            <a:noFill/>
          </a:ln>
        </p:spPr>
        <p:txBody>
          <a:bodyPr spcFirstLastPara="1" wrap="square" lIns="91425" tIns="45700" rIns="91425" bIns="45700" anchor="t" anchorCtr="0">
            <a:noAutofit/>
          </a:bodyPr>
          <a:lstStyle/>
          <a:p>
            <a:pPr marL="273050" lvl="0" indent="-273050" algn="l" rtl="0">
              <a:spcBef>
                <a:spcPts val="0"/>
              </a:spcBef>
              <a:spcAft>
                <a:spcPts val="0"/>
              </a:spcAft>
              <a:buClr>
                <a:schemeClr val="dk1"/>
              </a:buClr>
              <a:buSzPts val="1600"/>
              <a:buChar char="⮚"/>
            </a:pPr>
            <a:r>
              <a:rPr lang="en-IN" sz="2000" b="0" dirty="0">
                <a:latin typeface="Times New Roman"/>
                <a:ea typeface="Times New Roman"/>
                <a:cs typeface="Times New Roman"/>
                <a:sym typeface="Times New Roman"/>
              </a:rPr>
              <a:t>Train Accuracy: </a:t>
            </a:r>
            <a:r>
              <a:rPr lang="en-IN" b="0" dirty="0"/>
              <a:t>77</a:t>
            </a:r>
            <a:r>
              <a:rPr lang="en-IN" sz="2000" b="0" dirty="0">
                <a:latin typeface="Times New Roman"/>
                <a:ea typeface="Times New Roman"/>
                <a:cs typeface="Times New Roman"/>
                <a:sym typeface="Times New Roman"/>
              </a:rPr>
              <a:t>.44%</a:t>
            </a:r>
            <a:endParaRPr b="0" dirty="0"/>
          </a:p>
          <a:p>
            <a:pPr marL="273050" lvl="0" indent="-273050" algn="l" rtl="0">
              <a:spcBef>
                <a:spcPts val="400"/>
              </a:spcBef>
              <a:spcAft>
                <a:spcPts val="0"/>
              </a:spcAft>
              <a:buClr>
                <a:schemeClr val="dk1"/>
              </a:buClr>
              <a:buSzPts val="1600"/>
              <a:buChar char="⮚"/>
            </a:pPr>
            <a:r>
              <a:rPr lang="en-IN" sz="2000" b="0" dirty="0">
                <a:latin typeface="Times New Roman"/>
                <a:ea typeface="Times New Roman"/>
                <a:cs typeface="Times New Roman"/>
                <a:sym typeface="Times New Roman"/>
              </a:rPr>
              <a:t>Validation Accuracy: </a:t>
            </a:r>
            <a:r>
              <a:rPr lang="en-IN" b="0" dirty="0"/>
              <a:t>77</a:t>
            </a:r>
            <a:r>
              <a:rPr lang="en-IN" sz="2000" b="0" dirty="0">
                <a:latin typeface="Times New Roman"/>
                <a:ea typeface="Times New Roman"/>
                <a:cs typeface="Times New Roman"/>
                <a:sym typeface="Times New Roman"/>
              </a:rPr>
              <a:t>.22%</a:t>
            </a:r>
            <a:endParaRPr b="0" dirty="0"/>
          </a:p>
        </p:txBody>
      </p:sp>
      <p:pic>
        <p:nvPicPr>
          <p:cNvPr id="4" name="Picture 3">
            <a:extLst>
              <a:ext uri="{FF2B5EF4-FFF2-40B4-BE49-F238E27FC236}">
                <a16:creationId xmlns:a16="http://schemas.microsoft.com/office/drawing/2014/main" id="{71B63F1E-E4E2-1F19-F9A2-4C55922F5FD8}"/>
              </a:ext>
            </a:extLst>
          </p:cNvPr>
          <p:cNvPicPr>
            <a:picLocks noChangeAspect="1"/>
          </p:cNvPicPr>
          <p:nvPr/>
        </p:nvPicPr>
        <p:blipFill>
          <a:blip r:embed="rId3"/>
          <a:stretch>
            <a:fillRect/>
          </a:stretch>
        </p:blipFill>
        <p:spPr>
          <a:xfrm>
            <a:off x="2416957" y="2880761"/>
            <a:ext cx="7962013" cy="3705096"/>
          </a:xfrm>
          <a:prstGeom prst="rect">
            <a:avLst/>
          </a:prstGeom>
        </p:spPr>
      </p:pic>
    </p:spTree>
    <p:extLst>
      <p:ext uri="{BB962C8B-B14F-4D97-AF65-F5344CB8AC3E}">
        <p14:creationId xmlns:p14="http://schemas.microsoft.com/office/powerpoint/2010/main" val="1199397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D3B93-FDBA-2D7D-6215-C2CA5FDEDDFC}"/>
              </a:ext>
            </a:extLst>
          </p:cNvPr>
          <p:cNvSpPr>
            <a:spLocks noGrp="1"/>
          </p:cNvSpPr>
          <p:nvPr>
            <p:ph type="ctrTitle"/>
          </p:nvPr>
        </p:nvSpPr>
        <p:spPr>
          <a:xfrm>
            <a:off x="3184070" y="558437"/>
            <a:ext cx="7206343" cy="461665"/>
          </a:xfrm>
        </p:spPr>
        <p:txBody>
          <a:bodyPr/>
          <a:lstStyle/>
          <a:p>
            <a:r>
              <a:rPr lang="en-US" sz="3000" dirty="0">
                <a:solidFill>
                  <a:srgbClr val="0070C0"/>
                </a:solidFill>
                <a:latin typeface="Arial"/>
                <a:ea typeface="Arial"/>
                <a:cs typeface="Arial"/>
                <a:sym typeface="Arial"/>
              </a:rPr>
              <a:t>PROPOSED SYSTEM OUTPUT</a:t>
            </a:r>
            <a:endParaRPr lang="en-IN" sz="3000" dirty="0"/>
          </a:p>
        </p:txBody>
      </p:sp>
      <p:sp>
        <p:nvSpPr>
          <p:cNvPr id="3" name="Subtitle 2">
            <a:extLst>
              <a:ext uri="{FF2B5EF4-FFF2-40B4-BE49-F238E27FC236}">
                <a16:creationId xmlns:a16="http://schemas.microsoft.com/office/drawing/2014/main" id="{DC065FDE-10E0-0802-8B5C-CD48B2D7EBEF}"/>
              </a:ext>
            </a:extLst>
          </p:cNvPr>
          <p:cNvSpPr>
            <a:spLocks noGrp="1"/>
          </p:cNvSpPr>
          <p:nvPr>
            <p:ph type="subTitle" idx="1"/>
          </p:nvPr>
        </p:nvSpPr>
        <p:spPr>
          <a:xfrm>
            <a:off x="2095499" y="3144883"/>
            <a:ext cx="8904516" cy="2154436"/>
          </a:xfrm>
        </p:spPr>
        <p:txBody>
          <a:bodyPr/>
          <a:lstStyle/>
          <a:p>
            <a:r>
              <a:rPr lang="en-IN" b="1" i="0" dirty="0">
                <a:solidFill>
                  <a:schemeClr val="tx1">
                    <a:lumMod val="95000"/>
                    <a:lumOff val="5000"/>
                  </a:schemeClr>
                </a:solidFill>
                <a:effectLst/>
                <a:latin typeface="Courier New" panose="02070309020205020404" pitchFamily="49" charset="0"/>
              </a:rPr>
              <a:t>1/1</a:t>
            </a:r>
            <a:r>
              <a:rPr lang="en-IN" b="0" i="0" dirty="0">
                <a:solidFill>
                  <a:schemeClr val="tx1">
                    <a:lumMod val="95000"/>
                    <a:lumOff val="5000"/>
                  </a:schemeClr>
                </a:solidFill>
                <a:effectLst/>
                <a:latin typeface="Courier New" panose="02070309020205020404" pitchFamily="49" charset="0"/>
              </a:rPr>
              <a:t> ━━━━━━━━━━━━━━━━━━━━ </a:t>
            </a:r>
            <a:r>
              <a:rPr lang="en-IN" b="1" i="0" dirty="0">
                <a:solidFill>
                  <a:schemeClr val="tx1">
                    <a:lumMod val="95000"/>
                    <a:lumOff val="5000"/>
                  </a:schemeClr>
                </a:solidFill>
                <a:effectLst/>
                <a:latin typeface="Courier New" panose="02070309020205020404" pitchFamily="49" charset="0"/>
              </a:rPr>
              <a:t>0s</a:t>
            </a:r>
            <a:r>
              <a:rPr lang="en-IN" b="0" i="0" dirty="0">
                <a:solidFill>
                  <a:schemeClr val="tx1">
                    <a:lumMod val="95000"/>
                    <a:lumOff val="5000"/>
                  </a:schemeClr>
                </a:solidFill>
                <a:effectLst/>
                <a:latin typeface="Courier New" panose="02070309020205020404" pitchFamily="49" charset="0"/>
              </a:rPr>
              <a:t> 87ms/step Instance 1: Actual = Sleep </a:t>
            </a:r>
            <a:r>
              <a:rPr lang="en-IN" b="0" i="0" dirty="0" err="1">
                <a:solidFill>
                  <a:schemeClr val="tx1">
                    <a:lumMod val="95000"/>
                    <a:lumOff val="5000"/>
                  </a:schemeClr>
                </a:solidFill>
                <a:effectLst/>
                <a:latin typeface="Courier New" panose="02070309020205020404" pitchFamily="49" charset="0"/>
              </a:rPr>
              <a:t>Apnea</a:t>
            </a:r>
            <a:r>
              <a:rPr lang="en-IN" b="0" i="0" dirty="0">
                <a:solidFill>
                  <a:schemeClr val="tx1">
                    <a:lumMod val="95000"/>
                    <a:lumOff val="5000"/>
                  </a:schemeClr>
                </a:solidFill>
                <a:effectLst/>
                <a:latin typeface="Courier New" panose="02070309020205020404" pitchFamily="49" charset="0"/>
              </a:rPr>
              <a:t>, Predicted = None </a:t>
            </a:r>
            <a:r>
              <a:rPr lang="en-IN" b="0" i="0" dirty="0">
                <a:solidFill>
                  <a:schemeClr val="tx1">
                    <a:lumMod val="95000"/>
                    <a:lumOff val="5000"/>
                  </a:schemeClr>
                </a:solidFill>
                <a:effectLst/>
                <a:highlight>
                  <a:srgbClr val="FFFF00"/>
                </a:highlight>
                <a:latin typeface="Courier New" panose="02070309020205020404" pitchFamily="49" charset="0"/>
              </a:rPr>
              <a:t>Instance 2: Actual = Insomnia, Predicted = Insomnia Instance 3: Actual = Insomnia, Predicted = Insomnia </a:t>
            </a:r>
            <a:r>
              <a:rPr lang="en-IN" b="0" i="0" dirty="0">
                <a:solidFill>
                  <a:schemeClr val="tx1">
                    <a:lumMod val="95000"/>
                    <a:lumOff val="5000"/>
                  </a:schemeClr>
                </a:solidFill>
                <a:effectLst/>
                <a:latin typeface="Courier New" panose="02070309020205020404" pitchFamily="49" charset="0"/>
              </a:rPr>
              <a:t>Instance 4: Actual = None, Predicted = Insomnia </a:t>
            </a:r>
            <a:r>
              <a:rPr lang="en-IN" b="0" i="0" dirty="0">
                <a:solidFill>
                  <a:schemeClr val="tx1">
                    <a:lumMod val="95000"/>
                    <a:lumOff val="5000"/>
                  </a:schemeClr>
                </a:solidFill>
                <a:effectLst/>
                <a:highlight>
                  <a:srgbClr val="FFFF00"/>
                </a:highlight>
                <a:latin typeface="Courier New" panose="02070309020205020404" pitchFamily="49" charset="0"/>
              </a:rPr>
              <a:t>Instance 5: Actual = Sleep </a:t>
            </a:r>
            <a:r>
              <a:rPr lang="en-IN" b="0" i="0" dirty="0" err="1">
                <a:solidFill>
                  <a:schemeClr val="tx1">
                    <a:lumMod val="95000"/>
                    <a:lumOff val="5000"/>
                  </a:schemeClr>
                </a:solidFill>
                <a:effectLst/>
                <a:highlight>
                  <a:srgbClr val="FFFF00"/>
                </a:highlight>
                <a:latin typeface="Courier New" panose="02070309020205020404" pitchFamily="49" charset="0"/>
              </a:rPr>
              <a:t>Apnea</a:t>
            </a:r>
            <a:r>
              <a:rPr lang="en-IN" b="0" i="0" dirty="0">
                <a:solidFill>
                  <a:schemeClr val="tx1">
                    <a:lumMod val="95000"/>
                    <a:lumOff val="5000"/>
                  </a:schemeClr>
                </a:solidFill>
                <a:effectLst/>
                <a:highlight>
                  <a:srgbClr val="FFFF00"/>
                </a:highlight>
                <a:latin typeface="Courier New" panose="02070309020205020404" pitchFamily="49" charset="0"/>
              </a:rPr>
              <a:t>, Predicted = Sleep </a:t>
            </a:r>
            <a:r>
              <a:rPr lang="en-IN" b="0" i="0" dirty="0" err="1">
                <a:solidFill>
                  <a:schemeClr val="tx1">
                    <a:lumMod val="95000"/>
                    <a:lumOff val="5000"/>
                  </a:schemeClr>
                </a:solidFill>
                <a:effectLst/>
                <a:highlight>
                  <a:srgbClr val="FFFF00"/>
                </a:highlight>
                <a:latin typeface="Courier New" panose="02070309020205020404" pitchFamily="49" charset="0"/>
              </a:rPr>
              <a:t>Apnea</a:t>
            </a:r>
            <a:endParaRPr lang="en-IN" dirty="0">
              <a:solidFill>
                <a:schemeClr val="tx1">
                  <a:lumMod val="95000"/>
                  <a:lumOff val="5000"/>
                </a:schemeClr>
              </a:solidFill>
              <a:highlight>
                <a:srgbClr val="FFFF00"/>
              </a:highlight>
            </a:endParaRPr>
          </a:p>
        </p:txBody>
      </p:sp>
      <p:sp>
        <p:nvSpPr>
          <p:cNvPr id="4" name="TextBox 3">
            <a:extLst>
              <a:ext uri="{FF2B5EF4-FFF2-40B4-BE49-F238E27FC236}">
                <a16:creationId xmlns:a16="http://schemas.microsoft.com/office/drawing/2014/main" id="{8E3CDB36-2589-82A7-5140-E5DD4427F57F}"/>
              </a:ext>
            </a:extLst>
          </p:cNvPr>
          <p:cNvSpPr txBox="1"/>
          <p:nvPr/>
        </p:nvSpPr>
        <p:spPr>
          <a:xfrm>
            <a:off x="1692728" y="1666994"/>
            <a:ext cx="9144000"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t>Model Predictions vs Actual Outcomes on Sample Instances</a:t>
            </a:r>
            <a:endParaRPr lang="en-IN" sz="2400" b="1" dirty="0"/>
          </a:p>
        </p:txBody>
      </p:sp>
    </p:spTree>
    <p:extLst>
      <p:ext uri="{BB962C8B-B14F-4D97-AF65-F5344CB8AC3E}">
        <p14:creationId xmlns:p14="http://schemas.microsoft.com/office/powerpoint/2010/main" val="2981374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9">
          <a:extLst>
            <a:ext uri="{FF2B5EF4-FFF2-40B4-BE49-F238E27FC236}">
              <a16:creationId xmlns:a16="http://schemas.microsoft.com/office/drawing/2014/main" id="{DCA3BBC4-7439-572B-E6B3-E4D337017A1F}"/>
            </a:ext>
          </a:extLst>
        </p:cNvPr>
        <p:cNvGrpSpPr/>
        <p:nvPr/>
      </p:nvGrpSpPr>
      <p:grpSpPr>
        <a:xfrm>
          <a:off x="0" y="0"/>
          <a:ext cx="0" cy="0"/>
          <a:chOff x="0" y="0"/>
          <a:chExt cx="0" cy="0"/>
        </a:xfrm>
      </p:grpSpPr>
      <p:sp>
        <p:nvSpPr>
          <p:cNvPr id="150" name="Google Shape;150;p14">
            <a:extLst>
              <a:ext uri="{FF2B5EF4-FFF2-40B4-BE49-F238E27FC236}">
                <a16:creationId xmlns:a16="http://schemas.microsoft.com/office/drawing/2014/main" id="{7FD4F351-A18E-C705-C0C4-088A321D0660}"/>
              </a:ext>
            </a:extLst>
          </p:cNvPr>
          <p:cNvSpPr txBox="1">
            <a:spLocks noGrp="1"/>
          </p:cNvSpPr>
          <p:nvPr>
            <p:ph type="title"/>
          </p:nvPr>
        </p:nvSpPr>
        <p:spPr>
          <a:xfrm>
            <a:off x="3257642" y="278794"/>
            <a:ext cx="8273143" cy="47512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000" dirty="0">
                <a:solidFill>
                  <a:srgbClr val="0070C0"/>
                </a:solidFill>
                <a:latin typeface="Arial"/>
                <a:ea typeface="Arial"/>
                <a:cs typeface="Arial"/>
                <a:sym typeface="Arial"/>
              </a:rPr>
              <a:t>PROPOSED SYSTEM OUTPUT</a:t>
            </a:r>
            <a:endParaRPr sz="3000" dirty="0">
              <a:solidFill>
                <a:srgbClr val="0070C0"/>
              </a:solidFill>
              <a:latin typeface="Arial"/>
              <a:ea typeface="Arial"/>
              <a:cs typeface="Arial"/>
              <a:sym typeface="Arial"/>
            </a:endParaRPr>
          </a:p>
        </p:txBody>
      </p:sp>
      <p:sp>
        <p:nvSpPr>
          <p:cNvPr id="3" name="TextBox 2">
            <a:extLst>
              <a:ext uri="{FF2B5EF4-FFF2-40B4-BE49-F238E27FC236}">
                <a16:creationId xmlns:a16="http://schemas.microsoft.com/office/drawing/2014/main" id="{0C3F3E4C-D2DE-B207-E06E-A7BE2131CA8D}"/>
              </a:ext>
            </a:extLst>
          </p:cNvPr>
          <p:cNvSpPr txBox="1"/>
          <p:nvPr/>
        </p:nvSpPr>
        <p:spPr>
          <a:xfrm>
            <a:off x="1784032" y="1446411"/>
            <a:ext cx="9598631" cy="5693866"/>
          </a:xfrm>
          <a:prstGeom prst="rect">
            <a:avLst/>
          </a:prstGeom>
          <a:noFill/>
        </p:spPr>
        <p:txBody>
          <a:bodyPr wrap="square">
            <a:spAutoFit/>
          </a:bodyPr>
          <a:lstStyle/>
          <a:p>
            <a:pPr marR="59690" algn="just">
              <a:spcBef>
                <a:spcPts val="5"/>
              </a:spcBef>
              <a:buNone/>
            </a:pPr>
            <a:r>
              <a:rPr lang="en-US" sz="1400" dirty="0">
                <a:effectLst/>
                <a:latin typeface="Times New Roman" panose="02020603050405020304" pitchFamily="18" charset="0"/>
                <a:ea typeface="Times New Roman" panose="02020603050405020304" pitchFamily="18" charset="0"/>
              </a:rPr>
              <a:t>Epoch 1/50 225/225 </a:t>
            </a:r>
            <a:r>
              <a:rPr lang="en-US" sz="1400" dirty="0">
                <a:effectLst/>
                <a:latin typeface="MS Mincho" panose="02020609040205080304" pitchFamily="49" charset="-128"/>
                <a:ea typeface="Times New Roman" panose="02020603050405020304" pitchFamily="18" charset="0"/>
                <a:cs typeface="MS Mincho" panose="02020609040205080304" pitchFamily="49" charset="-128"/>
              </a:rPr>
              <a:t>━━━━━━━━━━━━━━━━━━━━</a:t>
            </a:r>
            <a:r>
              <a:rPr lang="en-US" sz="1400" dirty="0">
                <a:effectLst/>
                <a:latin typeface="Times New Roman" panose="02020603050405020304" pitchFamily="18" charset="0"/>
                <a:ea typeface="Times New Roman" panose="02020603050405020304" pitchFamily="18" charset="0"/>
              </a:rPr>
              <a:t> 2s 6ms/step Epoch 1: Precision: 0.5240, Recall: 0.5283 898/898 </a:t>
            </a:r>
            <a:r>
              <a:rPr lang="en-US" sz="1400" dirty="0">
                <a:effectLst/>
                <a:latin typeface="MS Mincho" panose="02020609040205080304" pitchFamily="49" charset="-128"/>
                <a:ea typeface="Times New Roman" panose="02020603050405020304" pitchFamily="18" charset="0"/>
                <a:cs typeface="MS Mincho" panose="02020609040205080304" pitchFamily="49" charset="-128"/>
              </a:rPr>
              <a:t>━━━━━━━━━━━━━━━━━━━━</a:t>
            </a:r>
            <a:r>
              <a:rPr lang="en-US" sz="1400" dirty="0">
                <a:effectLst/>
                <a:latin typeface="Times New Roman" panose="02020603050405020304" pitchFamily="18" charset="0"/>
                <a:ea typeface="Times New Roman" panose="02020603050405020304" pitchFamily="18" charset="0"/>
              </a:rPr>
              <a:t> 28s 22ms/step - accuracy: 0.4478 - loss: 1.0371 - </a:t>
            </a:r>
            <a:r>
              <a:rPr lang="en-US" sz="1400" dirty="0" err="1">
                <a:effectLst/>
                <a:latin typeface="Times New Roman" panose="02020603050405020304" pitchFamily="18" charset="0"/>
                <a:ea typeface="Times New Roman" panose="02020603050405020304" pitchFamily="18" charset="0"/>
              </a:rPr>
              <a:t>val_accuracy</a:t>
            </a:r>
            <a:r>
              <a:rPr lang="en-US" sz="1400" dirty="0">
                <a:effectLst/>
                <a:latin typeface="Times New Roman" panose="02020603050405020304" pitchFamily="18" charset="0"/>
                <a:ea typeface="Times New Roman" panose="02020603050405020304" pitchFamily="18" charset="0"/>
              </a:rPr>
              <a:t>: 0.5283 - </a:t>
            </a:r>
            <a:r>
              <a:rPr lang="en-US" sz="1400" dirty="0" err="1">
                <a:effectLst/>
                <a:latin typeface="Times New Roman" panose="02020603050405020304" pitchFamily="18" charset="0"/>
                <a:ea typeface="Times New Roman" panose="02020603050405020304" pitchFamily="18" charset="0"/>
              </a:rPr>
              <a:t>val_loss</a:t>
            </a:r>
            <a:r>
              <a:rPr lang="en-US" sz="1400" dirty="0">
                <a:effectLst/>
                <a:latin typeface="Times New Roman" panose="02020603050405020304" pitchFamily="18" charset="0"/>
                <a:ea typeface="Times New Roman" panose="02020603050405020304" pitchFamily="18" charset="0"/>
              </a:rPr>
              <a:t>: 0.9634</a:t>
            </a:r>
            <a:endParaRPr lang="en-IN" sz="1400" dirty="0">
              <a:effectLst/>
              <a:latin typeface="Times New Roman" panose="02020603050405020304" pitchFamily="18" charset="0"/>
              <a:ea typeface="Times New Roman" panose="02020603050405020304" pitchFamily="18" charset="0"/>
            </a:endParaRPr>
          </a:p>
          <a:p>
            <a:pPr marR="59690" algn="just">
              <a:spcBef>
                <a:spcPts val="5"/>
              </a:spcBef>
              <a:buNone/>
            </a:pPr>
            <a:r>
              <a:rPr lang="en-US" sz="1400" dirty="0">
                <a:effectLst/>
                <a:latin typeface="Times New Roman" panose="02020603050405020304" pitchFamily="18" charset="0"/>
                <a:ea typeface="Times New Roman" panose="02020603050405020304" pitchFamily="18" charset="0"/>
              </a:rPr>
              <a:t>Epoch 2/50 225/225 </a:t>
            </a:r>
            <a:r>
              <a:rPr lang="en-US" sz="1400" dirty="0">
                <a:effectLst/>
                <a:latin typeface="MS Mincho" panose="02020609040205080304" pitchFamily="49" charset="-128"/>
                <a:ea typeface="Times New Roman" panose="02020603050405020304" pitchFamily="18" charset="0"/>
                <a:cs typeface="MS Mincho" panose="02020609040205080304" pitchFamily="49" charset="-128"/>
              </a:rPr>
              <a:t>━━━━━━━━━━━━━━━━━━━━</a:t>
            </a:r>
            <a:r>
              <a:rPr lang="en-US" sz="1400" dirty="0">
                <a:effectLst/>
                <a:latin typeface="Times New Roman" panose="02020603050405020304" pitchFamily="18" charset="0"/>
                <a:ea typeface="Times New Roman" panose="02020603050405020304" pitchFamily="18" charset="0"/>
              </a:rPr>
              <a:t> 1s 6ms/step Epoch 2: Precision: 0.6772, Recall: 0.6851 898/898 </a:t>
            </a:r>
            <a:r>
              <a:rPr lang="en-US" sz="1400" dirty="0">
                <a:effectLst/>
                <a:latin typeface="MS Mincho" panose="02020609040205080304" pitchFamily="49" charset="-128"/>
                <a:ea typeface="Times New Roman" panose="02020603050405020304" pitchFamily="18" charset="0"/>
                <a:cs typeface="MS Mincho" panose="02020609040205080304" pitchFamily="49" charset="-128"/>
              </a:rPr>
              <a:t>━━━━━━━━━━━━━━━━━━━━</a:t>
            </a:r>
            <a:r>
              <a:rPr lang="en-US" sz="1400" dirty="0">
                <a:effectLst/>
                <a:latin typeface="Times New Roman" panose="02020603050405020304" pitchFamily="18" charset="0"/>
                <a:ea typeface="Times New Roman" panose="02020603050405020304" pitchFamily="18" charset="0"/>
              </a:rPr>
              <a:t> 21s 23ms/step - accuracy: 0.5503 - loss: 0.9195 - </a:t>
            </a:r>
            <a:r>
              <a:rPr lang="en-US" sz="1400" dirty="0" err="1">
                <a:effectLst/>
                <a:latin typeface="Times New Roman" panose="02020603050405020304" pitchFamily="18" charset="0"/>
                <a:ea typeface="Times New Roman" panose="02020603050405020304" pitchFamily="18" charset="0"/>
              </a:rPr>
              <a:t>val_accuracy</a:t>
            </a:r>
            <a:r>
              <a:rPr lang="en-US" sz="1400" dirty="0">
                <a:effectLst/>
                <a:latin typeface="Times New Roman" panose="02020603050405020304" pitchFamily="18" charset="0"/>
                <a:ea typeface="Times New Roman" panose="02020603050405020304" pitchFamily="18" charset="0"/>
              </a:rPr>
              <a:t>: 0.6851 - </a:t>
            </a:r>
            <a:r>
              <a:rPr lang="en-US" sz="1400" dirty="0" err="1">
                <a:effectLst/>
                <a:latin typeface="Times New Roman" panose="02020603050405020304" pitchFamily="18" charset="0"/>
                <a:ea typeface="Times New Roman" panose="02020603050405020304" pitchFamily="18" charset="0"/>
              </a:rPr>
              <a:t>val_loss</a:t>
            </a:r>
            <a:r>
              <a:rPr lang="en-US" sz="1400" dirty="0">
                <a:effectLst/>
                <a:latin typeface="Times New Roman" panose="02020603050405020304" pitchFamily="18" charset="0"/>
                <a:ea typeface="Times New Roman" panose="02020603050405020304" pitchFamily="18" charset="0"/>
              </a:rPr>
              <a:t>: 0.6546 Epoch 3/50 225/225 </a:t>
            </a:r>
            <a:r>
              <a:rPr lang="en-US" sz="1400" dirty="0">
                <a:effectLst/>
                <a:latin typeface="MS Mincho" panose="02020609040205080304" pitchFamily="49" charset="-128"/>
                <a:ea typeface="Times New Roman" panose="02020603050405020304" pitchFamily="18" charset="0"/>
                <a:cs typeface="MS Mincho" panose="02020609040205080304" pitchFamily="49" charset="-128"/>
              </a:rPr>
              <a:t>━━━━━━━━━━━━━━━━━━━━</a:t>
            </a:r>
            <a:r>
              <a:rPr lang="en-US" sz="1400" dirty="0">
                <a:effectLst/>
                <a:latin typeface="Times New Roman" panose="02020603050405020304" pitchFamily="18" charset="0"/>
                <a:ea typeface="Times New Roman" panose="02020603050405020304" pitchFamily="18" charset="0"/>
              </a:rPr>
              <a:t> 1s 5ms/step </a:t>
            </a:r>
            <a:endParaRPr lang="en-IN" sz="1400" dirty="0">
              <a:effectLst/>
              <a:latin typeface="Times New Roman" panose="02020603050405020304" pitchFamily="18" charset="0"/>
              <a:ea typeface="Times New Roman" panose="02020603050405020304" pitchFamily="18" charset="0"/>
            </a:endParaRPr>
          </a:p>
          <a:p>
            <a:pPr marR="59690" algn="just">
              <a:spcBef>
                <a:spcPts val="5"/>
              </a:spcBef>
            </a:pPr>
            <a:r>
              <a:rPr lang="en-US" sz="1400" dirty="0">
                <a:effectLst/>
                <a:latin typeface="Times New Roman" panose="02020603050405020304" pitchFamily="18" charset="0"/>
                <a:ea typeface="Times New Roman" panose="02020603050405020304" pitchFamily="18" charset="0"/>
              </a:rPr>
              <a:t>Epoch 3: Precision: 0.7165, Recall: 0.7274 898/898 </a:t>
            </a:r>
            <a:r>
              <a:rPr lang="en-US" sz="1400" dirty="0">
                <a:effectLst/>
                <a:latin typeface="MS Mincho" panose="02020609040205080304" pitchFamily="49" charset="-128"/>
                <a:ea typeface="Times New Roman" panose="02020603050405020304" pitchFamily="18" charset="0"/>
                <a:cs typeface="MS Mincho" panose="02020609040205080304" pitchFamily="49" charset="-128"/>
              </a:rPr>
              <a:t>━━━━━━━━━━━━━━━━━━━━</a:t>
            </a:r>
            <a:r>
              <a:rPr lang="en-US" sz="1400" dirty="0">
                <a:effectLst/>
                <a:latin typeface="Times New Roman" panose="02020603050405020304" pitchFamily="18" charset="0"/>
                <a:ea typeface="Times New Roman" panose="02020603050405020304" pitchFamily="18" charset="0"/>
              </a:rPr>
              <a:t> 20s 23ms/step - accuracy: 0.6928 - loss: 0.6278 - </a:t>
            </a:r>
            <a:r>
              <a:rPr lang="en-US" sz="1400" dirty="0" err="1">
                <a:effectLst/>
                <a:latin typeface="Times New Roman" panose="02020603050405020304" pitchFamily="18" charset="0"/>
                <a:ea typeface="Times New Roman" panose="02020603050405020304" pitchFamily="18" charset="0"/>
              </a:rPr>
              <a:t>val_accuracy</a:t>
            </a:r>
            <a:r>
              <a:rPr lang="en-US" sz="1400" dirty="0">
                <a:effectLst/>
                <a:latin typeface="Times New Roman" panose="02020603050405020304" pitchFamily="18" charset="0"/>
                <a:ea typeface="Times New Roman" panose="02020603050405020304" pitchFamily="18" charset="0"/>
              </a:rPr>
              <a:t>: 0.7274 - </a:t>
            </a:r>
            <a:r>
              <a:rPr lang="en-US" sz="1400" dirty="0" err="1">
                <a:effectLst/>
                <a:latin typeface="Times New Roman" panose="02020603050405020304" pitchFamily="18" charset="0"/>
                <a:ea typeface="Times New Roman" panose="02020603050405020304" pitchFamily="18" charset="0"/>
              </a:rPr>
              <a:t>val_loss</a:t>
            </a:r>
            <a:r>
              <a:rPr lang="en-US" sz="1400" dirty="0">
                <a:effectLst/>
                <a:latin typeface="Times New Roman" panose="02020603050405020304" pitchFamily="18" charset="0"/>
                <a:ea typeface="Times New Roman" panose="02020603050405020304" pitchFamily="18" charset="0"/>
              </a:rPr>
              <a:t>: 0.5455 Epoch 4/50 225/225 </a:t>
            </a:r>
            <a:r>
              <a:rPr lang="en-US" sz="1400" dirty="0">
                <a:effectLst/>
                <a:latin typeface="MS Mincho" panose="02020609040205080304" pitchFamily="49" charset="-128"/>
                <a:ea typeface="Times New Roman" panose="02020603050405020304" pitchFamily="18" charset="0"/>
                <a:cs typeface="MS Mincho" panose="02020609040205080304" pitchFamily="49" charset="-128"/>
              </a:rPr>
              <a:t>━━━━━━━━━━━━━━━━━━━━</a:t>
            </a:r>
            <a:r>
              <a:rPr lang="en-US" sz="1400" dirty="0">
                <a:effectLst/>
                <a:latin typeface="Times New Roman" panose="02020603050405020304" pitchFamily="18" charset="0"/>
                <a:ea typeface="Times New Roman" panose="02020603050405020304" pitchFamily="18" charset="0"/>
              </a:rPr>
              <a:t> 1s 6ms/step </a:t>
            </a:r>
          </a:p>
          <a:p>
            <a:pPr marR="59690" algn="just">
              <a:spcBef>
                <a:spcPts val="5"/>
              </a:spcBef>
            </a:pPr>
            <a:r>
              <a:rPr lang="en-US" dirty="0">
                <a:latin typeface="Times New Roman" panose="02020603050405020304" pitchFamily="18" charset="0"/>
                <a:ea typeface="Times New Roman" panose="02020603050405020304" pitchFamily="18" charset="0"/>
              </a:rPr>
              <a:t>.</a:t>
            </a:r>
          </a:p>
          <a:p>
            <a:pPr marR="59690" algn="just">
              <a:spcBef>
                <a:spcPts val="5"/>
              </a:spcBef>
            </a:pPr>
            <a:r>
              <a:rPr lang="en-US" sz="1400" dirty="0">
                <a:effectLst/>
                <a:latin typeface="Times New Roman" panose="02020603050405020304" pitchFamily="18" charset="0"/>
                <a:ea typeface="Times New Roman" panose="02020603050405020304" pitchFamily="18" charset="0"/>
              </a:rPr>
              <a:t>.</a:t>
            </a:r>
          </a:p>
          <a:p>
            <a:pPr marR="59690" algn="just">
              <a:spcBef>
                <a:spcPts val="5"/>
              </a:spcBef>
              <a:buNone/>
            </a:pPr>
            <a:r>
              <a:rPr lang="en-US" dirty="0">
                <a:effectLst/>
                <a:latin typeface="Times New Roman" panose="02020603050405020304" pitchFamily="18" charset="0"/>
                <a:ea typeface="Times New Roman" panose="02020603050405020304" pitchFamily="18" charset="0"/>
              </a:rPr>
              <a:t>Epoch 49: Precision: 0.7510, Recall: 0.7584 898/898 </a:t>
            </a:r>
            <a:r>
              <a:rPr lang="en-US" dirty="0">
                <a:effectLst/>
                <a:latin typeface="MS Mincho" panose="02020609040205080304" pitchFamily="49" charset="-128"/>
                <a:ea typeface="Times New Roman" panose="02020603050405020304" pitchFamily="18" charset="0"/>
                <a:cs typeface="MS Mincho" panose="02020609040205080304" pitchFamily="49" charset="-128"/>
              </a:rPr>
              <a:t>━━━━━━━━━━━━━━━━━━━━</a:t>
            </a:r>
            <a:r>
              <a:rPr lang="en-US" dirty="0">
                <a:effectLst/>
                <a:latin typeface="Times New Roman" panose="02020603050405020304" pitchFamily="18" charset="0"/>
                <a:ea typeface="Times New Roman" panose="02020603050405020304" pitchFamily="18" charset="0"/>
              </a:rPr>
              <a:t> 21s 23ms/step - accuracy: 0.8175 - loss: 0.3946 - </a:t>
            </a:r>
            <a:r>
              <a:rPr lang="en-US" dirty="0" err="1">
                <a:effectLst/>
                <a:latin typeface="Times New Roman" panose="02020603050405020304" pitchFamily="18" charset="0"/>
                <a:ea typeface="Times New Roman" panose="02020603050405020304" pitchFamily="18" charset="0"/>
              </a:rPr>
              <a:t>val_accuracy</a:t>
            </a:r>
            <a:r>
              <a:rPr lang="en-US" dirty="0">
                <a:effectLst/>
                <a:latin typeface="Times New Roman" panose="02020603050405020304" pitchFamily="18" charset="0"/>
                <a:ea typeface="Times New Roman" panose="02020603050405020304" pitchFamily="18" charset="0"/>
              </a:rPr>
              <a:t>: 0.7584 - </a:t>
            </a:r>
            <a:r>
              <a:rPr lang="en-US" dirty="0" err="1">
                <a:effectLst/>
                <a:latin typeface="Times New Roman" panose="02020603050405020304" pitchFamily="18" charset="0"/>
                <a:ea typeface="Times New Roman" panose="02020603050405020304" pitchFamily="18" charset="0"/>
              </a:rPr>
              <a:t>val_loss</a:t>
            </a:r>
            <a:r>
              <a:rPr lang="en-US" dirty="0">
                <a:effectLst/>
                <a:latin typeface="Times New Roman" panose="02020603050405020304" pitchFamily="18" charset="0"/>
                <a:ea typeface="Times New Roman" panose="02020603050405020304" pitchFamily="18" charset="0"/>
              </a:rPr>
              <a:t>: 0.5047 Epoch 50/50 225/225 </a:t>
            </a:r>
            <a:r>
              <a:rPr lang="en-US" dirty="0">
                <a:effectLst/>
                <a:latin typeface="MS Mincho" panose="02020609040205080304" pitchFamily="49" charset="-128"/>
                <a:ea typeface="Times New Roman" panose="02020603050405020304" pitchFamily="18" charset="0"/>
                <a:cs typeface="MS Mincho" panose="02020609040205080304" pitchFamily="49" charset="-128"/>
              </a:rPr>
              <a:t>━━━━━━━━━━━━━━━━━━━━</a:t>
            </a:r>
            <a:r>
              <a:rPr lang="en-US" dirty="0">
                <a:effectLst/>
                <a:latin typeface="Times New Roman" panose="02020603050405020304" pitchFamily="18" charset="0"/>
                <a:ea typeface="Times New Roman" panose="02020603050405020304" pitchFamily="18" charset="0"/>
              </a:rPr>
              <a:t> 1s 5ms/step </a:t>
            </a:r>
            <a:endParaRPr lang="en-IN" dirty="0">
              <a:effectLst/>
              <a:latin typeface="Times New Roman" panose="02020603050405020304" pitchFamily="18" charset="0"/>
              <a:ea typeface="Times New Roman" panose="02020603050405020304" pitchFamily="18" charset="0"/>
            </a:endParaRPr>
          </a:p>
          <a:p>
            <a:pPr marR="59690" algn="just">
              <a:spcBef>
                <a:spcPts val="5"/>
              </a:spcBef>
              <a:buNone/>
            </a:pPr>
            <a:r>
              <a:rPr lang="en-US" dirty="0">
                <a:effectLst/>
                <a:latin typeface="Times New Roman" panose="02020603050405020304" pitchFamily="18" charset="0"/>
                <a:ea typeface="Times New Roman" panose="02020603050405020304" pitchFamily="18" charset="0"/>
              </a:rPr>
              <a:t>Epoch 50: Precision: 0.7571, Recall: 0.7642 898/898 </a:t>
            </a:r>
            <a:r>
              <a:rPr lang="en-US" dirty="0">
                <a:effectLst/>
                <a:latin typeface="MS Mincho" panose="02020609040205080304" pitchFamily="49" charset="-128"/>
                <a:ea typeface="Times New Roman" panose="02020603050405020304" pitchFamily="18" charset="0"/>
                <a:cs typeface="MS Mincho" panose="02020609040205080304" pitchFamily="49" charset="-128"/>
              </a:rPr>
              <a:t>━━━━━━━━━━━━━━━━━━━━</a:t>
            </a:r>
            <a:r>
              <a:rPr lang="en-US" dirty="0">
                <a:effectLst/>
                <a:latin typeface="Times New Roman" panose="02020603050405020304" pitchFamily="18" charset="0"/>
                <a:ea typeface="Times New Roman" panose="02020603050405020304" pitchFamily="18" charset="0"/>
              </a:rPr>
              <a:t> 19s 21ms/step - accuracy: 0.8184 - loss: 0.3944 - </a:t>
            </a:r>
            <a:r>
              <a:rPr lang="en-US" dirty="0" err="1">
                <a:effectLst/>
                <a:latin typeface="Times New Roman" panose="02020603050405020304" pitchFamily="18" charset="0"/>
                <a:ea typeface="Times New Roman" panose="02020603050405020304" pitchFamily="18" charset="0"/>
              </a:rPr>
              <a:t>val_accuracy</a:t>
            </a:r>
            <a:r>
              <a:rPr lang="en-US" dirty="0">
                <a:effectLst/>
                <a:latin typeface="Times New Roman" panose="02020603050405020304" pitchFamily="18" charset="0"/>
                <a:ea typeface="Times New Roman" panose="02020603050405020304" pitchFamily="18" charset="0"/>
              </a:rPr>
              <a:t>: 0.7642 - </a:t>
            </a:r>
            <a:r>
              <a:rPr lang="en-US" dirty="0" err="1">
                <a:effectLst/>
                <a:latin typeface="Times New Roman" panose="02020603050405020304" pitchFamily="18" charset="0"/>
                <a:ea typeface="Times New Roman" panose="02020603050405020304" pitchFamily="18" charset="0"/>
              </a:rPr>
              <a:t>val_loss</a:t>
            </a:r>
            <a:r>
              <a:rPr lang="en-US" dirty="0">
                <a:effectLst/>
                <a:latin typeface="Times New Roman" panose="02020603050405020304" pitchFamily="18" charset="0"/>
                <a:ea typeface="Times New Roman" panose="02020603050405020304" pitchFamily="18" charset="0"/>
              </a:rPr>
              <a:t>: 0.5021 225/225 </a:t>
            </a:r>
            <a:r>
              <a:rPr lang="en-US" dirty="0">
                <a:effectLst/>
                <a:latin typeface="MS Mincho" panose="02020609040205080304" pitchFamily="49" charset="-128"/>
                <a:ea typeface="Times New Roman" panose="02020603050405020304" pitchFamily="18" charset="0"/>
                <a:cs typeface="MS Mincho" panose="02020609040205080304" pitchFamily="49" charset="-128"/>
              </a:rPr>
              <a:t>━━━━━━━━━━━━━━━━━━━━</a:t>
            </a:r>
            <a:r>
              <a:rPr lang="en-US" dirty="0">
                <a:effectLst/>
                <a:latin typeface="Times New Roman" panose="02020603050405020304" pitchFamily="18" charset="0"/>
                <a:ea typeface="Times New Roman" panose="02020603050405020304" pitchFamily="18" charset="0"/>
              </a:rPr>
              <a:t> 1s 6ms/step </a:t>
            </a:r>
            <a:endParaRPr lang="en-IN" dirty="0">
              <a:effectLst/>
              <a:latin typeface="Times New Roman" panose="02020603050405020304" pitchFamily="18" charset="0"/>
              <a:ea typeface="Times New Roman" panose="02020603050405020304" pitchFamily="18" charset="0"/>
            </a:endParaRPr>
          </a:p>
          <a:p>
            <a:pPr marR="59690" algn="just">
              <a:spcBef>
                <a:spcPts val="5"/>
              </a:spcBef>
              <a:buNone/>
            </a:pPr>
            <a:r>
              <a:rPr lang="en-US" dirty="0">
                <a:effectLst/>
                <a:latin typeface="Times New Roman" panose="02020603050405020304" pitchFamily="18" charset="0"/>
                <a:ea typeface="Times New Roman" panose="02020603050405020304" pitchFamily="18" charset="0"/>
              </a:rPr>
              <a:t>LSTM Model Accuracy: 0.7642061281337047 </a:t>
            </a:r>
            <a:endParaRPr lang="en-IN" dirty="0">
              <a:effectLst/>
              <a:latin typeface="Times New Roman" panose="02020603050405020304" pitchFamily="18" charset="0"/>
              <a:ea typeface="Times New Roman" panose="02020603050405020304" pitchFamily="18" charset="0"/>
            </a:endParaRPr>
          </a:p>
          <a:p>
            <a:pPr marR="59690" algn="just">
              <a:spcBef>
                <a:spcPts val="5"/>
              </a:spcBef>
              <a:buNone/>
            </a:pPr>
            <a:r>
              <a:rPr lang="en-US" dirty="0">
                <a:effectLst/>
                <a:latin typeface="Times New Roman" panose="02020603050405020304" pitchFamily="18" charset="0"/>
                <a:ea typeface="Times New Roman" panose="02020603050405020304" pitchFamily="18" charset="0"/>
              </a:rPr>
              <a:t>Precision: 0.7570721618910257 </a:t>
            </a:r>
            <a:endParaRPr lang="en-IN" dirty="0">
              <a:effectLst/>
              <a:latin typeface="Times New Roman" panose="02020603050405020304" pitchFamily="18" charset="0"/>
              <a:ea typeface="Times New Roman" panose="02020603050405020304" pitchFamily="18" charset="0"/>
            </a:endParaRPr>
          </a:p>
          <a:p>
            <a:pPr marR="59690" algn="just">
              <a:spcBef>
                <a:spcPts val="5"/>
              </a:spcBef>
              <a:buNone/>
            </a:pPr>
            <a:r>
              <a:rPr lang="en-US" dirty="0">
                <a:effectLst/>
                <a:latin typeface="Times New Roman" panose="02020603050405020304" pitchFamily="18" charset="0"/>
                <a:ea typeface="Times New Roman" panose="02020603050405020304" pitchFamily="18" charset="0"/>
              </a:rPr>
              <a:t>Recall: 0.7642061281337047 </a:t>
            </a:r>
            <a:endParaRPr lang="en-IN" dirty="0">
              <a:effectLst/>
              <a:latin typeface="Times New Roman" panose="02020603050405020304" pitchFamily="18" charset="0"/>
              <a:ea typeface="Times New Roman" panose="02020603050405020304" pitchFamily="18" charset="0"/>
            </a:endParaRPr>
          </a:p>
          <a:p>
            <a:pPr marR="59690" algn="just">
              <a:spcBef>
                <a:spcPts val="5"/>
              </a:spcBef>
              <a:buNone/>
            </a:pPr>
            <a:r>
              <a:rPr lang="en-US" dirty="0">
                <a:effectLst/>
                <a:latin typeface="Times New Roman" panose="02020603050405020304" pitchFamily="18" charset="0"/>
                <a:ea typeface="Times New Roman" panose="02020603050405020304" pitchFamily="18" charset="0"/>
              </a:rPr>
              <a:t>LSTM Classification Report: precision recall f1-score support 0 0.7154 0.4627 0.5620 2347 1 0.7745 0.9120 0.8377 2433 2 0.7801 0.9092 0.8397 2400 </a:t>
            </a:r>
            <a:endParaRPr lang="en-IN" dirty="0">
              <a:effectLst/>
              <a:latin typeface="Times New Roman" panose="02020603050405020304" pitchFamily="18" charset="0"/>
              <a:ea typeface="Times New Roman" panose="02020603050405020304" pitchFamily="18" charset="0"/>
            </a:endParaRPr>
          </a:p>
          <a:p>
            <a:pPr marR="59690" algn="just">
              <a:spcBef>
                <a:spcPts val="5"/>
              </a:spcBef>
              <a:buNone/>
            </a:pPr>
            <a:r>
              <a:rPr lang="en-US" dirty="0">
                <a:effectLst/>
                <a:latin typeface="Times New Roman" panose="02020603050405020304" pitchFamily="18" charset="0"/>
                <a:ea typeface="Times New Roman" panose="02020603050405020304" pitchFamily="18" charset="0"/>
              </a:rPr>
              <a:t>accuracy 0.7642 7180 </a:t>
            </a:r>
            <a:endParaRPr lang="en-IN" dirty="0">
              <a:effectLst/>
              <a:latin typeface="Times New Roman" panose="02020603050405020304" pitchFamily="18" charset="0"/>
              <a:ea typeface="Times New Roman" panose="02020603050405020304" pitchFamily="18" charset="0"/>
            </a:endParaRPr>
          </a:p>
          <a:p>
            <a:pPr marR="59690" algn="just">
              <a:spcBef>
                <a:spcPts val="5"/>
              </a:spcBef>
              <a:buNone/>
            </a:pPr>
            <a:r>
              <a:rPr lang="en-US" dirty="0">
                <a:effectLst/>
                <a:latin typeface="Times New Roman" panose="02020603050405020304" pitchFamily="18" charset="0"/>
                <a:ea typeface="Times New Roman" panose="02020603050405020304" pitchFamily="18" charset="0"/>
              </a:rPr>
              <a:t>macro avg 0.7567 0.7613 0.7465 7180 </a:t>
            </a:r>
            <a:endParaRPr lang="en-IN" dirty="0">
              <a:effectLst/>
              <a:latin typeface="Times New Roman" panose="02020603050405020304" pitchFamily="18" charset="0"/>
              <a:ea typeface="Times New Roman" panose="02020603050405020304" pitchFamily="18" charset="0"/>
            </a:endParaRPr>
          </a:p>
          <a:p>
            <a:pPr marR="59690" algn="just">
              <a:spcBef>
                <a:spcPts val="5"/>
              </a:spcBef>
            </a:pPr>
            <a:r>
              <a:rPr lang="en-US" dirty="0">
                <a:effectLst/>
                <a:latin typeface="Times New Roman" panose="02020603050405020304" pitchFamily="18" charset="0"/>
                <a:ea typeface="Times New Roman" panose="02020603050405020304" pitchFamily="18" charset="0"/>
              </a:rPr>
              <a:t>weighted avg 0.7571 0.7642 0.7482 7180</a:t>
            </a:r>
            <a:endParaRPr lang="en-IN" dirty="0">
              <a:effectLst/>
              <a:latin typeface="Times New Roman" panose="02020603050405020304" pitchFamily="18" charset="0"/>
              <a:ea typeface="Times New Roman" panose="02020603050405020304" pitchFamily="18" charset="0"/>
            </a:endParaRPr>
          </a:p>
          <a:p>
            <a:pPr marR="59690" algn="just">
              <a:spcBef>
                <a:spcPts val="5"/>
              </a:spcBef>
            </a:pPr>
            <a:endParaRPr lang="en-IN" sz="1400"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711F5E2C-A9E6-F1A5-D426-929673BD611D}"/>
              </a:ext>
            </a:extLst>
          </p:cNvPr>
          <p:cNvSpPr txBox="1"/>
          <p:nvPr/>
        </p:nvSpPr>
        <p:spPr>
          <a:xfrm>
            <a:off x="1391292" y="984746"/>
            <a:ext cx="7352016" cy="461665"/>
          </a:xfrm>
          <a:prstGeom prst="rect">
            <a:avLst/>
          </a:prstGeom>
          <a:noFill/>
        </p:spPr>
        <p:txBody>
          <a:bodyPr wrap="square">
            <a:spAutoFit/>
          </a:bodyPr>
          <a:lstStyle/>
          <a:p>
            <a:pPr lvl="0" algn="just" rtl="0">
              <a:spcBef>
                <a:spcPts val="0"/>
              </a:spcBef>
              <a:spcAft>
                <a:spcPts val="0"/>
              </a:spcAft>
            </a:pPr>
            <a:r>
              <a:rPr lang="en-US" sz="2400" b="1" dirty="0">
                <a:solidFill>
                  <a:schemeClr val="dk1"/>
                </a:solidFill>
                <a:latin typeface="Times New Roman" panose="02020603050405020304" pitchFamily="18" charset="0"/>
                <a:cs typeface="Times New Roman" panose="02020603050405020304" pitchFamily="18" charset="0"/>
              </a:rPr>
              <a:t>Long Short-Term Memory (LSTM):</a:t>
            </a:r>
          </a:p>
        </p:txBody>
      </p:sp>
    </p:spTree>
    <p:extLst>
      <p:ext uri="{BB962C8B-B14F-4D97-AF65-F5344CB8AC3E}">
        <p14:creationId xmlns:p14="http://schemas.microsoft.com/office/powerpoint/2010/main" val="2823641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9">
          <a:extLst>
            <a:ext uri="{FF2B5EF4-FFF2-40B4-BE49-F238E27FC236}">
              <a16:creationId xmlns:a16="http://schemas.microsoft.com/office/drawing/2014/main" id="{E31E258A-F019-DA68-4077-784B4C59C945}"/>
            </a:ext>
          </a:extLst>
        </p:cNvPr>
        <p:cNvGrpSpPr/>
        <p:nvPr/>
      </p:nvGrpSpPr>
      <p:grpSpPr>
        <a:xfrm>
          <a:off x="0" y="0"/>
          <a:ext cx="0" cy="0"/>
          <a:chOff x="0" y="0"/>
          <a:chExt cx="0" cy="0"/>
        </a:xfrm>
      </p:grpSpPr>
      <p:sp>
        <p:nvSpPr>
          <p:cNvPr id="150" name="Google Shape;150;p14">
            <a:extLst>
              <a:ext uri="{FF2B5EF4-FFF2-40B4-BE49-F238E27FC236}">
                <a16:creationId xmlns:a16="http://schemas.microsoft.com/office/drawing/2014/main" id="{8B2834F3-948E-C930-9AD7-1BD1BF978E1C}"/>
              </a:ext>
            </a:extLst>
          </p:cNvPr>
          <p:cNvSpPr txBox="1">
            <a:spLocks noGrp="1"/>
          </p:cNvSpPr>
          <p:nvPr>
            <p:ph type="title"/>
          </p:nvPr>
        </p:nvSpPr>
        <p:spPr>
          <a:xfrm>
            <a:off x="3501897" y="238354"/>
            <a:ext cx="8273143" cy="47512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000" dirty="0">
                <a:solidFill>
                  <a:srgbClr val="0070C0"/>
                </a:solidFill>
                <a:latin typeface="Arial"/>
                <a:ea typeface="Arial"/>
                <a:cs typeface="Arial"/>
                <a:sym typeface="Arial"/>
              </a:rPr>
              <a:t>PROPOSED SYSTEM OUTPUT </a:t>
            </a:r>
            <a:endParaRPr sz="3000" dirty="0">
              <a:solidFill>
                <a:srgbClr val="0070C0"/>
              </a:solidFill>
              <a:latin typeface="Arial"/>
              <a:ea typeface="Arial"/>
              <a:cs typeface="Arial"/>
              <a:sym typeface="Arial"/>
            </a:endParaRPr>
          </a:p>
        </p:txBody>
      </p:sp>
      <p:sp>
        <p:nvSpPr>
          <p:cNvPr id="4" name="TextBox 3">
            <a:extLst>
              <a:ext uri="{FF2B5EF4-FFF2-40B4-BE49-F238E27FC236}">
                <a16:creationId xmlns:a16="http://schemas.microsoft.com/office/drawing/2014/main" id="{53CACC67-532E-5EF9-EB77-E60E65CF6DA7}"/>
              </a:ext>
            </a:extLst>
          </p:cNvPr>
          <p:cNvSpPr txBox="1"/>
          <p:nvPr/>
        </p:nvSpPr>
        <p:spPr>
          <a:xfrm>
            <a:off x="1650469" y="1300180"/>
            <a:ext cx="9454793" cy="6199133"/>
          </a:xfrm>
          <a:prstGeom prst="rect">
            <a:avLst/>
          </a:prstGeom>
          <a:noFill/>
        </p:spPr>
        <p:txBody>
          <a:bodyPr wrap="square">
            <a:spAutoFit/>
          </a:bodyPr>
          <a:lstStyle/>
          <a:p>
            <a:pPr algn="just">
              <a:buNone/>
            </a:pPr>
            <a:r>
              <a:rPr lang="en-US" sz="1400" dirty="0">
                <a:effectLst/>
                <a:latin typeface="Times New Roman" panose="02020603050405020304" pitchFamily="18" charset="0"/>
                <a:ea typeface="Times New Roman" panose="02020603050405020304" pitchFamily="18" charset="0"/>
              </a:rPr>
              <a:t>Epoch 1/50 225/225 </a:t>
            </a:r>
            <a:r>
              <a:rPr lang="en-US" sz="1400" dirty="0">
                <a:effectLst/>
                <a:latin typeface="MS Mincho" panose="02020609040205080304" pitchFamily="49" charset="-128"/>
                <a:ea typeface="Times New Roman" panose="02020603050405020304" pitchFamily="18" charset="0"/>
                <a:cs typeface="MS Mincho" panose="02020609040205080304" pitchFamily="49" charset="-128"/>
              </a:rPr>
              <a:t>━━━━━━━━━━━━━━━━━━━━</a:t>
            </a:r>
            <a:r>
              <a:rPr lang="en-US" sz="1400" dirty="0">
                <a:effectLst/>
                <a:latin typeface="Times New Roman" panose="02020603050405020304" pitchFamily="18" charset="0"/>
                <a:ea typeface="Times New Roman" panose="02020603050405020304" pitchFamily="18" charset="0"/>
              </a:rPr>
              <a:t> 1s 4ms/step Epoch 1: Precision: 0.7366, Recall: 0.7432 898/898 </a:t>
            </a:r>
            <a:r>
              <a:rPr lang="en-US" sz="1400" dirty="0">
                <a:effectLst/>
                <a:latin typeface="MS Mincho" panose="02020609040205080304" pitchFamily="49" charset="-128"/>
                <a:ea typeface="Times New Roman" panose="02020603050405020304" pitchFamily="18" charset="0"/>
                <a:cs typeface="MS Mincho" panose="02020609040205080304" pitchFamily="49" charset="-128"/>
              </a:rPr>
              <a:t>━━━━━━━━━━━━━━━━━━━━</a:t>
            </a:r>
            <a:r>
              <a:rPr lang="en-US" sz="1400" dirty="0">
                <a:effectLst/>
                <a:latin typeface="Times New Roman" panose="02020603050405020304" pitchFamily="18" charset="0"/>
                <a:ea typeface="Times New Roman" panose="02020603050405020304" pitchFamily="18" charset="0"/>
              </a:rPr>
              <a:t> 19s 15ms/step - accuracy: 0.6701 - loss: 0.6819 - </a:t>
            </a:r>
            <a:r>
              <a:rPr lang="en-US" sz="1400" dirty="0" err="1">
                <a:effectLst/>
                <a:latin typeface="Times New Roman" panose="02020603050405020304" pitchFamily="18" charset="0"/>
                <a:ea typeface="Times New Roman" panose="02020603050405020304" pitchFamily="18" charset="0"/>
              </a:rPr>
              <a:t>val_accuracy</a:t>
            </a:r>
            <a:r>
              <a:rPr lang="en-US" sz="1400" dirty="0">
                <a:effectLst/>
                <a:latin typeface="Times New Roman" panose="02020603050405020304" pitchFamily="18" charset="0"/>
                <a:ea typeface="Times New Roman" panose="02020603050405020304" pitchFamily="18" charset="0"/>
              </a:rPr>
              <a:t>: 0.7432 - </a:t>
            </a:r>
            <a:r>
              <a:rPr lang="en-US" sz="1400" dirty="0" err="1">
                <a:effectLst/>
                <a:latin typeface="Times New Roman" panose="02020603050405020304" pitchFamily="18" charset="0"/>
                <a:ea typeface="Times New Roman" panose="02020603050405020304" pitchFamily="18" charset="0"/>
              </a:rPr>
              <a:t>val_loss</a:t>
            </a:r>
            <a:r>
              <a:rPr lang="en-US" sz="1400" dirty="0">
                <a:effectLst/>
                <a:latin typeface="Times New Roman" panose="02020603050405020304" pitchFamily="18" charset="0"/>
                <a:ea typeface="Times New Roman" panose="02020603050405020304" pitchFamily="18" charset="0"/>
              </a:rPr>
              <a:t>: 0.5354 </a:t>
            </a:r>
            <a:endParaRPr lang="en-IN" sz="1400" dirty="0">
              <a:effectLst/>
              <a:latin typeface="Times New Roman" panose="02020603050405020304" pitchFamily="18" charset="0"/>
              <a:ea typeface="Times New Roman" panose="02020603050405020304" pitchFamily="18" charset="0"/>
            </a:endParaRPr>
          </a:p>
          <a:p>
            <a:pPr algn="just">
              <a:buNone/>
            </a:pPr>
            <a:r>
              <a:rPr lang="en-US" sz="1400" dirty="0">
                <a:effectLst/>
                <a:latin typeface="Times New Roman" panose="02020603050405020304" pitchFamily="18" charset="0"/>
                <a:ea typeface="Times New Roman" panose="02020603050405020304" pitchFamily="18" charset="0"/>
              </a:rPr>
              <a:t>Epoch 2/50 225/225 </a:t>
            </a:r>
            <a:r>
              <a:rPr lang="en-US" sz="1400" dirty="0">
                <a:effectLst/>
                <a:latin typeface="MS Mincho" panose="02020609040205080304" pitchFamily="49" charset="-128"/>
                <a:ea typeface="Times New Roman" panose="02020603050405020304" pitchFamily="18" charset="0"/>
                <a:cs typeface="MS Mincho" panose="02020609040205080304" pitchFamily="49" charset="-128"/>
              </a:rPr>
              <a:t>━━━━━━━━━━━━━━━━━━━━</a:t>
            </a:r>
            <a:r>
              <a:rPr lang="en-US" sz="1400" dirty="0">
                <a:effectLst/>
                <a:latin typeface="Times New Roman" panose="02020603050405020304" pitchFamily="18" charset="0"/>
                <a:ea typeface="Times New Roman" panose="02020603050405020304" pitchFamily="18" charset="0"/>
              </a:rPr>
              <a:t> 1s 3ms/step Epoch 2: Precision: 0.7501, Recall: 0.7510 898/898 </a:t>
            </a:r>
            <a:r>
              <a:rPr lang="en-US" sz="1400" dirty="0">
                <a:effectLst/>
                <a:latin typeface="MS Mincho" panose="02020609040205080304" pitchFamily="49" charset="-128"/>
                <a:ea typeface="Times New Roman" panose="02020603050405020304" pitchFamily="18" charset="0"/>
                <a:cs typeface="MS Mincho" panose="02020609040205080304" pitchFamily="49" charset="-128"/>
              </a:rPr>
              <a:t>━━━━━━━━━━━━━━━━━━━━</a:t>
            </a:r>
            <a:r>
              <a:rPr lang="en-US" sz="1400" dirty="0">
                <a:effectLst/>
                <a:latin typeface="Times New Roman" panose="02020603050405020304" pitchFamily="18" charset="0"/>
                <a:ea typeface="Times New Roman" panose="02020603050405020304" pitchFamily="18" charset="0"/>
              </a:rPr>
              <a:t> 12s 14ms/step - accuracy: 0.7354 - loss: 0.5494 - </a:t>
            </a:r>
            <a:r>
              <a:rPr lang="en-US" sz="1400" dirty="0" err="1">
                <a:effectLst/>
                <a:latin typeface="Times New Roman" panose="02020603050405020304" pitchFamily="18" charset="0"/>
                <a:ea typeface="Times New Roman" panose="02020603050405020304" pitchFamily="18" charset="0"/>
              </a:rPr>
              <a:t>val_accuracy</a:t>
            </a:r>
            <a:r>
              <a:rPr lang="en-US" sz="1400" dirty="0">
                <a:effectLst/>
                <a:latin typeface="Times New Roman" panose="02020603050405020304" pitchFamily="18" charset="0"/>
                <a:ea typeface="Times New Roman" panose="02020603050405020304" pitchFamily="18" charset="0"/>
              </a:rPr>
              <a:t>: 0.7510 - </a:t>
            </a:r>
            <a:r>
              <a:rPr lang="en-US" sz="1400" dirty="0" err="1">
                <a:effectLst/>
                <a:latin typeface="Times New Roman" panose="02020603050405020304" pitchFamily="18" charset="0"/>
                <a:ea typeface="Times New Roman" panose="02020603050405020304" pitchFamily="18" charset="0"/>
              </a:rPr>
              <a:t>val_loss</a:t>
            </a:r>
            <a:r>
              <a:rPr lang="en-US" sz="1400" dirty="0">
                <a:effectLst/>
                <a:latin typeface="Times New Roman" panose="02020603050405020304" pitchFamily="18" charset="0"/>
                <a:ea typeface="Times New Roman" panose="02020603050405020304" pitchFamily="18" charset="0"/>
              </a:rPr>
              <a:t>: 0.5241 </a:t>
            </a:r>
            <a:endParaRPr lang="en-IN" sz="1400" dirty="0">
              <a:effectLst/>
              <a:latin typeface="Times New Roman" panose="02020603050405020304" pitchFamily="18" charset="0"/>
              <a:ea typeface="Times New Roman" panose="02020603050405020304" pitchFamily="18" charset="0"/>
            </a:endParaRPr>
          </a:p>
          <a:p>
            <a:pPr algn="just">
              <a:buNone/>
            </a:pPr>
            <a:r>
              <a:rPr lang="en-US" sz="1400" dirty="0">
                <a:effectLst/>
                <a:latin typeface="Times New Roman" panose="02020603050405020304" pitchFamily="18" charset="0"/>
                <a:ea typeface="Times New Roman" panose="02020603050405020304" pitchFamily="18" charset="0"/>
              </a:rPr>
              <a:t>Epoch 3/50 225/225 </a:t>
            </a:r>
            <a:r>
              <a:rPr lang="en-US" sz="1400" dirty="0">
                <a:effectLst/>
                <a:latin typeface="MS Mincho" panose="02020609040205080304" pitchFamily="49" charset="-128"/>
                <a:ea typeface="Times New Roman" panose="02020603050405020304" pitchFamily="18" charset="0"/>
                <a:cs typeface="MS Mincho" panose="02020609040205080304" pitchFamily="49" charset="-128"/>
              </a:rPr>
              <a:t>━━━━━━━━━━━━━━━━━━━━</a:t>
            </a:r>
            <a:r>
              <a:rPr lang="en-US" sz="1400" dirty="0">
                <a:effectLst/>
                <a:latin typeface="Times New Roman" panose="02020603050405020304" pitchFamily="18" charset="0"/>
                <a:ea typeface="Times New Roman" panose="02020603050405020304" pitchFamily="18" charset="0"/>
              </a:rPr>
              <a:t> 1s 3ms/step Epoch 3: Precision: 0.7609, Recall: 0.7528 898/898 </a:t>
            </a:r>
            <a:r>
              <a:rPr lang="en-US" sz="1400" dirty="0">
                <a:effectLst/>
                <a:latin typeface="MS Mincho" panose="02020609040205080304" pitchFamily="49" charset="-128"/>
                <a:ea typeface="Times New Roman" panose="02020603050405020304" pitchFamily="18" charset="0"/>
                <a:cs typeface="MS Mincho" panose="02020609040205080304" pitchFamily="49" charset="-128"/>
              </a:rPr>
              <a:t>━━━━━━━━━━━━━━━━━━━━</a:t>
            </a:r>
            <a:r>
              <a:rPr lang="en-US" sz="1400" dirty="0">
                <a:effectLst/>
                <a:latin typeface="Times New Roman" panose="02020603050405020304" pitchFamily="18" charset="0"/>
                <a:ea typeface="Times New Roman" panose="02020603050405020304" pitchFamily="18" charset="0"/>
              </a:rPr>
              <a:t> 12s 14ms/step - accuracy: 0.7411 - loss: 0.5352 - </a:t>
            </a:r>
            <a:r>
              <a:rPr lang="en-US" sz="1400" dirty="0" err="1">
                <a:effectLst/>
                <a:latin typeface="Times New Roman" panose="02020603050405020304" pitchFamily="18" charset="0"/>
                <a:ea typeface="Times New Roman" panose="02020603050405020304" pitchFamily="18" charset="0"/>
              </a:rPr>
              <a:t>val_accuracy</a:t>
            </a:r>
            <a:r>
              <a:rPr lang="en-US" sz="1400" dirty="0">
                <a:effectLst/>
                <a:latin typeface="Times New Roman" panose="02020603050405020304" pitchFamily="18" charset="0"/>
                <a:ea typeface="Times New Roman" panose="02020603050405020304" pitchFamily="18" charset="0"/>
              </a:rPr>
              <a:t>: 0.7528 - </a:t>
            </a:r>
            <a:r>
              <a:rPr lang="en-US" sz="1400" dirty="0" err="1">
                <a:effectLst/>
                <a:latin typeface="Times New Roman" panose="02020603050405020304" pitchFamily="18" charset="0"/>
                <a:ea typeface="Times New Roman" panose="02020603050405020304" pitchFamily="18" charset="0"/>
              </a:rPr>
              <a:t>val_loss</a:t>
            </a:r>
            <a:r>
              <a:rPr lang="en-US" sz="1400" dirty="0">
                <a:effectLst/>
                <a:latin typeface="Times New Roman" panose="02020603050405020304" pitchFamily="18" charset="0"/>
                <a:ea typeface="Times New Roman" panose="02020603050405020304" pitchFamily="18" charset="0"/>
              </a:rPr>
              <a:t>: 0.5176 </a:t>
            </a:r>
          </a:p>
          <a:p>
            <a:pPr algn="just"/>
            <a:r>
              <a:rPr lang="en-US" dirty="0">
                <a:latin typeface="Times New Roman" panose="02020603050405020304" pitchFamily="18" charset="0"/>
                <a:ea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a:p>
            <a:pPr algn="just"/>
            <a:r>
              <a:rPr lang="en-US" dirty="0">
                <a:latin typeface="Times New Roman" panose="02020603050405020304" pitchFamily="18" charset="0"/>
                <a:ea typeface="Times New Roman" panose="02020603050405020304" pitchFamily="18" charset="0"/>
              </a:rPr>
              <a:t>.</a:t>
            </a:r>
          </a:p>
          <a:p>
            <a:pPr algn="just">
              <a:buNone/>
            </a:pPr>
            <a:r>
              <a:rPr lang="en-US" dirty="0">
                <a:effectLst/>
                <a:latin typeface="Times New Roman" panose="02020603050405020304" pitchFamily="18" charset="0"/>
                <a:ea typeface="Times New Roman" panose="02020603050405020304" pitchFamily="18" charset="0"/>
              </a:rPr>
              <a:t>Epoch 49/50 225/225 </a:t>
            </a:r>
            <a:r>
              <a:rPr lang="en-US" dirty="0">
                <a:effectLst/>
                <a:latin typeface="MS Mincho" panose="02020609040205080304" pitchFamily="49" charset="-128"/>
                <a:ea typeface="Times New Roman" panose="02020603050405020304" pitchFamily="18" charset="0"/>
                <a:cs typeface="MS Mincho" panose="02020609040205080304" pitchFamily="49" charset="-128"/>
              </a:rPr>
              <a:t>━━━━━━━━━━━━━━━━━━━━</a:t>
            </a:r>
            <a:r>
              <a:rPr lang="en-US" dirty="0">
                <a:effectLst/>
                <a:latin typeface="Times New Roman" panose="02020603050405020304" pitchFamily="18" charset="0"/>
                <a:ea typeface="Times New Roman" panose="02020603050405020304" pitchFamily="18" charset="0"/>
              </a:rPr>
              <a:t> 1s 3ms/step Epoch 49: Precision: 0.7507, Recall: 0.7577 898/898 </a:t>
            </a:r>
            <a:r>
              <a:rPr lang="en-US" dirty="0">
                <a:effectLst/>
                <a:latin typeface="MS Mincho" panose="02020609040205080304" pitchFamily="49" charset="-128"/>
                <a:ea typeface="Times New Roman" panose="02020603050405020304" pitchFamily="18" charset="0"/>
                <a:cs typeface="MS Mincho" panose="02020609040205080304" pitchFamily="49" charset="-128"/>
              </a:rPr>
              <a:t>━━━━━━━━━━━━━━━━━━━━</a:t>
            </a:r>
            <a:r>
              <a:rPr lang="en-US" dirty="0">
                <a:effectLst/>
                <a:latin typeface="Times New Roman" panose="02020603050405020304" pitchFamily="18" charset="0"/>
                <a:ea typeface="Times New Roman" panose="02020603050405020304" pitchFamily="18" charset="0"/>
              </a:rPr>
              <a:t> 11s 12ms/step - accuracy: 0.8101 - loss: 0.3989 - </a:t>
            </a:r>
            <a:r>
              <a:rPr lang="en-US" dirty="0" err="1">
                <a:effectLst/>
                <a:latin typeface="Times New Roman" panose="02020603050405020304" pitchFamily="18" charset="0"/>
                <a:ea typeface="Times New Roman" panose="02020603050405020304" pitchFamily="18" charset="0"/>
              </a:rPr>
              <a:t>val_accuracy</a:t>
            </a:r>
            <a:r>
              <a:rPr lang="en-US" dirty="0">
                <a:effectLst/>
                <a:latin typeface="Times New Roman" panose="02020603050405020304" pitchFamily="18" charset="0"/>
                <a:ea typeface="Times New Roman" panose="02020603050405020304" pitchFamily="18" charset="0"/>
              </a:rPr>
              <a:t>: 0.7577 - </a:t>
            </a:r>
            <a:r>
              <a:rPr lang="en-US" dirty="0" err="1">
                <a:effectLst/>
                <a:latin typeface="Times New Roman" panose="02020603050405020304" pitchFamily="18" charset="0"/>
                <a:ea typeface="Times New Roman" panose="02020603050405020304" pitchFamily="18" charset="0"/>
              </a:rPr>
              <a:t>val_loss</a:t>
            </a:r>
            <a:r>
              <a:rPr lang="en-US" dirty="0">
                <a:effectLst/>
                <a:latin typeface="Times New Roman" panose="02020603050405020304" pitchFamily="18" charset="0"/>
                <a:ea typeface="Times New Roman" panose="02020603050405020304" pitchFamily="18" charset="0"/>
              </a:rPr>
              <a:t>: 0.5259 </a:t>
            </a:r>
            <a:endParaRPr lang="en-IN" dirty="0">
              <a:effectLst/>
              <a:latin typeface="Times New Roman" panose="02020603050405020304" pitchFamily="18" charset="0"/>
              <a:ea typeface="Times New Roman" panose="02020603050405020304" pitchFamily="18" charset="0"/>
            </a:endParaRPr>
          </a:p>
          <a:p>
            <a:pPr algn="just">
              <a:buNone/>
            </a:pPr>
            <a:r>
              <a:rPr lang="en-US" dirty="0">
                <a:effectLst/>
                <a:latin typeface="Times New Roman" panose="02020603050405020304" pitchFamily="18" charset="0"/>
                <a:ea typeface="Times New Roman" panose="02020603050405020304" pitchFamily="18" charset="0"/>
              </a:rPr>
              <a:t>Epoch 50/50 225/225 </a:t>
            </a:r>
            <a:r>
              <a:rPr lang="en-US" dirty="0">
                <a:effectLst/>
                <a:latin typeface="MS Mincho" panose="02020609040205080304" pitchFamily="49" charset="-128"/>
                <a:ea typeface="Times New Roman" panose="02020603050405020304" pitchFamily="18" charset="0"/>
                <a:cs typeface="MS Mincho" panose="02020609040205080304" pitchFamily="49" charset="-128"/>
              </a:rPr>
              <a:t>━━━━━━━━━━━━━━━━━━━━</a:t>
            </a:r>
            <a:r>
              <a:rPr lang="en-US" dirty="0">
                <a:effectLst/>
                <a:latin typeface="Times New Roman" panose="02020603050405020304" pitchFamily="18" charset="0"/>
                <a:ea typeface="Times New Roman" panose="02020603050405020304" pitchFamily="18" charset="0"/>
              </a:rPr>
              <a:t> 1s 3ms/step Epoch 50: Precision: 0.7571, Recall: 0.7635 898/898 </a:t>
            </a:r>
            <a:r>
              <a:rPr lang="en-US" dirty="0">
                <a:effectLst/>
                <a:latin typeface="MS Mincho" panose="02020609040205080304" pitchFamily="49" charset="-128"/>
                <a:ea typeface="Times New Roman" panose="02020603050405020304" pitchFamily="18" charset="0"/>
                <a:cs typeface="MS Mincho" panose="02020609040205080304" pitchFamily="49" charset="-128"/>
              </a:rPr>
              <a:t>━━━━━━━━━━━━━━━━━━━━</a:t>
            </a:r>
            <a:r>
              <a:rPr lang="en-US" dirty="0">
                <a:effectLst/>
                <a:latin typeface="Times New Roman" panose="02020603050405020304" pitchFamily="18" charset="0"/>
                <a:ea typeface="Times New Roman" panose="02020603050405020304" pitchFamily="18" charset="0"/>
              </a:rPr>
              <a:t> 22s 13ms/step - accuracy: 0.8130 - loss: 0.3929 - </a:t>
            </a:r>
            <a:r>
              <a:rPr lang="en-US" dirty="0" err="1">
                <a:effectLst/>
                <a:latin typeface="Times New Roman" panose="02020603050405020304" pitchFamily="18" charset="0"/>
                <a:ea typeface="Times New Roman" panose="02020603050405020304" pitchFamily="18" charset="0"/>
              </a:rPr>
              <a:t>val_accuracy</a:t>
            </a:r>
            <a:r>
              <a:rPr lang="en-US" dirty="0">
                <a:effectLst/>
                <a:latin typeface="Times New Roman" panose="02020603050405020304" pitchFamily="18" charset="0"/>
                <a:ea typeface="Times New Roman" panose="02020603050405020304" pitchFamily="18" charset="0"/>
              </a:rPr>
              <a:t>: 0.7635 - </a:t>
            </a:r>
            <a:r>
              <a:rPr lang="en-US" dirty="0" err="1">
                <a:effectLst/>
                <a:latin typeface="Times New Roman" panose="02020603050405020304" pitchFamily="18" charset="0"/>
                <a:ea typeface="Times New Roman" panose="02020603050405020304" pitchFamily="18" charset="0"/>
              </a:rPr>
              <a:t>val_loss</a:t>
            </a:r>
            <a:r>
              <a:rPr lang="en-US" dirty="0">
                <a:effectLst/>
                <a:latin typeface="Times New Roman" panose="02020603050405020304" pitchFamily="18" charset="0"/>
                <a:ea typeface="Times New Roman" panose="02020603050405020304" pitchFamily="18" charset="0"/>
              </a:rPr>
              <a:t>: 0.5386 225/225 </a:t>
            </a:r>
            <a:r>
              <a:rPr lang="en-US" dirty="0">
                <a:effectLst/>
                <a:latin typeface="MS Mincho" panose="02020609040205080304" pitchFamily="49" charset="-128"/>
                <a:ea typeface="Times New Roman" panose="02020603050405020304" pitchFamily="18" charset="0"/>
                <a:cs typeface="MS Mincho" panose="02020609040205080304" pitchFamily="49" charset="-128"/>
              </a:rPr>
              <a:t>━━━━━━━━━━━━━━━━━━━━</a:t>
            </a:r>
            <a:r>
              <a:rPr lang="en-US" dirty="0">
                <a:effectLst/>
                <a:latin typeface="Times New Roman" panose="02020603050405020304" pitchFamily="18" charset="0"/>
                <a:ea typeface="Times New Roman" panose="02020603050405020304" pitchFamily="18" charset="0"/>
              </a:rPr>
              <a:t> 1s 4ms/step  </a:t>
            </a:r>
            <a:endParaRPr lang="en-IN" dirty="0">
              <a:effectLst/>
              <a:latin typeface="Times New Roman" panose="02020603050405020304" pitchFamily="18" charset="0"/>
              <a:ea typeface="Times New Roman" panose="02020603050405020304" pitchFamily="18" charset="0"/>
            </a:endParaRPr>
          </a:p>
          <a:p>
            <a:pPr algn="just">
              <a:buNone/>
            </a:pPr>
            <a:r>
              <a:rPr lang="en-US" dirty="0">
                <a:effectLst/>
                <a:latin typeface="Times New Roman" panose="02020603050405020304" pitchFamily="18" charset="0"/>
                <a:ea typeface="Times New Roman" panose="02020603050405020304" pitchFamily="18" charset="0"/>
              </a:rPr>
              <a:t>RNN Model Accuracy: 0.7635097493036211 </a:t>
            </a:r>
            <a:endParaRPr lang="en-IN" dirty="0">
              <a:effectLst/>
              <a:latin typeface="Times New Roman" panose="02020603050405020304" pitchFamily="18" charset="0"/>
              <a:ea typeface="Times New Roman" panose="02020603050405020304" pitchFamily="18" charset="0"/>
            </a:endParaRPr>
          </a:p>
          <a:p>
            <a:pPr algn="just">
              <a:buNone/>
            </a:pPr>
            <a:r>
              <a:rPr lang="en-US" dirty="0">
                <a:effectLst/>
                <a:latin typeface="Times New Roman" panose="02020603050405020304" pitchFamily="18" charset="0"/>
                <a:ea typeface="Times New Roman" panose="02020603050405020304" pitchFamily="18" charset="0"/>
              </a:rPr>
              <a:t>Precision: 0.7570941985332597 </a:t>
            </a:r>
            <a:endParaRPr lang="en-IN" dirty="0">
              <a:effectLst/>
              <a:latin typeface="Times New Roman" panose="02020603050405020304" pitchFamily="18" charset="0"/>
              <a:ea typeface="Times New Roman" panose="02020603050405020304" pitchFamily="18" charset="0"/>
            </a:endParaRPr>
          </a:p>
          <a:p>
            <a:pPr algn="just">
              <a:buNone/>
            </a:pPr>
            <a:r>
              <a:rPr lang="en-US" dirty="0">
                <a:effectLst/>
                <a:latin typeface="Times New Roman" panose="02020603050405020304" pitchFamily="18" charset="0"/>
                <a:ea typeface="Times New Roman" panose="02020603050405020304" pitchFamily="18" charset="0"/>
              </a:rPr>
              <a:t>Recall: 0.7635097493036211 </a:t>
            </a:r>
            <a:endParaRPr lang="en-IN" dirty="0">
              <a:effectLst/>
              <a:latin typeface="Times New Roman" panose="02020603050405020304" pitchFamily="18" charset="0"/>
              <a:ea typeface="Times New Roman" panose="02020603050405020304" pitchFamily="18" charset="0"/>
            </a:endParaRPr>
          </a:p>
          <a:p>
            <a:pPr algn="just">
              <a:buNone/>
            </a:pPr>
            <a:r>
              <a:rPr lang="en-US" dirty="0">
                <a:effectLst/>
                <a:latin typeface="Times New Roman" panose="02020603050405020304" pitchFamily="18" charset="0"/>
                <a:ea typeface="Times New Roman" panose="02020603050405020304" pitchFamily="18" charset="0"/>
              </a:rPr>
              <a:t>RNN Classification Report: precision recall f1-score support 0 0.7219 0.4512 0.5553 2347 1 0.7747 0.9244 0.8430 2433 2 0.7737 0.9058 0.8345 2400 </a:t>
            </a:r>
            <a:endParaRPr lang="en-IN" dirty="0">
              <a:effectLst/>
              <a:latin typeface="Times New Roman" panose="02020603050405020304" pitchFamily="18" charset="0"/>
              <a:ea typeface="Times New Roman" panose="02020603050405020304" pitchFamily="18" charset="0"/>
            </a:endParaRPr>
          </a:p>
          <a:p>
            <a:pPr algn="just">
              <a:buNone/>
            </a:pPr>
            <a:r>
              <a:rPr lang="en-US" dirty="0">
                <a:effectLst/>
                <a:latin typeface="Times New Roman" panose="02020603050405020304" pitchFamily="18" charset="0"/>
                <a:ea typeface="Times New Roman" panose="02020603050405020304" pitchFamily="18" charset="0"/>
              </a:rPr>
              <a:t>accuracy 0.7635 7180 </a:t>
            </a:r>
            <a:endParaRPr lang="en-IN" dirty="0">
              <a:effectLst/>
              <a:latin typeface="Times New Roman" panose="02020603050405020304" pitchFamily="18" charset="0"/>
              <a:ea typeface="Times New Roman" panose="02020603050405020304" pitchFamily="18" charset="0"/>
            </a:endParaRPr>
          </a:p>
          <a:p>
            <a:pPr algn="just">
              <a:buNone/>
            </a:pPr>
            <a:r>
              <a:rPr lang="en-US" dirty="0">
                <a:effectLst/>
                <a:latin typeface="Times New Roman" panose="02020603050405020304" pitchFamily="18" charset="0"/>
                <a:ea typeface="Times New Roman" panose="02020603050405020304" pitchFamily="18" charset="0"/>
              </a:rPr>
              <a:t>macro avg 0.7568 0.7605 0.7443 7180 </a:t>
            </a:r>
            <a:endParaRPr lang="en-IN" dirty="0">
              <a:effectLst/>
              <a:latin typeface="Times New Roman" panose="02020603050405020304" pitchFamily="18" charset="0"/>
              <a:ea typeface="Times New Roman" panose="02020603050405020304" pitchFamily="18" charset="0"/>
            </a:endParaRPr>
          </a:p>
          <a:p>
            <a:pPr algn="just">
              <a:buNone/>
            </a:pPr>
            <a:r>
              <a:rPr lang="en-US" dirty="0">
                <a:effectLst/>
                <a:latin typeface="Times New Roman" panose="02020603050405020304" pitchFamily="18" charset="0"/>
                <a:ea typeface="Times New Roman" panose="02020603050405020304" pitchFamily="18" charset="0"/>
              </a:rPr>
              <a:t>weighted avg 0.7571 0.7635 0.7461 7180</a:t>
            </a:r>
            <a:endParaRPr lang="en-IN" dirty="0">
              <a:effectLst/>
              <a:latin typeface="Times New Roman" panose="02020603050405020304" pitchFamily="18" charset="0"/>
              <a:ea typeface="Times New Roman" panose="02020603050405020304" pitchFamily="18" charset="0"/>
            </a:endParaRPr>
          </a:p>
          <a:p>
            <a:pPr>
              <a:spcBef>
                <a:spcPts val="95"/>
              </a:spcBef>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endParaRPr lang="en-IN" sz="14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2A942B8B-3E20-8B94-DC11-0336E1D06775}"/>
              </a:ext>
            </a:extLst>
          </p:cNvPr>
          <p:cNvSpPr txBox="1"/>
          <p:nvPr/>
        </p:nvSpPr>
        <p:spPr>
          <a:xfrm>
            <a:off x="1339921" y="838515"/>
            <a:ext cx="7352016" cy="461665"/>
          </a:xfrm>
          <a:prstGeom prst="rect">
            <a:avLst/>
          </a:prstGeom>
          <a:noFill/>
        </p:spPr>
        <p:txBody>
          <a:bodyPr wrap="square">
            <a:spAutoFit/>
          </a:bodyPr>
          <a:lstStyle/>
          <a:p>
            <a:pPr lvl="0" algn="just" rtl="0">
              <a:spcBef>
                <a:spcPts val="0"/>
              </a:spcBef>
              <a:spcAft>
                <a:spcPts val="0"/>
              </a:spcAft>
            </a:pPr>
            <a:r>
              <a:rPr lang="en-US" sz="2400" b="1" dirty="0">
                <a:solidFill>
                  <a:schemeClr val="dk1"/>
                </a:solidFill>
                <a:latin typeface="Times New Roman" panose="02020603050405020304" pitchFamily="18" charset="0"/>
                <a:cs typeface="Times New Roman" panose="02020603050405020304" pitchFamily="18" charset="0"/>
              </a:rPr>
              <a:t>Recurrent Neural Network (RNN):</a:t>
            </a:r>
          </a:p>
        </p:txBody>
      </p:sp>
    </p:spTree>
    <p:extLst>
      <p:ext uri="{BB962C8B-B14F-4D97-AF65-F5344CB8AC3E}">
        <p14:creationId xmlns:p14="http://schemas.microsoft.com/office/powerpoint/2010/main" val="3212473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9">
          <a:extLst>
            <a:ext uri="{FF2B5EF4-FFF2-40B4-BE49-F238E27FC236}">
              <a16:creationId xmlns:a16="http://schemas.microsoft.com/office/drawing/2014/main" id="{35F50659-4AFA-87BA-ADE0-00575295AC5E}"/>
            </a:ext>
          </a:extLst>
        </p:cNvPr>
        <p:cNvGrpSpPr/>
        <p:nvPr/>
      </p:nvGrpSpPr>
      <p:grpSpPr>
        <a:xfrm>
          <a:off x="0" y="0"/>
          <a:ext cx="0" cy="0"/>
          <a:chOff x="0" y="0"/>
          <a:chExt cx="0" cy="0"/>
        </a:xfrm>
      </p:grpSpPr>
      <p:sp>
        <p:nvSpPr>
          <p:cNvPr id="150" name="Google Shape;150;p14">
            <a:extLst>
              <a:ext uri="{FF2B5EF4-FFF2-40B4-BE49-F238E27FC236}">
                <a16:creationId xmlns:a16="http://schemas.microsoft.com/office/drawing/2014/main" id="{23422F77-972D-9025-9368-FC0340CD3B54}"/>
              </a:ext>
            </a:extLst>
          </p:cNvPr>
          <p:cNvSpPr txBox="1">
            <a:spLocks noGrp="1"/>
          </p:cNvSpPr>
          <p:nvPr>
            <p:ph type="title"/>
          </p:nvPr>
        </p:nvSpPr>
        <p:spPr>
          <a:xfrm>
            <a:off x="3285529" y="262572"/>
            <a:ext cx="8273143" cy="47512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000" dirty="0">
                <a:solidFill>
                  <a:srgbClr val="0070C0"/>
                </a:solidFill>
                <a:latin typeface="Arial"/>
                <a:ea typeface="Arial"/>
                <a:cs typeface="Arial"/>
                <a:sym typeface="Arial"/>
              </a:rPr>
              <a:t>PROPOSED SYSTEM OUTPUT </a:t>
            </a:r>
            <a:endParaRPr sz="3000" dirty="0">
              <a:solidFill>
                <a:srgbClr val="0070C0"/>
              </a:solidFill>
              <a:latin typeface="Arial"/>
              <a:ea typeface="Arial"/>
              <a:cs typeface="Arial"/>
              <a:sym typeface="Arial"/>
            </a:endParaRPr>
          </a:p>
        </p:txBody>
      </p:sp>
      <p:sp>
        <p:nvSpPr>
          <p:cNvPr id="5" name="TextBox 4">
            <a:extLst>
              <a:ext uri="{FF2B5EF4-FFF2-40B4-BE49-F238E27FC236}">
                <a16:creationId xmlns:a16="http://schemas.microsoft.com/office/drawing/2014/main" id="{1057E6F1-9FF2-0BF3-FF41-B54E6591C8EC}"/>
              </a:ext>
            </a:extLst>
          </p:cNvPr>
          <p:cNvSpPr txBox="1"/>
          <p:nvPr/>
        </p:nvSpPr>
        <p:spPr>
          <a:xfrm>
            <a:off x="1339921" y="953724"/>
            <a:ext cx="7352016" cy="461665"/>
          </a:xfrm>
          <a:prstGeom prst="rect">
            <a:avLst/>
          </a:prstGeom>
          <a:noFill/>
        </p:spPr>
        <p:txBody>
          <a:bodyPr wrap="square">
            <a:spAutoFit/>
          </a:bodyPr>
          <a:lstStyle/>
          <a:p>
            <a:pPr lvl="0" algn="just" rtl="0">
              <a:spcBef>
                <a:spcPts val="0"/>
              </a:spcBef>
              <a:spcAft>
                <a:spcPts val="0"/>
              </a:spcAft>
            </a:pPr>
            <a:r>
              <a:rPr lang="en-US" sz="2400" b="1" dirty="0">
                <a:solidFill>
                  <a:schemeClr val="dk1"/>
                </a:solidFill>
                <a:latin typeface="Times New Roman" panose="02020603050405020304" pitchFamily="18" charset="0"/>
                <a:cs typeface="Times New Roman" panose="02020603050405020304" pitchFamily="18" charset="0"/>
              </a:rPr>
              <a:t>Bidirectional Long Short-Term Memory (Bi-LSTM):</a:t>
            </a:r>
          </a:p>
        </p:txBody>
      </p:sp>
      <p:sp>
        <p:nvSpPr>
          <p:cNvPr id="3" name="TextBox 2">
            <a:extLst>
              <a:ext uri="{FF2B5EF4-FFF2-40B4-BE49-F238E27FC236}">
                <a16:creationId xmlns:a16="http://schemas.microsoft.com/office/drawing/2014/main" id="{94B7ADDF-42C5-307D-67CF-A2D878A930A2}"/>
              </a:ext>
            </a:extLst>
          </p:cNvPr>
          <p:cNvSpPr txBox="1"/>
          <p:nvPr/>
        </p:nvSpPr>
        <p:spPr>
          <a:xfrm>
            <a:off x="1535864" y="1542012"/>
            <a:ext cx="10296907" cy="5550237"/>
          </a:xfrm>
          <a:prstGeom prst="rect">
            <a:avLst/>
          </a:prstGeom>
          <a:noFill/>
        </p:spPr>
        <p:txBody>
          <a:bodyPr wrap="square">
            <a:spAutoFit/>
          </a:bodyPr>
          <a:lstStyle/>
          <a:p>
            <a:pPr algn="just">
              <a:spcBef>
                <a:spcPts val="355"/>
              </a:spcBef>
              <a:buNone/>
            </a:pPr>
            <a:r>
              <a:rPr lang="en-US" sz="1400" dirty="0">
                <a:effectLst/>
                <a:latin typeface="Times New Roman" panose="02020603050405020304" pitchFamily="18" charset="0"/>
                <a:ea typeface="Times New Roman" panose="02020603050405020304" pitchFamily="18" charset="0"/>
              </a:rPr>
              <a:t>Epoch 1/50 225/225 </a:t>
            </a:r>
            <a:r>
              <a:rPr lang="en-US" sz="1400" dirty="0">
                <a:effectLst/>
                <a:latin typeface="MS Mincho" panose="02020609040205080304" pitchFamily="49" charset="-128"/>
                <a:ea typeface="Times New Roman" panose="02020603050405020304" pitchFamily="18" charset="0"/>
                <a:cs typeface="MS Mincho" panose="02020609040205080304" pitchFamily="49" charset="-128"/>
              </a:rPr>
              <a:t>━━━━━━━━━━━━━━━━━━━━</a:t>
            </a:r>
            <a:r>
              <a:rPr lang="en-US" sz="1400" dirty="0">
                <a:effectLst/>
                <a:latin typeface="Times New Roman" panose="02020603050405020304" pitchFamily="18" charset="0"/>
                <a:ea typeface="Times New Roman" panose="02020603050405020304" pitchFamily="18" charset="0"/>
              </a:rPr>
              <a:t> 3s 11ms/step Epoch 1: Precision: 0.6773, Recall: 0.7007 898/898 </a:t>
            </a:r>
            <a:r>
              <a:rPr lang="en-US" sz="1400" dirty="0">
                <a:effectLst/>
                <a:latin typeface="MS Mincho" panose="02020609040205080304" pitchFamily="49" charset="-128"/>
                <a:ea typeface="Times New Roman" panose="02020603050405020304" pitchFamily="18" charset="0"/>
                <a:cs typeface="MS Mincho" panose="02020609040205080304" pitchFamily="49" charset="-128"/>
              </a:rPr>
              <a:t>━━━━━━━━━━━━━━━━━━━━</a:t>
            </a:r>
            <a:r>
              <a:rPr lang="en-US" sz="1400" dirty="0">
                <a:effectLst/>
                <a:latin typeface="Times New Roman" panose="02020603050405020304" pitchFamily="18" charset="0"/>
                <a:ea typeface="Times New Roman" panose="02020603050405020304" pitchFamily="18" charset="0"/>
              </a:rPr>
              <a:t> 47s 41ms/step - accuracy: 0.4920 - loss: 0.9631 - </a:t>
            </a:r>
            <a:r>
              <a:rPr lang="en-US" sz="1400" dirty="0" err="1">
                <a:effectLst/>
                <a:latin typeface="Times New Roman" panose="02020603050405020304" pitchFamily="18" charset="0"/>
                <a:ea typeface="Times New Roman" panose="02020603050405020304" pitchFamily="18" charset="0"/>
              </a:rPr>
              <a:t>val_accuracy</a:t>
            </a:r>
            <a:r>
              <a:rPr lang="en-US" sz="1400" dirty="0">
                <a:effectLst/>
                <a:latin typeface="Times New Roman" panose="02020603050405020304" pitchFamily="18" charset="0"/>
                <a:ea typeface="Times New Roman" panose="02020603050405020304" pitchFamily="18" charset="0"/>
              </a:rPr>
              <a:t>: 0.7007 - </a:t>
            </a:r>
            <a:r>
              <a:rPr lang="en-US" sz="1400" dirty="0" err="1">
                <a:effectLst/>
                <a:latin typeface="Times New Roman" panose="02020603050405020304" pitchFamily="18" charset="0"/>
                <a:ea typeface="Times New Roman" panose="02020603050405020304" pitchFamily="18" charset="0"/>
              </a:rPr>
              <a:t>val_loss</a:t>
            </a:r>
            <a:r>
              <a:rPr lang="en-US" sz="1400" dirty="0">
                <a:effectLst/>
                <a:latin typeface="Times New Roman" panose="02020603050405020304" pitchFamily="18" charset="0"/>
                <a:ea typeface="Times New Roman" panose="02020603050405020304" pitchFamily="18" charset="0"/>
              </a:rPr>
              <a:t>: 0.5830 </a:t>
            </a:r>
            <a:endParaRPr lang="en-IN" sz="1400" dirty="0">
              <a:effectLst/>
              <a:latin typeface="Times New Roman" panose="02020603050405020304" pitchFamily="18" charset="0"/>
              <a:ea typeface="Times New Roman" panose="02020603050405020304" pitchFamily="18" charset="0"/>
            </a:endParaRPr>
          </a:p>
          <a:p>
            <a:pPr algn="just">
              <a:spcBef>
                <a:spcPts val="355"/>
              </a:spcBef>
              <a:buNone/>
            </a:pPr>
            <a:r>
              <a:rPr lang="en-US" sz="1400" dirty="0">
                <a:effectLst/>
                <a:latin typeface="Times New Roman" panose="02020603050405020304" pitchFamily="18" charset="0"/>
                <a:ea typeface="Times New Roman" panose="02020603050405020304" pitchFamily="18" charset="0"/>
              </a:rPr>
              <a:t>Epoch 2/50 225/225 </a:t>
            </a:r>
            <a:r>
              <a:rPr lang="en-US" sz="1400" dirty="0">
                <a:effectLst/>
                <a:latin typeface="MS Mincho" panose="02020609040205080304" pitchFamily="49" charset="-128"/>
                <a:ea typeface="Times New Roman" panose="02020603050405020304" pitchFamily="18" charset="0"/>
                <a:cs typeface="MS Mincho" panose="02020609040205080304" pitchFamily="49" charset="-128"/>
              </a:rPr>
              <a:t>━━━━━━━━━━━━━━━━━━━━</a:t>
            </a:r>
            <a:r>
              <a:rPr lang="en-US" sz="1400" dirty="0">
                <a:effectLst/>
                <a:latin typeface="Times New Roman" panose="02020603050405020304" pitchFamily="18" charset="0"/>
                <a:ea typeface="Times New Roman" panose="02020603050405020304" pitchFamily="18" charset="0"/>
              </a:rPr>
              <a:t> 3s 13ms/step Epoch 2: Precision: 0.7162, Recall: 0.7248 898/898 </a:t>
            </a:r>
            <a:r>
              <a:rPr lang="en-US" sz="1400" dirty="0">
                <a:effectLst/>
                <a:latin typeface="MS Mincho" panose="02020609040205080304" pitchFamily="49" charset="-128"/>
                <a:ea typeface="Times New Roman" panose="02020603050405020304" pitchFamily="18" charset="0"/>
                <a:cs typeface="MS Mincho" panose="02020609040205080304" pitchFamily="49" charset="-128"/>
              </a:rPr>
              <a:t>━━━━━━━━━━━━━━━━━━━━</a:t>
            </a:r>
            <a:r>
              <a:rPr lang="en-US" sz="1400" dirty="0">
                <a:effectLst/>
                <a:latin typeface="Times New Roman" panose="02020603050405020304" pitchFamily="18" charset="0"/>
                <a:ea typeface="Times New Roman" panose="02020603050405020304" pitchFamily="18" charset="0"/>
              </a:rPr>
              <a:t> 36s 40ms/step - accuracy: 0.7021 - loss: 0.5871 - </a:t>
            </a:r>
            <a:r>
              <a:rPr lang="en-US" sz="1400" dirty="0" err="1">
                <a:effectLst/>
                <a:latin typeface="Times New Roman" panose="02020603050405020304" pitchFamily="18" charset="0"/>
                <a:ea typeface="Times New Roman" panose="02020603050405020304" pitchFamily="18" charset="0"/>
              </a:rPr>
              <a:t>val_accuracy</a:t>
            </a:r>
            <a:r>
              <a:rPr lang="en-US" sz="1400" dirty="0">
                <a:effectLst/>
                <a:latin typeface="Times New Roman" panose="02020603050405020304" pitchFamily="18" charset="0"/>
                <a:ea typeface="Times New Roman" panose="02020603050405020304" pitchFamily="18" charset="0"/>
              </a:rPr>
              <a:t>: 0.7248 - </a:t>
            </a:r>
            <a:r>
              <a:rPr lang="en-US" sz="1400" dirty="0" err="1">
                <a:effectLst/>
                <a:latin typeface="Times New Roman" panose="02020603050405020304" pitchFamily="18" charset="0"/>
                <a:ea typeface="Times New Roman" panose="02020603050405020304" pitchFamily="18" charset="0"/>
              </a:rPr>
              <a:t>val_loss</a:t>
            </a:r>
            <a:r>
              <a:rPr lang="en-US" sz="1400" dirty="0">
                <a:effectLst/>
                <a:latin typeface="Times New Roman" panose="02020603050405020304" pitchFamily="18" charset="0"/>
                <a:ea typeface="Times New Roman" panose="02020603050405020304" pitchFamily="18" charset="0"/>
              </a:rPr>
              <a:t>: 0.5509 </a:t>
            </a:r>
            <a:endParaRPr lang="en-IN" sz="1400" dirty="0">
              <a:effectLst/>
              <a:latin typeface="Times New Roman" panose="02020603050405020304" pitchFamily="18" charset="0"/>
              <a:ea typeface="Times New Roman" panose="02020603050405020304" pitchFamily="18" charset="0"/>
            </a:endParaRPr>
          </a:p>
          <a:p>
            <a:pPr algn="just">
              <a:spcBef>
                <a:spcPts val="355"/>
              </a:spcBef>
            </a:pPr>
            <a:r>
              <a:rPr lang="en-US" sz="1400" dirty="0">
                <a:effectLst/>
                <a:latin typeface="Times New Roman" panose="02020603050405020304" pitchFamily="18" charset="0"/>
                <a:ea typeface="Times New Roman" panose="02020603050405020304" pitchFamily="18" charset="0"/>
              </a:rPr>
              <a:t>Epoch 3/50 225/225 </a:t>
            </a:r>
            <a:r>
              <a:rPr lang="en-US" sz="1400" dirty="0">
                <a:effectLst/>
                <a:latin typeface="MS Mincho" panose="02020609040205080304" pitchFamily="49" charset="-128"/>
                <a:ea typeface="Times New Roman" panose="02020603050405020304" pitchFamily="18" charset="0"/>
                <a:cs typeface="MS Mincho" panose="02020609040205080304" pitchFamily="49" charset="-128"/>
              </a:rPr>
              <a:t>━━━━━━━━━━━━━━━━━━━━</a:t>
            </a:r>
            <a:r>
              <a:rPr lang="en-US" sz="1400" dirty="0">
                <a:effectLst/>
                <a:latin typeface="Times New Roman" panose="02020603050405020304" pitchFamily="18" charset="0"/>
                <a:ea typeface="Times New Roman" panose="02020603050405020304" pitchFamily="18" charset="0"/>
              </a:rPr>
              <a:t> 3s 13ms/step Epoch 3: Precision: 0.7301, Recall: 0.7311 898/898 </a:t>
            </a:r>
            <a:r>
              <a:rPr lang="en-US" sz="1400" dirty="0">
                <a:effectLst/>
                <a:latin typeface="MS Mincho" panose="02020609040205080304" pitchFamily="49" charset="-128"/>
                <a:ea typeface="Times New Roman" panose="02020603050405020304" pitchFamily="18" charset="0"/>
                <a:cs typeface="MS Mincho" panose="02020609040205080304" pitchFamily="49" charset="-128"/>
              </a:rPr>
              <a:t>━━━━━━━━━━━━━━━━━━━━</a:t>
            </a:r>
            <a:r>
              <a:rPr lang="en-US" sz="1400" dirty="0">
                <a:effectLst/>
                <a:latin typeface="Times New Roman" panose="02020603050405020304" pitchFamily="18" charset="0"/>
                <a:ea typeface="Times New Roman" panose="02020603050405020304" pitchFamily="18" charset="0"/>
              </a:rPr>
              <a:t> 42s 41ms/step - accuracy: 0.7223 - loss: 0.5586 - </a:t>
            </a:r>
            <a:r>
              <a:rPr lang="en-US" sz="1400" dirty="0" err="1">
                <a:effectLst/>
                <a:latin typeface="Times New Roman" panose="02020603050405020304" pitchFamily="18" charset="0"/>
                <a:ea typeface="Times New Roman" panose="02020603050405020304" pitchFamily="18" charset="0"/>
              </a:rPr>
              <a:t>val_accuracy</a:t>
            </a:r>
            <a:r>
              <a:rPr lang="en-US" sz="1400" dirty="0">
                <a:effectLst/>
                <a:latin typeface="Times New Roman" panose="02020603050405020304" pitchFamily="18" charset="0"/>
                <a:ea typeface="Times New Roman" panose="02020603050405020304" pitchFamily="18" charset="0"/>
              </a:rPr>
              <a:t>: 0.7311 - </a:t>
            </a:r>
            <a:r>
              <a:rPr lang="en-US" sz="1400" dirty="0" err="1">
                <a:effectLst/>
                <a:latin typeface="Times New Roman" panose="02020603050405020304" pitchFamily="18" charset="0"/>
                <a:ea typeface="Times New Roman" panose="02020603050405020304" pitchFamily="18" charset="0"/>
              </a:rPr>
              <a:t>val_loss</a:t>
            </a:r>
            <a:r>
              <a:rPr lang="en-US" sz="1400" dirty="0">
                <a:effectLst/>
                <a:latin typeface="Times New Roman" panose="02020603050405020304" pitchFamily="18" charset="0"/>
                <a:ea typeface="Times New Roman" panose="02020603050405020304" pitchFamily="18" charset="0"/>
              </a:rPr>
              <a:t>: 0.5400 </a:t>
            </a:r>
          </a:p>
          <a:p>
            <a:pPr algn="just">
              <a:spcBef>
                <a:spcPts val="355"/>
              </a:spcBef>
            </a:pPr>
            <a:r>
              <a:rPr lang="en-US" dirty="0">
                <a:latin typeface="Times New Roman" panose="02020603050405020304" pitchFamily="18" charset="0"/>
                <a:ea typeface="Times New Roman" panose="02020603050405020304" pitchFamily="18" charset="0"/>
              </a:rPr>
              <a:t>.</a:t>
            </a:r>
          </a:p>
          <a:p>
            <a:pPr algn="just">
              <a:spcBef>
                <a:spcPts val="355"/>
              </a:spcBef>
            </a:pPr>
            <a:r>
              <a:rPr lang="en-US" sz="1400" dirty="0">
                <a:effectLst/>
                <a:latin typeface="Times New Roman" panose="02020603050405020304" pitchFamily="18" charset="0"/>
                <a:ea typeface="Times New Roman" panose="02020603050405020304" pitchFamily="18" charset="0"/>
              </a:rPr>
              <a:t>.</a:t>
            </a:r>
          </a:p>
          <a:p>
            <a:pPr algn="just">
              <a:spcBef>
                <a:spcPts val="355"/>
              </a:spcBef>
              <a:buNone/>
            </a:pPr>
            <a:r>
              <a:rPr lang="en-US" dirty="0">
                <a:effectLst/>
                <a:latin typeface="Times New Roman" panose="02020603050405020304" pitchFamily="18" charset="0"/>
                <a:ea typeface="Times New Roman" panose="02020603050405020304" pitchFamily="18" charset="0"/>
              </a:rPr>
              <a:t>Epoch 49/50 225/225 </a:t>
            </a:r>
            <a:r>
              <a:rPr lang="en-US" dirty="0">
                <a:effectLst/>
                <a:latin typeface="MS Mincho" panose="02020609040205080304" pitchFamily="49" charset="-128"/>
                <a:ea typeface="Times New Roman" panose="02020603050405020304" pitchFamily="18" charset="0"/>
                <a:cs typeface="MS Mincho" panose="02020609040205080304" pitchFamily="49" charset="-128"/>
              </a:rPr>
              <a:t>━━━━━━━━━━━━━━━━━━━━</a:t>
            </a:r>
            <a:r>
              <a:rPr lang="en-US" dirty="0">
                <a:effectLst/>
                <a:latin typeface="Times New Roman" panose="02020603050405020304" pitchFamily="18" charset="0"/>
                <a:ea typeface="Times New Roman" panose="02020603050405020304" pitchFamily="18" charset="0"/>
              </a:rPr>
              <a:t> 2s 8ms/step Epoch 49: Precision: 0.7469, Recall: 0.7507 898/898 </a:t>
            </a:r>
            <a:r>
              <a:rPr lang="en-US" dirty="0">
                <a:effectLst/>
                <a:latin typeface="MS Mincho" panose="02020609040205080304" pitchFamily="49" charset="-128"/>
                <a:ea typeface="Times New Roman" panose="02020603050405020304" pitchFamily="18" charset="0"/>
                <a:cs typeface="MS Mincho" panose="02020609040205080304" pitchFamily="49" charset="-128"/>
              </a:rPr>
              <a:t>━━━━━━━━━━━━━━━━━━━━</a:t>
            </a:r>
            <a:r>
              <a:rPr lang="en-US" dirty="0">
                <a:effectLst/>
                <a:latin typeface="Times New Roman" panose="02020603050405020304" pitchFamily="18" charset="0"/>
                <a:ea typeface="Times New Roman" panose="02020603050405020304" pitchFamily="18" charset="0"/>
              </a:rPr>
              <a:t> 42s 39ms/step - accuracy: 0.9221 - loss: 0.1729 - </a:t>
            </a:r>
            <a:r>
              <a:rPr lang="en-US" dirty="0" err="1">
                <a:effectLst/>
                <a:latin typeface="Times New Roman" panose="02020603050405020304" pitchFamily="18" charset="0"/>
                <a:ea typeface="Times New Roman" panose="02020603050405020304" pitchFamily="18" charset="0"/>
              </a:rPr>
              <a:t>val_accuracy</a:t>
            </a:r>
            <a:r>
              <a:rPr lang="en-US" dirty="0">
                <a:effectLst/>
                <a:latin typeface="Times New Roman" panose="02020603050405020304" pitchFamily="18" charset="0"/>
                <a:ea typeface="Times New Roman" panose="02020603050405020304" pitchFamily="18" charset="0"/>
              </a:rPr>
              <a:t>: 0.7507 - </a:t>
            </a:r>
            <a:r>
              <a:rPr lang="en-US" dirty="0" err="1">
                <a:effectLst/>
                <a:latin typeface="Times New Roman" panose="02020603050405020304" pitchFamily="18" charset="0"/>
                <a:ea typeface="Times New Roman" panose="02020603050405020304" pitchFamily="18" charset="0"/>
              </a:rPr>
              <a:t>val_loss</a:t>
            </a:r>
            <a:r>
              <a:rPr lang="en-US" dirty="0">
                <a:effectLst/>
                <a:latin typeface="Times New Roman" panose="02020603050405020304" pitchFamily="18" charset="0"/>
                <a:ea typeface="Times New Roman" panose="02020603050405020304" pitchFamily="18" charset="0"/>
              </a:rPr>
              <a:t>: 0.9112 </a:t>
            </a:r>
            <a:endParaRPr lang="en-IN" dirty="0">
              <a:effectLst/>
              <a:latin typeface="Times New Roman" panose="02020603050405020304" pitchFamily="18" charset="0"/>
              <a:ea typeface="Times New Roman" panose="02020603050405020304" pitchFamily="18" charset="0"/>
            </a:endParaRPr>
          </a:p>
          <a:p>
            <a:pPr algn="just">
              <a:spcBef>
                <a:spcPts val="355"/>
              </a:spcBef>
              <a:buNone/>
            </a:pPr>
            <a:r>
              <a:rPr lang="en-US" dirty="0">
                <a:effectLst/>
                <a:latin typeface="Times New Roman" panose="02020603050405020304" pitchFamily="18" charset="0"/>
                <a:ea typeface="Times New Roman" panose="02020603050405020304" pitchFamily="18" charset="0"/>
              </a:rPr>
              <a:t>Epoch 50/50 225/225 </a:t>
            </a:r>
            <a:r>
              <a:rPr lang="en-US" dirty="0">
                <a:effectLst/>
                <a:latin typeface="MS Mincho" panose="02020609040205080304" pitchFamily="49" charset="-128"/>
                <a:ea typeface="Times New Roman" panose="02020603050405020304" pitchFamily="18" charset="0"/>
                <a:cs typeface="MS Mincho" panose="02020609040205080304" pitchFamily="49" charset="-128"/>
              </a:rPr>
              <a:t>━━━━━━━━━━━━━━━━━━━━</a:t>
            </a:r>
            <a:r>
              <a:rPr lang="en-US" dirty="0">
                <a:effectLst/>
                <a:latin typeface="Times New Roman" panose="02020603050405020304" pitchFamily="18" charset="0"/>
                <a:ea typeface="Times New Roman" panose="02020603050405020304" pitchFamily="18" charset="0"/>
              </a:rPr>
              <a:t> 2s 8ms/step Epoch 50: Precision: 0.7511, Recall: 0.7553 898/898 </a:t>
            </a:r>
            <a:r>
              <a:rPr lang="en-US" dirty="0">
                <a:effectLst/>
                <a:latin typeface="MS Mincho" panose="02020609040205080304" pitchFamily="49" charset="-128"/>
                <a:ea typeface="Times New Roman" panose="02020603050405020304" pitchFamily="18" charset="0"/>
                <a:cs typeface="MS Mincho" panose="02020609040205080304" pitchFamily="49" charset="-128"/>
              </a:rPr>
              <a:t>━━━━━━━━━━━━━━━━━━━━</a:t>
            </a:r>
            <a:r>
              <a:rPr lang="en-US" dirty="0">
                <a:effectLst/>
                <a:latin typeface="Times New Roman" panose="02020603050405020304" pitchFamily="18" charset="0"/>
                <a:ea typeface="Times New Roman" panose="02020603050405020304" pitchFamily="18" charset="0"/>
              </a:rPr>
              <a:t> 40s 38ms/step - accuracy: 0.77</a:t>
            </a:r>
            <a:r>
              <a:rPr lang="en-US" dirty="0">
                <a:latin typeface="Times New Roman" panose="02020603050405020304" pitchFamily="18" charset="0"/>
                <a:ea typeface="Times New Roman" panose="02020603050405020304" pitchFamily="18" charset="0"/>
              </a:rPr>
              <a:t>44</a:t>
            </a:r>
            <a:r>
              <a:rPr lang="en-US" dirty="0">
                <a:effectLst/>
                <a:latin typeface="Times New Roman" panose="02020603050405020304" pitchFamily="18" charset="0"/>
                <a:ea typeface="Times New Roman" panose="02020603050405020304" pitchFamily="18" charset="0"/>
              </a:rPr>
              <a:t> - loss: 0.1644 - </a:t>
            </a:r>
            <a:r>
              <a:rPr lang="en-US" dirty="0" err="1">
                <a:effectLst/>
                <a:latin typeface="Times New Roman" panose="02020603050405020304" pitchFamily="18" charset="0"/>
                <a:ea typeface="Times New Roman" panose="02020603050405020304" pitchFamily="18" charset="0"/>
              </a:rPr>
              <a:t>val_accuracy</a:t>
            </a:r>
            <a:r>
              <a:rPr lang="en-US" dirty="0">
                <a:effectLst/>
                <a:latin typeface="Times New Roman" panose="02020603050405020304" pitchFamily="18" charset="0"/>
                <a:ea typeface="Times New Roman" panose="02020603050405020304" pitchFamily="18" charset="0"/>
              </a:rPr>
              <a:t>: 0.77</a:t>
            </a:r>
            <a:r>
              <a:rPr lang="en-US" dirty="0">
                <a:latin typeface="Times New Roman" panose="02020603050405020304" pitchFamily="18" charset="0"/>
                <a:ea typeface="Times New Roman" panose="02020603050405020304" pitchFamily="18" charset="0"/>
              </a:rPr>
              <a:t>22</a:t>
            </a:r>
            <a:r>
              <a:rPr lang="en-US" dirty="0">
                <a:effectLst/>
                <a:latin typeface="Times New Roman" panose="02020603050405020304" pitchFamily="18" charset="0"/>
                <a:ea typeface="Times New Roman" panose="02020603050405020304" pitchFamily="18" charset="0"/>
              </a:rPr>
              <a:t> - </a:t>
            </a:r>
            <a:r>
              <a:rPr lang="en-US" dirty="0" err="1">
                <a:effectLst/>
                <a:latin typeface="Times New Roman" panose="02020603050405020304" pitchFamily="18" charset="0"/>
                <a:ea typeface="Times New Roman" panose="02020603050405020304" pitchFamily="18" charset="0"/>
              </a:rPr>
              <a:t>val_loss</a:t>
            </a:r>
            <a:r>
              <a:rPr lang="en-US" dirty="0">
                <a:effectLst/>
                <a:latin typeface="Times New Roman" panose="02020603050405020304" pitchFamily="18" charset="0"/>
                <a:ea typeface="Times New Roman" panose="02020603050405020304" pitchFamily="18" charset="0"/>
              </a:rPr>
              <a:t>: 0.9329 225/225 </a:t>
            </a:r>
            <a:r>
              <a:rPr lang="en-US" dirty="0">
                <a:effectLst/>
                <a:latin typeface="MS Mincho" panose="02020609040205080304" pitchFamily="49" charset="-128"/>
                <a:ea typeface="Times New Roman" panose="02020603050405020304" pitchFamily="18" charset="0"/>
                <a:cs typeface="MS Mincho" panose="02020609040205080304" pitchFamily="49" charset="-128"/>
              </a:rPr>
              <a:t>━━━━━━━━━━━━━━━━━━━━</a:t>
            </a:r>
            <a:r>
              <a:rPr lang="en-US" dirty="0">
                <a:effectLst/>
                <a:latin typeface="Times New Roman" panose="02020603050405020304" pitchFamily="18" charset="0"/>
                <a:ea typeface="Times New Roman" panose="02020603050405020304" pitchFamily="18" charset="0"/>
              </a:rPr>
              <a:t> 2s 10ms/step </a:t>
            </a:r>
            <a:endParaRPr lang="en-IN" dirty="0">
              <a:effectLst/>
              <a:latin typeface="Times New Roman" panose="02020603050405020304" pitchFamily="18" charset="0"/>
              <a:ea typeface="Times New Roman" panose="02020603050405020304" pitchFamily="18" charset="0"/>
            </a:endParaRPr>
          </a:p>
          <a:p>
            <a:pPr algn="just">
              <a:spcBef>
                <a:spcPts val="355"/>
              </a:spcBef>
              <a:buNone/>
            </a:pPr>
            <a:r>
              <a:rPr lang="en-US" dirty="0" err="1">
                <a:effectLst/>
                <a:latin typeface="Times New Roman" panose="02020603050405020304" pitchFamily="18" charset="0"/>
                <a:ea typeface="Times New Roman" panose="02020603050405020304" pitchFamily="18" charset="0"/>
              </a:rPr>
              <a:t>BiLSTM</a:t>
            </a:r>
            <a:r>
              <a:rPr lang="en-US" dirty="0">
                <a:effectLst/>
                <a:latin typeface="Times New Roman" panose="02020603050405020304" pitchFamily="18" charset="0"/>
                <a:ea typeface="Times New Roman" panose="02020603050405020304" pitchFamily="18" charset="0"/>
              </a:rPr>
              <a:t> Model Accuracy: 0.77.22924791086351 </a:t>
            </a:r>
            <a:endParaRPr lang="en-IN" dirty="0">
              <a:effectLst/>
              <a:latin typeface="Times New Roman" panose="02020603050405020304" pitchFamily="18" charset="0"/>
              <a:ea typeface="Times New Roman" panose="02020603050405020304" pitchFamily="18" charset="0"/>
            </a:endParaRPr>
          </a:p>
          <a:p>
            <a:pPr algn="just">
              <a:spcBef>
                <a:spcPts val="355"/>
              </a:spcBef>
              <a:buNone/>
            </a:pPr>
            <a:r>
              <a:rPr lang="en-US" dirty="0">
                <a:effectLst/>
                <a:latin typeface="Times New Roman" panose="02020603050405020304" pitchFamily="18" charset="0"/>
                <a:ea typeface="Times New Roman" panose="02020603050405020304" pitchFamily="18" charset="0"/>
              </a:rPr>
              <a:t>Precision: 0.7511184403000025 </a:t>
            </a:r>
            <a:endParaRPr lang="en-IN" dirty="0">
              <a:effectLst/>
              <a:latin typeface="Times New Roman" panose="02020603050405020304" pitchFamily="18" charset="0"/>
              <a:ea typeface="Times New Roman" panose="02020603050405020304" pitchFamily="18" charset="0"/>
            </a:endParaRPr>
          </a:p>
          <a:p>
            <a:pPr algn="just">
              <a:spcBef>
                <a:spcPts val="355"/>
              </a:spcBef>
              <a:buNone/>
            </a:pPr>
            <a:r>
              <a:rPr lang="en-US" dirty="0">
                <a:effectLst/>
                <a:latin typeface="Times New Roman" panose="02020603050405020304" pitchFamily="18" charset="0"/>
                <a:ea typeface="Times New Roman" panose="02020603050405020304" pitchFamily="18" charset="0"/>
              </a:rPr>
              <a:t>Recall: 0.7552924791086351 </a:t>
            </a:r>
            <a:endParaRPr lang="en-IN" dirty="0">
              <a:effectLst/>
              <a:latin typeface="Times New Roman" panose="02020603050405020304" pitchFamily="18" charset="0"/>
              <a:ea typeface="Times New Roman" panose="02020603050405020304" pitchFamily="18" charset="0"/>
            </a:endParaRPr>
          </a:p>
          <a:p>
            <a:pPr algn="just">
              <a:spcBef>
                <a:spcPts val="355"/>
              </a:spcBef>
              <a:buNone/>
            </a:pPr>
            <a:r>
              <a:rPr lang="en-US" dirty="0" err="1">
                <a:effectLst/>
                <a:latin typeface="Times New Roman" panose="02020603050405020304" pitchFamily="18" charset="0"/>
                <a:ea typeface="Times New Roman" panose="02020603050405020304" pitchFamily="18" charset="0"/>
              </a:rPr>
              <a:t>BiLSTM</a:t>
            </a:r>
            <a:r>
              <a:rPr lang="en-US" dirty="0">
                <a:effectLst/>
                <a:latin typeface="Times New Roman" panose="02020603050405020304" pitchFamily="18" charset="0"/>
                <a:ea typeface="Times New Roman" panose="02020603050405020304" pitchFamily="18" charset="0"/>
              </a:rPr>
              <a:t> Classification Report: precision recall f1-score support 0 0.6358 0.5884 0.6112 2347 1 0.8099 0.8389 0.8241 2433 2 0.8043 0.8337 0.8187 2400 </a:t>
            </a:r>
            <a:endParaRPr lang="en-IN" dirty="0">
              <a:effectLst/>
              <a:latin typeface="Times New Roman" panose="02020603050405020304" pitchFamily="18" charset="0"/>
              <a:ea typeface="Times New Roman" panose="02020603050405020304" pitchFamily="18" charset="0"/>
            </a:endParaRPr>
          </a:p>
          <a:p>
            <a:pPr algn="just">
              <a:spcBef>
                <a:spcPts val="355"/>
              </a:spcBef>
              <a:buNone/>
            </a:pPr>
            <a:r>
              <a:rPr lang="en-US" dirty="0">
                <a:effectLst/>
                <a:latin typeface="Times New Roman" panose="02020603050405020304" pitchFamily="18" charset="0"/>
                <a:ea typeface="Times New Roman" panose="02020603050405020304" pitchFamily="18" charset="0"/>
              </a:rPr>
              <a:t>accuracy 0.77</a:t>
            </a:r>
            <a:r>
              <a:rPr lang="en-US" dirty="0">
                <a:latin typeface="Times New Roman" panose="02020603050405020304" pitchFamily="18" charset="0"/>
                <a:ea typeface="Times New Roman" panose="02020603050405020304" pitchFamily="18" charset="0"/>
              </a:rPr>
              <a:t>.22</a:t>
            </a:r>
            <a:r>
              <a:rPr lang="en-US" dirty="0">
                <a:effectLst/>
                <a:latin typeface="Times New Roman" panose="02020603050405020304" pitchFamily="18" charset="0"/>
                <a:ea typeface="Times New Roman" panose="02020603050405020304" pitchFamily="18" charset="0"/>
              </a:rPr>
              <a:t> 7180 </a:t>
            </a:r>
            <a:endParaRPr lang="en-IN" dirty="0">
              <a:effectLst/>
              <a:latin typeface="Times New Roman" panose="02020603050405020304" pitchFamily="18" charset="0"/>
              <a:ea typeface="Times New Roman" panose="02020603050405020304" pitchFamily="18" charset="0"/>
            </a:endParaRPr>
          </a:p>
          <a:p>
            <a:pPr algn="just">
              <a:spcBef>
                <a:spcPts val="355"/>
              </a:spcBef>
              <a:buNone/>
            </a:pPr>
            <a:r>
              <a:rPr lang="en-US" dirty="0">
                <a:effectLst/>
                <a:latin typeface="Times New Roman" panose="02020603050405020304" pitchFamily="18" charset="0"/>
                <a:ea typeface="Times New Roman" panose="02020603050405020304" pitchFamily="18" charset="0"/>
              </a:rPr>
              <a:t>macro avg 0.7500 0.7537 0.7514 7180</a:t>
            </a:r>
            <a:endParaRPr lang="en-IN" dirty="0">
              <a:effectLst/>
              <a:latin typeface="Times New Roman" panose="02020603050405020304" pitchFamily="18" charset="0"/>
              <a:ea typeface="Times New Roman" panose="02020603050405020304" pitchFamily="18" charset="0"/>
            </a:endParaRPr>
          </a:p>
          <a:p>
            <a:pPr algn="just">
              <a:spcBef>
                <a:spcPts val="355"/>
              </a:spcBef>
            </a:pPr>
            <a:r>
              <a:rPr lang="en-US" dirty="0">
                <a:effectLst/>
                <a:latin typeface="Times New Roman" panose="02020603050405020304" pitchFamily="18" charset="0"/>
                <a:ea typeface="Times New Roman" panose="02020603050405020304" pitchFamily="18" charset="0"/>
              </a:rPr>
              <a:t>weighted avg 0.7511 0.7553 0.7527 7180</a:t>
            </a:r>
            <a:endParaRPr lang="en-IN" dirty="0">
              <a:effectLst/>
              <a:latin typeface="Times New Roman" panose="02020603050405020304" pitchFamily="18" charset="0"/>
              <a:ea typeface="Times New Roman" panose="02020603050405020304" pitchFamily="18" charset="0"/>
            </a:endParaRPr>
          </a:p>
          <a:p>
            <a:pPr algn="just">
              <a:spcBef>
                <a:spcPts val="355"/>
              </a:spcBef>
            </a:pP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29243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9">
          <a:extLst>
            <a:ext uri="{FF2B5EF4-FFF2-40B4-BE49-F238E27FC236}">
              <a16:creationId xmlns:a16="http://schemas.microsoft.com/office/drawing/2014/main" id="{ABD9DF28-5211-96AF-04DB-BB4DE9A45DC5}"/>
            </a:ext>
          </a:extLst>
        </p:cNvPr>
        <p:cNvGrpSpPr/>
        <p:nvPr/>
      </p:nvGrpSpPr>
      <p:grpSpPr>
        <a:xfrm>
          <a:off x="0" y="0"/>
          <a:ext cx="0" cy="0"/>
          <a:chOff x="0" y="0"/>
          <a:chExt cx="0" cy="0"/>
        </a:xfrm>
      </p:grpSpPr>
      <p:sp>
        <p:nvSpPr>
          <p:cNvPr id="150" name="Google Shape;150;p14">
            <a:extLst>
              <a:ext uri="{FF2B5EF4-FFF2-40B4-BE49-F238E27FC236}">
                <a16:creationId xmlns:a16="http://schemas.microsoft.com/office/drawing/2014/main" id="{2B1333CA-DB9B-9103-7797-98C2C5A2BE27}"/>
              </a:ext>
            </a:extLst>
          </p:cNvPr>
          <p:cNvSpPr txBox="1">
            <a:spLocks noGrp="1"/>
          </p:cNvSpPr>
          <p:nvPr>
            <p:ph type="title"/>
          </p:nvPr>
        </p:nvSpPr>
        <p:spPr>
          <a:xfrm>
            <a:off x="2291444" y="894626"/>
            <a:ext cx="8273143" cy="47512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000" dirty="0">
                <a:solidFill>
                  <a:srgbClr val="0070C0"/>
                </a:solidFill>
                <a:latin typeface="Arial"/>
                <a:ea typeface="Arial"/>
                <a:cs typeface="Arial"/>
                <a:sym typeface="Arial"/>
              </a:rPr>
              <a:t>CONCLUSION </a:t>
            </a:r>
            <a:r>
              <a:rPr lang="en-IN" sz="3000" dirty="0">
                <a:solidFill>
                  <a:srgbClr val="0F6FC6"/>
                </a:solidFill>
                <a:latin typeface="+mj-lt"/>
                <a:ea typeface="Times New Roman"/>
                <a:cs typeface="Times New Roman"/>
                <a:sym typeface="Times New Roman"/>
              </a:rPr>
              <a:t>AND FUTURE ENHANCEMENT</a:t>
            </a:r>
            <a:endParaRPr sz="3000" dirty="0">
              <a:solidFill>
                <a:srgbClr val="0070C0"/>
              </a:solidFill>
              <a:latin typeface="+mj-lt"/>
              <a:ea typeface="Arial"/>
              <a:cs typeface="Arial"/>
              <a:sym typeface="Arial"/>
            </a:endParaRPr>
          </a:p>
        </p:txBody>
      </p:sp>
      <p:sp>
        <p:nvSpPr>
          <p:cNvPr id="6" name="TextBox 5">
            <a:extLst>
              <a:ext uri="{FF2B5EF4-FFF2-40B4-BE49-F238E27FC236}">
                <a16:creationId xmlns:a16="http://schemas.microsoft.com/office/drawing/2014/main" id="{129D4F95-2FE3-FA45-9AF3-B30D72F70057}"/>
              </a:ext>
            </a:extLst>
          </p:cNvPr>
          <p:cNvSpPr txBox="1"/>
          <p:nvPr/>
        </p:nvSpPr>
        <p:spPr>
          <a:xfrm>
            <a:off x="1556659" y="1970940"/>
            <a:ext cx="9895114" cy="4062651"/>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Fine-Tuned LSTM achieves the highest accuracy of 77.57%, followed by RNN at 76.35% and Bi-LSTM at 75.52%</a:t>
            </a:r>
          </a:p>
          <a:p>
            <a:pPr marL="285750" indent="-28575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result indicates that Fine-Tuned LSTM outperforms the other models in terms of accuracy.</a:t>
            </a:r>
          </a:p>
          <a:p>
            <a:pPr marL="285750" indent="-28575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Deploying the model in a real-time system enables live predictions and decision-making. Integration with IoT, cloud, or mobile apps enhances accessibility and automation.</a:t>
            </a:r>
            <a:endParaRPr lang="en-US" dirty="0"/>
          </a:p>
          <a:p>
            <a:endParaRPr lang="en-US" dirty="0"/>
          </a:p>
          <a:p>
            <a:endParaRPr lang="en-US" dirty="0"/>
          </a:p>
          <a:p>
            <a:endParaRPr lang="en-IN" dirty="0"/>
          </a:p>
        </p:txBody>
      </p:sp>
    </p:spTree>
    <p:extLst>
      <p:ext uri="{BB962C8B-B14F-4D97-AF65-F5344CB8AC3E}">
        <p14:creationId xmlns:p14="http://schemas.microsoft.com/office/powerpoint/2010/main" val="1186703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9">
          <a:extLst>
            <a:ext uri="{FF2B5EF4-FFF2-40B4-BE49-F238E27FC236}">
              <a16:creationId xmlns:a16="http://schemas.microsoft.com/office/drawing/2014/main" id="{8399F85C-662D-0356-F1D9-D2AD48759462}"/>
            </a:ext>
          </a:extLst>
        </p:cNvPr>
        <p:cNvGrpSpPr/>
        <p:nvPr/>
      </p:nvGrpSpPr>
      <p:grpSpPr>
        <a:xfrm>
          <a:off x="0" y="0"/>
          <a:ext cx="0" cy="0"/>
          <a:chOff x="0" y="0"/>
          <a:chExt cx="0" cy="0"/>
        </a:xfrm>
      </p:grpSpPr>
      <p:sp>
        <p:nvSpPr>
          <p:cNvPr id="150" name="Google Shape;150;p14">
            <a:extLst>
              <a:ext uri="{FF2B5EF4-FFF2-40B4-BE49-F238E27FC236}">
                <a16:creationId xmlns:a16="http://schemas.microsoft.com/office/drawing/2014/main" id="{BC93A60B-CC8A-860E-98CE-BA260125EA6F}"/>
              </a:ext>
            </a:extLst>
          </p:cNvPr>
          <p:cNvSpPr txBox="1">
            <a:spLocks noGrp="1"/>
          </p:cNvSpPr>
          <p:nvPr>
            <p:ph type="title"/>
          </p:nvPr>
        </p:nvSpPr>
        <p:spPr>
          <a:xfrm>
            <a:off x="4679879" y="838812"/>
            <a:ext cx="2643505" cy="4838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000" dirty="0">
                <a:solidFill>
                  <a:srgbClr val="0070C0"/>
                </a:solidFill>
                <a:latin typeface="Arial"/>
                <a:ea typeface="Arial"/>
                <a:cs typeface="Arial"/>
                <a:sym typeface="Arial"/>
              </a:rPr>
              <a:t>REFERENCES</a:t>
            </a:r>
            <a:endParaRPr sz="3000" dirty="0">
              <a:solidFill>
                <a:srgbClr val="0070C0"/>
              </a:solidFill>
              <a:latin typeface="Arial"/>
              <a:ea typeface="Arial"/>
              <a:cs typeface="Arial"/>
              <a:sym typeface="Arial"/>
            </a:endParaRPr>
          </a:p>
        </p:txBody>
      </p:sp>
      <p:sp>
        <p:nvSpPr>
          <p:cNvPr id="151" name="Google Shape;151;p14">
            <a:extLst>
              <a:ext uri="{FF2B5EF4-FFF2-40B4-BE49-F238E27FC236}">
                <a16:creationId xmlns:a16="http://schemas.microsoft.com/office/drawing/2014/main" id="{2C87AB15-BD23-56EB-071A-E1CB8B233207}"/>
              </a:ext>
            </a:extLst>
          </p:cNvPr>
          <p:cNvSpPr txBox="1"/>
          <p:nvPr/>
        </p:nvSpPr>
        <p:spPr>
          <a:xfrm>
            <a:off x="1210129" y="1866869"/>
            <a:ext cx="11705951" cy="3382977"/>
          </a:xfrm>
          <a:prstGeom prst="rect">
            <a:avLst/>
          </a:prstGeom>
          <a:noFill/>
          <a:ln>
            <a:noFill/>
          </a:ln>
        </p:spPr>
        <p:txBody>
          <a:bodyPr spcFirstLastPara="1" wrap="square" lIns="0" tIns="165100" rIns="0" bIns="0" anchor="t" anchorCtr="0">
            <a:spAutoFit/>
          </a:bodyPr>
          <a:lstStyle/>
          <a:p>
            <a:pPr marR="60325"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 Patel M, Smith J, &amp; Kumar A, “CNN and RNN Models for Sleep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Apnea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Detection Using EEG Signals,” [2021].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R="60325"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[2] Wang H, Li Z, Chang K, “Hybrid Deep Learning Model Combining CNNs and LSTMs for Sleep Disorder</a:t>
            </a:r>
          </a:p>
          <a:p>
            <a:pPr marR="60325" algn="just">
              <a:lnSpc>
                <a:spcPct val="150000"/>
              </a:lnSpc>
              <a:spcAft>
                <a:spcPts val="800"/>
              </a:spcAft>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Detection,” [2022].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buNone/>
            </a:pPr>
            <a:r>
              <a:rPr lang="en-IN" sz="1800" dirty="0">
                <a:effectLst/>
                <a:latin typeface="Times New Roman" panose="02020603050405020304" pitchFamily="18" charset="0"/>
                <a:ea typeface="Calibri" panose="020F0502020204030204" pitchFamily="34" charset="0"/>
              </a:rPr>
              <a:t>[3] Alam and Qureshi, “</a:t>
            </a:r>
            <a:r>
              <a:rPr lang="en-IN" sz="1800" dirty="0" err="1">
                <a:effectLst/>
                <a:latin typeface="Times New Roman" panose="02020603050405020304" pitchFamily="18" charset="0"/>
                <a:ea typeface="Calibri" panose="020F0502020204030204" pitchFamily="34" charset="0"/>
              </a:rPr>
              <a:t>BiLSTM</a:t>
            </a:r>
            <a:r>
              <a:rPr lang="en-IN" sz="1800" dirty="0">
                <a:effectLst/>
                <a:latin typeface="Times New Roman" panose="02020603050405020304" pitchFamily="18" charset="0"/>
                <a:ea typeface="Calibri" panose="020F0502020204030204" pitchFamily="34" charset="0"/>
              </a:rPr>
              <a:t> Model with Attention Mechanism for Sleep Disorder Detection,”[2021].</a:t>
            </a:r>
          </a:p>
          <a:p>
            <a:pPr>
              <a:buNone/>
            </a:pPr>
            <a:r>
              <a:rPr lang="en-IN" sz="1800" dirty="0">
                <a:effectLst/>
                <a:latin typeface="Times New Roman" panose="02020603050405020304" pitchFamily="18" charset="0"/>
                <a:ea typeface="Calibri" panose="020F0502020204030204" pitchFamily="34" charset="0"/>
              </a:rPr>
              <a:t/>
            </a:r>
            <a:br>
              <a:rPr lang="en-IN" sz="1800" dirty="0">
                <a:effectLst/>
                <a:latin typeface="Times New Roman" panose="02020603050405020304" pitchFamily="18" charset="0"/>
                <a:ea typeface="Calibri" panose="020F0502020204030204" pitchFamily="34" charset="0"/>
              </a:rPr>
            </a:br>
            <a:r>
              <a:rPr lang="en-IN" sz="1800" dirty="0">
                <a:effectLst/>
                <a:latin typeface="Times New Roman" panose="02020603050405020304" pitchFamily="18" charset="0"/>
                <a:ea typeface="Calibri" panose="020F0502020204030204" pitchFamily="34" charset="0"/>
              </a:rPr>
              <a:t>[4] Gomez and Patel, “Comparative Study of Machine Learning Models for Sleep Disorder Detection,”[2020].</a:t>
            </a:r>
          </a:p>
          <a:p>
            <a:pPr>
              <a:buNone/>
            </a:pPr>
            <a:r>
              <a:rPr lang="en-IN" sz="1800" dirty="0">
                <a:effectLst/>
                <a:latin typeface="Times New Roman" panose="02020603050405020304" pitchFamily="18" charset="0"/>
                <a:ea typeface="Calibri" panose="020F0502020204030204" pitchFamily="34" charset="0"/>
              </a:rPr>
              <a:t/>
            </a:r>
            <a:br>
              <a:rPr lang="en-IN" sz="1800" dirty="0">
                <a:effectLst/>
                <a:latin typeface="Times New Roman" panose="02020603050405020304" pitchFamily="18" charset="0"/>
                <a:ea typeface="Calibri" panose="020F0502020204030204" pitchFamily="34" charset="0"/>
              </a:rPr>
            </a:br>
            <a:r>
              <a:rPr lang="en-IN" sz="1800" dirty="0">
                <a:effectLst/>
                <a:latin typeface="Times New Roman" panose="02020603050405020304" pitchFamily="18" charset="0"/>
                <a:ea typeface="Calibri" panose="020F0502020204030204" pitchFamily="34" charset="0"/>
              </a:rPr>
              <a:t>[5] Chen and Zhou, “Transfer Learning with </a:t>
            </a:r>
            <a:r>
              <a:rPr lang="en-IN" sz="1800" dirty="0" err="1">
                <a:effectLst/>
                <a:latin typeface="Times New Roman" panose="02020603050405020304" pitchFamily="18" charset="0"/>
                <a:ea typeface="Calibri" panose="020F0502020204030204" pitchFamily="34" charset="0"/>
              </a:rPr>
              <a:t>ResNet</a:t>
            </a:r>
            <a:r>
              <a:rPr lang="en-IN" sz="1800" dirty="0">
                <a:effectLst/>
                <a:latin typeface="Times New Roman" panose="02020603050405020304" pitchFamily="18" charset="0"/>
                <a:ea typeface="Calibri" panose="020F0502020204030204" pitchFamily="34" charset="0"/>
              </a:rPr>
              <a:t> and </a:t>
            </a:r>
            <a:r>
              <a:rPr lang="en-IN" sz="1800" dirty="0" err="1">
                <a:effectLst/>
                <a:latin typeface="Times New Roman" panose="02020603050405020304" pitchFamily="18" charset="0"/>
                <a:ea typeface="Calibri" panose="020F0502020204030204" pitchFamily="34" charset="0"/>
              </a:rPr>
              <a:t>DenseNet</a:t>
            </a:r>
            <a:r>
              <a:rPr lang="en-IN" sz="1800" dirty="0">
                <a:effectLst/>
                <a:latin typeface="Times New Roman" panose="02020603050405020304" pitchFamily="18" charset="0"/>
                <a:ea typeface="Calibri" panose="020F0502020204030204" pitchFamily="34" charset="0"/>
              </a:rPr>
              <a:t> for Sleep </a:t>
            </a:r>
            <a:r>
              <a:rPr lang="en-IN" sz="1800" dirty="0" err="1">
                <a:effectLst/>
                <a:latin typeface="Times New Roman" panose="02020603050405020304" pitchFamily="18" charset="0"/>
                <a:ea typeface="Calibri" panose="020F0502020204030204" pitchFamily="34" charset="0"/>
              </a:rPr>
              <a:t>Apnea</a:t>
            </a:r>
            <a:r>
              <a:rPr lang="en-IN" sz="1800" dirty="0">
                <a:effectLst/>
                <a:latin typeface="Times New Roman" panose="02020603050405020304" pitchFamily="18" charset="0"/>
                <a:ea typeface="Calibri" panose="020F0502020204030204" pitchFamily="34" charset="0"/>
              </a:rPr>
              <a:t> Detection,”[2022].</a:t>
            </a:r>
            <a:br>
              <a:rPr lang="en-IN" sz="1800" dirty="0">
                <a:effectLst/>
                <a:latin typeface="Times New Roman" panose="02020603050405020304" pitchFamily="18" charset="0"/>
                <a:ea typeface="Calibri" panose="020F0502020204030204" pitchFamily="34" charset="0"/>
              </a:rPr>
            </a:br>
            <a:endParaRPr lang="en-IN" sz="1800" dirty="0"/>
          </a:p>
        </p:txBody>
      </p:sp>
    </p:spTree>
    <p:extLst>
      <p:ext uri="{BB962C8B-B14F-4D97-AF65-F5344CB8AC3E}">
        <p14:creationId xmlns:p14="http://schemas.microsoft.com/office/powerpoint/2010/main" val="3624100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5"/>
          <p:cNvSpPr txBox="1">
            <a:spLocks noGrp="1"/>
          </p:cNvSpPr>
          <p:nvPr>
            <p:ph type="title"/>
          </p:nvPr>
        </p:nvSpPr>
        <p:spPr>
          <a:xfrm>
            <a:off x="4065904" y="2902902"/>
            <a:ext cx="5611496" cy="993862"/>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6350">
                <a:solidFill>
                  <a:srgbClr val="0070C0"/>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3650441" y="875911"/>
            <a:ext cx="5094860" cy="509114"/>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dirty="0">
                <a:solidFill>
                  <a:srgbClr val="0070C0"/>
                </a:solidFill>
                <a:latin typeface="Arial"/>
                <a:ea typeface="Arial"/>
                <a:cs typeface="Arial"/>
                <a:sym typeface="Arial"/>
              </a:rPr>
              <a:t>PROBLEM  STATEMENT</a:t>
            </a:r>
            <a:endParaRPr sz="3200" dirty="0">
              <a:solidFill>
                <a:srgbClr val="0070C0"/>
              </a:solidFill>
              <a:latin typeface="Arial"/>
              <a:ea typeface="Arial"/>
              <a:cs typeface="Arial"/>
              <a:sym typeface="Arial"/>
            </a:endParaRPr>
          </a:p>
        </p:txBody>
      </p:sp>
      <p:sp>
        <p:nvSpPr>
          <p:cNvPr id="69" name="Google Shape;69;p3"/>
          <p:cNvSpPr txBox="1"/>
          <p:nvPr/>
        </p:nvSpPr>
        <p:spPr>
          <a:xfrm>
            <a:off x="1590435" y="1307966"/>
            <a:ext cx="9719822" cy="5988163"/>
          </a:xfrm>
          <a:prstGeom prst="rect">
            <a:avLst/>
          </a:prstGeom>
          <a:noFill/>
          <a:ln>
            <a:noFill/>
          </a:ln>
        </p:spPr>
        <p:txBody>
          <a:bodyPr spcFirstLastPara="1" wrap="square" lIns="0" tIns="12050" rIns="0" bIns="0" anchor="t" anchorCtr="0">
            <a:spAutoFit/>
          </a:bodyPr>
          <a:lstStyle/>
          <a:p>
            <a:pPr marL="0" marR="5080" lvl="0" indent="0" algn="just" rtl="0">
              <a:lnSpc>
                <a:spcPct val="150200"/>
              </a:lnSpc>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57200" marR="5080" lvl="0" indent="-381000" algn="just" rtl="0">
              <a:lnSpc>
                <a:spcPct val="150000"/>
              </a:lnSpc>
              <a:spcBef>
                <a:spcPts val="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Many people struggle with sleep problems that affect their health, focus, and energy. </a:t>
            </a:r>
          </a:p>
          <a:p>
            <a:pPr marL="457200" marR="5080" lvl="0" indent="0" algn="just" rtl="0">
              <a:lnSpc>
                <a:spcPct val="150000"/>
              </a:lnSpc>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57200" marR="5080" lvl="0" indent="-381000" algn="just" rtl="0">
              <a:lnSpc>
                <a:spcPct val="150000"/>
              </a:lnSpc>
              <a:spcBef>
                <a:spcPts val="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Diagnosing these issues is often slow and can be inaccurate since it relies on manual methods. </a:t>
            </a:r>
          </a:p>
          <a:p>
            <a:pPr marL="457200" marR="5080" lvl="0" indent="0" algn="just" rtl="0">
              <a:lnSpc>
                <a:spcPct val="150000"/>
              </a:lnSpc>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57200" marR="5080" lvl="0" indent="-381000" algn="just" rtl="0">
              <a:lnSpc>
                <a:spcPct val="150000"/>
              </a:lnSpc>
              <a:spcBef>
                <a:spcPts val="0"/>
              </a:spcBef>
              <a:spcAft>
                <a:spcPts val="0"/>
              </a:spcAft>
              <a:buClr>
                <a:schemeClr val="dk1"/>
              </a:buClr>
              <a:buSzPts val="2400"/>
              <a:buFont typeface="Noto Sans Symbols"/>
              <a:buChar char="⮚"/>
            </a:pPr>
            <a:r>
              <a:rPr lang="en-US" sz="2400" dirty="0">
                <a:solidFill>
                  <a:schemeClr val="dk1"/>
                </a:solidFill>
                <a:latin typeface="Times New Roman"/>
                <a:ea typeface="Times New Roman"/>
                <a:cs typeface="Times New Roman"/>
                <a:sym typeface="Times New Roman"/>
              </a:rPr>
              <a:t>With over half of adults unhappy with their sleep, we need better tools to understand and improve sleep quality.</a:t>
            </a:r>
            <a:endParaRPr sz="2400" dirty="0">
              <a:solidFill>
                <a:schemeClr val="dk1"/>
              </a:solidFill>
              <a:latin typeface="Times New Roman"/>
              <a:ea typeface="Times New Roman"/>
              <a:cs typeface="Times New Roman"/>
              <a:sym typeface="Times New Roman"/>
            </a:endParaRPr>
          </a:p>
          <a:p>
            <a:pPr marL="0" marR="5080" lvl="0" indent="0" algn="just" rtl="0">
              <a:lnSpc>
                <a:spcPct val="150200"/>
              </a:lnSpc>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marR="335280" lvl="0" indent="0" algn="r" rtl="0">
              <a:lnSpc>
                <a:spcPct val="100000"/>
              </a:lnSpc>
              <a:spcBef>
                <a:spcPts val="1575"/>
              </a:spcBef>
              <a:spcAft>
                <a:spcPts val="0"/>
              </a:spcAft>
              <a:buNone/>
            </a:pPr>
            <a:endParaRPr sz="18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ctrTitle"/>
          </p:nvPr>
        </p:nvSpPr>
        <p:spPr>
          <a:xfrm>
            <a:off x="4626427" y="952302"/>
            <a:ext cx="6477000" cy="492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dirty="0">
                <a:solidFill>
                  <a:srgbClr val="0070C0"/>
                </a:solidFill>
                <a:latin typeface="Arial"/>
                <a:ea typeface="Arial"/>
                <a:cs typeface="Arial"/>
                <a:sym typeface="Arial"/>
              </a:rPr>
              <a:t>OBJECTIVE</a:t>
            </a:r>
            <a:endParaRPr sz="3200" dirty="0">
              <a:solidFill>
                <a:srgbClr val="0070C0"/>
              </a:solidFill>
              <a:latin typeface="Arial"/>
              <a:ea typeface="Arial"/>
              <a:cs typeface="Arial"/>
              <a:sym typeface="Arial"/>
            </a:endParaRPr>
          </a:p>
        </p:txBody>
      </p:sp>
      <p:sp>
        <p:nvSpPr>
          <p:cNvPr id="75" name="Google Shape;75;p4"/>
          <p:cNvSpPr txBox="1">
            <a:spLocks noGrp="1"/>
          </p:cNvSpPr>
          <p:nvPr>
            <p:ph type="subTitle" idx="1"/>
          </p:nvPr>
        </p:nvSpPr>
        <p:spPr>
          <a:xfrm>
            <a:off x="1982588" y="2089111"/>
            <a:ext cx="9120839" cy="3323987"/>
          </a:xfrm>
          <a:prstGeom prst="rect">
            <a:avLst/>
          </a:prstGeom>
          <a:noFill/>
          <a:ln>
            <a:noFill/>
          </a:ln>
        </p:spPr>
        <p:txBody>
          <a:bodyPr spcFirstLastPara="1" wrap="square" lIns="0" tIns="0" rIns="0" bIns="0" anchor="t" anchorCtr="0">
            <a:spAutoFit/>
          </a:bodyPr>
          <a:lstStyle/>
          <a:p>
            <a:pPr marL="0" marR="5080" lvl="0" indent="-152400" algn="just" rtl="0">
              <a:lnSpc>
                <a:spcPct val="150200"/>
              </a:lnSpc>
              <a:spcBef>
                <a:spcPts val="0"/>
              </a:spcBef>
              <a:spcAft>
                <a:spcPts val="0"/>
              </a:spcAft>
              <a:buClr>
                <a:schemeClr val="dk1"/>
              </a:buClr>
              <a:buSzPts val="2400"/>
              <a:buFont typeface="Noto Sans Symbols"/>
              <a:buChar char="⮚"/>
            </a:pPr>
            <a:r>
              <a:rPr lang="en-US" sz="2400" b="0" dirty="0"/>
              <a:t>This project aims to enhance the identification of individuals with sleep disorders using a deep learning (DL) algorithm.</a:t>
            </a:r>
          </a:p>
          <a:p>
            <a:pPr marL="0" marR="5080" lvl="0" indent="0" algn="just" rtl="0">
              <a:lnSpc>
                <a:spcPct val="150200"/>
              </a:lnSpc>
              <a:spcBef>
                <a:spcPts val="0"/>
              </a:spcBef>
              <a:spcAft>
                <a:spcPts val="0"/>
              </a:spcAft>
              <a:buClr>
                <a:schemeClr val="dk1"/>
              </a:buClr>
              <a:buSzPts val="2400"/>
            </a:pPr>
            <a:endParaRPr lang="en-US" sz="2400" b="0" dirty="0"/>
          </a:p>
          <a:p>
            <a:pPr marL="0" marR="5080" lvl="0" indent="-152400" algn="just" rtl="0">
              <a:lnSpc>
                <a:spcPct val="150200"/>
              </a:lnSpc>
              <a:spcBef>
                <a:spcPts val="0"/>
              </a:spcBef>
              <a:spcAft>
                <a:spcPts val="0"/>
              </a:spcAft>
              <a:buClr>
                <a:schemeClr val="dk1"/>
              </a:buClr>
              <a:buSzPts val="2400"/>
              <a:buFont typeface="Noto Sans Symbols"/>
              <a:buChar char="⮚"/>
            </a:pPr>
            <a:r>
              <a:rPr lang="en-US" sz="2400" b="0" dirty="0"/>
              <a:t>By improving the dataset quality, feature selection, and model accuracy, the goal is to develop a robust and efficient system for early detection and classification of sleep-related conditions</a:t>
            </a:r>
            <a:endParaRPr sz="2400"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AFB253-1DC6-5A7E-81F7-A98FADB313F7}"/>
              </a:ext>
            </a:extLst>
          </p:cNvPr>
          <p:cNvPicPr>
            <a:picLocks noChangeAspect="1"/>
          </p:cNvPicPr>
          <p:nvPr/>
        </p:nvPicPr>
        <p:blipFill>
          <a:blip r:embed="rId2"/>
          <a:stretch>
            <a:fillRect/>
          </a:stretch>
        </p:blipFill>
        <p:spPr>
          <a:xfrm>
            <a:off x="1730828" y="1143503"/>
            <a:ext cx="8926285" cy="5243146"/>
          </a:xfrm>
          <a:prstGeom prst="rect">
            <a:avLst/>
          </a:prstGeom>
        </p:spPr>
      </p:pic>
      <p:sp>
        <p:nvSpPr>
          <p:cNvPr id="6" name="Google Shape;74;p4">
            <a:extLst>
              <a:ext uri="{FF2B5EF4-FFF2-40B4-BE49-F238E27FC236}">
                <a16:creationId xmlns:a16="http://schemas.microsoft.com/office/drawing/2014/main" id="{9F563EEE-352A-F825-9387-0BFEDCD12F95}"/>
              </a:ext>
            </a:extLst>
          </p:cNvPr>
          <p:cNvSpPr txBox="1">
            <a:spLocks noGrp="1"/>
          </p:cNvSpPr>
          <p:nvPr>
            <p:ph type="ctrTitle"/>
          </p:nvPr>
        </p:nvSpPr>
        <p:spPr>
          <a:xfrm>
            <a:off x="3919082" y="373380"/>
            <a:ext cx="4549775" cy="49244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dirty="0">
                <a:solidFill>
                  <a:srgbClr val="0070C0"/>
                </a:solidFill>
                <a:latin typeface="Arial"/>
                <a:ea typeface="Arial"/>
                <a:cs typeface="Arial"/>
                <a:sym typeface="Arial"/>
              </a:rPr>
              <a:t>LITERATURE SURVEY</a:t>
            </a:r>
            <a:endParaRPr sz="3200" dirty="0">
              <a:solidFill>
                <a:srgbClr val="0070C0"/>
              </a:solidFill>
              <a:latin typeface="Arial"/>
              <a:ea typeface="Arial"/>
              <a:cs typeface="Arial"/>
              <a:sym typeface="Arial"/>
            </a:endParaRPr>
          </a:p>
        </p:txBody>
      </p:sp>
    </p:spTree>
    <p:extLst>
      <p:ext uri="{BB962C8B-B14F-4D97-AF65-F5344CB8AC3E}">
        <p14:creationId xmlns:p14="http://schemas.microsoft.com/office/powerpoint/2010/main" val="123492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7"/>
          <p:cNvSpPr txBox="1">
            <a:spLocks noGrp="1"/>
          </p:cNvSpPr>
          <p:nvPr>
            <p:ph type="title"/>
          </p:nvPr>
        </p:nvSpPr>
        <p:spPr>
          <a:xfrm>
            <a:off x="4111083" y="593414"/>
            <a:ext cx="7449184" cy="49244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a:solidFill>
                  <a:srgbClr val="0070C0"/>
                </a:solidFill>
                <a:latin typeface="Arial"/>
                <a:ea typeface="Arial"/>
                <a:cs typeface="Arial"/>
                <a:sym typeface="Arial"/>
              </a:rPr>
              <a:t>EXISTING SYSTEM</a:t>
            </a:r>
            <a:endParaRPr sz="3200">
              <a:solidFill>
                <a:srgbClr val="0070C0"/>
              </a:solidFill>
              <a:latin typeface="Arial"/>
              <a:ea typeface="Arial"/>
              <a:cs typeface="Arial"/>
              <a:sym typeface="Arial"/>
            </a:endParaRPr>
          </a:p>
        </p:txBody>
      </p:sp>
      <p:sp>
        <p:nvSpPr>
          <p:cNvPr id="81" name="Google Shape;81;p7"/>
          <p:cNvSpPr txBox="1"/>
          <p:nvPr/>
        </p:nvSpPr>
        <p:spPr>
          <a:xfrm>
            <a:off x="7142356" y="4705499"/>
            <a:ext cx="4417800" cy="7389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2400" b="1"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b="0" i="0">
              <a:solidFill>
                <a:schemeClr val="dk1"/>
              </a:solidFill>
              <a:latin typeface="Times New Roman"/>
              <a:ea typeface="Times New Roman"/>
              <a:cs typeface="Times New Roman"/>
              <a:sym typeface="Times New Roman"/>
            </a:endParaRPr>
          </a:p>
        </p:txBody>
      </p:sp>
      <p:sp>
        <p:nvSpPr>
          <p:cNvPr id="82" name="Google Shape;82;p7"/>
          <p:cNvSpPr txBox="1"/>
          <p:nvPr/>
        </p:nvSpPr>
        <p:spPr>
          <a:xfrm>
            <a:off x="2450956" y="1556686"/>
            <a:ext cx="9109200" cy="470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a:solidFill>
                  <a:schemeClr val="dk1"/>
                </a:solidFill>
                <a:latin typeface="Times New Roman"/>
                <a:ea typeface="Times New Roman"/>
                <a:cs typeface="Times New Roman"/>
                <a:sym typeface="Times New Roman"/>
              </a:rPr>
              <a:t>The existing system used algorithms such as,</a:t>
            </a:r>
            <a:endParaRPr sz="2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500" dirty="0">
              <a:solidFill>
                <a:schemeClr val="dk1"/>
              </a:solidFill>
              <a:latin typeface="Times New Roman"/>
              <a:ea typeface="Times New Roman"/>
              <a:cs typeface="Times New Roman"/>
              <a:sym typeface="Times New Roman"/>
            </a:endParaRPr>
          </a:p>
          <a:p>
            <a:pPr marL="457200" lvl="8" indent="-387350">
              <a:buClr>
                <a:schemeClr val="dk1"/>
              </a:buClr>
              <a:buSzPts val="2500"/>
              <a:buFont typeface="Times New Roman"/>
              <a:buChar char="➢"/>
            </a:pPr>
            <a:r>
              <a:rPr lang="en-US" sz="2500" dirty="0">
                <a:solidFill>
                  <a:schemeClr val="dk1"/>
                </a:solidFill>
                <a:latin typeface="Times New Roman"/>
                <a:ea typeface="Times New Roman"/>
                <a:cs typeface="Times New Roman"/>
                <a:sym typeface="Times New Roman"/>
              </a:rPr>
              <a:t>Support Vector Machine (SVM)</a:t>
            </a:r>
            <a:endParaRPr sz="2500" dirty="0">
              <a:solidFill>
                <a:schemeClr val="dk1"/>
              </a:solidFill>
              <a:latin typeface="Times New Roman"/>
              <a:ea typeface="Times New Roman"/>
              <a:cs typeface="Times New Roman"/>
              <a:sym typeface="Times New Roman"/>
            </a:endParaRPr>
          </a:p>
          <a:p>
            <a:pPr marL="457200" lvl="6"/>
            <a:endParaRPr sz="2500" dirty="0">
              <a:solidFill>
                <a:schemeClr val="dk1"/>
              </a:solidFill>
              <a:latin typeface="Times New Roman"/>
              <a:ea typeface="Times New Roman"/>
              <a:cs typeface="Times New Roman"/>
              <a:sym typeface="Times New Roman"/>
            </a:endParaRPr>
          </a:p>
          <a:p>
            <a:pPr marL="457200" lvl="6" indent="-387350">
              <a:buClr>
                <a:schemeClr val="dk1"/>
              </a:buClr>
              <a:buSzPts val="2500"/>
              <a:buFont typeface="Times New Roman"/>
              <a:buChar char="➢"/>
            </a:pPr>
            <a:r>
              <a:rPr lang="en-US" sz="2500" dirty="0">
                <a:solidFill>
                  <a:schemeClr val="dk1"/>
                </a:solidFill>
                <a:latin typeface="Times New Roman"/>
                <a:ea typeface="Times New Roman"/>
                <a:cs typeface="Times New Roman"/>
                <a:sym typeface="Times New Roman"/>
              </a:rPr>
              <a:t>K- Nearest Neighbor (KNN)</a:t>
            </a:r>
            <a:endParaRPr sz="2500" dirty="0">
              <a:solidFill>
                <a:schemeClr val="dk1"/>
              </a:solidFill>
              <a:latin typeface="Times New Roman"/>
              <a:ea typeface="Times New Roman"/>
              <a:cs typeface="Times New Roman"/>
              <a:sym typeface="Times New Roman"/>
            </a:endParaRPr>
          </a:p>
          <a:p>
            <a:pPr marL="457200" lvl="6"/>
            <a:endParaRPr sz="2500" dirty="0">
              <a:solidFill>
                <a:schemeClr val="dk1"/>
              </a:solidFill>
              <a:latin typeface="Times New Roman"/>
              <a:ea typeface="Times New Roman"/>
              <a:cs typeface="Times New Roman"/>
              <a:sym typeface="Times New Roman"/>
            </a:endParaRPr>
          </a:p>
          <a:p>
            <a:pPr marL="457200" lvl="6" indent="-387350">
              <a:buClr>
                <a:schemeClr val="dk1"/>
              </a:buClr>
              <a:buSzPts val="2500"/>
              <a:buFont typeface="Times New Roman"/>
              <a:buChar char="➢"/>
            </a:pPr>
            <a:r>
              <a:rPr lang="en-US" sz="2500" dirty="0">
                <a:solidFill>
                  <a:schemeClr val="dk1"/>
                </a:solidFill>
                <a:latin typeface="Times New Roman"/>
                <a:ea typeface="Times New Roman"/>
                <a:cs typeface="Times New Roman"/>
                <a:sym typeface="Times New Roman"/>
              </a:rPr>
              <a:t>Decision Tree (DT)                  </a:t>
            </a:r>
            <a:endParaRPr sz="2500" dirty="0">
              <a:solidFill>
                <a:schemeClr val="dk1"/>
              </a:solidFill>
              <a:latin typeface="Times New Roman"/>
              <a:ea typeface="Times New Roman"/>
              <a:cs typeface="Times New Roman"/>
              <a:sym typeface="Times New Roman"/>
            </a:endParaRPr>
          </a:p>
          <a:p>
            <a:pPr marL="457200" lvl="6"/>
            <a:endParaRPr sz="2500" dirty="0">
              <a:solidFill>
                <a:schemeClr val="dk1"/>
              </a:solidFill>
              <a:latin typeface="Times New Roman"/>
              <a:ea typeface="Times New Roman"/>
              <a:cs typeface="Times New Roman"/>
              <a:sym typeface="Times New Roman"/>
            </a:endParaRPr>
          </a:p>
          <a:p>
            <a:pPr marL="457200" lvl="6" indent="-387350">
              <a:buClr>
                <a:schemeClr val="dk1"/>
              </a:buClr>
              <a:buSzPts val="2500"/>
              <a:buFont typeface="Times New Roman"/>
              <a:buChar char="➢"/>
            </a:pPr>
            <a:r>
              <a:rPr lang="en-US" sz="2500" dirty="0">
                <a:solidFill>
                  <a:schemeClr val="dk1"/>
                </a:solidFill>
                <a:latin typeface="Times New Roman"/>
                <a:ea typeface="Times New Roman"/>
                <a:cs typeface="Times New Roman"/>
                <a:sym typeface="Times New Roman"/>
              </a:rPr>
              <a:t>Random Forest (RF)</a:t>
            </a:r>
            <a:endParaRPr sz="2500" dirty="0">
              <a:solidFill>
                <a:schemeClr val="dk1"/>
              </a:solidFill>
              <a:latin typeface="Times New Roman"/>
              <a:ea typeface="Times New Roman"/>
              <a:cs typeface="Times New Roman"/>
              <a:sym typeface="Times New Roman"/>
            </a:endParaRPr>
          </a:p>
          <a:p>
            <a:pPr marL="457200" lvl="6"/>
            <a:endParaRPr sz="2500" dirty="0">
              <a:solidFill>
                <a:schemeClr val="dk1"/>
              </a:solidFill>
              <a:latin typeface="Times New Roman"/>
              <a:ea typeface="Times New Roman"/>
              <a:cs typeface="Times New Roman"/>
              <a:sym typeface="Times New Roman"/>
            </a:endParaRPr>
          </a:p>
          <a:p>
            <a:pPr marL="457200" lvl="6" indent="-387350">
              <a:buClr>
                <a:schemeClr val="dk1"/>
              </a:buClr>
              <a:buSzPts val="2500"/>
              <a:buFont typeface="Times New Roman"/>
              <a:buChar char="➢"/>
            </a:pPr>
            <a:r>
              <a:rPr lang="en-US" sz="2500" dirty="0">
                <a:solidFill>
                  <a:schemeClr val="dk1"/>
                </a:solidFill>
                <a:latin typeface="Times New Roman"/>
                <a:ea typeface="Times New Roman"/>
                <a:cs typeface="Times New Roman"/>
                <a:sym typeface="Times New Roman"/>
              </a:rPr>
              <a:t>Artificial Neural Network (ANN)                              </a:t>
            </a:r>
            <a:endParaRPr sz="25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322c8dfd58c_0_3"/>
          <p:cNvSpPr txBox="1">
            <a:spLocks noGrp="1"/>
          </p:cNvSpPr>
          <p:nvPr>
            <p:ph type="title"/>
          </p:nvPr>
        </p:nvSpPr>
        <p:spPr>
          <a:xfrm>
            <a:off x="4339683" y="678332"/>
            <a:ext cx="7449300" cy="492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dirty="0">
                <a:solidFill>
                  <a:srgbClr val="0070C0"/>
                </a:solidFill>
                <a:latin typeface="Arial"/>
                <a:ea typeface="Arial"/>
                <a:cs typeface="Arial"/>
                <a:sym typeface="Arial"/>
              </a:rPr>
              <a:t>EXISTING SYSTEM</a:t>
            </a:r>
            <a:endParaRPr sz="3200" dirty="0">
              <a:solidFill>
                <a:srgbClr val="0070C0"/>
              </a:solidFill>
              <a:latin typeface="Arial"/>
              <a:ea typeface="Arial"/>
              <a:cs typeface="Arial"/>
              <a:sym typeface="Arial"/>
            </a:endParaRPr>
          </a:p>
        </p:txBody>
      </p:sp>
      <p:sp>
        <p:nvSpPr>
          <p:cNvPr id="89" name="Google Shape;89;g322c8dfd58c_0_3"/>
          <p:cNvSpPr txBox="1"/>
          <p:nvPr/>
        </p:nvSpPr>
        <p:spPr>
          <a:xfrm>
            <a:off x="7142356" y="4705499"/>
            <a:ext cx="4417800" cy="7389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2400" b="1" i="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b="0" i="0">
              <a:solidFill>
                <a:schemeClr val="dk1"/>
              </a:solidFill>
              <a:latin typeface="Times New Roman"/>
              <a:ea typeface="Times New Roman"/>
              <a:cs typeface="Times New Roman"/>
              <a:sym typeface="Times New Roman"/>
            </a:endParaRPr>
          </a:p>
        </p:txBody>
      </p:sp>
      <p:sp>
        <p:nvSpPr>
          <p:cNvPr id="90" name="Google Shape;90;g322c8dfd58c_0_3"/>
          <p:cNvSpPr txBox="1"/>
          <p:nvPr/>
        </p:nvSpPr>
        <p:spPr>
          <a:xfrm>
            <a:off x="1320175" y="1514725"/>
            <a:ext cx="9109200" cy="279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solidFill>
                  <a:schemeClr val="dk1"/>
                </a:solidFill>
                <a:latin typeface="Times New Roman"/>
                <a:ea typeface="Times New Roman"/>
                <a:cs typeface="Times New Roman"/>
                <a:sym typeface="Times New Roman"/>
              </a:rPr>
              <a:t>                                  </a:t>
            </a:r>
            <a:endParaRPr sz="25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92" name="Google Shape;92;g322c8dfd58c_0_3"/>
          <p:cNvSpPr txBox="1"/>
          <p:nvPr/>
        </p:nvSpPr>
        <p:spPr>
          <a:xfrm>
            <a:off x="3130910" y="5210832"/>
            <a:ext cx="7108200" cy="9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dirty="0">
                <a:solidFill>
                  <a:schemeClr val="dk1"/>
                </a:solidFill>
                <a:latin typeface="Times New Roman"/>
                <a:ea typeface="Times New Roman"/>
                <a:cs typeface="Times New Roman"/>
                <a:sym typeface="Times New Roman"/>
              </a:rPr>
              <a:t>Among these ANN achieved the highest Accuracy of  92 .92 %</a:t>
            </a:r>
            <a:endParaRPr sz="2100"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C339BBD0-8C61-22E2-7034-867DD0BA2232}"/>
              </a:ext>
            </a:extLst>
          </p:cNvPr>
          <p:cNvPicPr>
            <a:picLocks noChangeAspect="1"/>
          </p:cNvPicPr>
          <p:nvPr/>
        </p:nvPicPr>
        <p:blipFill>
          <a:blip r:embed="rId3"/>
          <a:stretch>
            <a:fillRect/>
          </a:stretch>
        </p:blipFill>
        <p:spPr>
          <a:xfrm>
            <a:off x="1762625" y="1847838"/>
            <a:ext cx="9279865" cy="30298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6"/>
          <p:cNvSpPr txBox="1">
            <a:spLocks noGrp="1"/>
          </p:cNvSpPr>
          <p:nvPr>
            <p:ph type="title"/>
          </p:nvPr>
        </p:nvSpPr>
        <p:spPr>
          <a:xfrm>
            <a:off x="3927875" y="109325"/>
            <a:ext cx="8915400" cy="492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200">
                <a:solidFill>
                  <a:srgbClr val="0070C0"/>
                </a:solidFill>
                <a:latin typeface="Arial"/>
                <a:ea typeface="Arial"/>
                <a:cs typeface="Arial"/>
                <a:sym typeface="Arial"/>
              </a:rPr>
              <a:t>EXISTING SYSTEM</a:t>
            </a:r>
            <a:endParaRPr sz="3200">
              <a:solidFill>
                <a:srgbClr val="0070C0"/>
              </a:solidFill>
              <a:latin typeface="Arial"/>
              <a:ea typeface="Arial"/>
              <a:cs typeface="Arial"/>
              <a:sym typeface="Arial"/>
            </a:endParaRPr>
          </a:p>
        </p:txBody>
      </p:sp>
      <p:sp>
        <p:nvSpPr>
          <p:cNvPr id="98" name="Google Shape;98;p6"/>
          <p:cNvSpPr txBox="1"/>
          <p:nvPr/>
        </p:nvSpPr>
        <p:spPr>
          <a:xfrm>
            <a:off x="4416909" y="6377745"/>
            <a:ext cx="8314200" cy="2772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800" b="0" i="0">
                <a:solidFill>
                  <a:schemeClr val="dk1"/>
                </a:solidFill>
                <a:latin typeface="Times New Roman"/>
                <a:ea typeface="Times New Roman"/>
                <a:cs typeface="Times New Roman"/>
                <a:sym typeface="Times New Roman"/>
              </a:rPr>
              <a:t>Fig 1.1: System Architecture</a:t>
            </a:r>
            <a:endParaRPr sz="1800" b="0" i="0">
              <a:solidFill>
                <a:schemeClr val="dk1"/>
              </a:solidFill>
              <a:latin typeface="Times New Roman"/>
              <a:ea typeface="Times New Roman"/>
              <a:cs typeface="Times New Roman"/>
              <a:sym typeface="Times New Roman"/>
            </a:endParaRPr>
          </a:p>
        </p:txBody>
      </p:sp>
      <p:sp>
        <p:nvSpPr>
          <p:cNvPr id="99" name="Google Shape;99;p6"/>
          <p:cNvSpPr/>
          <p:nvPr/>
        </p:nvSpPr>
        <p:spPr>
          <a:xfrm>
            <a:off x="3568050" y="780388"/>
            <a:ext cx="4365900" cy="64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   DATA COLLECTION</a:t>
            </a:r>
            <a:endParaRPr>
              <a:latin typeface="Times New Roman"/>
              <a:ea typeface="Times New Roman"/>
              <a:cs typeface="Times New Roman"/>
              <a:sym typeface="Times New Roman"/>
            </a:endParaRPr>
          </a:p>
        </p:txBody>
      </p:sp>
      <p:sp>
        <p:nvSpPr>
          <p:cNvPr id="100" name="Google Shape;100;p6"/>
          <p:cNvSpPr/>
          <p:nvPr/>
        </p:nvSpPr>
        <p:spPr>
          <a:xfrm>
            <a:off x="3568050" y="1694288"/>
            <a:ext cx="4365900" cy="64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         DATA ACQUISITION </a:t>
            </a:r>
            <a:endParaRPr>
              <a:latin typeface="Times New Roman"/>
              <a:ea typeface="Times New Roman"/>
              <a:cs typeface="Times New Roman"/>
              <a:sym typeface="Times New Roman"/>
            </a:endParaRPr>
          </a:p>
        </p:txBody>
      </p:sp>
      <p:sp>
        <p:nvSpPr>
          <p:cNvPr id="101" name="Google Shape;101;p6"/>
          <p:cNvSpPr/>
          <p:nvPr/>
        </p:nvSpPr>
        <p:spPr>
          <a:xfrm>
            <a:off x="3568050" y="3611300"/>
            <a:ext cx="4365900" cy="64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        </a:t>
            </a:r>
            <a:r>
              <a:rPr lang="en-US" sz="1500">
                <a:latin typeface="Times New Roman"/>
                <a:ea typeface="Times New Roman"/>
                <a:cs typeface="Times New Roman"/>
                <a:sym typeface="Times New Roman"/>
              </a:rPr>
              <a:t>Model Selection :  KNN , SVM , DT, RF, ANN</a:t>
            </a:r>
            <a:endParaRPr sz="1500">
              <a:latin typeface="Times New Roman"/>
              <a:ea typeface="Times New Roman"/>
              <a:cs typeface="Times New Roman"/>
              <a:sym typeface="Times New Roman"/>
            </a:endParaRPr>
          </a:p>
        </p:txBody>
      </p:sp>
      <p:sp>
        <p:nvSpPr>
          <p:cNvPr id="102" name="Google Shape;102;p6"/>
          <p:cNvSpPr/>
          <p:nvPr/>
        </p:nvSpPr>
        <p:spPr>
          <a:xfrm>
            <a:off x="3568050" y="2608175"/>
            <a:ext cx="4365900" cy="64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         DATA PREPROCESSING  NORMALIZATION</a:t>
            </a:r>
            <a:endParaRPr>
              <a:latin typeface="Times New Roman"/>
              <a:ea typeface="Times New Roman"/>
              <a:cs typeface="Times New Roman"/>
              <a:sym typeface="Times New Roman"/>
            </a:endParaRPr>
          </a:p>
        </p:txBody>
      </p:sp>
      <p:sp>
        <p:nvSpPr>
          <p:cNvPr id="103" name="Google Shape;103;p6"/>
          <p:cNvSpPr/>
          <p:nvPr/>
        </p:nvSpPr>
        <p:spPr>
          <a:xfrm>
            <a:off x="3568050" y="4614425"/>
            <a:ext cx="4365900" cy="64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                                   Model Evaluation</a:t>
            </a:r>
            <a:endParaRPr>
              <a:latin typeface="Times New Roman"/>
              <a:ea typeface="Times New Roman"/>
              <a:cs typeface="Times New Roman"/>
              <a:sym typeface="Times New Roman"/>
            </a:endParaRPr>
          </a:p>
          <a:p>
            <a:pPr marL="0" lvl="0" indent="0" algn="l" rtl="0">
              <a:spcBef>
                <a:spcPts val="0"/>
              </a:spcBef>
              <a:spcAft>
                <a:spcPts val="0"/>
              </a:spcAft>
              <a:buNone/>
            </a:pPr>
            <a:r>
              <a:rPr lang="en-US">
                <a:latin typeface="Times New Roman"/>
                <a:ea typeface="Times New Roman"/>
                <a:cs typeface="Times New Roman"/>
                <a:sym typeface="Times New Roman"/>
              </a:rPr>
              <a:t>     (Metrics : Accuracy , Precision , Recall , F1 -Score)</a:t>
            </a:r>
            <a:endParaRPr>
              <a:latin typeface="Times New Roman"/>
              <a:ea typeface="Times New Roman"/>
              <a:cs typeface="Times New Roman"/>
              <a:sym typeface="Times New Roman"/>
            </a:endParaRPr>
          </a:p>
        </p:txBody>
      </p:sp>
      <p:sp>
        <p:nvSpPr>
          <p:cNvPr id="104" name="Google Shape;104;p6"/>
          <p:cNvSpPr/>
          <p:nvPr/>
        </p:nvSpPr>
        <p:spPr>
          <a:xfrm>
            <a:off x="3568050" y="5617550"/>
            <a:ext cx="4365900" cy="64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atin typeface="Times New Roman"/>
                <a:ea typeface="Times New Roman"/>
                <a:cs typeface="Times New Roman"/>
                <a:sym typeface="Times New Roman"/>
              </a:rPr>
              <a:t>         Classification In Sleep Stages </a:t>
            </a:r>
            <a:endParaRPr>
              <a:latin typeface="Times New Roman"/>
              <a:ea typeface="Times New Roman"/>
              <a:cs typeface="Times New Roman"/>
              <a:sym typeface="Times New Roman"/>
            </a:endParaRPr>
          </a:p>
        </p:txBody>
      </p:sp>
      <p:cxnSp>
        <p:nvCxnSpPr>
          <p:cNvPr id="105" name="Google Shape;105;p6"/>
          <p:cNvCxnSpPr>
            <a:endCxn id="100" idx="0"/>
          </p:cNvCxnSpPr>
          <p:nvPr/>
        </p:nvCxnSpPr>
        <p:spPr>
          <a:xfrm>
            <a:off x="5751000" y="1426688"/>
            <a:ext cx="0" cy="267600"/>
          </a:xfrm>
          <a:prstGeom prst="straightConnector1">
            <a:avLst/>
          </a:prstGeom>
          <a:noFill/>
          <a:ln w="9525" cap="flat" cmpd="sng">
            <a:solidFill>
              <a:schemeClr val="dk2"/>
            </a:solidFill>
            <a:prstDash val="solid"/>
            <a:round/>
            <a:headEnd type="none" w="med" len="med"/>
            <a:tailEnd type="triangle" w="med" len="med"/>
          </a:ln>
        </p:spPr>
      </p:cxnSp>
      <p:cxnSp>
        <p:nvCxnSpPr>
          <p:cNvPr id="106" name="Google Shape;106;p6"/>
          <p:cNvCxnSpPr>
            <a:endCxn id="102" idx="0"/>
          </p:cNvCxnSpPr>
          <p:nvPr/>
        </p:nvCxnSpPr>
        <p:spPr>
          <a:xfrm>
            <a:off x="5751000" y="2340575"/>
            <a:ext cx="0" cy="267600"/>
          </a:xfrm>
          <a:prstGeom prst="straightConnector1">
            <a:avLst/>
          </a:prstGeom>
          <a:noFill/>
          <a:ln w="9525" cap="flat" cmpd="sng">
            <a:solidFill>
              <a:schemeClr val="dk2"/>
            </a:solidFill>
            <a:prstDash val="solid"/>
            <a:round/>
            <a:headEnd type="none" w="med" len="med"/>
            <a:tailEnd type="triangle" w="med" len="med"/>
          </a:ln>
        </p:spPr>
      </p:cxnSp>
      <p:cxnSp>
        <p:nvCxnSpPr>
          <p:cNvPr id="107" name="Google Shape;107;p6"/>
          <p:cNvCxnSpPr>
            <a:stCxn id="102" idx="2"/>
            <a:endCxn id="101" idx="0"/>
          </p:cNvCxnSpPr>
          <p:nvPr/>
        </p:nvCxnSpPr>
        <p:spPr>
          <a:xfrm>
            <a:off x="5751000" y="3254375"/>
            <a:ext cx="0" cy="357000"/>
          </a:xfrm>
          <a:prstGeom prst="straightConnector1">
            <a:avLst/>
          </a:prstGeom>
          <a:noFill/>
          <a:ln w="9525" cap="flat" cmpd="sng">
            <a:solidFill>
              <a:schemeClr val="dk2"/>
            </a:solidFill>
            <a:prstDash val="solid"/>
            <a:round/>
            <a:headEnd type="none" w="med" len="med"/>
            <a:tailEnd type="triangle" w="med" len="med"/>
          </a:ln>
        </p:spPr>
      </p:cxnSp>
      <p:cxnSp>
        <p:nvCxnSpPr>
          <p:cNvPr id="108" name="Google Shape;108;p6"/>
          <p:cNvCxnSpPr>
            <a:stCxn id="101" idx="2"/>
            <a:endCxn id="103" idx="0"/>
          </p:cNvCxnSpPr>
          <p:nvPr/>
        </p:nvCxnSpPr>
        <p:spPr>
          <a:xfrm>
            <a:off x="5751000" y="4257500"/>
            <a:ext cx="0" cy="357000"/>
          </a:xfrm>
          <a:prstGeom prst="straightConnector1">
            <a:avLst/>
          </a:prstGeom>
          <a:noFill/>
          <a:ln w="9525" cap="flat" cmpd="sng">
            <a:solidFill>
              <a:schemeClr val="dk2"/>
            </a:solidFill>
            <a:prstDash val="solid"/>
            <a:round/>
            <a:headEnd type="none" w="med" len="med"/>
            <a:tailEnd type="triangle" w="med" len="med"/>
          </a:ln>
        </p:spPr>
      </p:cxnSp>
      <p:cxnSp>
        <p:nvCxnSpPr>
          <p:cNvPr id="109" name="Google Shape;109;p6"/>
          <p:cNvCxnSpPr/>
          <p:nvPr/>
        </p:nvCxnSpPr>
        <p:spPr>
          <a:xfrm>
            <a:off x="5751000" y="5260625"/>
            <a:ext cx="0" cy="0"/>
          </a:xfrm>
          <a:prstGeom prst="straightConnector1">
            <a:avLst/>
          </a:prstGeom>
          <a:noFill/>
          <a:ln w="9525" cap="flat" cmpd="sng">
            <a:solidFill>
              <a:schemeClr val="dk2"/>
            </a:solidFill>
            <a:prstDash val="solid"/>
            <a:round/>
            <a:headEnd type="none" w="med" len="med"/>
            <a:tailEnd type="triangle" w="med" len="med"/>
          </a:ln>
        </p:spPr>
      </p:cxnSp>
      <p:cxnSp>
        <p:nvCxnSpPr>
          <p:cNvPr id="110" name="Google Shape;110;p6"/>
          <p:cNvCxnSpPr>
            <a:endCxn id="104" idx="0"/>
          </p:cNvCxnSpPr>
          <p:nvPr/>
        </p:nvCxnSpPr>
        <p:spPr>
          <a:xfrm>
            <a:off x="5751000" y="5260550"/>
            <a:ext cx="0" cy="357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FD7C-6A30-D37A-2833-4550F2E48D95}"/>
              </a:ext>
            </a:extLst>
          </p:cNvPr>
          <p:cNvSpPr>
            <a:spLocks noGrp="1"/>
          </p:cNvSpPr>
          <p:nvPr>
            <p:ph type="ctrTitle"/>
          </p:nvPr>
        </p:nvSpPr>
        <p:spPr>
          <a:xfrm>
            <a:off x="3940629" y="585243"/>
            <a:ext cx="7532914" cy="492443"/>
          </a:xfrm>
        </p:spPr>
        <p:txBody>
          <a:bodyPr/>
          <a:lstStyle/>
          <a:p>
            <a:r>
              <a:rPr lang="en-US" sz="3200" dirty="0">
                <a:solidFill>
                  <a:srgbClr val="0070C0"/>
                </a:solidFill>
                <a:latin typeface="+mj-lt"/>
              </a:rPr>
              <a:t>DATASET OVERVIEW</a:t>
            </a:r>
            <a:endParaRPr lang="en-IN" sz="3200" dirty="0">
              <a:solidFill>
                <a:srgbClr val="0070C0"/>
              </a:solidFill>
              <a:latin typeface="+mj-lt"/>
            </a:endParaRPr>
          </a:p>
        </p:txBody>
      </p:sp>
      <p:pic>
        <p:nvPicPr>
          <p:cNvPr id="4" name="Picture 3">
            <a:extLst>
              <a:ext uri="{FF2B5EF4-FFF2-40B4-BE49-F238E27FC236}">
                <a16:creationId xmlns:a16="http://schemas.microsoft.com/office/drawing/2014/main" id="{218BC28C-03A0-6C6F-284A-2461D1DCEDE9}"/>
              </a:ext>
            </a:extLst>
          </p:cNvPr>
          <p:cNvPicPr>
            <a:picLocks noChangeAspect="1"/>
          </p:cNvPicPr>
          <p:nvPr/>
        </p:nvPicPr>
        <p:blipFill>
          <a:blip r:embed="rId2"/>
          <a:stretch>
            <a:fillRect/>
          </a:stretch>
        </p:blipFill>
        <p:spPr>
          <a:xfrm>
            <a:off x="1088571" y="1446733"/>
            <a:ext cx="10591800" cy="4529523"/>
          </a:xfrm>
          <a:prstGeom prst="rect">
            <a:avLst/>
          </a:prstGeom>
        </p:spPr>
      </p:pic>
    </p:spTree>
    <p:extLst>
      <p:ext uri="{BB962C8B-B14F-4D97-AF65-F5344CB8AC3E}">
        <p14:creationId xmlns:p14="http://schemas.microsoft.com/office/powerpoint/2010/main" val="86717669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TotalTime>
  <Words>1618</Words>
  <Application>Microsoft Office PowerPoint</Application>
  <PresentationFormat>Widescreen</PresentationFormat>
  <Paragraphs>211</Paragraphs>
  <Slides>28</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Courier New</vt:lpstr>
      <vt:lpstr>MS Mincho</vt:lpstr>
      <vt:lpstr>Noto Sans Symbols</vt:lpstr>
      <vt:lpstr>Segoe UI Web (West European)</vt:lpstr>
      <vt:lpstr>Times New Roman</vt:lpstr>
      <vt:lpstr>Wingdings</vt:lpstr>
      <vt:lpstr>Office Theme</vt:lpstr>
      <vt:lpstr>CLASSIFICATION OF SLEEP DISORDER                  USING DEEP LEARNING</vt:lpstr>
      <vt:lpstr>INTRODUCTION</vt:lpstr>
      <vt:lpstr>PROBLEM  STATEMENT</vt:lpstr>
      <vt:lpstr>OBJECTIVE</vt:lpstr>
      <vt:lpstr>LITERATURE SURVEY</vt:lpstr>
      <vt:lpstr>EXISTING SYSTEM</vt:lpstr>
      <vt:lpstr>EXISTING SYSTEM</vt:lpstr>
      <vt:lpstr>EXISTING SYSTEM</vt:lpstr>
      <vt:lpstr>DATASET OVERVIEW</vt:lpstr>
      <vt:lpstr>PowerPoint Presentation</vt:lpstr>
      <vt:lpstr>EXISTING SYSTEM IMPLEMENTATION</vt:lpstr>
      <vt:lpstr>PowerPoint Presentation</vt:lpstr>
      <vt:lpstr>PowerPoint Presentation</vt:lpstr>
      <vt:lpstr>PROPOSED WORK</vt:lpstr>
      <vt:lpstr>PowerPoint Presentation</vt:lpstr>
      <vt:lpstr>PowerPoint Presentation</vt:lpstr>
      <vt:lpstr>PowerPoint Presentation</vt:lpstr>
      <vt:lpstr>METRICS CONSIDERED FOR EVALUATION</vt:lpstr>
      <vt:lpstr>IMPLEMENTATION OF PROPOSED SYSTEM</vt:lpstr>
      <vt:lpstr>IMPLEMENTATION OF PROPOSED SYSTEM</vt:lpstr>
      <vt:lpstr>IMPLEMENTATION OF PROPOSED SYSTEM</vt:lpstr>
      <vt:lpstr>PROPOSED SYSTEM OUTPUT</vt:lpstr>
      <vt:lpstr>PROPOSED SYSTEM OUTPUT</vt:lpstr>
      <vt:lpstr>PROPOSED SYSTEM OUTPUT </vt:lpstr>
      <vt:lpstr>PROPOSED SYSTEM OUTPUT </vt:lpstr>
      <vt:lpstr>CONCLUSION AND FUTURE ENHANCEMENT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SLEEP DISORDER                  USING DEEP LEARNING</dc:title>
  <dc:creator>SARANKANTH</dc:creator>
  <cp:lastModifiedBy>SUHASINI L</cp:lastModifiedBy>
  <cp:revision>37</cp:revision>
  <dcterms:created xsi:type="dcterms:W3CDTF">2023-10-13T10:33:46Z</dcterms:created>
  <dcterms:modified xsi:type="dcterms:W3CDTF">2025-05-19T04:18:38Z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2023-08-18T00:00:00Z</vt:filetime>
  </property>
  <property fmtid="{D5CDD505-2E9C-101B-9397-08002B2CF9AE}" pid="3" name="LastSaved">
    <vt:filetime>2023-10-13T00:00:00Z</vt:filetime>
  </property>
</Properties>
</file>