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76" r:id="rId7"/>
    <p:sldId id="277" r:id="rId8"/>
    <p:sldId id="280" r:id="rId9"/>
    <p:sldId id="281" r:id="rId10"/>
    <p:sldId id="267" r:id="rId11"/>
    <p:sldId id="282" r:id="rId12"/>
    <p:sldId id="283" r:id="rId13"/>
    <p:sldId id="284" r:id="rId14"/>
    <p:sldId id="287" r:id="rId15"/>
    <p:sldId id="278" r:id="rId16"/>
    <p:sldId id="279" r:id="rId17"/>
    <p:sldId id="288" r:id="rId18"/>
    <p:sldId id="289" r:id="rId19"/>
    <p:sldId id="285" r:id="rId20"/>
    <p:sldId id="286" r:id="rId21"/>
    <p:sldId id="271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0" autoAdjust="0"/>
    <p:restoredTop sz="94660"/>
  </p:normalViewPr>
  <p:slideViewPr>
    <p:cSldViewPr snapToGrid="0">
      <p:cViewPr varScale="1">
        <p:scale>
          <a:sx n="72" d="100"/>
          <a:sy n="72" d="100"/>
        </p:scale>
        <p:origin x="8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b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6.9358705161854772E-2"/>
          <c:y val="0.16712962962962963"/>
          <c:w val="0.90286351706036749"/>
          <c:h val="0.568710994459025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Sheet12!$D$5</c:f>
              <c:strCache>
                <c:ptCount val="1"/>
                <c:pt idx="0">
                  <c:v>Wins</c:v>
                </c:pt>
              </c:strCache>
            </c:strRef>
          </c:tx>
          <c:spPr>
            <a:solidFill>
              <a:srgbClr val="6CA644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Sheet12!$C$6:$C$9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Sheet12!$D$6:$D$9</c:f>
              <c:numCache>
                <c:formatCode>General</c:formatCode>
                <c:ptCount val="4"/>
                <c:pt idx="0">
                  <c:v>9</c:v>
                </c:pt>
                <c:pt idx="1">
                  <c:v>5</c:v>
                </c:pt>
                <c:pt idx="2">
                  <c:v>8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04-4B99-B3D7-1BE9B9617FCB}"/>
            </c:ext>
          </c:extLst>
        </c:ser>
        <c:ser>
          <c:idx val="1"/>
          <c:order val="1"/>
          <c:tx>
            <c:strRef>
              <c:f>Sheet12!$E$5</c:f>
              <c:strCache>
                <c:ptCount val="1"/>
                <c:pt idx="0">
                  <c:v>Loss</c:v>
                </c:pt>
              </c:strCache>
            </c:strRef>
          </c:tx>
          <c:spPr>
            <a:solidFill>
              <a:srgbClr val="FF5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ysClr val="windowText" lastClr="000000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Sheet12!$C$6:$C$9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Sheet12!$E$6:$E$9</c:f>
              <c:numCache>
                <c:formatCode>General</c:formatCode>
                <c:ptCount val="4"/>
                <c:pt idx="0">
                  <c:v>7</c:v>
                </c:pt>
                <c:pt idx="1">
                  <c:v>9</c:v>
                </c:pt>
                <c:pt idx="2">
                  <c:v>6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04-4B99-B3D7-1BE9B9617FC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81699536"/>
        <c:axId val="1181696656"/>
      </c:barChart>
      <c:catAx>
        <c:axId val="1181699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ysClr val="windowText" lastClr="00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81696656"/>
        <c:crosses val="autoZero"/>
        <c:auto val="1"/>
        <c:lblAlgn val="ctr"/>
        <c:lblOffset val="100"/>
        <c:noMultiLvlLbl val="0"/>
      </c:catAx>
      <c:valAx>
        <c:axId val="11816966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1816995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2167235345581815"/>
          <c:y val="4.2244823563721161E-2"/>
          <c:w val="0.17887729658792653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solidFill>
        <a:schemeClr val="tx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3D16-0E05-388E-DCCF-0AAEAD920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6308A6-7294-E5DB-6ADE-06F52AB455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D7D58-4333-E3E5-D8F9-73BE7AEEB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225B-3099-4BCC-8814-DD7C2A07BD3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1C709-467E-1C19-891D-8E9018A3C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22B2C-ED48-2AB4-646D-D069AA307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6BAF-A4D2-445B-8366-4366A7AD5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17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93E9-3B2C-64C2-BD7F-A93BFB0F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66449-D343-6088-D8C6-9A75AE598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F1770-D951-FB9F-9E7A-148DF721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225B-3099-4BCC-8814-DD7C2A07BD3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EA212-4D1C-FEFC-1CD8-37B21294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3BD78-58D8-15D5-0CA7-D3591314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6BAF-A4D2-445B-8366-4366A7AD5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47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7C7B0-9A17-6924-0042-256FB9FF5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BC7BD3-F09C-46F6-BA31-2DBC11110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807A2-0EDA-5ADE-B40D-8DC00D91F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225B-3099-4BCC-8814-DD7C2A07BD3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75419-03D3-0F08-9D4A-4CA88A0C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636D4-1935-F94B-7E32-A49F0BF18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6BAF-A4D2-445B-8366-4366A7AD5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4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4FDA-9512-D9A4-4833-EACE040D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10D9-315D-4C20-0048-32B972156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4F12-C379-E7B6-43CF-2CC9B02D3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225B-3099-4BCC-8814-DD7C2A07BD3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E59BE-3E9F-85C1-E2A3-5811B47B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FC91B-D9A6-1206-A4A5-DAA1074D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6BAF-A4D2-445B-8366-4366A7AD5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9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919EE-ED0A-CF65-CD4B-3CB416AEB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90B688-A386-017D-DD8B-94FBA7820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27A72-067E-1B9C-24B1-B05E802C0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225B-3099-4BCC-8814-DD7C2A07BD3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9B6B2-9921-F293-90CE-14D95E0AD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E0B35-1CDE-856B-6830-A9D91331F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6BAF-A4D2-445B-8366-4366A7AD5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8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7FDCF-2E03-0016-9F69-D3C0DFC75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DD05-9E1E-96B5-20DA-537658E57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EB690-FFC8-8FBA-7ED5-7AE990453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B453D-D40D-154F-73F0-9563B36A6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225B-3099-4BCC-8814-DD7C2A07BD3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5E7FF-19F5-DB5D-675B-FEFC8C48D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F07B3-6A97-C8D1-0BF7-92C2A98D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6BAF-A4D2-445B-8366-4366A7AD5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20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62B1B-9B64-98BC-4A48-C676A392C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18BE4-F011-9CBC-4A7A-26A482D5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46D72-7C09-F9FC-A7F6-83F22BE58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5F968-1B13-7CF3-C608-98EB44967E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539C4-D364-43FB-57C0-75BC150DA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D4329C-F106-AD95-48A6-920DF689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225B-3099-4BCC-8814-DD7C2A07BD3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BE230D-9F68-2D9E-A5AD-AD2582697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BF82F8-211E-FBC0-5BF5-0E6C3F7B4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6BAF-A4D2-445B-8366-4366A7AD5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553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C9148-8A4E-98A6-FFB9-B8DE51C1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95C96-E17E-3148-D125-477F3DCB9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225B-3099-4BCC-8814-DD7C2A07BD3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04B9-1C0A-CCAA-7BD7-D09B5059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CA505E-C00F-8210-7652-975F52C3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6BAF-A4D2-445B-8366-4366A7AD5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23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5A40C8-D004-4297-F3A7-5065C521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225B-3099-4BCC-8814-DD7C2A07BD3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57BB4-3015-7BCE-B1C5-C348ADCB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CD8AE-F788-DE94-B3EC-49A8561E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6BAF-A4D2-445B-8366-4366A7AD5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321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34BAB-F8A8-B7C1-6BAA-FA9093A9E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9A07-D911-2F47-4B30-3DFE9311E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B1B46-D6FD-3A60-3F1F-10703BD9A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491FF-6893-09B7-8499-E593C83B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225B-3099-4BCC-8814-DD7C2A07BD3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3A895-D0B0-0F78-C53B-A7FE0316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F853-F5BF-9CD0-87A7-DA95975B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6BAF-A4D2-445B-8366-4366A7AD5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43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9560A-13AB-0365-A143-9D2B0EA16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58D06B-8568-420C-BB86-5276509BD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34BA7-13EA-EFD2-D606-9672A4EAA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4F6D6-73D5-FBBC-804C-3822FD38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0225B-3099-4BCC-8814-DD7C2A07BD3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EA26F-9E76-B9F3-9B49-855A79D4E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D0302-3B2E-0105-DF81-184586B9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76BAF-A4D2-445B-8366-4366A7AD5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80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C63E6A-9758-800A-8990-E6537CD8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8D04-CEE2-4579-47B0-FF634E421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CF13-4104-5333-0B10-46B2635AA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225B-3099-4BCC-8814-DD7C2A07BD3E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7A057-A15F-F6C3-EB84-C1E4BD86E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B151-95D7-5452-807C-0D9027B72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76BAF-A4D2-445B-8366-4366A7AD5B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89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98F2B-21AF-26EB-DD23-188F98FD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964" y="835743"/>
            <a:ext cx="4309909" cy="787452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- IPL Strategy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3E1046-76CC-84B5-3633-C136B7659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74834" y="5467760"/>
            <a:ext cx="1293812" cy="393291"/>
          </a:xfrm>
        </p:spPr>
        <p:txBody>
          <a:bodyPr>
            <a:normAutofit lnSpcReduction="10000"/>
          </a:bodyPr>
          <a:lstStyle/>
          <a:p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SuhasJ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CB">
            <a:extLst>
              <a:ext uri="{FF2B5EF4-FFF2-40B4-BE49-F238E27FC236}">
                <a16:creationId xmlns:a16="http://schemas.microsoft.com/office/drawing/2014/main" id="{24529ABE-D623-0D3F-EDBF-65AD734C7234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4" r="422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628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3D34B-70DA-2CF9-2A7B-B4C783C7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Choice by Venue 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CEFA7D6-6023-0DD8-E32A-221296BD41F5}"/>
              </a:ext>
            </a:extLst>
          </p:cNvPr>
          <p:cNvSpPr txBox="1">
            <a:spLocks/>
          </p:cNvSpPr>
          <p:nvPr/>
        </p:nvSpPr>
        <p:spPr>
          <a:xfrm>
            <a:off x="1290484" y="5111440"/>
            <a:ext cx="10636045" cy="1243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table highlights the most strategic decisions to prioritize at each venue.</a:t>
            </a:r>
            <a:endPara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92C524-295A-8EFA-5432-7CEEA15D04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444054"/>
              </p:ext>
            </p:extLst>
          </p:nvPr>
        </p:nvGraphicFramePr>
        <p:xfrm>
          <a:off x="2172928" y="1546000"/>
          <a:ext cx="7718323" cy="3376677"/>
        </p:xfrm>
        <a:graphic>
          <a:graphicData uri="http://schemas.openxmlformats.org/drawingml/2006/table">
            <a:tbl>
              <a:tblPr firstRow="1" firstCol="1" bandRow="1">
                <a:tableStyleId>{5A111915-BE36-4E01-A7E5-04B1672EAD32}</a:tableStyleId>
              </a:tblPr>
              <a:tblGrid>
                <a:gridCol w="3979166">
                  <a:extLst>
                    <a:ext uri="{9D8B030D-6E8A-4147-A177-3AD203B41FA5}">
                      <a16:colId xmlns:a16="http://schemas.microsoft.com/office/drawing/2014/main" val="3336449193"/>
                    </a:ext>
                  </a:extLst>
                </a:gridCol>
                <a:gridCol w="3739157">
                  <a:extLst>
                    <a:ext uri="{9D8B030D-6E8A-4147-A177-3AD203B41FA5}">
                      <a16:colId xmlns:a16="http://schemas.microsoft.com/office/drawing/2014/main" val="4187414196"/>
                    </a:ext>
                  </a:extLst>
                </a:gridCol>
              </a:tblGrid>
              <a:tr h="4583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 First suitable Venue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Bowl First Suitable Venue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5631"/>
                  </a:ext>
                </a:extLst>
              </a:tr>
              <a:tr h="4583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A. Chidambaram Stadium (Chepauk)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Eden Gardens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7593039"/>
                  </a:ext>
                </a:extLst>
              </a:tr>
              <a:tr h="4387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Wankhede Stadium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Feroz Shah Kotla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5683420"/>
                  </a:ext>
                </a:extLst>
              </a:tr>
              <a:tr h="4583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Subrata Roy Sahara Stadium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JSCA International Stadium Complex</a:t>
                      </a:r>
                      <a:endParaRPr lang="en-IN" sz="14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92774970"/>
                  </a:ext>
                </a:extLst>
              </a:tr>
              <a:tr h="4583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Himachal Pradesh Cricket Association Stadium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M. Chinnaswamy Stadium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564878"/>
                  </a:ext>
                </a:extLst>
              </a:tr>
              <a:tr h="4583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Sardar Patel Stadium, Motera</a:t>
                      </a:r>
                      <a:endParaRPr lang="en-IN" sz="1400" b="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Maharashtra Cricket Association Stadium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7949749"/>
                  </a:ext>
                </a:extLst>
              </a:tr>
              <a:tr h="60016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Punjab Cricket Association IS Bindra Stadium, Mohali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Rajiv Gandhi International Cricket Stadium, Uppal</a:t>
                      </a:r>
                      <a:endParaRPr lang="en-IN" sz="1400" b="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5964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322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C3278-F610-A92D-A58A-CD14B17C9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377BDE-2690-86D2-DF1D-901D1A657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Batsmen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F9708AC-F341-B084-EF54-E7A11CB11452}"/>
              </a:ext>
            </a:extLst>
          </p:cNvPr>
          <p:cNvSpPr txBox="1">
            <a:spLocks/>
          </p:cNvSpPr>
          <p:nvPr/>
        </p:nvSpPr>
        <p:spPr>
          <a:xfrm>
            <a:off x="838200" y="4628270"/>
            <a:ext cx="10097729" cy="23277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highlights the performance, representing the runs scored by each per season.</a:t>
            </a:r>
          </a:p>
          <a:p>
            <a:pPr marL="285750" indent="-28575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Kohli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the best average among all the players with average of 618 runs per season.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9E087F-07A9-13D2-0A8A-F1D2395A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806" y="1140542"/>
            <a:ext cx="5840362" cy="315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10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59E05-7704-ABE4-73FA-62C17EC5F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3959D1-71AC-EB61-9736-6DAEC31C3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Bowler 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9005616-0003-89C7-156B-282B6B9DC37C}"/>
              </a:ext>
            </a:extLst>
          </p:cNvPr>
          <p:cNvSpPr txBox="1">
            <a:spLocks/>
          </p:cNvSpPr>
          <p:nvPr/>
        </p:nvSpPr>
        <p:spPr>
          <a:xfrm>
            <a:off x="993920" y="4927677"/>
            <a:ext cx="10204159" cy="23277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breakdown of players’ bowling impact tracking seasonal wicket averages and overall career economy</a:t>
            </a:r>
          </a:p>
          <a:p>
            <a:pPr marL="285750" indent="-28575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 Bravo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Ashwin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the lists in the respective category.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435264-90C0-BD05-986E-2413F8915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21" y="1368400"/>
            <a:ext cx="4651651" cy="33314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007FFC-5B37-BD93-1616-F9B7E7214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30" y="1368400"/>
            <a:ext cx="4651650" cy="333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581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C582A-728E-8F0E-4FFD-11A81E18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61F50D8-A5B1-F694-16EC-4391BA918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93" y="197976"/>
            <a:ext cx="10515600" cy="77541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All Rounder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BE7585D-2E63-8AE5-9893-A623B3DCF6C7}"/>
              </a:ext>
            </a:extLst>
          </p:cNvPr>
          <p:cNvSpPr txBox="1">
            <a:spLocks/>
          </p:cNvSpPr>
          <p:nvPr/>
        </p:nvSpPr>
        <p:spPr>
          <a:xfrm>
            <a:off x="856269" y="5496130"/>
            <a:ext cx="10204159" cy="23277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visual presents players who’ve excelled with both bat and ball, highlighting their all-round performances.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D87FF2-E6AC-0196-8779-7151B94B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960" y="1196451"/>
            <a:ext cx="7639665" cy="38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8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3C54E-CBB9-C47E-51C8-CA0DDB9AA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D9C453E-44DD-A6C2-9CA9-9F19C162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772" y="131209"/>
            <a:ext cx="10515600" cy="77541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Performance – Match 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19D7783-540E-2566-53FF-59390799B633}"/>
              </a:ext>
            </a:extLst>
          </p:cNvPr>
          <p:cNvSpPr txBox="1">
            <a:spLocks/>
          </p:cNvSpPr>
          <p:nvPr/>
        </p:nvSpPr>
        <p:spPr>
          <a:xfrm>
            <a:off x="763772" y="4659061"/>
            <a:ext cx="10932042" cy="36969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highlights Season-wise aggregates of matches won and lost, used to assess year-on-year team performance of RCB team.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 : Least wins and most Losses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&amp; 2013 : RCB’s top performing seasons with most wins. </a:t>
            </a:r>
          </a:p>
          <a:p>
            <a:pPr marL="285750" indent="-28575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413ED11-D0F0-8177-CC8A-EFFAA2F0CC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2254648"/>
              </p:ext>
            </p:extLst>
          </p:nvPr>
        </p:nvGraphicFramePr>
        <p:xfrm>
          <a:off x="2360428" y="1092268"/>
          <a:ext cx="6634715" cy="3203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9896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FD598-C90E-4DA4-ADAA-77F2B925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8433E0-E5E9-CE30-7DAE-C97A8F157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Performance – Runs and Wickets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39CB4B5-F0B3-A9FB-3BF8-240BDFA4AB60}"/>
              </a:ext>
            </a:extLst>
          </p:cNvPr>
          <p:cNvSpPr txBox="1">
            <a:spLocks/>
          </p:cNvSpPr>
          <p:nvPr/>
        </p:nvSpPr>
        <p:spPr>
          <a:xfrm>
            <a:off x="5466934" y="2032820"/>
            <a:ext cx="6725066" cy="369692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highlights Season-wise aggregates of runs and wickets used to assess year-on-year team performance of RCB team.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2014 : Lowest runs scored and fewest wickets taken in       RCB’s IPL history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2016 : RCB’s top run-scoring season with peak batting form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2013 : RCB’s best bowling season, with the highest wickets in a single IPL campaign</a:t>
            </a:r>
          </a:p>
          <a:p>
            <a:pPr marL="285750" indent="-28575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C594D5-4E5A-65AB-903F-D6C934C8D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0536"/>
            <a:ext cx="4572396" cy="369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08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BA15A-DC58-BFA2-766E-A2413B06D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D9A041-1121-70E1-663F-A50B7224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Match - Win – Loss Performance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2CEEDE93-C6B7-DC05-8C21-E42165F976D9}"/>
              </a:ext>
            </a:extLst>
          </p:cNvPr>
          <p:cNvSpPr txBox="1">
            <a:spLocks/>
          </p:cNvSpPr>
          <p:nvPr/>
        </p:nvSpPr>
        <p:spPr>
          <a:xfrm>
            <a:off x="838200" y="4638103"/>
            <a:ext cx="10097729" cy="23277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highlights the RCB team performance at IPL across all seasons, representing the win and loss percentage of the matches played.</a:t>
            </a: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has maintained a 50%-win rate across IPL seasons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E9A7D0-1655-0C8B-C97E-FCE419F16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838" y="1140542"/>
            <a:ext cx="3490452" cy="330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779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095DA-D591-83D1-7EF3-6AEFD46F8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13CE4C-F213-064A-D1E3-567F32F19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Match - Win – Loss Performance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532F991-EFAB-B504-A36A-109441BB4C65}"/>
              </a:ext>
            </a:extLst>
          </p:cNvPr>
          <p:cNvSpPr txBox="1">
            <a:spLocks/>
          </p:cNvSpPr>
          <p:nvPr/>
        </p:nvSpPr>
        <p:spPr>
          <a:xfrm>
            <a:off x="838200" y="4698416"/>
            <a:ext cx="10097729" cy="23277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highlights the RCB team performance at IPL across all seasons, representing the win and loss percentage of the matches played at home and away venue.</a:t>
            </a: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wins 59% of their matches at home, but that number drops to 46% when playing away</a:t>
            </a: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team’s performance dipped in away games, where losses stood at 54%, versus 41% on home turf.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A5C8E3-83E2-4DD1-62CB-E0C260DD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70" y="1511507"/>
            <a:ext cx="3737172" cy="2815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E0E6E3-B730-2A82-6C89-58051F11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80" y="1559627"/>
            <a:ext cx="3724979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0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C3960-AA5A-B807-570C-3F9FDA68F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7BC7E00-7698-DB13-CA25-CE224246A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Innings Dynamics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70C9EB3-42F0-E358-FFA7-5CA1001D2602}"/>
              </a:ext>
            </a:extLst>
          </p:cNvPr>
          <p:cNvSpPr txBox="1">
            <a:spLocks/>
          </p:cNvSpPr>
          <p:nvPr/>
        </p:nvSpPr>
        <p:spPr>
          <a:xfrm>
            <a:off x="838200" y="4756091"/>
            <a:ext cx="10097729" cy="210191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visual explores RCB’s performance trends while defending and chasing, highlighting their success and failure rates.</a:t>
            </a: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secured victories in 60.71% of matches while chasing, but only 43.75% when defending a total.</a:t>
            </a: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suffered defeats in 39.29% of their chases and 56.25% of their defending efforts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95DDC9-0E43-4C9E-CF6F-8C3D4DF62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71" y="1300031"/>
            <a:ext cx="4911278" cy="324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128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BFBC4-ED97-1CFF-F801-92498094B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90613D1-FB6D-F481-438D-22D56E069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2016 Scoring Rate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BA0998D-2F4A-ECE8-CBD2-B14CAAE73836}"/>
              </a:ext>
            </a:extLst>
          </p:cNvPr>
          <p:cNvSpPr txBox="1">
            <a:spLocks/>
          </p:cNvSpPr>
          <p:nvPr/>
        </p:nvSpPr>
        <p:spPr>
          <a:xfrm>
            <a:off x="838200" y="4756090"/>
            <a:ext cx="10097729" cy="23277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illustrates RCB's scoring trends across different phases of the match, showcasing the average run rate at each stage.</a:t>
            </a: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registered their lowest scoring rate during the Powerplay, with just 7.7 runs per over, highlighting a slow start.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656B5C-A24B-D9C4-7598-3AC71E054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5083" y="1385018"/>
            <a:ext cx="4739149" cy="31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2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D6FF26C-2174-E704-8164-9B04F4B1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Franchise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6DD83-E82F-F8D8-407C-38AE5FCA9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Royal Challengers Bengaluru, a professional cricket franchise that competes in the Indian Premier League (IPL) representing Bengaluru, a city from Karnataka in India .</a:t>
            </a:r>
          </a:p>
          <a:p>
            <a:r>
              <a:rPr lang="en-GB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Royal Challengers Bengaluru is part of IPL from inaugural Year i.e. 2008</a:t>
            </a:r>
            <a:r>
              <a:rPr lang="en-GB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r>
              <a:rPr lang="en-GB" sz="2000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RCB hold the record for Highest Partnership in IPL between two batsmen.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holds the record for hitting the most sixes by a team in a single IPL season</a:t>
            </a:r>
            <a:r>
              <a:rPr lang="en-US" sz="2000" dirty="0"/>
              <a:t>.</a:t>
            </a:r>
            <a:endParaRPr lang="en-GB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commands one of the most passionate fan bases in IPL history.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4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5DE75-0DC4-84A7-E609-ECC0B6A33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091C52-4B21-66CD-58C4-8426C9DA6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2016 Bowling Economy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C965281-3693-295C-D420-738E34176DDA}"/>
              </a:ext>
            </a:extLst>
          </p:cNvPr>
          <p:cNvSpPr txBox="1">
            <a:spLocks/>
          </p:cNvSpPr>
          <p:nvPr/>
        </p:nvSpPr>
        <p:spPr>
          <a:xfrm>
            <a:off x="838200" y="4756090"/>
            <a:ext cx="10097729" cy="23277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chart illustrates RCB’s bowling economy trends across different phases of the match, showcasing the average run rate conceded at each stage.</a:t>
            </a: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registered their highest economy rate during the Slog Overs, with 10.02 runs per over, highlighting a poor death bowling.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9D1B47-4491-D7E1-1F05-3658D551F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52" y="1419431"/>
            <a:ext cx="4770024" cy="305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19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5DC9-7C94-72DD-651F-9E2D5798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58648"/>
            <a:ext cx="10515600" cy="618101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8945F-72F9-C5A7-AC0D-296B808D6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8929" y="983226"/>
            <a:ext cx="10704871" cy="5643716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emerge as a strong title contender, RCB must work on boosting their overall win rate—particularly in away matches.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should prioritize acquiring a quality death-over specialist, as analysis indicates frequent losses while defending totals and a high economy rate in the slog overs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their powerplay impact, management should target players with high strike rates and proven consistency to ensure a strong start to the innings.</a:t>
            </a:r>
          </a:p>
          <a:p>
            <a:pPr marL="0" indent="0">
              <a:buNone/>
            </a:pP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Investing in quality all-rounders will give RCB both firepower down the order and flexibility with the ball.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Focusing on acquiring impact players with a winning mindset is essential to boost team spirit and perform in pressure scenarios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918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73;p18">
            <a:extLst>
              <a:ext uri="{FF2B5EF4-FFF2-40B4-BE49-F238E27FC236}">
                <a16:creationId xmlns:a16="http://schemas.microsoft.com/office/drawing/2014/main" id="{57E15724-7542-426B-6C00-C1E35743786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490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4898-4D07-5BA3-BBC0-A62659B4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1F9F-2D1D-33CA-8916-4BBB9AD31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RCB team is looking for top-performing and reliable players to win tournaments, considering both on-field performance and value for money in mega player auction of 2017. 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is to come up with strategies/suggestions regarding selecting the best-performing players and optimizing player auction investments.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732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3A24-3D65-71A8-9CE7-216DEA248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8145"/>
            <a:ext cx="10515600" cy="795081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</a:p>
        </p:txBody>
      </p:sp>
      <p:pic>
        <p:nvPicPr>
          <p:cNvPr id="8" name="Google Shape;142;p7">
            <a:extLst>
              <a:ext uri="{FF2B5EF4-FFF2-40B4-BE49-F238E27FC236}">
                <a16:creationId xmlns:a16="http://schemas.microsoft.com/office/drawing/2014/main" id="{70F3128E-73EF-79A6-F96C-D1D1EB07C296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0" y="983226"/>
            <a:ext cx="12192000" cy="58747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957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A0DC-FC6E-645B-2680-1D709496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71"/>
            <a:ext cx="10515600" cy="913940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02AF1-058E-F454-1A2C-E9305F27E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39"/>
            <a:ext cx="10515600" cy="572729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Managing missing data and resolving inconsistencies, if present.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Merged multiple tables using joins to restructure data and enhance analytical depth.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like SUM(), AVG(), and COUNT() transform raw values into summarized insights.</a:t>
            </a:r>
          </a:p>
          <a:p>
            <a:pPr lvl="1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Leveraged window functions like RANK(), DENSE_RANK(), and ROW_NUMBER() to efficiently evaluate and filter top-performing individuals.  </a:t>
            </a:r>
          </a:p>
          <a:p>
            <a:pPr marL="457200" lvl="1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the SQL data into visual formats to facilitate deeper comprehension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450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867BCA-5FB3-30CB-CDFB-A821EF027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Strikers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923B75A-96B1-52C6-1746-07F731D63D1A}"/>
              </a:ext>
            </a:extLst>
          </p:cNvPr>
          <p:cNvSpPr txBox="1">
            <a:spLocks/>
          </p:cNvSpPr>
          <p:nvPr/>
        </p:nvSpPr>
        <p:spPr>
          <a:xfrm>
            <a:off x="838200" y="5328981"/>
            <a:ext cx="10097729" cy="23277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visual showcases the most dominant strikers across the previous four seasons</a:t>
            </a:r>
          </a:p>
          <a:p>
            <a:pPr marL="285750" indent="-28575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 Pandya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tall as the most explosive striker, boasting a strike rate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186.61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55A17A-CDF1-6224-C67C-23BB56269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135" y="1052075"/>
            <a:ext cx="7384025" cy="3935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73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B9540-97C5-192C-0E16-DF2B6BC4A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119DA4-5263-9B00-0DC6-B1A70A3B3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Batsmen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F8AD24B-C102-6D36-6091-8F2A205E76C2}"/>
              </a:ext>
            </a:extLst>
          </p:cNvPr>
          <p:cNvSpPr txBox="1">
            <a:spLocks/>
          </p:cNvSpPr>
          <p:nvPr/>
        </p:nvSpPr>
        <p:spPr>
          <a:xfrm>
            <a:off x="838200" y="5328981"/>
            <a:ext cx="10097729" cy="23277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highlights the IPL’s most consistent performers across all seasons, ranked by their batting averages.</a:t>
            </a: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impressive average of 49.44,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Kohli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stands out as the most consistent run-getter in IPL history.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F8FE87-48A0-4577-89C1-4915C8FB2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910" y="1022555"/>
            <a:ext cx="6641888" cy="3985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66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E3EC5-5D2A-B88E-40AE-1ADF09328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97C508-BDD0-3961-6F66-BFC93F7A6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Decision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AA9B269-51DD-9124-17B3-C309987BB931}"/>
              </a:ext>
            </a:extLst>
          </p:cNvPr>
          <p:cNvSpPr txBox="1">
            <a:spLocks/>
          </p:cNvSpPr>
          <p:nvPr/>
        </p:nvSpPr>
        <p:spPr>
          <a:xfrm>
            <a:off x="838200" y="4768542"/>
            <a:ext cx="10097729" cy="23277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showcases the preferred toss decision made by winning captains.</a:t>
            </a:r>
          </a:p>
          <a:p>
            <a:pPr marL="285750" indent="-285750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61%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chose to field first and chase, while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39%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opted to bat first and defend the total.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8E6A6C-A370-3C3C-31BB-162FA4A40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820" y="1140542"/>
            <a:ext cx="4380733" cy="346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94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8A472-30A9-8F73-C767-1994030FE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8D9A1AA-1CCE-5D32-FD97-DED97AB7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5417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Toss Decision Outcome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45FBB98-F3A8-1E21-6D0B-15A68CE9DC42}"/>
              </a:ext>
            </a:extLst>
          </p:cNvPr>
          <p:cNvSpPr txBox="1">
            <a:spLocks/>
          </p:cNvSpPr>
          <p:nvPr/>
        </p:nvSpPr>
        <p:spPr>
          <a:xfrm>
            <a:off x="838200" y="4768542"/>
            <a:ext cx="10097729" cy="232778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chart showcases the outcome of  toss decision made.</a:t>
            </a: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fielding first proved successful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56%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games, batting first saw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57%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loss rate across matches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686D85-95C4-61F8-34E0-DCC975782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71" y="1471430"/>
            <a:ext cx="3497826" cy="2829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CECFE2-985F-966D-C8C7-89C7BC6D0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8104" y="1471430"/>
            <a:ext cx="3497825" cy="296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508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658</TotalTime>
  <Words>1045</Words>
  <Application>Microsoft Office PowerPoint</Application>
  <PresentationFormat>Widescreen</PresentationFormat>
  <Paragraphs>98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Office Theme</vt:lpstr>
      <vt:lpstr>RCB - IPL Strategy</vt:lpstr>
      <vt:lpstr>About Franchise</vt:lpstr>
      <vt:lpstr>Business problem statement</vt:lpstr>
      <vt:lpstr>Database Schema</vt:lpstr>
      <vt:lpstr>Approach</vt:lpstr>
      <vt:lpstr>Top Strikers</vt:lpstr>
      <vt:lpstr>Consistent Batsmen</vt:lpstr>
      <vt:lpstr>Toss Decision</vt:lpstr>
      <vt:lpstr>Toss Decision Outcome</vt:lpstr>
      <vt:lpstr>Toss Choice by Venue </vt:lpstr>
      <vt:lpstr>Best Batsmen</vt:lpstr>
      <vt:lpstr>Best Bowler </vt:lpstr>
      <vt:lpstr>Best All Rounder</vt:lpstr>
      <vt:lpstr>RCB Performance – Match </vt:lpstr>
      <vt:lpstr>RCB Performance – Runs and Wickets</vt:lpstr>
      <vt:lpstr>RCB Match - Win – Loss Performance</vt:lpstr>
      <vt:lpstr>RCB Match - Win – Loss Performance</vt:lpstr>
      <vt:lpstr>RCB Innings Dynamics</vt:lpstr>
      <vt:lpstr>RCB 2016 Scoring Rate</vt:lpstr>
      <vt:lpstr>RCB 2016 Bowling Economy</vt:lpstr>
      <vt:lpstr>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SUHAS J</dc:creator>
  <cp:lastModifiedBy>SUHAS J</cp:lastModifiedBy>
  <cp:revision>61</cp:revision>
  <dcterms:created xsi:type="dcterms:W3CDTF">2025-05-18T15:06:46Z</dcterms:created>
  <dcterms:modified xsi:type="dcterms:W3CDTF">2025-07-18T20:02:34Z</dcterms:modified>
</cp:coreProperties>
</file>