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73" r:id="rId8"/>
    <p:sldId id="274" r:id="rId9"/>
    <p:sldId id="275" r:id="rId10"/>
    <p:sldId id="262" r:id="rId11"/>
    <p:sldId id="276"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94660"/>
  </p:normalViewPr>
  <p:slideViewPr>
    <p:cSldViewPr snapToGrid="0">
      <p:cViewPr varScale="1">
        <p:scale>
          <a:sx n="78" d="100"/>
          <a:sy n="78" d="100"/>
        </p:scale>
        <p:origin x="5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oleObject" Target="file:///D:\Newton%20Project\Excel%20Project\Zomato%20Project\Zomato_Data_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[Zomato_Data_1.xlsx]Pivot_table!PivotTable28</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solidFill>
                <a:latin typeface="Times New Roman" panose="02020603050405020304" pitchFamily="18" charset="0"/>
                <a:cs typeface="Times New Roman" panose="02020603050405020304" pitchFamily="18" charset="0"/>
              </a:rPr>
              <a:t>Table</a:t>
            </a:r>
            <a:r>
              <a:rPr lang="en-US" sz="1800" b="1" baseline="0" dirty="0">
                <a:solidFill>
                  <a:schemeClr val="tx1"/>
                </a:solidFill>
                <a:latin typeface="Times New Roman" panose="02020603050405020304" pitchFamily="18" charset="0"/>
                <a:cs typeface="Times New Roman" panose="02020603050405020304" pitchFamily="18" charset="0"/>
              </a:rPr>
              <a:t> booking</a:t>
            </a:r>
            <a:r>
              <a:rPr lang="en-US" sz="1800" b="1" dirty="0">
                <a:solidFill>
                  <a:schemeClr val="tx1"/>
                </a:solidFill>
                <a:latin typeface="Times New Roman" panose="02020603050405020304" pitchFamily="18" charset="0"/>
                <a:cs typeface="Times New Roman" panose="02020603050405020304" pitchFamily="18" charset="0"/>
              </a:rPr>
              <a:t> </a:t>
            </a:r>
          </a:p>
        </c:rich>
      </c:tx>
      <c:layout>
        <c:manualLayout>
          <c:xMode val="edge"/>
          <c:yMode val="edge"/>
          <c:x val="0.12818627450980391"/>
          <c:y val="0.1313389123069731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rgbClr val="FF0000"/>
          </a:solidFill>
          <a:ln w="19050">
            <a:solidFill>
              <a:schemeClr val="lt1"/>
            </a:solidFill>
          </a:ln>
          <a:effectLst/>
        </c:spPr>
        <c:dLbl>
          <c:idx val="0"/>
          <c:layout>
            <c:manualLayout>
              <c:x val="0.27028023420149405"/>
              <c:y val="5.1320845986401874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6">
              <a:lumMod val="75000"/>
            </a:schemeClr>
          </a:solidFill>
          <a:ln w="19050">
            <a:solidFill>
              <a:schemeClr val="lt1"/>
            </a:solidFill>
          </a:ln>
          <a:effectLst/>
        </c:spPr>
        <c:dLbl>
          <c:idx val="0"/>
          <c:layout>
            <c:manualLayout>
              <c:x val="-0.2384877851806986"/>
              <c:y val="-5.3833095948330689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rgbClr val="FF0000"/>
          </a:solidFill>
          <a:ln w="19050">
            <a:solidFill>
              <a:schemeClr val="lt1"/>
            </a:solidFill>
          </a:ln>
          <a:effectLst/>
        </c:spPr>
        <c:dLbl>
          <c:idx val="0"/>
          <c:layout>
            <c:manualLayout>
              <c:x val="0.27028023420149405"/>
              <c:y val="5.1320845986401874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6">
              <a:lumMod val="75000"/>
            </a:schemeClr>
          </a:solidFill>
          <a:ln w="19050">
            <a:solidFill>
              <a:schemeClr val="lt1"/>
            </a:solidFill>
          </a:ln>
          <a:effectLst/>
        </c:spPr>
        <c:dLbl>
          <c:idx val="0"/>
          <c:layout>
            <c:manualLayout>
              <c:x val="-0.2384877851806986"/>
              <c:y val="-5.3833095948330689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rgbClr val="FF0000"/>
          </a:solidFill>
          <a:ln w="19050">
            <a:solidFill>
              <a:schemeClr val="lt1"/>
            </a:solidFill>
          </a:ln>
          <a:effectLst/>
        </c:spPr>
        <c:dLbl>
          <c:idx val="0"/>
          <c:layout>
            <c:manualLayout>
              <c:x val="0.27028023420149405"/>
              <c:y val="5.1320845986401874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6">
              <a:lumMod val="75000"/>
            </a:schemeClr>
          </a:solidFill>
          <a:ln w="19050">
            <a:solidFill>
              <a:schemeClr val="lt1"/>
            </a:solidFill>
          </a:ln>
          <a:effectLst/>
        </c:spPr>
        <c:dLbl>
          <c:idx val="0"/>
          <c:layout>
            <c:manualLayout>
              <c:x val="-0.2384877851806986"/>
              <c:y val="-5.3833095948330689E-2"/>
            </c:manualLayout>
          </c:layout>
          <c:spPr>
            <a:noFill/>
            <a:ln>
              <a:noFill/>
            </a:ln>
            <a:effectLst/>
          </c:spPr>
          <c:txPr>
            <a:bodyPr rot="0" spcFirstLastPara="1" vertOverflow="ellipsis" vert="horz" wrap="square" lIns="38100" tIns="19050" rIns="38100" bIns="19050" anchor="t"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4.9429712830013892E-2"/>
          <c:y val="0.2190176906505539"/>
          <c:w val="0.47323432916473668"/>
          <c:h val="0.5635303439999374"/>
        </c:manualLayout>
      </c:layout>
      <c:doughnutChart>
        <c:varyColors val="1"/>
        <c:ser>
          <c:idx val="0"/>
          <c:order val="0"/>
          <c:tx>
            <c:strRef>
              <c:f>Pivot_table!$B$201</c:f>
              <c:strCache>
                <c:ptCount val="1"/>
                <c:pt idx="0">
                  <c:v>Total</c:v>
                </c:pt>
              </c:strCache>
            </c:strRef>
          </c:tx>
          <c:explosion val="22"/>
          <c:dPt>
            <c:idx val="0"/>
            <c:bubble3D val="0"/>
            <c:spPr>
              <a:solidFill>
                <a:srgbClr val="FF0000"/>
              </a:solidFill>
              <a:ln w="19050">
                <a:solidFill>
                  <a:schemeClr val="lt1"/>
                </a:solidFill>
              </a:ln>
              <a:effectLst/>
            </c:spPr>
            <c:extLst>
              <c:ext xmlns:c16="http://schemas.microsoft.com/office/drawing/2014/chart" uri="{C3380CC4-5D6E-409C-BE32-E72D297353CC}">
                <c16:uniqueId val="{00000001-EA0E-480F-A33C-FE0CDA939368}"/>
              </c:ext>
            </c:extLst>
          </c:dPt>
          <c:dPt>
            <c:idx val="1"/>
            <c:bubble3D val="0"/>
            <c:explosion val="2"/>
            <c:spPr>
              <a:solidFill>
                <a:schemeClr val="accent6">
                  <a:lumMod val="75000"/>
                </a:schemeClr>
              </a:solidFill>
              <a:ln w="19050">
                <a:solidFill>
                  <a:schemeClr val="lt1"/>
                </a:solidFill>
              </a:ln>
              <a:effectLst/>
            </c:spPr>
            <c:extLst>
              <c:ext xmlns:c16="http://schemas.microsoft.com/office/drawing/2014/chart" uri="{C3380CC4-5D6E-409C-BE32-E72D297353CC}">
                <c16:uniqueId val="{00000003-EA0E-480F-A33C-FE0CDA939368}"/>
              </c:ext>
            </c:extLst>
          </c:dPt>
          <c:dLbls>
            <c:dLbl>
              <c:idx val="0"/>
              <c:layout>
                <c:manualLayout>
                  <c:x val="7.4201790952601418E-2"/>
                  <c:y val="0.1184495435656802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A0E-480F-A33C-FE0CDA939368}"/>
                </c:ext>
              </c:extLst>
            </c:dLbl>
            <c:dLbl>
              <c:idx val="1"/>
              <c:layout>
                <c:manualLayout>
                  <c:x val="-0.14887525088775669"/>
                  <c:y val="-3.923988437579429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A0E-480F-A33C-FE0CDA939368}"/>
                </c:ext>
              </c:extLst>
            </c:dLbl>
            <c:spPr>
              <a:noFill/>
              <a:ln>
                <a:noFill/>
              </a:ln>
              <a:effectLst/>
            </c:spPr>
            <c:txPr>
              <a:bodyPr rot="0" spcFirstLastPara="1" vertOverflow="ellipsis" vert="horz" wrap="square" lIns="38100" tIns="19050" rIns="38100" bIns="19050" anchor="t" anchorCtr="0">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Pivot_table!$A$202:$A$203</c:f>
              <c:strCache>
                <c:ptCount val="2"/>
                <c:pt idx="0">
                  <c:v>No</c:v>
                </c:pt>
                <c:pt idx="1">
                  <c:v>Yes</c:v>
                </c:pt>
              </c:strCache>
            </c:strRef>
          </c:cat>
          <c:val>
            <c:numRef>
              <c:f>Pivot_table!$B$202:$B$203</c:f>
              <c:numCache>
                <c:formatCode>0</c:formatCode>
                <c:ptCount val="2"/>
                <c:pt idx="0">
                  <c:v>8384</c:v>
                </c:pt>
                <c:pt idx="1">
                  <c:v>1158</c:v>
                </c:pt>
              </c:numCache>
            </c:numRef>
          </c:val>
          <c:extLst>
            <c:ext xmlns:c16="http://schemas.microsoft.com/office/drawing/2014/chart" uri="{C3380CC4-5D6E-409C-BE32-E72D297353CC}">
              <c16:uniqueId val="{00000004-EA0E-480F-A33C-FE0CDA939368}"/>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tx1"/>
      </a:solid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[Zomato_Data_1.xlsx]Pivot_table!PivotTable31</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noFill/>
          </a:ln>
          <a:effectLst/>
        </c:spPr>
      </c:pivotFmt>
      <c:pivotFmt>
        <c:idx val="2"/>
        <c:spPr>
          <a:solidFill>
            <a:srgbClr val="FF0000"/>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pivotFmt>
      <c:pivotFmt>
        <c:idx val="5"/>
        <c:spPr>
          <a:solidFill>
            <a:schemeClr val="accent6">
              <a:lumMod val="75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chemeClr val="accent6">
              <a:lumMod val="75000"/>
            </a:schemeClr>
          </a:solidFill>
          <a:ln>
            <a:noFill/>
          </a:ln>
          <a:effectLst/>
        </c:spPr>
      </c:pivotFmt>
    </c:pivotFmts>
    <c:plotArea>
      <c:layout>
        <c:manualLayout>
          <c:layoutTarget val="inner"/>
          <c:xMode val="edge"/>
          <c:yMode val="edge"/>
          <c:x val="6.0736838042303537E-2"/>
          <c:y val="0.12743015265774596"/>
          <c:w val="0.87716359575656055"/>
          <c:h val="0.70494806448639391"/>
        </c:manualLayout>
      </c:layout>
      <c:barChart>
        <c:barDir val="col"/>
        <c:grouping val="clustered"/>
        <c:varyColors val="0"/>
        <c:ser>
          <c:idx val="0"/>
          <c:order val="0"/>
          <c:tx>
            <c:strRef>
              <c:f>Pivot_table!$B$205</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2241-4F25-A8BD-9EA2781E0087}"/>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2241-4F25-A8BD-9EA2781E0087}"/>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Pivot_table!$A$206:$A$207</c:f>
              <c:strCache>
                <c:ptCount val="2"/>
                <c:pt idx="0">
                  <c:v>No</c:v>
                </c:pt>
                <c:pt idx="1">
                  <c:v>Yes</c:v>
                </c:pt>
              </c:strCache>
            </c:strRef>
          </c:cat>
          <c:val>
            <c:numRef>
              <c:f>Pivot_table!$B$206:$B$207</c:f>
              <c:numCache>
                <c:formatCode>0.00</c:formatCode>
                <c:ptCount val="2"/>
                <c:pt idx="0">
                  <c:v>2.8085520038167937</c:v>
                </c:pt>
                <c:pt idx="1">
                  <c:v>3.4825561312607944</c:v>
                </c:pt>
              </c:numCache>
            </c:numRef>
          </c:val>
          <c:extLst>
            <c:ext xmlns:c16="http://schemas.microsoft.com/office/drawing/2014/chart" uri="{C3380CC4-5D6E-409C-BE32-E72D297353CC}">
              <c16:uniqueId val="{00000004-2241-4F25-A8BD-9EA2781E0087}"/>
            </c:ext>
          </c:extLst>
        </c:ser>
        <c:dLbls>
          <c:showLegendKey val="0"/>
          <c:showVal val="0"/>
          <c:showCatName val="0"/>
          <c:showSerName val="0"/>
          <c:showPercent val="0"/>
          <c:showBubbleSize val="0"/>
        </c:dLbls>
        <c:gapWidth val="219"/>
        <c:overlap val="-27"/>
        <c:axId val="100720624"/>
        <c:axId val="100722544"/>
      </c:barChart>
      <c:catAx>
        <c:axId val="10072062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r>
                  <a:rPr lang="en-IN" sz="1400" b="1" dirty="0">
                    <a:solidFill>
                      <a:schemeClr val="tx1"/>
                    </a:solidFill>
                    <a:latin typeface="Times New Roman" panose="02020603050405020304" pitchFamily="18" charset="0"/>
                    <a:cs typeface="Times New Roman" panose="02020603050405020304" pitchFamily="18" charset="0"/>
                  </a:rPr>
                  <a:t>Table booking</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00722544"/>
        <c:crosses val="autoZero"/>
        <c:auto val="1"/>
        <c:lblAlgn val="ctr"/>
        <c:lblOffset val="100"/>
        <c:noMultiLvlLbl val="0"/>
      </c:catAx>
      <c:valAx>
        <c:axId val="100722544"/>
        <c:scaling>
          <c:orientation val="minMax"/>
        </c:scaling>
        <c:delete val="1"/>
        <c:axPos val="l"/>
        <c:numFmt formatCode="0.00" sourceLinked="1"/>
        <c:majorTickMark val="none"/>
        <c:minorTickMark val="none"/>
        <c:tickLblPos val="nextTo"/>
        <c:crossAx val="100720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[Zomato_Data_1.xlsx]Pivot_table!PivotTable29</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latin typeface="Times New Roman" panose="02020603050405020304" pitchFamily="18" charset="0"/>
                <a:cs typeface="Times New Roman" panose="02020603050405020304" pitchFamily="18" charset="0"/>
              </a:rPr>
              <a:t>Online</a:t>
            </a:r>
            <a:r>
              <a:rPr lang="en-US" sz="1800" b="1" baseline="0" dirty="0">
                <a:latin typeface="Times New Roman" panose="02020603050405020304" pitchFamily="18" charset="0"/>
                <a:cs typeface="Times New Roman" panose="02020603050405020304" pitchFamily="18" charset="0"/>
              </a:rPr>
              <a:t> Delivery</a:t>
            </a:r>
            <a:endParaRPr lang="en-US" sz="1800" b="1" dirty="0">
              <a:latin typeface="Times New Roman" panose="02020603050405020304" pitchFamily="18" charset="0"/>
              <a:cs typeface="Times New Roman" panose="02020603050405020304" pitchFamily="18" charset="0"/>
            </a:endParaRPr>
          </a:p>
        </c:rich>
      </c:tx>
      <c:layout>
        <c:manualLayout>
          <c:xMode val="edge"/>
          <c:yMode val="edge"/>
          <c:x val="0.12083333333333333"/>
          <c:y val="0.1517694097769467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6">
              <a:lumMod val="75000"/>
            </a:schemeClr>
          </a:solidFill>
          <a:ln w="19050">
            <a:solidFill>
              <a:schemeClr val="lt1"/>
            </a:solidFill>
          </a:ln>
          <a:effectLst/>
        </c:spPr>
        <c:dLbl>
          <c:idx val="0"/>
          <c:layout>
            <c:manualLayout>
              <c:x val="-0.19971469329529243"/>
              <c:y val="1.135718341851220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
        <c:spPr>
          <a:solidFill>
            <a:srgbClr val="FF0000"/>
          </a:solidFill>
          <a:ln w="19050">
            <a:solidFill>
              <a:schemeClr val="lt1"/>
            </a:solidFill>
          </a:ln>
          <a:effectLst/>
        </c:spPr>
        <c:dLbl>
          <c:idx val="0"/>
          <c:layout>
            <c:manualLayout>
              <c:x val="0.14265335235378032"/>
              <c:y val="0.119250425894378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4"/>
        <c:spPr>
          <a:solidFill>
            <a:srgbClr val="FF0000"/>
          </a:solidFill>
          <a:ln w="19050">
            <a:solidFill>
              <a:schemeClr val="lt1"/>
            </a:solidFill>
          </a:ln>
          <a:effectLst/>
        </c:spPr>
        <c:dLbl>
          <c:idx val="0"/>
          <c:layout>
            <c:manualLayout>
              <c:x val="0.14265335235378032"/>
              <c:y val="0.119250425894378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5"/>
        <c:spPr>
          <a:solidFill>
            <a:schemeClr val="accent6">
              <a:lumMod val="75000"/>
            </a:schemeClr>
          </a:solidFill>
          <a:ln w="19050">
            <a:solidFill>
              <a:schemeClr val="lt1"/>
            </a:solidFill>
          </a:ln>
          <a:effectLst/>
        </c:spPr>
        <c:dLbl>
          <c:idx val="0"/>
          <c:layout>
            <c:manualLayout>
              <c:x val="-0.19971469329529243"/>
              <c:y val="1.135718341851220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7"/>
        <c:spPr>
          <a:solidFill>
            <a:srgbClr val="FF0000"/>
          </a:solidFill>
          <a:ln w="19050">
            <a:solidFill>
              <a:schemeClr val="lt1"/>
            </a:solidFill>
          </a:ln>
          <a:effectLst/>
        </c:spPr>
        <c:dLbl>
          <c:idx val="0"/>
          <c:layout>
            <c:manualLayout>
              <c:x val="0.14265335235378032"/>
              <c:y val="0.1192504258943781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6">
              <a:lumMod val="75000"/>
            </a:schemeClr>
          </a:solidFill>
          <a:ln w="19050">
            <a:solidFill>
              <a:schemeClr val="lt1"/>
            </a:solidFill>
          </a:ln>
          <a:effectLst/>
        </c:spPr>
        <c:dLbl>
          <c:idx val="0"/>
          <c:layout>
            <c:manualLayout>
              <c:x val="-0.19971469329529243"/>
              <c:y val="1.135718341851220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7.0728732437857031E-2"/>
          <c:y val="0.30004747964878847"/>
          <c:w val="0.46967210900108075"/>
          <c:h val="0.55928843036325837"/>
        </c:manualLayout>
      </c:layout>
      <c:doughnutChart>
        <c:varyColors val="1"/>
        <c:ser>
          <c:idx val="0"/>
          <c:order val="0"/>
          <c:tx>
            <c:strRef>
              <c:f>Pivot_table!$F$202</c:f>
              <c:strCache>
                <c:ptCount val="1"/>
                <c:pt idx="0">
                  <c:v>Total</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C9C8-4B65-828A-5199CD2AE30B}"/>
              </c:ext>
            </c:extLst>
          </c:dPt>
          <c:dPt>
            <c:idx val="1"/>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3-C9C8-4B65-828A-5199CD2AE30B}"/>
              </c:ext>
            </c:extLst>
          </c:dPt>
          <c:dLbls>
            <c:dLbl>
              <c:idx val="0"/>
              <c:layout>
                <c:manualLayout>
                  <c:x val="1.2751466728423652E-2"/>
                  <c:y val="0.19221650903699036"/>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9C8-4B65-828A-5199CD2AE30B}"/>
                </c:ext>
              </c:extLst>
            </c:dLbl>
            <c:dLbl>
              <c:idx val="1"/>
              <c:layout>
                <c:manualLayout>
                  <c:x val="-0.11539736760846071"/>
                  <c:y val="-8.787664851592780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9C8-4B65-828A-5199CD2AE30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Pivot_table!$E$203:$E$204</c:f>
              <c:strCache>
                <c:ptCount val="2"/>
                <c:pt idx="0">
                  <c:v>No</c:v>
                </c:pt>
                <c:pt idx="1">
                  <c:v>Yes</c:v>
                </c:pt>
              </c:strCache>
            </c:strRef>
          </c:cat>
          <c:val>
            <c:numRef>
              <c:f>Pivot_table!$F$203:$F$204</c:f>
              <c:numCache>
                <c:formatCode>0</c:formatCode>
                <c:ptCount val="2"/>
                <c:pt idx="0">
                  <c:v>7091</c:v>
                </c:pt>
                <c:pt idx="1">
                  <c:v>2451</c:v>
                </c:pt>
              </c:numCache>
            </c:numRef>
          </c:val>
          <c:extLst>
            <c:ext xmlns:c16="http://schemas.microsoft.com/office/drawing/2014/chart" uri="{C3380CC4-5D6E-409C-BE32-E72D297353CC}">
              <c16:uniqueId val="{00000004-C9C8-4B65-828A-5199CD2AE30B}"/>
            </c:ext>
          </c:extLst>
        </c:ser>
        <c:dLbls>
          <c:showLegendKey val="0"/>
          <c:showVal val="0"/>
          <c:showCatName val="0"/>
          <c:showSerName val="0"/>
          <c:showPercent val="0"/>
          <c:showBubbleSize val="0"/>
          <c:showLeaderLines val="1"/>
        </c:dLbls>
        <c:firstSliceAng val="0"/>
        <c:holeSize val="52"/>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[Zomato_Data_1.xlsx]Pivot_table!PivotTable32</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chemeClr val="accent6">
              <a:lumMod val="75000"/>
            </a:schemeClr>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pivotFmt>
      <c:pivotFmt>
        <c:idx val="5"/>
        <c:spPr>
          <a:solidFill>
            <a:schemeClr val="accent6">
              <a:lumMod val="75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chemeClr val="accent6">
              <a:lumMod val="75000"/>
            </a:schemeClr>
          </a:solidFill>
          <a:ln>
            <a:noFill/>
          </a:ln>
          <a:effectLst/>
        </c:spPr>
      </c:pivotFmt>
    </c:pivotFmts>
    <c:plotArea>
      <c:layout>
        <c:manualLayout>
          <c:layoutTarget val="inner"/>
          <c:xMode val="edge"/>
          <c:yMode val="edge"/>
          <c:x val="6.1111111111111109E-2"/>
          <c:y val="0.19100431300061615"/>
          <c:w val="0.87777777777777777"/>
          <c:h val="0.69686834432202449"/>
        </c:manualLayout>
      </c:layout>
      <c:barChart>
        <c:barDir val="col"/>
        <c:grouping val="clustered"/>
        <c:varyColors val="0"/>
        <c:ser>
          <c:idx val="0"/>
          <c:order val="0"/>
          <c:tx>
            <c:strRef>
              <c:f>Pivot_table!$F$205</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DFAC-442E-9B9F-F21C0AB8CD54}"/>
              </c:ext>
            </c:extLst>
          </c:dPt>
          <c:dPt>
            <c:idx val="1"/>
            <c:invertIfNegative val="0"/>
            <c:bubble3D val="0"/>
            <c:spPr>
              <a:solidFill>
                <a:schemeClr val="accent6">
                  <a:lumMod val="75000"/>
                </a:schemeClr>
              </a:solidFill>
              <a:ln>
                <a:noFill/>
              </a:ln>
              <a:effectLst/>
            </c:spPr>
            <c:extLst>
              <c:ext xmlns:c16="http://schemas.microsoft.com/office/drawing/2014/chart" uri="{C3380CC4-5D6E-409C-BE32-E72D297353CC}">
                <c16:uniqueId val="{00000003-DFAC-442E-9B9F-F21C0AB8CD54}"/>
              </c:ext>
            </c:extLst>
          </c:dPt>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Pivot_table!$E$206:$E$207</c:f>
              <c:strCache>
                <c:ptCount val="2"/>
                <c:pt idx="0">
                  <c:v>No</c:v>
                </c:pt>
                <c:pt idx="1">
                  <c:v>Yes</c:v>
                </c:pt>
              </c:strCache>
            </c:strRef>
          </c:cat>
          <c:val>
            <c:numRef>
              <c:f>Pivot_table!$F$206:$F$207</c:f>
              <c:numCache>
                <c:formatCode>0.00</c:formatCode>
                <c:ptCount val="2"/>
                <c:pt idx="0">
                  <c:v>2.7528980397687173</c:v>
                </c:pt>
                <c:pt idx="1">
                  <c:v>3.2880048959608361</c:v>
                </c:pt>
              </c:numCache>
            </c:numRef>
          </c:val>
          <c:extLst>
            <c:ext xmlns:c16="http://schemas.microsoft.com/office/drawing/2014/chart" uri="{C3380CC4-5D6E-409C-BE32-E72D297353CC}">
              <c16:uniqueId val="{00000004-DFAC-442E-9B9F-F21C0AB8CD54}"/>
            </c:ext>
          </c:extLst>
        </c:ser>
        <c:dLbls>
          <c:showLegendKey val="0"/>
          <c:showVal val="0"/>
          <c:showCatName val="0"/>
          <c:showSerName val="0"/>
          <c:showPercent val="0"/>
          <c:showBubbleSize val="0"/>
        </c:dLbls>
        <c:gapWidth val="219"/>
        <c:overlap val="-27"/>
        <c:axId val="188958288"/>
        <c:axId val="188954448"/>
      </c:barChart>
      <c:catAx>
        <c:axId val="18895828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188954448"/>
        <c:crosses val="autoZero"/>
        <c:auto val="1"/>
        <c:lblAlgn val="ctr"/>
        <c:lblOffset val="100"/>
        <c:noMultiLvlLbl val="0"/>
      </c:catAx>
      <c:valAx>
        <c:axId val="188954448"/>
        <c:scaling>
          <c:orientation val="minMax"/>
        </c:scaling>
        <c:delete val="1"/>
        <c:axPos val="l"/>
        <c:numFmt formatCode="0.00" sourceLinked="1"/>
        <c:majorTickMark val="none"/>
        <c:minorTickMark val="none"/>
        <c:tickLblPos val="nextTo"/>
        <c:crossAx val="18895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0.61765</cdr:x>
      <cdr:y>0.12049</cdr:y>
    </cdr:from>
    <cdr:to>
      <cdr:x>0.95161</cdr:x>
      <cdr:y>0.20635</cdr:y>
    </cdr:to>
    <cdr:sp macro="" textlink="">
      <cdr:nvSpPr>
        <cdr:cNvPr id="2" name="TextBox 1">
          <a:extLst xmlns:a="http://schemas.openxmlformats.org/drawingml/2006/main">
            <a:ext uri="{FF2B5EF4-FFF2-40B4-BE49-F238E27FC236}">
              <a16:creationId xmlns:a16="http://schemas.microsoft.com/office/drawing/2014/main" id="{C18CEB33-A8D9-687A-60BB-59A238FAB494}"/>
            </a:ext>
          </a:extLst>
        </cdr:cNvPr>
        <cdr:cNvSpPr txBox="1"/>
      </cdr:nvSpPr>
      <cdr:spPr>
        <a:xfrm xmlns:a="http://schemas.openxmlformats.org/drawingml/2006/main">
          <a:off x="3200400" y="524284"/>
          <a:ext cx="1730478" cy="3736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IN" sz="1800" b="1" kern="1200" dirty="0">
              <a:latin typeface="Times New Roman" panose="02020603050405020304" pitchFamily="18" charset="0"/>
              <a:cs typeface="Times New Roman" panose="02020603050405020304" pitchFamily="18" charset="0"/>
            </a:rPr>
            <a:t>Average Rating</a:t>
          </a:r>
        </a:p>
      </cdr:txBody>
    </cdr:sp>
  </cdr:relSizeAnchor>
  <cdr:relSizeAnchor xmlns:cdr="http://schemas.openxmlformats.org/drawingml/2006/chartDrawing">
    <cdr:from>
      <cdr:x>0.54554</cdr:x>
      <cdr:y>0</cdr:y>
    </cdr:from>
    <cdr:to>
      <cdr:x>0.54554</cdr:x>
      <cdr:y>1</cdr:y>
    </cdr:to>
    <cdr:cxnSp macro="">
      <cdr:nvCxnSpPr>
        <cdr:cNvPr id="4" name="Straight Connector 3">
          <a:extLst xmlns:a="http://schemas.openxmlformats.org/drawingml/2006/main">
            <a:ext uri="{FF2B5EF4-FFF2-40B4-BE49-F238E27FC236}">
              <a16:creationId xmlns:a16="http://schemas.microsoft.com/office/drawing/2014/main" id="{5A6A7962-7DF3-68A9-6B2B-2D62A92F43FB}"/>
            </a:ext>
          </a:extLst>
        </cdr:cNvPr>
        <cdr:cNvCxnSpPr/>
      </cdr:nvCxnSpPr>
      <cdr:spPr>
        <a:xfrm xmlns:a="http://schemas.openxmlformats.org/drawingml/2006/main">
          <a:off x="2826769" y="0"/>
          <a:ext cx="0" cy="4351338"/>
        </a:xfrm>
        <a:prstGeom xmlns:a="http://schemas.openxmlformats.org/drawingml/2006/main" prst="line">
          <a:avLst/>
        </a:prstGeom>
        <a:ln xmlns:a="http://schemas.openxmlformats.org/drawingml/2006/main" w="22225" cmpd="dbl">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0.56025</cdr:x>
      <cdr:y>0</cdr:y>
    </cdr:from>
    <cdr:to>
      <cdr:x>0.56025</cdr:x>
      <cdr:y>1</cdr:y>
    </cdr:to>
    <cdr:cxnSp macro="">
      <cdr:nvCxnSpPr>
        <cdr:cNvPr id="3" name="Straight Connector 2">
          <a:extLst xmlns:a="http://schemas.openxmlformats.org/drawingml/2006/main">
            <a:ext uri="{FF2B5EF4-FFF2-40B4-BE49-F238E27FC236}">
              <a16:creationId xmlns:a16="http://schemas.microsoft.com/office/drawing/2014/main" id="{6E0E9048-7C80-F391-9C92-959346C25E89}"/>
            </a:ext>
          </a:extLst>
        </cdr:cNvPr>
        <cdr:cNvCxnSpPr/>
      </cdr:nvCxnSpPr>
      <cdr:spPr>
        <a:xfrm xmlns:a="http://schemas.openxmlformats.org/drawingml/2006/main">
          <a:off x="2902972" y="0"/>
          <a:ext cx="0" cy="4351338"/>
        </a:xfrm>
        <a:prstGeom xmlns:a="http://schemas.openxmlformats.org/drawingml/2006/main" prst="line">
          <a:avLst/>
        </a:prstGeom>
        <a:ln xmlns:a="http://schemas.openxmlformats.org/drawingml/2006/main" w="15875" cmpd="sng">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3D16-0E05-388E-DCCF-0AAEAD920A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6308A6-7294-E5DB-6ADE-06F52AB45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7D7D58-4333-E3E5-D8F9-73BE7AEEB0E6}"/>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5" name="Footer Placeholder 4">
            <a:extLst>
              <a:ext uri="{FF2B5EF4-FFF2-40B4-BE49-F238E27FC236}">
                <a16:creationId xmlns:a16="http://schemas.microsoft.com/office/drawing/2014/main" id="{DDF1C709-467E-1C19-891D-8E9018A3C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D22B2C-ED48-2AB4-646D-D069AA307ED6}"/>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80917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93E9-3B2C-64C2-BD7F-A93BFB0F34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366449-D343-6088-D8C6-9A75AE5987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F1770-D951-FB9F-9E7A-148DF7212414}"/>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5" name="Footer Placeholder 4">
            <a:extLst>
              <a:ext uri="{FF2B5EF4-FFF2-40B4-BE49-F238E27FC236}">
                <a16:creationId xmlns:a16="http://schemas.microsoft.com/office/drawing/2014/main" id="{E20EA212-4D1C-FEFC-1CD8-37B212943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3BD78-58D8-15D5-0CA7-D35913149B11}"/>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8654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7C7B0-9A17-6924-0042-256FB9FF52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BC7BD3-F09C-46F6-BA31-2DBC111107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807A2-0EDA-5ADE-B40D-8DC00D91F149}"/>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5" name="Footer Placeholder 4">
            <a:extLst>
              <a:ext uri="{FF2B5EF4-FFF2-40B4-BE49-F238E27FC236}">
                <a16:creationId xmlns:a16="http://schemas.microsoft.com/office/drawing/2014/main" id="{E2275419-03D3-0F08-9D4A-4CA88A0C5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0636D4-1935-F94B-7E32-A49F0BF1803D}"/>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2814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D4FDA-9512-D9A4-4833-EACE040DB0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9B10D9-315D-4C20-0048-32B9721567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514F12-C379-E7B6-43CF-2CC9B02D3408}"/>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5" name="Footer Placeholder 4">
            <a:extLst>
              <a:ext uri="{FF2B5EF4-FFF2-40B4-BE49-F238E27FC236}">
                <a16:creationId xmlns:a16="http://schemas.microsoft.com/office/drawing/2014/main" id="{347E59BE-3E9F-85C1-E2A3-5811B47B2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FC91B-D9A6-1206-A4A5-DAA1074D89B4}"/>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55459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919EE-ED0A-CF65-CD4B-3CB416AEB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90B688-A386-017D-DD8B-94FBA7820D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27A72-067E-1B9C-24B1-B05E802C091B}"/>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5" name="Footer Placeholder 4">
            <a:extLst>
              <a:ext uri="{FF2B5EF4-FFF2-40B4-BE49-F238E27FC236}">
                <a16:creationId xmlns:a16="http://schemas.microsoft.com/office/drawing/2014/main" id="{CBF9B6B2-9921-F293-90CE-14D95E0AD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E0B35-1CDE-856B-6830-A9D91331F12E}"/>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2558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FDCF-2E03-0016-9F69-D3C0DFC75D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36DD05-9E1E-96B5-20DA-537658E576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EB690-FFC8-8FBA-7ED5-7AE990453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CB453D-D40D-154F-73F0-9563B36A6592}"/>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6" name="Footer Placeholder 5">
            <a:extLst>
              <a:ext uri="{FF2B5EF4-FFF2-40B4-BE49-F238E27FC236}">
                <a16:creationId xmlns:a16="http://schemas.microsoft.com/office/drawing/2014/main" id="{F155E7FF-19F5-DB5D-675B-FEFC8C48DC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F07B3-6A97-C8D1-0BF7-92C2A98D469D}"/>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409420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2B1B-9B64-98BC-4A48-C676A392C5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D18BE4-F011-9CBC-4A7A-26A482D5A9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846D72-7C09-F9FC-A7F6-83F22BE58B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55F968-1B13-7CF3-C608-98EB44967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5539C4-D364-43FB-57C0-75BC150DA9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D4329C-F106-AD95-48A6-920DF6899F1B}"/>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8" name="Footer Placeholder 7">
            <a:extLst>
              <a:ext uri="{FF2B5EF4-FFF2-40B4-BE49-F238E27FC236}">
                <a16:creationId xmlns:a16="http://schemas.microsoft.com/office/drawing/2014/main" id="{08BE230D-9F68-2D9E-A5AD-AD25826975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BF82F8-211E-FBC0-5BF5-0E6C3F7B4578}"/>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09555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9148-8A4E-98A6-FFB9-B8DE51C15E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595C96-E17E-3148-D125-477F3DCB9D2B}"/>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4" name="Footer Placeholder 3">
            <a:extLst>
              <a:ext uri="{FF2B5EF4-FFF2-40B4-BE49-F238E27FC236}">
                <a16:creationId xmlns:a16="http://schemas.microsoft.com/office/drawing/2014/main" id="{AED004B9-1C0A-CCAA-7BD7-D09B5059FB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CA505E-C00F-8210-7652-975F52C35A94}"/>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150523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5A40C8-D004-4297-F3A7-5065C521D158}"/>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3" name="Footer Placeholder 2">
            <a:extLst>
              <a:ext uri="{FF2B5EF4-FFF2-40B4-BE49-F238E27FC236}">
                <a16:creationId xmlns:a16="http://schemas.microsoft.com/office/drawing/2014/main" id="{78D57BB4-3015-7BCE-B1C5-C348ADCBEE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ECD8AE-F788-DE94-B3EC-49A8561E92E6}"/>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718321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4BAB-F8A8-B7C1-6BAA-FA9093A9E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3E9A07-D911-2F47-4B30-3DFE9311E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FB1B46-D6FD-3A60-3F1F-10703BD9A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491FF-6893-09B7-8499-E593C83B5E74}"/>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6" name="Footer Placeholder 5">
            <a:extLst>
              <a:ext uri="{FF2B5EF4-FFF2-40B4-BE49-F238E27FC236}">
                <a16:creationId xmlns:a16="http://schemas.microsoft.com/office/drawing/2014/main" id="{0973A895-D0B0-0F78-C53B-A7FE03169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AF853-F5BF-9CD0-87A7-DA95975B8667}"/>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83843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560A-13AB-0365-A143-9D2B0EA16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58D06B-8568-420C-BB86-5276509BD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734BA7-13EA-EFD2-D606-9672A4EAA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4F6D6-73D5-FBBC-804C-3822FD386E33}"/>
              </a:ext>
            </a:extLst>
          </p:cNvPr>
          <p:cNvSpPr>
            <a:spLocks noGrp="1"/>
          </p:cNvSpPr>
          <p:nvPr>
            <p:ph type="dt" sz="half" idx="10"/>
          </p:nvPr>
        </p:nvSpPr>
        <p:spPr/>
        <p:txBody>
          <a:bodyPr/>
          <a:lstStyle/>
          <a:p>
            <a:fld id="{6960225B-3099-4BCC-8814-DD7C2A07BD3E}" type="datetimeFigureOut">
              <a:rPr lang="en-IN" smtClean="0"/>
              <a:t>21-05-2025</a:t>
            </a:fld>
            <a:endParaRPr lang="en-IN"/>
          </a:p>
        </p:txBody>
      </p:sp>
      <p:sp>
        <p:nvSpPr>
          <p:cNvPr id="6" name="Footer Placeholder 5">
            <a:extLst>
              <a:ext uri="{FF2B5EF4-FFF2-40B4-BE49-F238E27FC236}">
                <a16:creationId xmlns:a16="http://schemas.microsoft.com/office/drawing/2014/main" id="{F5BEA26F-9E76-B9F3-9B49-855A79D4E6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3D0302-3B2E-0105-DF81-184586B9B185}"/>
              </a:ext>
            </a:extLst>
          </p:cNvPr>
          <p:cNvSpPr>
            <a:spLocks noGrp="1"/>
          </p:cNvSpPr>
          <p:nvPr>
            <p:ph type="sldNum" sz="quarter" idx="12"/>
          </p:nvPr>
        </p:nvSpPr>
        <p:spPr/>
        <p:txBody>
          <a:bodyPr/>
          <a:lstStyle/>
          <a:p>
            <a:fld id="{CAF76BAF-A4D2-445B-8366-4366A7AD5BA4}" type="slidenum">
              <a:rPr lang="en-IN" smtClean="0"/>
              <a:t>‹#›</a:t>
            </a:fld>
            <a:endParaRPr lang="en-IN"/>
          </a:p>
        </p:txBody>
      </p:sp>
    </p:spTree>
    <p:extLst>
      <p:ext uri="{BB962C8B-B14F-4D97-AF65-F5344CB8AC3E}">
        <p14:creationId xmlns:p14="http://schemas.microsoft.com/office/powerpoint/2010/main" val="213980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C63E6A-9758-800A-8990-E6537CD8F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AF8D04-CEE2-4579-47B0-FF634E421C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18CF13-4104-5333-0B10-46B2635AA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0225B-3099-4BCC-8814-DD7C2A07BD3E}" type="datetimeFigureOut">
              <a:rPr lang="en-IN" smtClean="0"/>
              <a:t>21-05-2025</a:t>
            </a:fld>
            <a:endParaRPr lang="en-IN"/>
          </a:p>
        </p:txBody>
      </p:sp>
      <p:sp>
        <p:nvSpPr>
          <p:cNvPr id="5" name="Footer Placeholder 4">
            <a:extLst>
              <a:ext uri="{FF2B5EF4-FFF2-40B4-BE49-F238E27FC236}">
                <a16:creationId xmlns:a16="http://schemas.microsoft.com/office/drawing/2014/main" id="{EEE7A057-A15F-F6C3-EB84-C1E4BD86E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3CB151-95D7-5452-807C-0D9027B72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76BAF-A4D2-445B-8366-4366A7AD5BA4}" type="slidenum">
              <a:rPr lang="en-IN" smtClean="0"/>
              <a:t>‹#›</a:t>
            </a:fld>
            <a:endParaRPr lang="en-IN"/>
          </a:p>
        </p:txBody>
      </p:sp>
    </p:spTree>
    <p:extLst>
      <p:ext uri="{BB962C8B-B14F-4D97-AF65-F5344CB8AC3E}">
        <p14:creationId xmlns:p14="http://schemas.microsoft.com/office/powerpoint/2010/main" val="199089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D98F2B-21AF-26EB-DD23-188F98FD8BBC}"/>
              </a:ext>
            </a:extLst>
          </p:cNvPr>
          <p:cNvSpPr>
            <a:spLocks noGrp="1"/>
          </p:cNvSpPr>
          <p:nvPr>
            <p:ph type="title"/>
          </p:nvPr>
        </p:nvSpPr>
        <p:spPr>
          <a:xfrm>
            <a:off x="650951" y="989013"/>
            <a:ext cx="4309909" cy="1233949"/>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Zomato Restaurant Analysis</a:t>
            </a:r>
          </a:p>
        </p:txBody>
      </p:sp>
      <p:pic>
        <p:nvPicPr>
          <p:cNvPr id="8" name="Picture Placeholder 7">
            <a:extLst>
              <a:ext uri="{FF2B5EF4-FFF2-40B4-BE49-F238E27FC236}">
                <a16:creationId xmlns:a16="http://schemas.microsoft.com/office/drawing/2014/main" id="{62F1844A-31E1-32EB-EA06-CC3C19383D4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861" r="16861"/>
          <a:stretch>
            <a:fillRect/>
          </a:stretch>
        </p:blipFill>
        <p:spPr>
          <a:xfrm>
            <a:off x="5183188" y="835743"/>
            <a:ext cx="6241896" cy="5025308"/>
          </a:xfrm>
        </p:spPr>
      </p:pic>
      <p:sp>
        <p:nvSpPr>
          <p:cNvPr id="6" name="Text Placeholder 5">
            <a:extLst>
              <a:ext uri="{FF2B5EF4-FFF2-40B4-BE49-F238E27FC236}">
                <a16:creationId xmlns:a16="http://schemas.microsoft.com/office/drawing/2014/main" id="{D83E1046-76CC-84B5-3633-C136B7659C82}"/>
              </a:ext>
            </a:extLst>
          </p:cNvPr>
          <p:cNvSpPr>
            <a:spLocks noGrp="1"/>
          </p:cNvSpPr>
          <p:nvPr>
            <p:ph type="body" sz="half" idx="2"/>
          </p:nvPr>
        </p:nvSpPr>
        <p:spPr>
          <a:xfrm>
            <a:off x="3474834" y="5467760"/>
            <a:ext cx="1293812" cy="393291"/>
          </a:xfrm>
        </p:spPr>
        <p:txBody>
          <a:bodyPr>
            <a:normAutofit lnSpcReduction="10000"/>
          </a:bodyPr>
          <a:lstStyle/>
          <a:p>
            <a:r>
              <a:rPr lang="en-IN" sz="2400" b="1" dirty="0" err="1">
                <a:latin typeface="Times New Roman" panose="02020603050405020304" pitchFamily="18" charset="0"/>
                <a:cs typeface="Times New Roman" panose="02020603050405020304" pitchFamily="18" charset="0"/>
              </a:rPr>
              <a:t>SuhasJ</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162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D5241D-E9DC-9EDD-116B-7C6FEFCACB61}"/>
              </a:ext>
            </a:extLst>
          </p:cNvPr>
          <p:cNvSpPr>
            <a:spLocks noGrp="1"/>
          </p:cNvSpPr>
          <p:nvPr>
            <p:ph type="title"/>
          </p:nvPr>
        </p:nvSpPr>
        <p:spPr/>
        <p:txBody>
          <a:bodyPr>
            <a:normAutofit/>
          </a:bodyPr>
          <a:lstStyle/>
          <a:p>
            <a:r>
              <a:rPr lang="en-IN" sz="2800" dirty="0">
                <a:latin typeface="Times New Roman" panose="02020603050405020304" pitchFamily="18" charset="0"/>
                <a:cs typeface="Times New Roman" panose="02020603050405020304" pitchFamily="18" charset="0"/>
              </a:rPr>
              <a:t>Country wise Restaurant Count </a:t>
            </a:r>
          </a:p>
        </p:txBody>
      </p:sp>
      <p:sp>
        <p:nvSpPr>
          <p:cNvPr id="6" name="Text Placeholder 5">
            <a:extLst>
              <a:ext uri="{FF2B5EF4-FFF2-40B4-BE49-F238E27FC236}">
                <a16:creationId xmlns:a16="http://schemas.microsoft.com/office/drawing/2014/main" id="{8ECD861B-9A4A-ADD7-B993-93FE82BDD19B}"/>
              </a:ext>
            </a:extLst>
          </p:cNvPr>
          <p:cNvSpPr>
            <a:spLocks noGrp="1"/>
          </p:cNvSpPr>
          <p:nvPr>
            <p:ph type="body" sz="half" idx="2"/>
          </p:nvPr>
        </p:nvSpPr>
        <p:spPr>
          <a:xfrm>
            <a:off x="839788" y="2499852"/>
            <a:ext cx="3932237" cy="3811588"/>
          </a:xfrm>
        </p:spPr>
        <p:txBody>
          <a:bodyPr>
            <a:norm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Plotted chart represents the number of number of restaurants present in each country.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India accounted for the highest number of restaurants, making up </a:t>
            </a:r>
            <a:r>
              <a:rPr lang="en-US" sz="2000" b="1" dirty="0">
                <a:latin typeface="Times New Roman" panose="02020603050405020304" pitchFamily="18" charset="0"/>
                <a:cs typeface="Times New Roman" panose="02020603050405020304" pitchFamily="18" charset="0"/>
              </a:rPr>
              <a:t>91.5%</a:t>
            </a:r>
            <a:r>
              <a:rPr lang="en-US" sz="2000" dirty="0">
                <a:latin typeface="Times New Roman" panose="02020603050405020304" pitchFamily="18" charset="0"/>
                <a:cs typeface="Times New Roman" panose="02020603050405020304" pitchFamily="18" charset="0"/>
              </a:rPr>
              <a:t> of the total compared to other countries.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Canada has the least with only 4 restaurants.</a:t>
            </a:r>
          </a:p>
        </p:txBody>
      </p:sp>
      <p:pic>
        <p:nvPicPr>
          <p:cNvPr id="10" name="Picture 9">
            <a:extLst>
              <a:ext uri="{FF2B5EF4-FFF2-40B4-BE49-F238E27FC236}">
                <a16:creationId xmlns:a16="http://schemas.microsoft.com/office/drawing/2014/main" id="{8C890159-BE1B-944F-7E79-05F4306156E1}"/>
              </a:ext>
            </a:extLst>
          </p:cNvPr>
          <p:cNvPicPr>
            <a:picLocks noChangeAspect="1"/>
          </p:cNvPicPr>
          <p:nvPr/>
        </p:nvPicPr>
        <p:blipFill>
          <a:blip r:embed="rId2"/>
          <a:stretch>
            <a:fillRect/>
          </a:stretch>
        </p:blipFill>
        <p:spPr>
          <a:xfrm>
            <a:off x="5510375" y="1257300"/>
            <a:ext cx="5841837" cy="4503174"/>
          </a:xfrm>
          <a:prstGeom prst="rect">
            <a:avLst/>
          </a:prstGeom>
          <a:noFill/>
        </p:spPr>
      </p:pic>
    </p:spTree>
    <p:extLst>
      <p:ext uri="{BB962C8B-B14F-4D97-AF65-F5344CB8AC3E}">
        <p14:creationId xmlns:p14="http://schemas.microsoft.com/office/powerpoint/2010/main" val="325220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867BCA-5FB3-30CB-CDFB-A821EF027348}"/>
              </a:ext>
            </a:extLst>
          </p:cNvPr>
          <p:cNvSpPr>
            <a:spLocks noGrp="1"/>
          </p:cNvSpPr>
          <p:nvPr>
            <p:ph type="title"/>
          </p:nvPr>
        </p:nvSpPr>
        <p:spPr>
          <a:xfrm>
            <a:off x="838200" y="365125"/>
            <a:ext cx="10515600" cy="775417"/>
          </a:xfrm>
        </p:spPr>
        <p:txBody>
          <a:bodyPr>
            <a:normAutofit/>
          </a:bodyPr>
          <a:lstStyle/>
          <a:p>
            <a:r>
              <a:rPr lang="en-US" sz="3600" dirty="0">
                <a:latin typeface="Times New Roman" panose="02020603050405020304" pitchFamily="18" charset="0"/>
                <a:cs typeface="Times New Roman" panose="02020603050405020304" pitchFamily="18" charset="0"/>
              </a:rPr>
              <a:t>Country wise Average Cost for two</a:t>
            </a:r>
            <a:endParaRPr lang="en-IN" sz="3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60C6168-E14E-9548-1B00-FFCF9758FE26}"/>
              </a:ext>
            </a:extLst>
          </p:cNvPr>
          <p:cNvPicPr>
            <a:picLocks noChangeAspect="1"/>
          </p:cNvPicPr>
          <p:nvPr/>
        </p:nvPicPr>
        <p:blipFill>
          <a:blip r:embed="rId2"/>
          <a:stretch>
            <a:fillRect/>
          </a:stretch>
        </p:blipFill>
        <p:spPr>
          <a:xfrm>
            <a:off x="6096000" y="1431634"/>
            <a:ext cx="5726646" cy="3808959"/>
          </a:xfrm>
          <a:prstGeom prst="rect">
            <a:avLst/>
          </a:prstGeom>
        </p:spPr>
      </p:pic>
      <p:sp>
        <p:nvSpPr>
          <p:cNvPr id="10" name="Text Placeholder 5">
            <a:extLst>
              <a:ext uri="{FF2B5EF4-FFF2-40B4-BE49-F238E27FC236}">
                <a16:creationId xmlns:a16="http://schemas.microsoft.com/office/drawing/2014/main" id="{5923B75A-96B1-52C6-1746-07F731D63D1A}"/>
              </a:ext>
            </a:extLst>
          </p:cNvPr>
          <p:cNvSpPr txBox="1">
            <a:spLocks/>
          </p:cNvSpPr>
          <p:nvPr/>
        </p:nvSpPr>
        <p:spPr>
          <a:xfrm>
            <a:off x="1105260" y="2450690"/>
            <a:ext cx="3932237" cy="23277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IN" sz="2000" dirty="0">
                <a:latin typeface="Times New Roman" panose="02020603050405020304" pitchFamily="18" charset="0"/>
                <a:cs typeface="Times New Roman" panose="02020603050405020304" pitchFamily="18" charset="0"/>
              </a:rPr>
              <a:t>Plotted chart represents Average cost for 2 in INR for each country</a:t>
            </a:r>
          </a:p>
          <a:p>
            <a:pPr marL="285750" indent="-285750"/>
            <a:r>
              <a:rPr lang="en-US" sz="2000" dirty="0">
                <a:latin typeface="Times New Roman" panose="02020603050405020304" pitchFamily="18" charset="0"/>
                <a:cs typeface="Times New Roman" panose="02020603050405020304" pitchFamily="18" charset="0"/>
              </a:rPr>
              <a:t>Qutar accounted highest average count for two of  Rs.49,641</a:t>
            </a:r>
          </a:p>
          <a:p>
            <a:pPr marL="285750" indent="-285750"/>
            <a:r>
              <a:rPr lang="en-US" sz="2000" dirty="0">
                <a:latin typeface="Times New Roman" panose="02020603050405020304" pitchFamily="18" charset="0"/>
                <a:cs typeface="Times New Roman" panose="02020603050405020304" pitchFamily="18" charset="0"/>
              </a:rPr>
              <a:t>Turkey has the least with only Rs.188.</a:t>
            </a:r>
          </a:p>
        </p:txBody>
      </p:sp>
    </p:spTree>
    <p:extLst>
      <p:ext uri="{BB962C8B-B14F-4D97-AF65-F5344CB8AC3E}">
        <p14:creationId xmlns:p14="http://schemas.microsoft.com/office/powerpoint/2010/main" val="25167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E4CA-7AEE-2116-B15E-E35847E309A1}"/>
              </a:ext>
            </a:extLst>
          </p:cNvPr>
          <p:cNvSpPr>
            <a:spLocks noGrp="1"/>
          </p:cNvSpPr>
          <p:nvPr>
            <p:ph type="title"/>
          </p:nvPr>
        </p:nvSpPr>
        <p:spPr>
          <a:xfrm>
            <a:off x="838200" y="365125"/>
            <a:ext cx="10515600" cy="1011391"/>
          </a:xfrm>
        </p:spPr>
        <p:txBody>
          <a:bodyPr>
            <a:normAutofit/>
          </a:bodyPr>
          <a:lstStyle/>
          <a:p>
            <a:r>
              <a:rPr lang="en-IN" sz="3600" dirty="0">
                <a:latin typeface="Times New Roman" panose="02020603050405020304" pitchFamily="18" charset="0"/>
                <a:cs typeface="Times New Roman" panose="02020603050405020304" pitchFamily="18" charset="0"/>
              </a:rPr>
              <a:t>Suggestion of countries for expanding</a:t>
            </a:r>
          </a:p>
        </p:txBody>
      </p:sp>
      <p:sp>
        <p:nvSpPr>
          <p:cNvPr id="3" name="Content Placeholder 2">
            <a:extLst>
              <a:ext uri="{FF2B5EF4-FFF2-40B4-BE49-F238E27FC236}">
                <a16:creationId xmlns:a16="http://schemas.microsoft.com/office/drawing/2014/main" id="{1C22CEF7-B2A0-6AE8-317C-2C6669014705}"/>
              </a:ext>
            </a:extLst>
          </p:cNvPr>
          <p:cNvSpPr>
            <a:spLocks noGrp="1"/>
          </p:cNvSpPr>
          <p:nvPr>
            <p:ph idx="1"/>
          </p:nvPr>
        </p:nvSpPr>
        <p:spPr>
          <a:xfrm>
            <a:off x="838200" y="1471662"/>
            <a:ext cx="10515600" cy="5021213"/>
          </a:xfrm>
        </p:spPr>
        <p:txBody>
          <a:bodyPr>
            <a:normAutofit fontScale="92500" lnSpcReduction="20000"/>
          </a:bodyPr>
          <a:lstStyle/>
          <a:p>
            <a:r>
              <a:rPr lang="en-IN" sz="2600" b="1" dirty="0">
                <a:latin typeface="Times New Roman" panose="02020603050405020304" pitchFamily="18" charset="0"/>
                <a:cs typeface="Times New Roman" panose="02020603050405020304" pitchFamily="18" charset="0"/>
              </a:rPr>
              <a:t>Criteria</a:t>
            </a:r>
            <a:r>
              <a:rPr lang="en-IN" sz="2600" dirty="0">
                <a:latin typeface="Times New Roman" panose="02020603050405020304" pitchFamily="18" charset="0"/>
                <a:cs typeface="Times New Roman" panose="02020603050405020304" pitchFamily="18" charset="0"/>
              </a:rPr>
              <a:t> </a:t>
            </a:r>
          </a:p>
          <a:p>
            <a:pPr marL="914400" lvl="1" indent="-457200">
              <a:lnSpc>
                <a:spcPct val="100000"/>
              </a:lnSpc>
              <a:buFont typeface="+mj-lt"/>
              <a:buAutoNum type="arabicPeriod"/>
            </a:pPr>
            <a:r>
              <a:rPr lang="en-US" sz="2200" dirty="0">
                <a:latin typeface="Times New Roman" panose="02020603050405020304" pitchFamily="18" charset="0"/>
                <a:cs typeface="Times New Roman" panose="02020603050405020304" pitchFamily="18" charset="0"/>
              </a:rPr>
              <a:t>The total number of restaurants should be fewer than 60 to minimize competition. Maintaining a limited presence allows for greater market control, ensuring higher demand and profitability within the selected locations</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The number of restaurants per city should be fewer than 5 to ensure market dominance. Limiting competition within each city allows for greater control over customer preferences and enhances the ability to establish a strong presence.</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The average cost for two should remain below Rs.4000, as a premium price may discourage potential customers from visiting. Keeping pricing accessible can help attract a larger customer base and improve footfall.</a:t>
            </a:r>
          </a:p>
          <a:p>
            <a:pPr marL="914400" lvl="1" indent="-457200">
              <a:buFont typeface="+mj-lt"/>
              <a:buAutoNum type="arabicPeriod"/>
            </a:pPr>
            <a:r>
              <a:rPr lang="en-US" sz="2200" dirty="0">
                <a:latin typeface="Times New Roman" panose="02020603050405020304" pitchFamily="18" charset="0"/>
                <a:cs typeface="Times New Roman" panose="02020603050405020304" pitchFamily="18" charset="0"/>
              </a:rPr>
              <a:t>An average rating below 3.7 suggests a lower quality of service for customers. Expanding into such cities could provide a competitive advantage if customer satisfaction is effectively addressed</a:t>
            </a:r>
          </a:p>
          <a:p>
            <a:pPr marL="457200" lvl="1" indent="0">
              <a:buNone/>
            </a:pPr>
            <a:endParaRPr lang="en-US" sz="2200" dirty="0">
              <a:latin typeface="Times New Roman" panose="02020603050405020304" pitchFamily="18" charset="0"/>
              <a:cs typeface="Times New Roman" panose="02020603050405020304" pitchFamily="18" charset="0"/>
            </a:endParaRPr>
          </a:p>
          <a:p>
            <a:r>
              <a:rPr lang="en-IN" sz="2600" b="1" dirty="0">
                <a:latin typeface="Times New Roman" panose="02020603050405020304" pitchFamily="18" charset="0"/>
                <a:cs typeface="Times New Roman" panose="02020603050405020304" pitchFamily="18" charset="0"/>
              </a:rPr>
              <a:t>Recommended countries and Cities</a:t>
            </a:r>
            <a:endParaRPr lang="en-IN" sz="26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b="1" dirty="0">
                <a:latin typeface="Times New Roman" panose="02020603050405020304" pitchFamily="18" charset="0"/>
                <a:cs typeface="Times New Roman" panose="02020603050405020304" pitchFamily="18" charset="0"/>
              </a:rPr>
              <a:t>Australia</a:t>
            </a:r>
            <a:r>
              <a:rPr lang="en-IN" dirty="0"/>
              <a:t> - </a:t>
            </a:r>
            <a:r>
              <a:rPr lang="en-IN" sz="2000" dirty="0">
                <a:effectLst/>
                <a:latin typeface="Times New Roman" panose="02020603050405020304" pitchFamily="18" charset="0"/>
                <a:ea typeface="Calibri" panose="020F0502020204030204" pitchFamily="34" charset="0"/>
              </a:rPr>
              <a:t>Flaxton, Paynesville, Montville.</a:t>
            </a:r>
          </a:p>
          <a:p>
            <a:pPr marL="914400" lvl="1" indent="-457200">
              <a:buFont typeface="+mj-lt"/>
              <a:buAutoNum type="arabicPeriod"/>
            </a:pPr>
            <a:r>
              <a:rPr lang="en-IN" b="1" dirty="0">
                <a:latin typeface="Times New Roman" panose="02020603050405020304" pitchFamily="18" charset="0"/>
                <a:cs typeface="Times New Roman" panose="02020603050405020304" pitchFamily="18" charset="0"/>
              </a:rPr>
              <a:t>Canada</a:t>
            </a:r>
            <a:r>
              <a:rPr lang="en-IN" sz="2000" dirty="0">
                <a:latin typeface="Times New Roman" panose="02020603050405020304" pitchFamily="18" charset="0"/>
                <a:ea typeface="Calibri" panose="020F0502020204030204" pitchFamily="34" charset="0"/>
              </a:rPr>
              <a:t> – Chatham-Kent, Consort, Vineland Station, Yorkton.</a:t>
            </a:r>
          </a:p>
          <a:p>
            <a:pPr marL="914400" lvl="1" indent="-457200">
              <a:buFont typeface="+mj-lt"/>
              <a:buAutoNum type="arabicPeriod"/>
            </a:pPr>
            <a:r>
              <a:rPr lang="en-IN" b="1" dirty="0">
                <a:latin typeface="Times New Roman" panose="02020603050405020304" pitchFamily="18" charset="0"/>
                <a:cs typeface="Times New Roman" panose="02020603050405020304" pitchFamily="18" charset="0"/>
              </a:rPr>
              <a:t>Indonesia</a:t>
            </a:r>
            <a:r>
              <a:rPr lang="en-IN" sz="2000" dirty="0">
                <a:latin typeface="Times New Roman" panose="02020603050405020304" pitchFamily="18" charset="0"/>
                <a:ea typeface="Calibri" panose="020F0502020204030204" pitchFamily="34" charset="0"/>
              </a:rPr>
              <a:t> – Tangerang.</a:t>
            </a:r>
          </a:p>
        </p:txBody>
      </p:sp>
    </p:spTree>
    <p:extLst>
      <p:ext uri="{BB962C8B-B14F-4D97-AF65-F5344CB8AC3E}">
        <p14:creationId xmlns:p14="http://schemas.microsoft.com/office/powerpoint/2010/main" val="444665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FD7371-460A-3DDA-E4A4-9FA5D448168A}"/>
              </a:ext>
            </a:extLst>
          </p:cNvPr>
          <p:cNvPicPr>
            <a:picLocks noChangeAspect="1"/>
          </p:cNvPicPr>
          <p:nvPr/>
        </p:nvPicPr>
        <p:blipFill>
          <a:blip r:embed="rId2"/>
          <a:stretch>
            <a:fillRect/>
          </a:stretch>
        </p:blipFill>
        <p:spPr>
          <a:xfrm>
            <a:off x="7194386" y="960001"/>
            <a:ext cx="3681176" cy="2328098"/>
          </a:xfrm>
          <a:prstGeom prst="rect">
            <a:avLst/>
          </a:prstGeom>
        </p:spPr>
      </p:pic>
      <p:sp>
        <p:nvSpPr>
          <p:cNvPr id="8" name="Text Placeholder 7">
            <a:extLst>
              <a:ext uri="{FF2B5EF4-FFF2-40B4-BE49-F238E27FC236}">
                <a16:creationId xmlns:a16="http://schemas.microsoft.com/office/drawing/2014/main" id="{05204A96-BEAB-2899-F87D-2C1F42DA57AB}"/>
              </a:ext>
            </a:extLst>
          </p:cNvPr>
          <p:cNvSpPr>
            <a:spLocks noGrp="1"/>
          </p:cNvSpPr>
          <p:nvPr>
            <p:ph type="body" sz="half" idx="2"/>
          </p:nvPr>
        </p:nvSpPr>
        <p:spPr>
          <a:xfrm>
            <a:off x="1217777" y="3957719"/>
            <a:ext cx="3932237" cy="2620061"/>
          </a:xfrm>
        </p:spPr>
        <p:txBody>
          <a:bodyPr>
            <a:no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city to restaurant count ratio is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68634702-EA42-706A-C7FE-89482E563EE1}"/>
              </a:ext>
            </a:extLst>
          </p:cNvPr>
          <p:cNvSpPr txBox="1"/>
          <p:nvPr/>
        </p:nvSpPr>
        <p:spPr>
          <a:xfrm>
            <a:off x="7895304" y="921519"/>
            <a:ext cx="255638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Restaurant count</a:t>
            </a:r>
          </a:p>
        </p:txBody>
      </p:sp>
      <p:pic>
        <p:nvPicPr>
          <p:cNvPr id="14" name="Picture 13">
            <a:extLst>
              <a:ext uri="{FF2B5EF4-FFF2-40B4-BE49-F238E27FC236}">
                <a16:creationId xmlns:a16="http://schemas.microsoft.com/office/drawing/2014/main" id="{70B955F2-C48B-DC8D-3831-5EB9EAE25F40}"/>
              </a:ext>
            </a:extLst>
          </p:cNvPr>
          <p:cNvPicPr>
            <a:picLocks noChangeAspect="1"/>
          </p:cNvPicPr>
          <p:nvPr/>
        </p:nvPicPr>
        <p:blipFill>
          <a:blip r:embed="rId3"/>
          <a:stretch>
            <a:fillRect/>
          </a:stretch>
        </p:blipFill>
        <p:spPr>
          <a:xfrm>
            <a:off x="7194386" y="3957718"/>
            <a:ext cx="3681176" cy="2620061"/>
          </a:xfrm>
          <a:prstGeom prst="rect">
            <a:avLst/>
          </a:prstGeom>
        </p:spPr>
      </p:pic>
      <p:sp>
        <p:nvSpPr>
          <p:cNvPr id="15" name="Text Placeholder 7">
            <a:extLst>
              <a:ext uri="{FF2B5EF4-FFF2-40B4-BE49-F238E27FC236}">
                <a16:creationId xmlns:a16="http://schemas.microsoft.com/office/drawing/2014/main" id="{E0D7CB8C-7548-0455-A612-653D65C764EE}"/>
              </a:ext>
            </a:extLst>
          </p:cNvPr>
          <p:cNvSpPr txBox="1">
            <a:spLocks/>
          </p:cNvSpPr>
          <p:nvPr/>
        </p:nvSpPr>
        <p:spPr>
          <a:xfrm>
            <a:off x="1217777" y="1290851"/>
            <a:ext cx="3932237" cy="21381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country-wise distribution of restaurant counts has been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6437D063-D9FE-A8A0-8BF3-37FF72808699}"/>
              </a:ext>
            </a:extLst>
          </p:cNvPr>
          <p:cNvSpPr txBox="1"/>
          <p:nvPr/>
        </p:nvSpPr>
        <p:spPr>
          <a:xfrm>
            <a:off x="1217777" y="280220"/>
            <a:ext cx="5788373"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630336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70EA-2F8B-BFC6-839F-4E0F98422711}"/>
              </a:ext>
            </a:extLst>
          </p:cNvPr>
          <p:cNvSpPr>
            <a:spLocks noGrp="1"/>
          </p:cNvSpPr>
          <p:nvPr>
            <p:ph type="title"/>
          </p:nvPr>
        </p:nvSpPr>
        <p:spPr>
          <a:xfrm>
            <a:off x="717756" y="149090"/>
            <a:ext cx="10515600" cy="834410"/>
          </a:xfrm>
        </p:spPr>
        <p:txBody>
          <a:bodyPr>
            <a:normAutofit/>
          </a:bodyPr>
          <a:lstStyle/>
          <a:p>
            <a:r>
              <a:rPr lang="en-IN" sz="3600" b="1" dirty="0">
                <a:latin typeface="Times New Roman" panose="02020603050405020304" pitchFamily="18" charset="0"/>
                <a:cs typeface="Times New Roman" panose="02020603050405020304" pitchFamily="18" charset="0"/>
              </a:rPr>
              <a:t>Visualization</a:t>
            </a:r>
          </a:p>
        </p:txBody>
      </p:sp>
      <p:pic>
        <p:nvPicPr>
          <p:cNvPr id="5" name="Picture 4">
            <a:extLst>
              <a:ext uri="{FF2B5EF4-FFF2-40B4-BE49-F238E27FC236}">
                <a16:creationId xmlns:a16="http://schemas.microsoft.com/office/drawing/2014/main" id="{74F059E7-BC5F-6A6A-CAC7-A5F26154D503}"/>
              </a:ext>
            </a:extLst>
          </p:cNvPr>
          <p:cNvPicPr>
            <a:picLocks noChangeAspect="1"/>
          </p:cNvPicPr>
          <p:nvPr/>
        </p:nvPicPr>
        <p:blipFill>
          <a:blip r:embed="rId2"/>
          <a:stretch>
            <a:fillRect/>
          </a:stretch>
        </p:blipFill>
        <p:spPr>
          <a:xfrm>
            <a:off x="717756" y="1311197"/>
            <a:ext cx="3558046" cy="2697544"/>
          </a:xfrm>
          <a:prstGeom prst="rect">
            <a:avLst/>
          </a:prstGeom>
        </p:spPr>
      </p:pic>
      <p:pic>
        <p:nvPicPr>
          <p:cNvPr id="7" name="Picture 6">
            <a:extLst>
              <a:ext uri="{FF2B5EF4-FFF2-40B4-BE49-F238E27FC236}">
                <a16:creationId xmlns:a16="http://schemas.microsoft.com/office/drawing/2014/main" id="{924D5116-618B-A84C-CD2E-EAF3DD2737D0}"/>
              </a:ext>
            </a:extLst>
          </p:cNvPr>
          <p:cNvPicPr>
            <a:picLocks noChangeAspect="1"/>
          </p:cNvPicPr>
          <p:nvPr/>
        </p:nvPicPr>
        <p:blipFill>
          <a:blip r:embed="rId3"/>
          <a:stretch>
            <a:fillRect/>
          </a:stretch>
        </p:blipFill>
        <p:spPr>
          <a:xfrm>
            <a:off x="8160775" y="1311197"/>
            <a:ext cx="3558046" cy="2697544"/>
          </a:xfrm>
          <a:prstGeom prst="rect">
            <a:avLst/>
          </a:prstGeom>
        </p:spPr>
      </p:pic>
      <p:sp>
        <p:nvSpPr>
          <p:cNvPr id="8" name="TextBox 7">
            <a:extLst>
              <a:ext uri="{FF2B5EF4-FFF2-40B4-BE49-F238E27FC236}">
                <a16:creationId xmlns:a16="http://schemas.microsoft.com/office/drawing/2014/main" id="{89F5F9E8-52E9-51A6-D632-103D23DE97F3}"/>
              </a:ext>
            </a:extLst>
          </p:cNvPr>
          <p:cNvSpPr txBox="1"/>
          <p:nvPr/>
        </p:nvSpPr>
        <p:spPr>
          <a:xfrm>
            <a:off x="1046521" y="939040"/>
            <a:ext cx="290051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Country vs Average rating</a:t>
            </a:r>
          </a:p>
        </p:txBody>
      </p:sp>
      <p:sp>
        <p:nvSpPr>
          <p:cNvPr id="9" name="TextBox 8">
            <a:extLst>
              <a:ext uri="{FF2B5EF4-FFF2-40B4-BE49-F238E27FC236}">
                <a16:creationId xmlns:a16="http://schemas.microsoft.com/office/drawing/2014/main" id="{0E747806-F2E6-13AE-2ADF-720EBC9557BC}"/>
              </a:ext>
            </a:extLst>
          </p:cNvPr>
          <p:cNvSpPr txBox="1"/>
          <p:nvPr/>
        </p:nvSpPr>
        <p:spPr>
          <a:xfrm>
            <a:off x="8453284" y="939040"/>
            <a:ext cx="290051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Country vs Avg_cost_for_2</a:t>
            </a:r>
          </a:p>
        </p:txBody>
      </p:sp>
      <p:sp>
        <p:nvSpPr>
          <p:cNvPr id="10" name="Text Placeholder 7">
            <a:extLst>
              <a:ext uri="{FF2B5EF4-FFF2-40B4-BE49-F238E27FC236}">
                <a16:creationId xmlns:a16="http://schemas.microsoft.com/office/drawing/2014/main" id="{D686A5EF-6F10-E824-2171-F13F95A8524A}"/>
              </a:ext>
            </a:extLst>
          </p:cNvPr>
          <p:cNvSpPr txBox="1">
            <a:spLocks/>
          </p:cNvSpPr>
          <p:nvPr/>
        </p:nvSpPr>
        <p:spPr>
          <a:xfrm>
            <a:off x="599769" y="4193405"/>
            <a:ext cx="3932237" cy="21381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country-wise distribution of average rating has been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
        <p:nvSpPr>
          <p:cNvPr id="11" name="Text Placeholder 7">
            <a:extLst>
              <a:ext uri="{FF2B5EF4-FFF2-40B4-BE49-F238E27FC236}">
                <a16:creationId xmlns:a16="http://schemas.microsoft.com/office/drawing/2014/main" id="{1DAAFE76-18E7-6DAF-7442-808B803E3674}"/>
              </a:ext>
            </a:extLst>
          </p:cNvPr>
          <p:cNvSpPr txBox="1">
            <a:spLocks/>
          </p:cNvSpPr>
          <p:nvPr/>
        </p:nvSpPr>
        <p:spPr>
          <a:xfrm>
            <a:off x="7937423" y="4193405"/>
            <a:ext cx="3932237" cy="213814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country-wise distribution of Average_cost_for_2 has been visualized to support the selection of the ideal country for expansion. This analysis helps in identifying market opportunities, assessing competition, and making data-driven decisions for strategic growth.</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5893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0029-A2B4-1F25-626A-51E43491A587}"/>
              </a:ext>
            </a:extLst>
          </p:cNvPr>
          <p:cNvSpPr>
            <a:spLocks noGrp="1"/>
          </p:cNvSpPr>
          <p:nvPr>
            <p:ph type="title"/>
          </p:nvPr>
        </p:nvSpPr>
        <p:spPr>
          <a:xfrm>
            <a:off x="838200" y="365126"/>
            <a:ext cx="10515600" cy="608268"/>
          </a:xfrm>
        </p:spPr>
        <p:txBody>
          <a:bodyPr>
            <a:normAutofit/>
          </a:bodyPr>
          <a:lstStyle/>
          <a:p>
            <a:r>
              <a:rPr lang="en-IN" sz="3600" b="1" dirty="0">
                <a:latin typeface="Times New Roman" panose="02020603050405020304" pitchFamily="18" charset="0"/>
                <a:cs typeface="Times New Roman" panose="02020603050405020304" pitchFamily="18" charset="0"/>
              </a:rPr>
              <a:t>Visualization </a:t>
            </a:r>
          </a:p>
        </p:txBody>
      </p:sp>
      <p:pic>
        <p:nvPicPr>
          <p:cNvPr id="5" name="Content Placeholder 4">
            <a:extLst>
              <a:ext uri="{FF2B5EF4-FFF2-40B4-BE49-F238E27FC236}">
                <a16:creationId xmlns:a16="http://schemas.microsoft.com/office/drawing/2014/main" id="{292C21C3-9001-9F83-AD91-004B74A1B183}"/>
              </a:ext>
            </a:extLst>
          </p:cNvPr>
          <p:cNvPicPr>
            <a:picLocks noGrp="1" noChangeAspect="1"/>
          </p:cNvPicPr>
          <p:nvPr>
            <p:ph sz="half" idx="1"/>
          </p:nvPr>
        </p:nvPicPr>
        <p:blipFill>
          <a:blip r:embed="rId2"/>
          <a:stretch>
            <a:fillRect/>
          </a:stretch>
        </p:blipFill>
        <p:spPr>
          <a:xfrm>
            <a:off x="7393858" y="1803685"/>
            <a:ext cx="4473677" cy="4528289"/>
          </a:xfrm>
        </p:spPr>
      </p:pic>
      <p:sp>
        <p:nvSpPr>
          <p:cNvPr id="7" name="Content Placeholder 6">
            <a:extLst>
              <a:ext uri="{FF2B5EF4-FFF2-40B4-BE49-F238E27FC236}">
                <a16:creationId xmlns:a16="http://schemas.microsoft.com/office/drawing/2014/main" id="{996658F9-49F0-1BF2-1AFF-5C8E1F43C0B3}"/>
              </a:ext>
            </a:extLst>
          </p:cNvPr>
          <p:cNvSpPr>
            <a:spLocks noGrp="1"/>
          </p:cNvSpPr>
          <p:nvPr>
            <p:ph sz="half" idx="2"/>
          </p:nvPr>
        </p:nvSpPr>
        <p:spPr>
          <a:xfrm>
            <a:off x="479323" y="1465836"/>
            <a:ext cx="6757219" cy="5027037"/>
          </a:xfrm>
        </p:spPr>
        <p:txBody>
          <a:bodyPr>
            <a:normAutofit fontScale="25000" lnSpcReduction="20000"/>
          </a:bodyPr>
          <a:lstStyle/>
          <a:p>
            <a:pPr lvl="1" algn="just">
              <a:lnSpc>
                <a:spcPct val="115000"/>
              </a:lnSpc>
              <a:spcAft>
                <a:spcPts val="1000"/>
              </a:spcAft>
            </a:pPr>
            <a:r>
              <a:rPr lang="en-IN" sz="9600" b="1" kern="100" dirty="0">
                <a:effectLst/>
                <a:latin typeface="Times New Roman" panose="02020603050405020304" pitchFamily="18" charset="0"/>
                <a:ea typeface="Calibri" panose="020F0502020204030204" pitchFamily="34" charset="0"/>
                <a:cs typeface="Times New Roman" panose="02020603050405020304" pitchFamily="18" charset="0"/>
              </a:rPr>
              <a:t>Australia</a:t>
            </a:r>
            <a:r>
              <a:rPr lang="en-IN" sz="7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lvl="1" indent="0">
              <a:lnSpc>
                <a:spcPct val="115000"/>
              </a:lnSpc>
              <a:spcAft>
                <a:spcPts val="1000"/>
              </a:spcAft>
              <a:buNone/>
            </a:pP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Its average order value for 2 is around 1350, but in some places like Flaxton and Montville its over 2000 and in Paynesville its around 6500</a:t>
            </a:r>
          </a:p>
          <a:p>
            <a:pPr lvl="1" algn="just">
              <a:lnSpc>
                <a:spcPct val="115000"/>
              </a:lnSpc>
              <a:spcAft>
                <a:spcPts val="1000"/>
              </a:spcAft>
            </a:pPr>
            <a:r>
              <a:rPr lang="en-IN" sz="9600" b="1" kern="100" dirty="0">
                <a:latin typeface="Times New Roman" panose="02020603050405020304" pitchFamily="18" charset="0"/>
                <a:ea typeface="Calibri" panose="020F0502020204030204" pitchFamily="34" charset="0"/>
                <a:cs typeface="Times New Roman" panose="02020603050405020304" pitchFamily="18" charset="0"/>
              </a:rPr>
              <a:t>Canada</a:t>
            </a:r>
          </a:p>
          <a:p>
            <a:pPr marL="457200" lvl="1" indent="0">
              <a:lnSpc>
                <a:spcPct val="115000"/>
              </a:lnSpc>
              <a:spcAft>
                <a:spcPts val="1000"/>
              </a:spcAft>
              <a:buNone/>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Its average order value for 2 is over 2200, but in places like Vineyard station its over 4500 with only one restaurant Though the country average rating is 3.5, in some cities around 3 which indicates there is a huge demand for good quality and tasty food</a:t>
            </a:r>
          </a:p>
          <a:p>
            <a:pPr lvl="1" algn="just">
              <a:lnSpc>
                <a:spcPct val="115000"/>
              </a:lnSpc>
              <a:spcAft>
                <a:spcPts val="1000"/>
              </a:spcAft>
            </a:pPr>
            <a:r>
              <a:rPr lang="en-IN" sz="9600" b="1" kern="100" dirty="0">
                <a:latin typeface="Times New Roman" panose="02020603050405020304" pitchFamily="18" charset="0"/>
                <a:ea typeface="Calibri" panose="020F0502020204030204" pitchFamily="34" charset="0"/>
                <a:cs typeface="Times New Roman" panose="02020603050405020304" pitchFamily="18" charset="0"/>
              </a:rPr>
              <a:t>Indonesia</a:t>
            </a:r>
          </a:p>
          <a:p>
            <a:pPr marL="457200" lvl="1" indent="0" algn="just">
              <a:lnSpc>
                <a:spcPct val="115000"/>
              </a:lnSpc>
              <a:spcAft>
                <a:spcPts val="1000"/>
              </a:spcAft>
              <a:buNone/>
            </a:pPr>
            <a:r>
              <a:rPr lang="en-IN" sz="6400" kern="100" dirty="0">
                <a:latin typeface="Times New Roman" panose="02020603050405020304" pitchFamily="18" charset="0"/>
                <a:ea typeface="Calibri" panose="020F0502020204030204" pitchFamily="34" charset="0"/>
                <a:cs typeface="Times New Roman" panose="02020603050405020304" pitchFamily="18" charset="0"/>
              </a:rPr>
              <a:t>Though its City to Restaurant count ratio is 5, which means there are 5 restaurants for each city, its majority of the restaurants i.e. with over 65% of the restaurants are in Jakarta rest other cities have around 2 restaurants per city. Its average order value for 2 is around 1450, but in some place like Tangerang its around 1300 with satisfactory rating of 4, which means with good quality and better food there can be increase in AOV</a:t>
            </a:r>
            <a:r>
              <a:rPr lang="en-IN" sz="6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
        <p:nvSpPr>
          <p:cNvPr id="6" name="TextBox 5">
            <a:extLst>
              <a:ext uri="{FF2B5EF4-FFF2-40B4-BE49-F238E27FC236}">
                <a16:creationId xmlns:a16="http://schemas.microsoft.com/office/drawing/2014/main" id="{1CCFF04D-1940-72F2-C802-1C958481083D}"/>
              </a:ext>
            </a:extLst>
          </p:cNvPr>
          <p:cNvSpPr txBox="1"/>
          <p:nvPr/>
        </p:nvSpPr>
        <p:spPr>
          <a:xfrm>
            <a:off x="1143000" y="973394"/>
            <a:ext cx="2871019" cy="492443"/>
          </a:xfrm>
          <a:prstGeom prst="rect">
            <a:avLst/>
          </a:prstGeom>
          <a:noFill/>
        </p:spPr>
        <p:txBody>
          <a:bodyPr wrap="square" rtlCol="0">
            <a:spAutoFit/>
          </a:bodyPr>
          <a:lstStyle/>
          <a:p>
            <a:pPr marL="285750" indent="-28575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City selection</a:t>
            </a:r>
          </a:p>
        </p:txBody>
      </p:sp>
    </p:spTree>
    <p:extLst>
      <p:ext uri="{BB962C8B-B14F-4D97-AF65-F5344CB8AC3E}">
        <p14:creationId xmlns:p14="http://schemas.microsoft.com/office/powerpoint/2010/main" val="708497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D34B-70DA-2CF9-2A7B-B4C783C7787A}"/>
              </a:ext>
            </a:extLst>
          </p:cNvPr>
          <p:cNvSpPr>
            <a:spLocks noGrp="1"/>
          </p:cNvSpPr>
          <p:nvPr>
            <p:ph type="title"/>
          </p:nvPr>
        </p:nvSpPr>
        <p:spPr>
          <a:xfrm>
            <a:off x="838200" y="365126"/>
            <a:ext cx="10515600" cy="647597"/>
          </a:xfrm>
        </p:spPr>
        <p:txBody>
          <a:bodyPr>
            <a:normAutofit/>
          </a:bodyPr>
          <a:lstStyle/>
          <a:p>
            <a:r>
              <a:rPr lang="en-IN" sz="3600" dirty="0">
                <a:latin typeface="Times New Roman" panose="02020603050405020304" pitchFamily="18" charset="0"/>
                <a:cs typeface="Times New Roman" panose="02020603050405020304" pitchFamily="18" charset="0"/>
              </a:rPr>
              <a:t>Cuisine Selection</a:t>
            </a:r>
          </a:p>
        </p:txBody>
      </p:sp>
      <p:sp>
        <p:nvSpPr>
          <p:cNvPr id="4" name="Content Placeholder 3">
            <a:extLst>
              <a:ext uri="{FF2B5EF4-FFF2-40B4-BE49-F238E27FC236}">
                <a16:creationId xmlns:a16="http://schemas.microsoft.com/office/drawing/2014/main" id="{2A872AEA-1FF9-E389-AEF3-9F83F0662BA8}"/>
              </a:ext>
            </a:extLst>
          </p:cNvPr>
          <p:cNvSpPr>
            <a:spLocks noGrp="1"/>
          </p:cNvSpPr>
          <p:nvPr>
            <p:ph sz="half" idx="2"/>
          </p:nvPr>
        </p:nvSpPr>
        <p:spPr>
          <a:xfrm>
            <a:off x="838200" y="1012724"/>
            <a:ext cx="10636045" cy="917700"/>
          </a:xfrm>
        </p:spPr>
        <p:txBody>
          <a:bodyPr>
            <a:normAutofit/>
          </a:bodyPr>
          <a:lstStyle/>
          <a:p>
            <a:r>
              <a:rPr lang="en-IN" sz="2000" dirty="0">
                <a:effectLst/>
                <a:latin typeface="Times New Roman" panose="02020603050405020304" pitchFamily="18" charset="0"/>
                <a:ea typeface="Calibri" panose="020F0502020204030204" pitchFamily="34" charset="0"/>
              </a:rPr>
              <a:t>Considering popularity of cuisines in the recommended region while also factoring in globally favoured cuisine types for a more comprehensive perspective.</a:t>
            </a:r>
            <a:endParaRPr lang="en-IN" sz="2000" dirty="0"/>
          </a:p>
        </p:txBody>
      </p:sp>
      <p:graphicFrame>
        <p:nvGraphicFramePr>
          <p:cNvPr id="7" name="Table 6">
            <a:extLst>
              <a:ext uri="{FF2B5EF4-FFF2-40B4-BE49-F238E27FC236}">
                <a16:creationId xmlns:a16="http://schemas.microsoft.com/office/drawing/2014/main" id="{84B22D85-3E65-BD19-D090-A5F09893C914}"/>
              </a:ext>
            </a:extLst>
          </p:cNvPr>
          <p:cNvGraphicFramePr>
            <a:graphicFrameLocks noGrp="1"/>
          </p:cNvGraphicFramePr>
          <p:nvPr>
            <p:extLst>
              <p:ext uri="{D42A27DB-BD31-4B8C-83A1-F6EECF244321}">
                <p14:modId xmlns:p14="http://schemas.microsoft.com/office/powerpoint/2010/main" val="1308283330"/>
              </p:ext>
            </p:extLst>
          </p:nvPr>
        </p:nvGraphicFramePr>
        <p:xfrm>
          <a:off x="1445342" y="2035278"/>
          <a:ext cx="8691717" cy="3108960"/>
        </p:xfrm>
        <a:graphic>
          <a:graphicData uri="http://schemas.openxmlformats.org/drawingml/2006/table">
            <a:tbl>
              <a:tblPr firstRow="1" bandRow="1">
                <a:tableStyleId>{8799B23B-EC83-4686-B30A-512413B5E67A}</a:tableStyleId>
              </a:tblPr>
              <a:tblGrid>
                <a:gridCol w="3070815">
                  <a:extLst>
                    <a:ext uri="{9D8B030D-6E8A-4147-A177-3AD203B41FA5}">
                      <a16:colId xmlns:a16="http://schemas.microsoft.com/office/drawing/2014/main" val="4267303455"/>
                    </a:ext>
                  </a:extLst>
                </a:gridCol>
                <a:gridCol w="3000631">
                  <a:extLst>
                    <a:ext uri="{9D8B030D-6E8A-4147-A177-3AD203B41FA5}">
                      <a16:colId xmlns:a16="http://schemas.microsoft.com/office/drawing/2014/main" val="2850068770"/>
                    </a:ext>
                  </a:extLst>
                </a:gridCol>
                <a:gridCol w="2620271">
                  <a:extLst>
                    <a:ext uri="{9D8B030D-6E8A-4147-A177-3AD203B41FA5}">
                      <a16:colId xmlns:a16="http://schemas.microsoft.com/office/drawing/2014/main" val="3996900550"/>
                    </a:ext>
                  </a:extLst>
                </a:gridCol>
              </a:tblGrid>
              <a:tr h="413533">
                <a:tc>
                  <a:txBody>
                    <a:bodyPr/>
                    <a:lstStyle/>
                    <a:p>
                      <a:pPr algn="ctr"/>
                      <a:r>
                        <a:rPr lang="en-IN" sz="2400" dirty="0">
                          <a:latin typeface="Times New Roman" panose="02020603050405020304" pitchFamily="18" charset="0"/>
                          <a:cs typeface="Times New Roman" panose="02020603050405020304" pitchFamily="18" charset="0"/>
                        </a:rPr>
                        <a:t>Australia</a:t>
                      </a:r>
                    </a:p>
                  </a:txBody>
                  <a:tcPr/>
                </a:tc>
                <a:tc>
                  <a:txBody>
                    <a:bodyPr/>
                    <a:lstStyle/>
                    <a:p>
                      <a:pPr algn="ctr"/>
                      <a:r>
                        <a:rPr lang="en-IN" sz="2400" dirty="0">
                          <a:latin typeface="Times New Roman" panose="02020603050405020304" pitchFamily="18" charset="0"/>
                          <a:cs typeface="Times New Roman" panose="02020603050405020304" pitchFamily="18" charset="0"/>
                        </a:rPr>
                        <a:t>Canada</a:t>
                      </a:r>
                    </a:p>
                  </a:txBody>
                  <a:tcPr/>
                </a:tc>
                <a:tc>
                  <a:txBody>
                    <a:bodyPr/>
                    <a:lstStyle/>
                    <a:p>
                      <a:pPr algn="ctr"/>
                      <a:r>
                        <a:rPr lang="en-IN" sz="2400" dirty="0">
                          <a:latin typeface="Times New Roman" panose="02020603050405020304" pitchFamily="18" charset="0"/>
                          <a:cs typeface="Times New Roman" panose="02020603050405020304" pitchFamily="18" charset="0"/>
                        </a:rPr>
                        <a:t>Indonesia</a:t>
                      </a:r>
                    </a:p>
                  </a:txBody>
                  <a:tcPr/>
                </a:tc>
                <a:extLst>
                  <a:ext uri="{0D108BD9-81ED-4DB2-BD59-A6C34878D82A}">
                    <a16:rowId xmlns:a16="http://schemas.microsoft.com/office/drawing/2014/main" val="345486857"/>
                  </a:ext>
                </a:extLst>
              </a:tr>
              <a:tr h="578946">
                <a:tc>
                  <a:txBody>
                    <a:bodyPr/>
                    <a:lstStyle/>
                    <a:p>
                      <a:pPr algn="l"/>
                      <a:r>
                        <a:rPr lang="en-IN" dirty="0">
                          <a:latin typeface="Times New Roman" panose="02020603050405020304" pitchFamily="18" charset="0"/>
                          <a:cs typeface="Times New Roman" panose="02020603050405020304" pitchFamily="18" charset="0"/>
                        </a:rPr>
                        <a:t>Pizza - Italian, American</a:t>
                      </a:r>
                    </a:p>
                  </a:txBody>
                  <a:tcPr/>
                </a:tc>
                <a:tc>
                  <a:txBody>
                    <a:bodyPr/>
                    <a:lstStyle/>
                    <a:p>
                      <a:pPr algn="l"/>
                      <a:r>
                        <a:rPr lang="en-IN" dirty="0">
                          <a:latin typeface="Times New Roman" panose="02020603050405020304" pitchFamily="18" charset="0"/>
                          <a:cs typeface="Times New Roman" panose="02020603050405020304" pitchFamily="18" charset="0"/>
                        </a:rPr>
                        <a:t>Pizza - Italian, American, Chinese</a:t>
                      </a:r>
                    </a:p>
                  </a:txBody>
                  <a:tcPr/>
                </a:tc>
                <a:tc>
                  <a:txBody>
                    <a:bodyPr/>
                    <a:lstStyle/>
                    <a:p>
                      <a:pPr algn="l"/>
                      <a:r>
                        <a:rPr lang="en-IN" dirty="0">
                          <a:latin typeface="Times New Roman" panose="02020603050405020304" pitchFamily="18" charset="0"/>
                          <a:cs typeface="Times New Roman" panose="02020603050405020304" pitchFamily="18" charset="0"/>
                        </a:rPr>
                        <a:t>Sushi, Japanese</a:t>
                      </a:r>
                    </a:p>
                  </a:txBody>
                  <a:tcPr/>
                </a:tc>
                <a:extLst>
                  <a:ext uri="{0D108BD9-81ED-4DB2-BD59-A6C34878D82A}">
                    <a16:rowId xmlns:a16="http://schemas.microsoft.com/office/drawing/2014/main" val="381741724"/>
                  </a:ext>
                </a:extLst>
              </a:tr>
              <a:tr h="578946">
                <a:tc>
                  <a:txBody>
                    <a:bodyPr/>
                    <a:lstStyle/>
                    <a:p>
                      <a:pPr algn="l"/>
                      <a:r>
                        <a:rPr lang="en-US" dirty="0">
                          <a:latin typeface="Times New Roman" panose="02020603050405020304" pitchFamily="18" charset="0"/>
                          <a:cs typeface="Times New Roman" panose="02020603050405020304" pitchFamily="18" charset="0"/>
                        </a:rPr>
                        <a:t>Bar Food - Burger, Steak, Desserts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Mediterranean, Seafood</a:t>
                      </a:r>
                    </a:p>
                  </a:txBody>
                  <a:tcPr/>
                </a:tc>
                <a:tc>
                  <a:txBody>
                    <a:bodyPr/>
                    <a:lstStyle/>
                    <a:p>
                      <a:pPr algn="l"/>
                      <a:r>
                        <a:rPr lang="en-IN" dirty="0">
                          <a:latin typeface="Times New Roman" panose="02020603050405020304" pitchFamily="18" charset="0"/>
                          <a:cs typeface="Times New Roman" panose="02020603050405020304" pitchFamily="18" charset="0"/>
                        </a:rPr>
                        <a:t>Indonesian, Sunda, Asian</a:t>
                      </a:r>
                    </a:p>
                  </a:txBody>
                  <a:tcPr/>
                </a:tc>
                <a:extLst>
                  <a:ext uri="{0D108BD9-81ED-4DB2-BD59-A6C34878D82A}">
                    <a16:rowId xmlns:a16="http://schemas.microsoft.com/office/drawing/2014/main" val="2412862759"/>
                  </a:ext>
                </a:extLst>
              </a:tr>
              <a:tr h="578946">
                <a:tc>
                  <a:txBody>
                    <a:bodyPr/>
                    <a:lstStyle/>
                    <a:p>
                      <a:pPr algn="l"/>
                      <a:r>
                        <a:rPr lang="en-IN" dirty="0">
                          <a:latin typeface="Times New Roman" panose="02020603050405020304" pitchFamily="18" charset="0"/>
                          <a:cs typeface="Times New Roman" panose="02020603050405020304" pitchFamily="18" charset="0"/>
                        </a:rPr>
                        <a:t>Mediterranean, Seafood, Continental</a:t>
                      </a:r>
                    </a:p>
                  </a:txBody>
                  <a:tcPr/>
                </a:tc>
                <a:tc>
                  <a:txBody>
                    <a:bodyPr/>
                    <a:lstStyle/>
                    <a:p>
                      <a:pPr algn="l"/>
                      <a:r>
                        <a:rPr lang="en-IN" dirty="0">
                          <a:latin typeface="Times New Roman" panose="02020603050405020304" pitchFamily="18" charset="0"/>
                          <a:cs typeface="Times New Roman" panose="02020603050405020304" pitchFamily="18" charset="0"/>
                        </a:rPr>
                        <a:t>Asian, Sushi, Tapas</a:t>
                      </a:r>
                    </a:p>
                  </a:txBody>
                  <a:tcPr/>
                </a:tc>
                <a:tc>
                  <a:txBody>
                    <a:bodyPr/>
                    <a:lstStyle/>
                    <a:p>
                      <a:pPr algn="l"/>
                      <a:r>
                        <a:rPr lang="en-IN" dirty="0">
                          <a:latin typeface="Times New Roman" panose="02020603050405020304" pitchFamily="18" charset="0"/>
                          <a:cs typeface="Times New Roman" panose="02020603050405020304" pitchFamily="18" charset="0"/>
                        </a:rPr>
                        <a:t>Coffee, Tea</a:t>
                      </a:r>
                    </a:p>
                  </a:txBody>
                  <a:tcPr/>
                </a:tc>
                <a:extLst>
                  <a:ext uri="{0D108BD9-81ED-4DB2-BD59-A6C34878D82A}">
                    <a16:rowId xmlns:a16="http://schemas.microsoft.com/office/drawing/2014/main" val="929209047"/>
                  </a:ext>
                </a:extLst>
              </a:tr>
              <a:tr h="330826">
                <a:tc>
                  <a:txBody>
                    <a:bodyPr/>
                    <a:lstStyle/>
                    <a:p>
                      <a:pPr algn="l"/>
                      <a:r>
                        <a:rPr lang="en-IN" dirty="0">
                          <a:latin typeface="Times New Roman" panose="02020603050405020304" pitchFamily="18" charset="0"/>
                          <a:cs typeface="Times New Roman" panose="02020603050405020304" pitchFamily="18" charset="0"/>
                        </a:rPr>
                        <a:t>Modern Australian Breakfast</a:t>
                      </a:r>
                    </a:p>
                  </a:txBody>
                  <a:tcPr/>
                </a:tc>
                <a:tc>
                  <a:txBody>
                    <a:bodyPr/>
                    <a:lstStyle/>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r>
                        <a:rPr lang="en-IN" dirty="0">
                          <a:latin typeface="Times New Roman" panose="02020603050405020304" pitchFamily="18" charset="0"/>
                          <a:cs typeface="Times New Roman" panose="02020603050405020304" pitchFamily="18" charset="0"/>
                        </a:rPr>
                        <a:t> Italian, Desserts, Burger</a:t>
                      </a:r>
                    </a:p>
                  </a:txBody>
                  <a:tcPr/>
                </a:tc>
                <a:extLst>
                  <a:ext uri="{0D108BD9-81ED-4DB2-BD59-A6C34878D82A}">
                    <a16:rowId xmlns:a16="http://schemas.microsoft.com/office/drawing/2014/main" val="1410753778"/>
                  </a:ext>
                </a:extLst>
              </a:tr>
              <a:tr h="330826">
                <a:tc>
                  <a:txBody>
                    <a:bodyPr/>
                    <a:lstStyle/>
                    <a:p>
                      <a:pPr algn="l"/>
                      <a:r>
                        <a:rPr lang="en-IN" dirty="0">
                          <a:latin typeface="Times New Roman" panose="02020603050405020304" pitchFamily="18" charset="0"/>
                          <a:cs typeface="Times New Roman" panose="02020603050405020304" pitchFamily="18" charset="0"/>
                        </a:rPr>
                        <a:t>Coffee, Tea</a:t>
                      </a:r>
                    </a:p>
                  </a:txBody>
                  <a:tcPr/>
                </a:tc>
                <a:tc>
                  <a:txBody>
                    <a:bodyPr/>
                    <a:lstStyle/>
                    <a:p>
                      <a:pPr algn="l"/>
                      <a:endParaRPr lang="en-IN" dirty="0">
                        <a:latin typeface="Times New Roman" panose="02020603050405020304" pitchFamily="18" charset="0"/>
                        <a:cs typeface="Times New Roman" panose="02020603050405020304" pitchFamily="18" charset="0"/>
                      </a:endParaRPr>
                    </a:p>
                  </a:txBody>
                  <a:tcPr/>
                </a:tc>
                <a:tc>
                  <a:txBody>
                    <a:bodyPr/>
                    <a:lstStyle/>
                    <a:p>
                      <a:pPr algn="l"/>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6151619"/>
                  </a:ext>
                </a:extLst>
              </a:tr>
            </a:tbl>
          </a:graphicData>
        </a:graphic>
      </p:graphicFrame>
      <p:sp>
        <p:nvSpPr>
          <p:cNvPr id="8" name="Content Placeholder 3">
            <a:extLst>
              <a:ext uri="{FF2B5EF4-FFF2-40B4-BE49-F238E27FC236}">
                <a16:creationId xmlns:a16="http://schemas.microsoft.com/office/drawing/2014/main" id="{ECEFA7D6-6023-0DD8-E32A-221296BD41F5}"/>
              </a:ext>
            </a:extLst>
          </p:cNvPr>
          <p:cNvSpPr txBox="1">
            <a:spLocks/>
          </p:cNvSpPr>
          <p:nvPr/>
        </p:nvSpPr>
        <p:spPr>
          <a:xfrm>
            <a:off x="838200" y="5249092"/>
            <a:ext cx="10636045" cy="12437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Incorporating the recommended cuisines tailored to each country will greatly enhance customer feedback and restaurant ratings, while also driving significant revenue growth since there have ratings near to 4 or above.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532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C23E-A25F-6F36-7BEC-7E1EEF7374F2}"/>
              </a:ext>
            </a:extLst>
          </p:cNvPr>
          <p:cNvSpPr>
            <a:spLocks noGrp="1"/>
          </p:cNvSpPr>
          <p:nvPr>
            <p:ph type="title"/>
          </p:nvPr>
        </p:nvSpPr>
        <p:spPr>
          <a:xfrm>
            <a:off x="838200" y="365125"/>
            <a:ext cx="10515600" cy="775417"/>
          </a:xfrm>
        </p:spPr>
        <p:txBody>
          <a:bodyPr>
            <a:normAutofit/>
          </a:bodyPr>
          <a:lstStyle/>
          <a:p>
            <a:r>
              <a:rPr lang="en-IN" sz="3600" b="1" dirty="0">
                <a:latin typeface="Times New Roman" panose="02020603050405020304" pitchFamily="18" charset="0"/>
                <a:cs typeface="Times New Roman" panose="02020603050405020304" pitchFamily="18" charset="0"/>
              </a:rPr>
              <a:t>Impact of Table booking feature on rating </a:t>
            </a:r>
          </a:p>
        </p:txBody>
      </p:sp>
      <p:sp>
        <p:nvSpPr>
          <p:cNvPr id="3" name="Content Placeholder 2">
            <a:extLst>
              <a:ext uri="{FF2B5EF4-FFF2-40B4-BE49-F238E27FC236}">
                <a16:creationId xmlns:a16="http://schemas.microsoft.com/office/drawing/2014/main" id="{08225D6A-0583-D227-9D51-D70A2771F81F}"/>
              </a:ext>
            </a:extLst>
          </p:cNvPr>
          <p:cNvSpPr>
            <a:spLocks noGrp="1"/>
          </p:cNvSpPr>
          <p:nvPr>
            <p:ph sz="half" idx="1"/>
          </p:nvPr>
        </p:nvSpPr>
        <p:spPr>
          <a:xfrm>
            <a:off x="838200" y="1825625"/>
            <a:ext cx="5181600" cy="1603375"/>
          </a:xfrm>
        </p:spPr>
        <p:txBody>
          <a:bodyPr>
            <a:normAutofit/>
          </a:bodyPr>
          <a:lstStyle/>
          <a:p>
            <a:r>
              <a:rPr lang="en-US" sz="2000" dirty="0">
                <a:latin typeface="Times New Roman" panose="02020603050405020304" pitchFamily="18" charset="0"/>
                <a:cs typeface="Times New Roman" panose="02020603050405020304" pitchFamily="18" charset="0"/>
              </a:rPr>
              <a:t>The graph clearly shows that countries without table booking tend to have lower ratings compared to those that offer it. This suggests that implementing a table booking system can help enhance a restaurant’s overall rating.</a:t>
            </a:r>
            <a:endParaRPr lang="en-IN" sz="20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00C3E35-74F1-20BC-64BE-15120980D21C}"/>
              </a:ext>
            </a:extLst>
          </p:cNvPr>
          <p:cNvGraphicFramePr>
            <a:graphicFrameLocks noGrp="1"/>
          </p:cNvGraphicFramePr>
          <p:nvPr>
            <p:ph sz="half" idx="2"/>
            <p:extLst>
              <p:ext uri="{D42A27DB-BD31-4B8C-83A1-F6EECF244321}">
                <p14:modId xmlns:p14="http://schemas.microsoft.com/office/powerpoint/2010/main" val="209842409"/>
              </p:ext>
            </p:extLst>
          </p:nvPr>
        </p:nvGraphicFramePr>
        <p:xfrm>
          <a:off x="6430297"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9CEAD13-F6EE-1B51-479F-F887C27D415B}"/>
              </a:ext>
            </a:extLst>
          </p:cNvPr>
          <p:cNvGraphicFramePr>
            <a:graphicFrameLocks/>
          </p:cNvGraphicFramePr>
          <p:nvPr>
            <p:extLst>
              <p:ext uri="{D42A27DB-BD31-4B8C-83A1-F6EECF244321}">
                <p14:modId xmlns:p14="http://schemas.microsoft.com/office/powerpoint/2010/main" val="4235297256"/>
              </p:ext>
            </p:extLst>
          </p:nvPr>
        </p:nvGraphicFramePr>
        <p:xfrm>
          <a:off x="8915399" y="2644877"/>
          <a:ext cx="2843981" cy="2900517"/>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5B30FAE6-B21D-4481-3A68-CDB914F095BB}"/>
              </a:ext>
            </a:extLst>
          </p:cNvPr>
          <p:cNvSpPr txBox="1">
            <a:spLocks/>
          </p:cNvSpPr>
          <p:nvPr/>
        </p:nvSpPr>
        <p:spPr>
          <a:xfrm>
            <a:off x="838200" y="3903406"/>
            <a:ext cx="5181600" cy="25095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Since recommended countries like </a:t>
            </a:r>
            <a:r>
              <a:rPr lang="en-US" sz="1800" b="1" dirty="0">
                <a:latin typeface="Times New Roman" panose="02020603050405020304" pitchFamily="18" charset="0"/>
                <a:cs typeface="Times New Roman" panose="02020603050405020304" pitchFamily="18" charset="0"/>
              </a:rPr>
              <a:t>Australia, Canada, and Indonesia</a:t>
            </a:r>
            <a:r>
              <a:rPr lang="en-US" sz="1800" dirty="0">
                <a:latin typeface="Times New Roman" panose="02020603050405020304" pitchFamily="18" charset="0"/>
                <a:cs typeface="Times New Roman" panose="02020603050405020304" pitchFamily="18" charset="0"/>
              </a:rPr>
              <a:t> currently do not offer table booking, integrating this service could be a key strategy to enhance </a:t>
            </a:r>
            <a:r>
              <a:rPr lang="en-US" sz="1800" b="1" dirty="0">
                <a:latin typeface="Times New Roman" panose="02020603050405020304" pitchFamily="18" charset="0"/>
                <a:cs typeface="Times New Roman" panose="02020603050405020304" pitchFamily="18" charset="0"/>
              </a:rPr>
              <a:t>restaurant ratings and customer satisfaction</a:t>
            </a:r>
            <a:r>
              <a:rPr lang="en-US" sz="1800" dirty="0">
                <a:latin typeface="Times New Roman" panose="02020603050405020304" pitchFamily="18" charset="0"/>
                <a:cs typeface="Times New Roman" panose="02020603050405020304" pitchFamily="18" charset="0"/>
              </a:rPr>
              <a:t>. Providing a </a:t>
            </a:r>
            <a:r>
              <a:rPr lang="en-US" sz="1800" b="1" dirty="0">
                <a:latin typeface="Times New Roman" panose="02020603050405020304" pitchFamily="18" charset="0"/>
                <a:cs typeface="Times New Roman" panose="02020603050405020304" pitchFamily="18" charset="0"/>
              </a:rPr>
              <a:t>seamless reservation system</a:t>
            </a:r>
            <a:r>
              <a:rPr lang="en-US" sz="1800" dirty="0">
                <a:latin typeface="Times New Roman" panose="02020603050405020304" pitchFamily="18" charset="0"/>
                <a:cs typeface="Times New Roman" panose="02020603050405020304" pitchFamily="18" charset="0"/>
              </a:rPr>
              <a:t> would likely improve the dining experience, increase convenience, and establish a sense of reliability among customers, ultimately leading to higher engagement and better reviews.</a:t>
            </a:r>
          </a:p>
        </p:txBody>
      </p:sp>
    </p:spTree>
    <p:extLst>
      <p:ext uri="{BB962C8B-B14F-4D97-AF65-F5344CB8AC3E}">
        <p14:creationId xmlns:p14="http://schemas.microsoft.com/office/powerpoint/2010/main" val="2104317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8AC6-921C-4E5F-CFD0-E456849100C9}"/>
              </a:ext>
            </a:extLst>
          </p:cNvPr>
          <p:cNvSpPr>
            <a:spLocks noGrp="1"/>
          </p:cNvSpPr>
          <p:nvPr>
            <p:ph type="title"/>
          </p:nvPr>
        </p:nvSpPr>
        <p:spPr>
          <a:xfrm>
            <a:off x="838200" y="365126"/>
            <a:ext cx="10515600" cy="804914"/>
          </a:xfrm>
        </p:spPr>
        <p:txBody>
          <a:bodyPr>
            <a:normAutofit/>
          </a:bodyPr>
          <a:lstStyle/>
          <a:p>
            <a:r>
              <a:rPr lang="en-IN" sz="3600" b="1" dirty="0">
                <a:latin typeface="Times New Roman" panose="02020603050405020304" pitchFamily="18" charset="0"/>
                <a:cs typeface="Times New Roman" panose="02020603050405020304" pitchFamily="18" charset="0"/>
              </a:rPr>
              <a:t>Impact of Online Delivery feature on rating </a:t>
            </a:r>
            <a:endParaRPr lang="en-IN" sz="3600" dirty="0"/>
          </a:p>
        </p:txBody>
      </p:sp>
      <p:sp>
        <p:nvSpPr>
          <p:cNvPr id="3" name="Content Placeholder 2">
            <a:extLst>
              <a:ext uri="{FF2B5EF4-FFF2-40B4-BE49-F238E27FC236}">
                <a16:creationId xmlns:a16="http://schemas.microsoft.com/office/drawing/2014/main" id="{C4BEACA0-E015-4788-CD3A-D62F00F2F48C}"/>
              </a:ext>
            </a:extLst>
          </p:cNvPr>
          <p:cNvSpPr>
            <a:spLocks noGrp="1"/>
          </p:cNvSpPr>
          <p:nvPr>
            <p:ph sz="half" idx="1"/>
          </p:nvPr>
        </p:nvSpPr>
        <p:spPr>
          <a:xfrm>
            <a:off x="838200" y="1825625"/>
            <a:ext cx="5181600" cy="1379691"/>
          </a:xfrm>
        </p:spPr>
        <p:txBody>
          <a:bodyPr/>
          <a:lstStyle/>
          <a:p>
            <a:r>
              <a:rPr lang="en-US" sz="1800" dirty="0">
                <a:latin typeface="Times New Roman" panose="02020603050405020304" pitchFamily="18" charset="0"/>
                <a:cs typeface="Times New Roman" panose="02020603050405020304" pitchFamily="18" charset="0"/>
              </a:rPr>
              <a:t>The graph clearly shows that countries without online delivery tend to have lower ratings compared to those that offer it. This suggests that implementing online delivery system can help enhance a restaurant’s overall rating.</a:t>
            </a:r>
            <a:endParaRPr lang="en-IN" sz="1800" dirty="0">
              <a:latin typeface="Times New Roman" panose="02020603050405020304" pitchFamily="18" charset="0"/>
              <a:cs typeface="Times New Roman" panose="02020603050405020304" pitchFamily="18" charset="0"/>
            </a:endParaRPr>
          </a:p>
          <a:p>
            <a:endParaRPr lang="en-IN" dirty="0"/>
          </a:p>
        </p:txBody>
      </p:sp>
      <p:graphicFrame>
        <p:nvGraphicFramePr>
          <p:cNvPr id="5" name="Content Placeholder 4">
            <a:extLst>
              <a:ext uri="{FF2B5EF4-FFF2-40B4-BE49-F238E27FC236}">
                <a16:creationId xmlns:a16="http://schemas.microsoft.com/office/drawing/2014/main" id="{5ADDDBCF-C6CA-B8F7-04BD-870B5FFB1668}"/>
              </a:ext>
            </a:extLst>
          </p:cNvPr>
          <p:cNvGraphicFramePr>
            <a:graphicFrameLocks noGrp="1"/>
          </p:cNvGraphicFramePr>
          <p:nvPr>
            <p:ph sz="half" idx="2"/>
            <p:extLst>
              <p:ext uri="{D42A27DB-BD31-4B8C-83A1-F6EECF244321}">
                <p14:modId xmlns:p14="http://schemas.microsoft.com/office/powerpoint/2010/main" val="2159759643"/>
              </p:ext>
            </p:extLst>
          </p:nvPr>
        </p:nvGraphicFramePr>
        <p:xfrm>
          <a:off x="6535996"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357A45A-2781-1C06-2286-E46B7C567390}"/>
              </a:ext>
            </a:extLst>
          </p:cNvPr>
          <p:cNvGraphicFramePr>
            <a:graphicFrameLocks/>
          </p:cNvGraphicFramePr>
          <p:nvPr>
            <p:extLst>
              <p:ext uri="{D42A27DB-BD31-4B8C-83A1-F6EECF244321}">
                <p14:modId xmlns:p14="http://schemas.microsoft.com/office/powerpoint/2010/main" val="2525606066"/>
              </p:ext>
            </p:extLst>
          </p:nvPr>
        </p:nvGraphicFramePr>
        <p:xfrm>
          <a:off x="9438968" y="2792361"/>
          <a:ext cx="2386783" cy="271370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AF58B54-A435-BF92-9B2C-23BB6D0D7746}"/>
              </a:ext>
            </a:extLst>
          </p:cNvPr>
          <p:cNvSpPr txBox="1"/>
          <p:nvPr/>
        </p:nvSpPr>
        <p:spPr>
          <a:xfrm>
            <a:off x="9790473" y="2458064"/>
            <a:ext cx="192712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Average Rating</a:t>
            </a:r>
          </a:p>
        </p:txBody>
      </p:sp>
      <p:sp>
        <p:nvSpPr>
          <p:cNvPr id="8" name="Content Placeholder 2">
            <a:extLst>
              <a:ext uri="{FF2B5EF4-FFF2-40B4-BE49-F238E27FC236}">
                <a16:creationId xmlns:a16="http://schemas.microsoft.com/office/drawing/2014/main" id="{EB2C9BF7-DCA8-4C23-C7BB-591E62D0022A}"/>
              </a:ext>
            </a:extLst>
          </p:cNvPr>
          <p:cNvSpPr txBox="1">
            <a:spLocks/>
          </p:cNvSpPr>
          <p:nvPr/>
        </p:nvSpPr>
        <p:spPr>
          <a:xfrm>
            <a:off x="914400" y="3667432"/>
            <a:ext cx="5181600" cy="2509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Times New Roman" panose="02020603050405020304" pitchFamily="18" charset="0"/>
                <a:cs typeface="Times New Roman" panose="02020603050405020304" pitchFamily="18" charset="0"/>
              </a:rPr>
              <a:t>Since recommended countries like </a:t>
            </a:r>
            <a:r>
              <a:rPr lang="en-US" sz="1800" b="1" dirty="0">
                <a:latin typeface="Times New Roman" panose="02020603050405020304" pitchFamily="18" charset="0"/>
                <a:cs typeface="Times New Roman" panose="02020603050405020304" pitchFamily="18" charset="0"/>
              </a:rPr>
              <a:t>Australia, Canada, and Indonesia</a:t>
            </a:r>
            <a:r>
              <a:rPr lang="en-US" sz="1800" dirty="0">
                <a:latin typeface="Times New Roman" panose="02020603050405020304" pitchFamily="18" charset="0"/>
                <a:cs typeface="Times New Roman" panose="02020603050405020304" pitchFamily="18" charset="0"/>
              </a:rPr>
              <a:t> currently do not offer online delivery integrating this service could be a key strategy to enhance </a:t>
            </a:r>
            <a:r>
              <a:rPr lang="en-US" sz="1800" b="1" dirty="0">
                <a:latin typeface="Times New Roman" panose="02020603050405020304" pitchFamily="18" charset="0"/>
                <a:cs typeface="Times New Roman" panose="02020603050405020304" pitchFamily="18" charset="0"/>
              </a:rPr>
              <a:t>restaurant ratings and customer satisfaction</a:t>
            </a:r>
            <a:r>
              <a:rPr lang="en-US" sz="1800" dirty="0">
                <a:latin typeface="Times New Roman" panose="02020603050405020304" pitchFamily="18" charset="0"/>
                <a:cs typeface="Times New Roman" panose="02020603050405020304" pitchFamily="18" charset="0"/>
              </a:rPr>
              <a:t>. Providing a </a:t>
            </a:r>
            <a:r>
              <a:rPr lang="en-US" sz="1800" b="1" dirty="0">
                <a:latin typeface="Times New Roman" panose="02020603050405020304" pitchFamily="18" charset="0"/>
                <a:cs typeface="Times New Roman" panose="02020603050405020304" pitchFamily="18" charset="0"/>
              </a:rPr>
              <a:t>seamless delivery system</a:t>
            </a:r>
            <a:r>
              <a:rPr lang="en-US" sz="1800" dirty="0">
                <a:latin typeface="Times New Roman" panose="02020603050405020304" pitchFamily="18" charset="0"/>
                <a:cs typeface="Times New Roman" panose="02020603050405020304" pitchFamily="18" charset="0"/>
              </a:rPr>
              <a:t> would likely improve the convenience and establish a sense of reliability among customers, ultimately leading to higher engagement and better reviews.</a:t>
            </a:r>
          </a:p>
        </p:txBody>
      </p:sp>
    </p:spTree>
    <p:extLst>
      <p:ext uri="{BB962C8B-B14F-4D97-AF65-F5344CB8AC3E}">
        <p14:creationId xmlns:p14="http://schemas.microsoft.com/office/powerpoint/2010/main" val="388227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87BC68-10E9-8D47-1C2F-C072D5169148}"/>
              </a:ext>
            </a:extLst>
          </p:cNvPr>
          <p:cNvPicPr>
            <a:picLocks noChangeAspect="1"/>
          </p:cNvPicPr>
          <p:nvPr/>
        </p:nvPicPr>
        <p:blipFill>
          <a:blip r:embed="rId2"/>
          <a:stretch>
            <a:fillRect/>
          </a:stretch>
        </p:blipFill>
        <p:spPr>
          <a:xfrm>
            <a:off x="0" y="825910"/>
            <a:ext cx="12192000" cy="5920468"/>
          </a:xfrm>
          <a:prstGeom prst="rect">
            <a:avLst/>
          </a:prstGeom>
        </p:spPr>
      </p:pic>
      <p:sp>
        <p:nvSpPr>
          <p:cNvPr id="7" name="TextBox 6">
            <a:extLst>
              <a:ext uri="{FF2B5EF4-FFF2-40B4-BE49-F238E27FC236}">
                <a16:creationId xmlns:a16="http://schemas.microsoft.com/office/drawing/2014/main" id="{18285FC3-4530-E6CE-D0D2-CEB3A38FF07C}"/>
              </a:ext>
            </a:extLst>
          </p:cNvPr>
          <p:cNvSpPr txBox="1"/>
          <p:nvPr/>
        </p:nvSpPr>
        <p:spPr>
          <a:xfrm>
            <a:off x="108155" y="56096"/>
            <a:ext cx="504394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3038459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6FF26C-2174-E704-8164-9B04F4B1ABC6}"/>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About company</a:t>
            </a:r>
          </a:p>
        </p:txBody>
      </p:sp>
      <p:sp>
        <p:nvSpPr>
          <p:cNvPr id="6" name="Content Placeholder 5">
            <a:extLst>
              <a:ext uri="{FF2B5EF4-FFF2-40B4-BE49-F238E27FC236}">
                <a16:creationId xmlns:a16="http://schemas.microsoft.com/office/drawing/2014/main" id="{5766DD83-E82F-F8D8-407C-38AE5FCA94EA}"/>
              </a:ext>
            </a:extLst>
          </p:cNvPr>
          <p:cNvSpPr>
            <a:spLocks noGrp="1"/>
          </p:cNvSpPr>
          <p:nvPr>
            <p:ph idx="1"/>
          </p:nvPr>
        </p:nvSpPr>
        <p:spPr/>
        <p:txBody>
          <a:bodyPr/>
          <a:lstStyle/>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Zomato is a leading food-tech company that connects users with restaurants for dining, delivery, and table reservations. </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Initially a restaurant discovery platform, it evolved into a comprehensive service catering to both customers and restaurant partners. </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The company enables users to browse menus, read reviews, order food, and even book tables, simplifying the dining experience. </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Over time, Zomato expanded its operations to multiple countries, offering diverse cuisine options and supporting local food businesses.</a:t>
            </a:r>
          </a:p>
          <a:p>
            <a:r>
              <a:rPr lang="en-GB" sz="2000" dirty="0">
                <a:effectLst/>
                <a:latin typeface="Times New Roman" panose="02020603050405020304" pitchFamily="18" charset="0"/>
                <a:ea typeface="Arial" panose="020B0604020202020204" pitchFamily="34" charset="0"/>
                <a:cs typeface="Times New Roman" panose="02020603050405020304" pitchFamily="18" charset="0"/>
              </a:rPr>
              <a:t> Competing with major players in the industry, Zomato continues to innovate by improving accessibility, affordability, and food quality, making it a key player in the online food ecosystem</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53341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5DC9-7C94-72DD-651F-9E2D57987A3D}"/>
              </a:ext>
            </a:extLst>
          </p:cNvPr>
          <p:cNvSpPr>
            <a:spLocks noGrp="1"/>
          </p:cNvSpPr>
          <p:nvPr>
            <p:ph type="title"/>
          </p:nvPr>
        </p:nvSpPr>
        <p:spPr>
          <a:xfrm>
            <a:off x="648929" y="158648"/>
            <a:ext cx="10515600" cy="618101"/>
          </a:xfrm>
        </p:spPr>
        <p:txBody>
          <a:bodyPr>
            <a:normAutofit/>
          </a:bodyPr>
          <a:lstStyle/>
          <a:p>
            <a:r>
              <a:rPr lang="en-IN" sz="3600" b="1" dirty="0">
                <a:latin typeface="Times New Roman" panose="02020603050405020304" pitchFamily="18" charset="0"/>
                <a:cs typeface="Times New Roman" panose="02020603050405020304" pitchFamily="18" charset="0"/>
              </a:rPr>
              <a:t>Recommendations </a:t>
            </a:r>
          </a:p>
        </p:txBody>
      </p:sp>
      <p:sp>
        <p:nvSpPr>
          <p:cNvPr id="4" name="Content Placeholder 3">
            <a:extLst>
              <a:ext uri="{FF2B5EF4-FFF2-40B4-BE49-F238E27FC236}">
                <a16:creationId xmlns:a16="http://schemas.microsoft.com/office/drawing/2014/main" id="{F108945F-72F9-C5A7-AC0D-296B808D65F5}"/>
              </a:ext>
            </a:extLst>
          </p:cNvPr>
          <p:cNvSpPr>
            <a:spLocks noGrp="1"/>
          </p:cNvSpPr>
          <p:nvPr>
            <p:ph sz="half" idx="2"/>
          </p:nvPr>
        </p:nvSpPr>
        <p:spPr>
          <a:xfrm>
            <a:off x="648929" y="983226"/>
            <a:ext cx="10704871" cy="5193737"/>
          </a:xfrm>
        </p:spPr>
        <p:txBody>
          <a:bodyPr>
            <a:normAutofit/>
          </a:bodyPr>
          <a:lstStyle/>
          <a:p>
            <a:r>
              <a:rPr lang="en-US" sz="2000" dirty="0">
                <a:latin typeface="Times New Roman" panose="02020603050405020304" pitchFamily="18" charset="0"/>
                <a:cs typeface="Times New Roman" panose="02020603050405020304" pitchFamily="18" charset="0"/>
              </a:rPr>
              <a:t>Our analysis of Zomato's restaurant data highlights exciting opportunities for global expansion. By focusing on high-demand regions, aligning with demographic preferences, and leveraging competitive advantages, we can confidently propose the establishment of new restaurants. This strategy not only strengthens market presence but also elevates dining experiences, fostering sustainable growth for Zomato while enriching the global culinary scene</a:t>
            </a:r>
          </a:p>
          <a:p>
            <a:pPr>
              <a:lnSpc>
                <a:spcPct val="115000"/>
              </a:lnSpc>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Target underserved regions: Focus on countries with a high demand for restaurants but a limited presence, maximizing growth opportunities.</a:t>
            </a:r>
          </a:p>
          <a:p>
            <a:r>
              <a:rPr lang="en-IN" sz="2000" dirty="0">
                <a:effectLst/>
                <a:latin typeface="Times New Roman" panose="02020603050405020304" pitchFamily="18" charset="0"/>
                <a:ea typeface="Arial" panose="020B0604020202020204" pitchFamily="34" charset="0"/>
                <a:cs typeface="Times New Roman" panose="02020603050405020304" pitchFamily="18" charset="0"/>
              </a:rPr>
              <a:t>Optimize pricing strategy: Higher-priced restaurants tend to receive better ratings. Choosing a price range between 3–4 ensures financial stability while maintaining quality</a:t>
            </a:r>
          </a:p>
          <a:p>
            <a:r>
              <a:rPr lang="en-IN" sz="2000" dirty="0">
                <a:effectLst/>
                <a:latin typeface="Times New Roman" panose="02020603050405020304" pitchFamily="18" charset="0"/>
                <a:ea typeface="Arial" panose="020B0604020202020204" pitchFamily="34" charset="0"/>
                <a:cs typeface="Times New Roman" panose="02020603050405020304" pitchFamily="18" charset="0"/>
              </a:rPr>
              <a:t>Expand into untapped markets: Online delivery and table booking present significant growth potential, offering new revenue streams.</a:t>
            </a:r>
          </a:p>
          <a:p>
            <a:r>
              <a:rPr lang="en-IN" sz="2000" dirty="0">
                <a:effectLst/>
                <a:latin typeface="Times New Roman" panose="02020603050405020304" pitchFamily="18" charset="0"/>
                <a:ea typeface="Arial" panose="020B0604020202020204" pitchFamily="34" charset="0"/>
                <a:cs typeface="Times New Roman" panose="02020603050405020304" pitchFamily="18" charset="0"/>
              </a:rPr>
              <a:t>Enhance cuisine quality and pricing: Maintaining high-quality cuisine and selecting an appropriate price range can boost restaurant ratings and overall success.</a:t>
            </a:r>
          </a:p>
          <a:p>
            <a:pPr marL="0" indent="0">
              <a:buNone/>
            </a:pPr>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918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Google Shape;173;p18">
            <a:extLst>
              <a:ext uri="{FF2B5EF4-FFF2-40B4-BE49-F238E27FC236}">
                <a16:creationId xmlns:a16="http://schemas.microsoft.com/office/drawing/2014/main" id="{57E15724-7542-426B-6C00-C1E35743786C}"/>
              </a:ext>
            </a:extLst>
          </p:cNvPr>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4649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4898-4D07-5BA3-BBC0-A62659B4616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Business problem statement</a:t>
            </a:r>
          </a:p>
        </p:txBody>
      </p:sp>
      <p:sp>
        <p:nvSpPr>
          <p:cNvPr id="3" name="Content Placeholder 2">
            <a:extLst>
              <a:ext uri="{FF2B5EF4-FFF2-40B4-BE49-F238E27FC236}">
                <a16:creationId xmlns:a16="http://schemas.microsoft.com/office/drawing/2014/main" id="{225F1F9F-2D1D-33CA-8916-4BBB9AD3187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Zomato's team is focused on expanding and launching new restaurant locations. Here, task is to develop strategies and recommendations for opening these restaurants.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732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3A24-3D65-71A8-9CE7-216DEA248E77}"/>
              </a:ext>
            </a:extLst>
          </p:cNvPr>
          <p:cNvSpPr>
            <a:spLocks noGrp="1"/>
          </p:cNvSpPr>
          <p:nvPr>
            <p:ph type="title"/>
          </p:nvPr>
        </p:nvSpPr>
        <p:spPr>
          <a:xfrm>
            <a:off x="838200" y="283496"/>
            <a:ext cx="10515600" cy="795081"/>
          </a:xfrm>
        </p:spPr>
        <p:txBody>
          <a:bodyPr>
            <a:normAutofit/>
          </a:bodyPr>
          <a:lstStyle/>
          <a:p>
            <a:r>
              <a:rPr lang="en-IN" sz="3600" dirty="0">
                <a:latin typeface="Times New Roman" panose="02020603050405020304" pitchFamily="18" charset="0"/>
                <a:cs typeface="Times New Roman" panose="02020603050405020304" pitchFamily="18" charset="0"/>
              </a:rPr>
              <a:t>Data Overview</a:t>
            </a:r>
          </a:p>
        </p:txBody>
      </p:sp>
      <p:sp>
        <p:nvSpPr>
          <p:cNvPr id="3" name="Content Placeholder 2">
            <a:extLst>
              <a:ext uri="{FF2B5EF4-FFF2-40B4-BE49-F238E27FC236}">
                <a16:creationId xmlns:a16="http://schemas.microsoft.com/office/drawing/2014/main" id="{5156E8A9-C732-686D-54A4-4D76C5FF2514}"/>
              </a:ext>
            </a:extLst>
          </p:cNvPr>
          <p:cNvSpPr>
            <a:spLocks noGrp="1"/>
          </p:cNvSpPr>
          <p:nvPr>
            <p:ph idx="1"/>
          </p:nvPr>
        </p:nvSpPr>
        <p:spPr>
          <a:xfrm>
            <a:off x="838200" y="1075606"/>
            <a:ext cx="10515600" cy="917371"/>
          </a:xfrm>
        </p:spPr>
        <p:txBody>
          <a:bodyPr>
            <a:normAutofit/>
          </a:bodyPr>
          <a:lstStyle/>
          <a:p>
            <a:r>
              <a:rPr lang="en-US" sz="2600" dirty="0">
                <a:latin typeface="Times New Roman" panose="02020603050405020304" pitchFamily="18" charset="0"/>
                <a:cs typeface="Times New Roman" panose="02020603050405020304" pitchFamily="18" charset="0"/>
              </a:rPr>
              <a:t>The dataset includes two tables—</a:t>
            </a:r>
            <a:r>
              <a:rPr lang="en-US" sz="2600" b="1" dirty="0">
                <a:latin typeface="Times New Roman" panose="02020603050405020304" pitchFamily="18" charset="0"/>
                <a:cs typeface="Times New Roman" panose="02020603050405020304" pitchFamily="18" charset="0"/>
              </a:rPr>
              <a:t>RawData</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Country Description</a:t>
            </a:r>
            <a:r>
              <a:rPr lang="en-US" sz="2600" dirty="0">
                <a:latin typeface="Times New Roman" panose="02020603050405020304" pitchFamily="18" charset="0"/>
                <a:cs typeface="Times New Roman" panose="02020603050405020304" pitchFamily="18" charset="0"/>
              </a:rPr>
              <a:t>—containing a total of </a:t>
            </a:r>
            <a:r>
              <a:rPr lang="en-US" sz="2600" b="1" dirty="0">
                <a:latin typeface="Times New Roman" panose="02020603050405020304" pitchFamily="18" charset="0"/>
                <a:cs typeface="Times New Roman" panose="02020603050405020304" pitchFamily="18" charset="0"/>
              </a:rPr>
              <a:t>22 combined attributes, </a:t>
            </a:r>
            <a:r>
              <a:rPr lang="en-US" sz="2600" dirty="0">
                <a:latin typeface="Times New Roman" panose="02020603050405020304" pitchFamily="18" charset="0"/>
                <a:cs typeface="Times New Roman" panose="02020603050405020304" pitchFamily="18" charset="0"/>
              </a:rPr>
              <a:t>Those are:</a:t>
            </a:r>
          </a:p>
          <a:p>
            <a:endParaRPr lang="en-US" sz="2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C2247D-4ECD-F667-C06C-0E1D05EBFA1E}"/>
              </a:ext>
            </a:extLst>
          </p:cNvPr>
          <p:cNvSpPr txBox="1"/>
          <p:nvPr/>
        </p:nvSpPr>
        <p:spPr>
          <a:xfrm>
            <a:off x="1327355" y="1992977"/>
            <a:ext cx="3392130" cy="3170099"/>
          </a:xfrm>
          <a:prstGeom prst="rect">
            <a:avLst/>
          </a:prstGeom>
          <a:noFill/>
        </p:spPr>
        <p:txBody>
          <a:bodyPr wrap="square" numCol="1" spcCol="720000"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Restaurant ID</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Restaurant Name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CountryCode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City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Address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Locality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Locality Verbose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Longitude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Lattitude</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Cuisines</a:t>
            </a:r>
          </a:p>
        </p:txBody>
      </p:sp>
      <p:sp>
        <p:nvSpPr>
          <p:cNvPr id="6" name="TextBox 5">
            <a:extLst>
              <a:ext uri="{FF2B5EF4-FFF2-40B4-BE49-F238E27FC236}">
                <a16:creationId xmlns:a16="http://schemas.microsoft.com/office/drawing/2014/main" id="{DCA7AE22-8108-FC13-2AD3-AEA920E1E343}"/>
              </a:ext>
            </a:extLst>
          </p:cNvPr>
          <p:cNvSpPr txBox="1"/>
          <p:nvPr/>
        </p:nvSpPr>
        <p:spPr>
          <a:xfrm>
            <a:off x="6340577" y="1992976"/>
            <a:ext cx="3392130" cy="3477875"/>
          </a:xfrm>
          <a:prstGeom prst="rect">
            <a:avLst/>
          </a:prstGeom>
          <a:noFill/>
        </p:spPr>
        <p:txBody>
          <a:bodyPr wrap="square" numCol="1" spcCol="720000"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Currency</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Has_Table_booking</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Has_Online_Delivery</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Is_Delivering_now</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Switch_to_order_menu</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Price_Range</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Votes</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Average_cost_for_two</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Rating</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Date_key_opening</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95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7A0DC-FC6E-645B-2680-1D7094960BFD}"/>
              </a:ext>
            </a:extLst>
          </p:cNvPr>
          <p:cNvSpPr>
            <a:spLocks noGrp="1"/>
          </p:cNvSpPr>
          <p:nvPr>
            <p:ph type="title"/>
          </p:nvPr>
        </p:nvSpPr>
        <p:spPr>
          <a:xfrm>
            <a:off x="838200" y="383458"/>
            <a:ext cx="10515600" cy="913940"/>
          </a:xfrm>
        </p:spPr>
        <p:txBody>
          <a:bodyPr>
            <a:normAutofit/>
          </a:bodyPr>
          <a:lstStyle/>
          <a:p>
            <a:r>
              <a:rPr lang="en-IN" sz="3600"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0AA02AF1-058E-F454-1A2C-E9305F27EAE9}"/>
              </a:ext>
            </a:extLst>
          </p:cNvPr>
          <p:cNvSpPr>
            <a:spLocks noGrp="1"/>
          </p:cNvSpPr>
          <p:nvPr>
            <p:ph idx="1"/>
          </p:nvPr>
        </p:nvSpPr>
        <p:spPr>
          <a:xfrm>
            <a:off x="838200" y="1297398"/>
            <a:ext cx="10515600" cy="4919304"/>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Data Cleaning</a:t>
            </a:r>
          </a:p>
          <a:p>
            <a:pPr lvl="1"/>
            <a:r>
              <a:rPr lang="en-IN" sz="2200" dirty="0">
                <a:latin typeface="Times New Roman" panose="02020603050405020304" pitchFamily="18" charset="0"/>
                <a:cs typeface="Times New Roman" panose="02020603050405020304" pitchFamily="18" charset="0"/>
              </a:rPr>
              <a:t>Handling missing values in the cuisine column, duplicate check and format check.</a:t>
            </a:r>
          </a:p>
          <a:p>
            <a:pPr lvl="1"/>
            <a:r>
              <a:rPr lang="en-IN" sz="2200" dirty="0">
                <a:latin typeface="Times New Roman" panose="02020603050405020304" pitchFamily="18" charset="0"/>
                <a:cs typeface="Times New Roman" panose="02020603050405020304" pitchFamily="18" charset="0"/>
              </a:rPr>
              <a:t>Removed 9 null values.</a:t>
            </a:r>
          </a:p>
          <a:p>
            <a:r>
              <a:rPr lang="en-IN" b="1" dirty="0">
                <a:latin typeface="Times New Roman" panose="02020603050405020304" pitchFamily="18" charset="0"/>
                <a:cs typeface="Times New Roman" panose="02020603050405020304" pitchFamily="18" charset="0"/>
              </a:rPr>
              <a:t>Data Transformation and column modification</a:t>
            </a:r>
          </a:p>
          <a:p>
            <a:pPr lvl="1"/>
            <a:r>
              <a:rPr lang="en-IN" sz="2200" dirty="0">
                <a:latin typeface="Times New Roman" panose="02020603050405020304" pitchFamily="18" charset="0"/>
                <a:cs typeface="Times New Roman" panose="02020603050405020304" pitchFamily="18" charset="0"/>
              </a:rPr>
              <a:t>Deriving month, year and quarter from DateKey_Opening.</a:t>
            </a:r>
          </a:p>
          <a:p>
            <a:pPr lvl="1"/>
            <a:r>
              <a:rPr lang="en-IN" sz="2200" dirty="0">
                <a:latin typeface="Times New Roman" panose="02020603050405020304" pitchFamily="18" charset="0"/>
                <a:cs typeface="Times New Roman" panose="02020603050405020304" pitchFamily="18" charset="0"/>
              </a:rPr>
              <a:t>Adding country name column from Country description to RawData using country code.</a:t>
            </a:r>
          </a:p>
          <a:p>
            <a:pPr lvl="1"/>
            <a:r>
              <a:rPr lang="en-IN" sz="2200" dirty="0">
                <a:latin typeface="Times New Roman" panose="02020603050405020304" pitchFamily="18" charset="0"/>
                <a:cs typeface="Times New Roman" panose="02020603050405020304" pitchFamily="18" charset="0"/>
              </a:rPr>
              <a:t>Converting different currency sources to single currency unit (INR).</a:t>
            </a:r>
          </a:p>
          <a:p>
            <a:r>
              <a:rPr lang="en-IN" b="1" dirty="0">
                <a:latin typeface="Times New Roman" panose="02020603050405020304" pitchFamily="18" charset="0"/>
                <a:cs typeface="Times New Roman" panose="02020603050405020304" pitchFamily="18" charset="0"/>
              </a:rPr>
              <a:t>Data analysis</a:t>
            </a:r>
          </a:p>
          <a:p>
            <a:pPr lvl="1"/>
            <a:r>
              <a:rPr lang="en-IN" sz="2200" dirty="0">
                <a:latin typeface="Times New Roman" panose="02020603050405020304" pitchFamily="18" charset="0"/>
                <a:cs typeface="Times New Roman" panose="02020603050405020304" pitchFamily="18" charset="0"/>
              </a:rPr>
              <a:t>Using excel functions like VLOOKUP, </a:t>
            </a:r>
            <a:r>
              <a:rPr lang="en-IN" sz="2200" dirty="0" err="1">
                <a:latin typeface="Times New Roman" panose="02020603050405020304" pitchFamily="18" charset="0"/>
                <a:cs typeface="Times New Roman" panose="02020603050405020304" pitchFamily="18" charset="0"/>
              </a:rPr>
              <a:t>Concat</a:t>
            </a:r>
            <a:r>
              <a:rPr lang="en-IN" sz="2200" dirty="0">
                <a:latin typeface="Times New Roman" panose="02020603050405020304" pitchFamily="18" charset="0"/>
                <a:cs typeface="Times New Roman" panose="02020603050405020304" pitchFamily="18" charset="0"/>
              </a:rPr>
              <a:t>, Count and Pivot tables.</a:t>
            </a:r>
          </a:p>
          <a:p>
            <a:pPr lvl="1"/>
            <a:r>
              <a:rPr lang="en-IN" sz="2200" dirty="0">
                <a:latin typeface="Times New Roman" panose="02020603050405020304" pitchFamily="18" charset="0"/>
                <a:cs typeface="Times New Roman" panose="02020603050405020304" pitchFamily="18" charset="0"/>
              </a:rPr>
              <a:t>Country, Year and rating wise aggregation</a:t>
            </a:r>
          </a:p>
          <a:p>
            <a:pPr lvl="1"/>
            <a:r>
              <a:rPr lang="en-IN" sz="2200" dirty="0">
                <a:latin typeface="Times New Roman" panose="02020603050405020304" pitchFamily="18" charset="0"/>
                <a:cs typeface="Times New Roman" panose="02020603050405020304" pitchFamily="18" charset="0"/>
              </a:rPr>
              <a:t>Check for online delivery and table booking percentages affecting rating. </a:t>
            </a:r>
          </a:p>
          <a:p>
            <a:r>
              <a:rPr lang="en-IN" b="1" dirty="0">
                <a:latin typeface="Times New Roman" panose="02020603050405020304" pitchFamily="18" charset="0"/>
                <a:cs typeface="Times New Roman" panose="02020603050405020304" pitchFamily="18" charset="0"/>
              </a:rPr>
              <a:t>Data Visualization</a:t>
            </a:r>
          </a:p>
          <a:p>
            <a:pPr lvl="1"/>
            <a:r>
              <a:rPr lang="en-IN" dirty="0">
                <a:latin typeface="Times New Roman" panose="02020603050405020304" pitchFamily="18" charset="0"/>
                <a:cs typeface="Times New Roman" panose="02020603050405020304" pitchFamily="18" charset="0"/>
              </a:rPr>
              <a:t>Conditional formatting to highlight the suggested Country and cities.</a:t>
            </a:r>
          </a:p>
          <a:p>
            <a:pPr lvl="1"/>
            <a:r>
              <a:rPr lang="en-IN" sz="2200" dirty="0">
                <a:latin typeface="Times New Roman" panose="02020603050405020304" pitchFamily="18" charset="0"/>
                <a:cs typeface="Times New Roman" panose="02020603050405020304" pitchFamily="18" charset="0"/>
              </a:rPr>
              <a:t>Charts created to support the analysis.</a:t>
            </a:r>
          </a:p>
          <a:p>
            <a:pPr lvl="1"/>
            <a:r>
              <a:rPr lang="en-IN" sz="2200" dirty="0">
                <a:latin typeface="Times New Roman" panose="02020603050405020304" pitchFamily="18" charset="0"/>
                <a:cs typeface="Times New Roman" panose="02020603050405020304" pitchFamily="18" charset="0"/>
              </a:rPr>
              <a:t>Dashboard creation for complete analysis.</a:t>
            </a:r>
          </a:p>
        </p:txBody>
      </p:sp>
    </p:spTree>
    <p:extLst>
      <p:ext uri="{BB962C8B-B14F-4D97-AF65-F5344CB8AC3E}">
        <p14:creationId xmlns:p14="http://schemas.microsoft.com/office/powerpoint/2010/main" val="1114509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F5AB-3548-A574-C1AD-B932AF9C8B48}"/>
              </a:ext>
            </a:extLst>
          </p:cNvPr>
          <p:cNvSpPr>
            <a:spLocks noGrp="1"/>
          </p:cNvSpPr>
          <p:nvPr>
            <p:ph type="title"/>
          </p:nvPr>
        </p:nvSpPr>
        <p:spPr>
          <a:xfrm>
            <a:off x="838200" y="365126"/>
            <a:ext cx="10515600" cy="873740"/>
          </a:xfrm>
        </p:spPr>
        <p:txBody>
          <a:bodyPr>
            <a:normAutofit/>
          </a:bodyPr>
          <a:lstStyle/>
          <a:p>
            <a:r>
              <a:rPr lang="en-IN" sz="3600" dirty="0">
                <a:latin typeface="Times New Roman" panose="02020603050405020304" pitchFamily="18" charset="0"/>
                <a:cs typeface="Times New Roman" panose="02020603050405020304" pitchFamily="18" charset="0"/>
              </a:rPr>
              <a:t>Objective Key Metrics </a:t>
            </a:r>
          </a:p>
        </p:txBody>
      </p:sp>
      <p:sp>
        <p:nvSpPr>
          <p:cNvPr id="3" name="Content Placeholder 2">
            <a:extLst>
              <a:ext uri="{FF2B5EF4-FFF2-40B4-BE49-F238E27FC236}">
                <a16:creationId xmlns:a16="http://schemas.microsoft.com/office/drawing/2014/main" id="{FDF7764F-8663-7312-7186-5F1126E46812}"/>
              </a:ext>
            </a:extLst>
          </p:cNvPr>
          <p:cNvSpPr>
            <a:spLocks noGrp="1"/>
          </p:cNvSpPr>
          <p:nvPr>
            <p:ph idx="1"/>
          </p:nvPr>
        </p:nvSpPr>
        <p:spPr>
          <a:xfrm>
            <a:off x="838200" y="2612206"/>
            <a:ext cx="10515600" cy="3880668"/>
          </a:xfrm>
        </p:spPr>
        <p:txBody>
          <a:bodyPr>
            <a:normAutofit/>
          </a:bodyPr>
          <a:lstStyle/>
          <a:p>
            <a:r>
              <a:rPr lang="en-IN" sz="2600" dirty="0">
                <a:latin typeface="Times New Roman" panose="02020603050405020304" pitchFamily="18" charset="0"/>
                <a:cs typeface="Times New Roman" panose="02020603050405020304" pitchFamily="18" charset="0"/>
              </a:rPr>
              <a:t>The dataset contains </a:t>
            </a:r>
            <a:r>
              <a:rPr lang="en-IN" sz="2600" b="1" dirty="0">
                <a:latin typeface="Times New Roman" panose="02020603050405020304" pitchFamily="18" charset="0"/>
                <a:cs typeface="Times New Roman" panose="02020603050405020304" pitchFamily="18" charset="0"/>
              </a:rPr>
              <a:t>over 9500 records</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It includes data from </a:t>
            </a:r>
            <a:r>
              <a:rPr lang="en-IN" sz="2600" b="1" dirty="0">
                <a:latin typeface="Times New Roman" panose="02020603050405020304" pitchFamily="18" charset="0"/>
                <a:cs typeface="Times New Roman" panose="02020603050405020304" pitchFamily="18" charset="0"/>
              </a:rPr>
              <a:t>15 countries </a:t>
            </a:r>
            <a:r>
              <a:rPr lang="en-IN" sz="2600" dirty="0">
                <a:latin typeface="Times New Roman" panose="02020603050405020304" pitchFamily="18" charset="0"/>
                <a:cs typeface="Times New Roman" panose="02020603050405020304" pitchFamily="18" charset="0"/>
              </a:rPr>
              <a:t>and </a:t>
            </a:r>
            <a:r>
              <a:rPr lang="en-IN" sz="2600" b="1" dirty="0">
                <a:latin typeface="Times New Roman" panose="02020603050405020304" pitchFamily="18" charset="0"/>
                <a:cs typeface="Times New Roman" panose="02020603050405020304" pitchFamily="18" charset="0"/>
              </a:rPr>
              <a:t>140 cities</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There are </a:t>
            </a:r>
            <a:r>
              <a:rPr lang="en-IN" sz="2600" b="1" dirty="0">
                <a:latin typeface="Times New Roman" panose="02020603050405020304" pitchFamily="18" charset="0"/>
                <a:cs typeface="Times New Roman" panose="02020603050405020304" pitchFamily="18" charset="0"/>
              </a:rPr>
              <a:t>9542 restaurants </a:t>
            </a:r>
            <a:r>
              <a:rPr lang="en-IN" sz="2600" dirty="0">
                <a:latin typeface="Times New Roman" panose="02020603050405020304" pitchFamily="18" charset="0"/>
                <a:cs typeface="Times New Roman" panose="02020603050405020304" pitchFamily="18" charset="0"/>
              </a:rPr>
              <a:t>represented in the data .</a:t>
            </a:r>
          </a:p>
          <a:p>
            <a:r>
              <a:rPr lang="en-IN" sz="2600" dirty="0">
                <a:latin typeface="Times New Roman" panose="02020603050405020304" pitchFamily="18" charset="0"/>
                <a:cs typeface="Times New Roman" panose="02020603050405020304" pitchFamily="18" charset="0"/>
              </a:rPr>
              <a:t>These restaurants serve </a:t>
            </a:r>
            <a:r>
              <a:rPr lang="en-IN" sz="2600" b="1" dirty="0">
                <a:latin typeface="Times New Roman" panose="02020603050405020304" pitchFamily="18" charset="0"/>
                <a:cs typeface="Times New Roman" panose="02020603050405020304" pitchFamily="18" charset="0"/>
              </a:rPr>
              <a:t>1825 different cuisines</a:t>
            </a:r>
            <a:r>
              <a:rPr lang="en-IN" sz="2600" dirty="0">
                <a:latin typeface="Times New Roman" panose="02020603050405020304" pitchFamily="18" charset="0"/>
                <a:cs typeface="Times New Roman" panose="02020603050405020304" pitchFamily="18" charset="0"/>
              </a:rPr>
              <a:t>. </a:t>
            </a:r>
          </a:p>
          <a:p>
            <a:r>
              <a:rPr lang="en-IN" sz="2600" dirty="0">
                <a:latin typeface="Times New Roman" panose="02020603050405020304" pitchFamily="18" charset="0"/>
                <a:cs typeface="Times New Roman" panose="02020603050405020304" pitchFamily="18" charset="0"/>
              </a:rPr>
              <a:t>The overall </a:t>
            </a:r>
            <a:r>
              <a:rPr lang="en-IN" sz="2600" b="1" dirty="0">
                <a:latin typeface="Times New Roman" panose="02020603050405020304" pitchFamily="18" charset="0"/>
                <a:cs typeface="Times New Roman" panose="02020603050405020304" pitchFamily="18" charset="0"/>
              </a:rPr>
              <a:t>average rating </a:t>
            </a:r>
            <a:r>
              <a:rPr lang="en-IN" sz="2600" dirty="0">
                <a:latin typeface="Times New Roman" panose="02020603050405020304" pitchFamily="18" charset="0"/>
                <a:cs typeface="Times New Roman" panose="02020603050405020304" pitchFamily="18" charset="0"/>
              </a:rPr>
              <a:t>across all the restaurant is </a:t>
            </a:r>
            <a:r>
              <a:rPr lang="en-IN" sz="2600" b="1" dirty="0">
                <a:latin typeface="Times New Roman" panose="02020603050405020304" pitchFamily="18" charset="0"/>
                <a:cs typeface="Times New Roman" panose="02020603050405020304" pitchFamily="18" charset="0"/>
              </a:rPr>
              <a:t>2.9</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The </a:t>
            </a:r>
            <a:r>
              <a:rPr lang="en-IN" sz="2600" b="1" dirty="0">
                <a:latin typeface="Times New Roman" panose="02020603050405020304" pitchFamily="18" charset="0"/>
                <a:cs typeface="Times New Roman" panose="02020603050405020304" pitchFamily="18" charset="0"/>
              </a:rPr>
              <a:t>average number of votes </a:t>
            </a:r>
            <a:r>
              <a:rPr lang="en-IN" sz="2600" dirty="0">
                <a:latin typeface="Times New Roman" panose="02020603050405020304" pitchFamily="18" charset="0"/>
                <a:cs typeface="Times New Roman" panose="02020603050405020304" pitchFamily="18" charset="0"/>
              </a:rPr>
              <a:t>received per restaurant across the dataset is </a:t>
            </a:r>
            <a:r>
              <a:rPr lang="en-IN" sz="2600" b="1" dirty="0">
                <a:latin typeface="Times New Roman" panose="02020603050405020304" pitchFamily="18" charset="0"/>
                <a:cs typeface="Times New Roman" panose="02020603050405020304" pitchFamily="18" charset="0"/>
              </a:rPr>
              <a:t>156</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The </a:t>
            </a:r>
            <a:r>
              <a:rPr lang="en-IN" sz="2600" b="1" dirty="0">
                <a:latin typeface="Times New Roman" panose="02020603050405020304" pitchFamily="18" charset="0"/>
                <a:cs typeface="Times New Roman" panose="02020603050405020304" pitchFamily="18" charset="0"/>
              </a:rPr>
              <a:t>Average Cost for 2 </a:t>
            </a:r>
            <a:r>
              <a:rPr lang="en-IN" sz="2600" dirty="0">
                <a:latin typeface="Times New Roman" panose="02020603050405020304" pitchFamily="18" charset="0"/>
                <a:cs typeface="Times New Roman" panose="02020603050405020304" pitchFamily="18" charset="0"/>
              </a:rPr>
              <a:t>for as per the entire dataset is </a:t>
            </a:r>
            <a:r>
              <a:rPr lang="en-IN" sz="2600" b="1" dirty="0">
                <a:latin typeface="Times New Roman" panose="02020603050405020304" pitchFamily="18" charset="0"/>
                <a:cs typeface="Times New Roman" panose="02020603050405020304" pitchFamily="18" charset="0"/>
              </a:rPr>
              <a:t>Rs.934.39</a:t>
            </a:r>
          </a:p>
        </p:txBody>
      </p:sp>
      <p:pic>
        <p:nvPicPr>
          <p:cNvPr id="6" name="Picture 5">
            <a:extLst>
              <a:ext uri="{FF2B5EF4-FFF2-40B4-BE49-F238E27FC236}">
                <a16:creationId xmlns:a16="http://schemas.microsoft.com/office/drawing/2014/main" id="{7A284779-25E4-EF5E-27EB-C951791EFD0F}"/>
              </a:ext>
            </a:extLst>
          </p:cNvPr>
          <p:cNvPicPr>
            <a:picLocks noChangeAspect="1"/>
          </p:cNvPicPr>
          <p:nvPr/>
        </p:nvPicPr>
        <p:blipFill>
          <a:blip r:embed="rId2"/>
          <a:stretch>
            <a:fillRect/>
          </a:stretch>
        </p:blipFill>
        <p:spPr>
          <a:xfrm>
            <a:off x="963560" y="1396182"/>
            <a:ext cx="9120192" cy="926672"/>
          </a:xfrm>
          <a:prstGeom prst="rect">
            <a:avLst/>
          </a:prstGeom>
        </p:spPr>
      </p:pic>
    </p:spTree>
    <p:extLst>
      <p:ext uri="{BB962C8B-B14F-4D97-AF65-F5344CB8AC3E}">
        <p14:creationId xmlns:p14="http://schemas.microsoft.com/office/powerpoint/2010/main" val="122083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02D823-5B48-CA9C-D7C1-FEA951F207DD}"/>
              </a:ext>
            </a:extLst>
          </p:cNvPr>
          <p:cNvSpPr>
            <a:spLocks noGrp="1"/>
          </p:cNvSpPr>
          <p:nvPr>
            <p:ph type="title"/>
          </p:nvPr>
        </p:nvSpPr>
        <p:spPr>
          <a:xfrm>
            <a:off x="692304" y="530941"/>
            <a:ext cx="5403696" cy="710381"/>
          </a:xfrm>
        </p:spPr>
        <p:txBody>
          <a:bodyPr>
            <a:normAutofit/>
          </a:bodyPr>
          <a:lstStyle/>
          <a:p>
            <a:r>
              <a:rPr lang="en-US" sz="3600" dirty="0">
                <a:latin typeface="Times New Roman" panose="02020603050405020304" pitchFamily="18" charset="0"/>
                <a:cs typeface="Times New Roman" panose="02020603050405020304" pitchFamily="18" charset="0"/>
              </a:rPr>
              <a:t>Year-wise Restaurant Count </a:t>
            </a:r>
            <a:endParaRPr lang="en-IN" sz="36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2EABE3F4-0667-5072-D54C-087D3306CF5F}"/>
              </a:ext>
            </a:extLst>
          </p:cNvPr>
          <p:cNvSpPr>
            <a:spLocks noGrp="1"/>
          </p:cNvSpPr>
          <p:nvPr>
            <p:ph type="body" sz="half" idx="2"/>
          </p:nvPr>
        </p:nvSpPr>
        <p:spPr>
          <a:xfrm>
            <a:off x="839788" y="2057400"/>
            <a:ext cx="5256212" cy="3811587"/>
          </a:xfrm>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Following Charts shows the count of restaurants that are opened in each year.</a:t>
            </a: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number of restaurants opened per year for the last 8 years is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1061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However,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2018</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has the most restaurants opened i.e.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1102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2012</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has the least opening of restaurants with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1022.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There is an increase of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2.13%</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on restaurants opened from the year 2010 to 2018.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DC4F783-D749-44A9-11DC-EBDBA606EB2C}"/>
              </a:ext>
            </a:extLst>
          </p:cNvPr>
          <p:cNvPicPr>
            <a:picLocks noChangeAspect="1"/>
          </p:cNvPicPr>
          <p:nvPr/>
        </p:nvPicPr>
        <p:blipFill>
          <a:blip r:embed="rId2"/>
          <a:stretch>
            <a:fillRect/>
          </a:stretch>
        </p:blipFill>
        <p:spPr>
          <a:xfrm>
            <a:off x="6371303" y="1929346"/>
            <a:ext cx="4980909" cy="3939641"/>
          </a:xfrm>
          <a:prstGeom prst="rect">
            <a:avLst/>
          </a:prstGeom>
        </p:spPr>
      </p:pic>
    </p:spTree>
    <p:extLst>
      <p:ext uri="{BB962C8B-B14F-4D97-AF65-F5344CB8AC3E}">
        <p14:creationId xmlns:p14="http://schemas.microsoft.com/office/powerpoint/2010/main" val="328438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D82F1-04B8-9599-D2A2-C5074C180DC0}"/>
              </a:ext>
            </a:extLst>
          </p:cNvPr>
          <p:cNvSpPr>
            <a:spLocks noGrp="1"/>
          </p:cNvSpPr>
          <p:nvPr>
            <p:ph type="title"/>
          </p:nvPr>
        </p:nvSpPr>
        <p:spPr>
          <a:xfrm>
            <a:off x="603814" y="457200"/>
            <a:ext cx="5492186" cy="801329"/>
          </a:xfrm>
        </p:spPr>
        <p:txBody>
          <a:bodyPr>
            <a:normAutofit/>
          </a:bodyPr>
          <a:lstStyle/>
          <a:p>
            <a:r>
              <a:rPr lang="en-US" sz="3600" dirty="0">
                <a:latin typeface="Times New Roman" panose="02020603050405020304" pitchFamily="18" charset="0"/>
                <a:cs typeface="Times New Roman" panose="02020603050405020304" pitchFamily="18" charset="0"/>
              </a:rPr>
              <a:t>Country wise Average Raing </a:t>
            </a:r>
            <a:endParaRPr lang="en-IN" sz="36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F45BB4A-AB6D-F8DF-0AA5-AC2048E698C8}"/>
              </a:ext>
            </a:extLst>
          </p:cNvPr>
          <p:cNvSpPr>
            <a:spLocks noGrp="1"/>
          </p:cNvSpPr>
          <p:nvPr>
            <p:ph type="body" sz="half" idx="2"/>
          </p:nvPr>
        </p:nvSpPr>
        <p:spPr>
          <a:xfrm>
            <a:off x="603814" y="2412735"/>
            <a:ext cx="3932237" cy="4134679"/>
          </a:xfrm>
        </p:spPr>
        <p:txBody>
          <a:bodyPr>
            <a:norm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Following Charts shows the average rating for each country. </a:t>
            </a:r>
          </a:p>
          <a:p>
            <a:pPr marL="285750" indent="-285750">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average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rating for the entire data is 2.89</a:t>
            </a:r>
          </a:p>
          <a:p>
            <a:pPr marL="285750" indent="-285750">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However, </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Philippines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has the most average rating i.e. </a:t>
            </a:r>
            <a:r>
              <a:rPr lang="en-IN" sz="1800" b="1" kern="100" dirty="0">
                <a:latin typeface="Times New Roman" panose="02020603050405020304" pitchFamily="18" charset="0"/>
                <a:ea typeface="Calibri" panose="020F0502020204030204" pitchFamily="34" charset="0"/>
                <a:cs typeface="Times New Roman" panose="02020603050405020304" pitchFamily="18" charset="0"/>
              </a:rPr>
              <a:t>4.47</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India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has the least rating of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2.77.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2D84A18-7961-27AB-1C80-0EEF68866F65}"/>
              </a:ext>
            </a:extLst>
          </p:cNvPr>
          <p:cNvPicPr>
            <a:picLocks noChangeAspect="1"/>
          </p:cNvPicPr>
          <p:nvPr/>
        </p:nvPicPr>
        <p:blipFill>
          <a:blip r:embed="rId2"/>
          <a:stretch>
            <a:fillRect/>
          </a:stretch>
        </p:blipFill>
        <p:spPr>
          <a:xfrm>
            <a:off x="6204155" y="1617191"/>
            <a:ext cx="5148057" cy="4134679"/>
          </a:xfrm>
          <a:prstGeom prst="rect">
            <a:avLst/>
          </a:prstGeom>
        </p:spPr>
      </p:pic>
    </p:spTree>
    <p:extLst>
      <p:ext uri="{BB962C8B-B14F-4D97-AF65-F5344CB8AC3E}">
        <p14:creationId xmlns:p14="http://schemas.microsoft.com/office/powerpoint/2010/main" val="107905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DD08D-7DCD-8F6C-4D99-87C224145F1F}"/>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Top 10 Cuisines and Restaurants</a:t>
            </a: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C96EC1-0FB3-D74C-D97A-B7C7D972CB2E}"/>
              </a:ext>
            </a:extLst>
          </p:cNvPr>
          <p:cNvPicPr>
            <a:picLocks noChangeAspect="1"/>
          </p:cNvPicPr>
          <p:nvPr/>
        </p:nvPicPr>
        <p:blipFill>
          <a:blip r:embed="rId2"/>
          <a:stretch>
            <a:fillRect/>
          </a:stretch>
        </p:blipFill>
        <p:spPr>
          <a:xfrm>
            <a:off x="838201" y="1690686"/>
            <a:ext cx="4578493" cy="3412255"/>
          </a:xfrm>
          <a:prstGeom prst="rect">
            <a:avLst/>
          </a:prstGeom>
        </p:spPr>
      </p:pic>
      <p:pic>
        <p:nvPicPr>
          <p:cNvPr id="6" name="Picture 5">
            <a:extLst>
              <a:ext uri="{FF2B5EF4-FFF2-40B4-BE49-F238E27FC236}">
                <a16:creationId xmlns:a16="http://schemas.microsoft.com/office/drawing/2014/main" id="{A47A0F41-AE4A-B553-B640-5349C395FEA0}"/>
              </a:ext>
            </a:extLst>
          </p:cNvPr>
          <p:cNvPicPr>
            <a:picLocks noChangeAspect="1"/>
          </p:cNvPicPr>
          <p:nvPr/>
        </p:nvPicPr>
        <p:blipFill>
          <a:blip r:embed="rId3"/>
          <a:stretch>
            <a:fillRect/>
          </a:stretch>
        </p:blipFill>
        <p:spPr>
          <a:xfrm>
            <a:off x="6775307" y="1690687"/>
            <a:ext cx="4578493" cy="3412255"/>
          </a:xfrm>
          <a:prstGeom prst="rect">
            <a:avLst/>
          </a:prstGeom>
        </p:spPr>
      </p:pic>
      <p:sp>
        <p:nvSpPr>
          <p:cNvPr id="7" name="TextBox 6">
            <a:extLst>
              <a:ext uri="{FF2B5EF4-FFF2-40B4-BE49-F238E27FC236}">
                <a16:creationId xmlns:a16="http://schemas.microsoft.com/office/drawing/2014/main" id="{A08C9F4D-B930-C233-1402-3289643F4CE0}"/>
              </a:ext>
            </a:extLst>
          </p:cNvPr>
          <p:cNvSpPr txBox="1"/>
          <p:nvPr/>
        </p:nvSpPr>
        <p:spPr>
          <a:xfrm>
            <a:off x="1139882" y="5305813"/>
            <a:ext cx="397513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above chart highlights the ten cuisines with the highest average ratings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102D1F-C1E1-357A-31A5-9FEA33ADD090}"/>
              </a:ext>
            </a:extLst>
          </p:cNvPr>
          <p:cNvSpPr txBox="1"/>
          <p:nvPr/>
        </p:nvSpPr>
        <p:spPr>
          <a:xfrm>
            <a:off x="7076989" y="5305813"/>
            <a:ext cx="415145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above chart highlights the ten restaurants with the highest average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242444"/>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TotalTime>
  <Words>1690</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Zomato Restaurant Analysis</vt:lpstr>
      <vt:lpstr>About company</vt:lpstr>
      <vt:lpstr>Business problem statement</vt:lpstr>
      <vt:lpstr>Data Overview</vt:lpstr>
      <vt:lpstr>Approach</vt:lpstr>
      <vt:lpstr>Objective Key Metrics </vt:lpstr>
      <vt:lpstr>Year-wise Restaurant Count </vt:lpstr>
      <vt:lpstr>Country wise Average Raing </vt:lpstr>
      <vt:lpstr>Top 10 Cuisines and Restaurants</vt:lpstr>
      <vt:lpstr>Country wise Restaurant Count </vt:lpstr>
      <vt:lpstr>Country wise Average Cost for two</vt:lpstr>
      <vt:lpstr>Suggestion of countries for expanding</vt:lpstr>
      <vt:lpstr>PowerPoint Presentation</vt:lpstr>
      <vt:lpstr>Visualization</vt:lpstr>
      <vt:lpstr>Visualization </vt:lpstr>
      <vt:lpstr>Cuisine Selection</vt:lpstr>
      <vt:lpstr>Impact of Table booking feature on rating </vt:lpstr>
      <vt:lpstr>Impact of Online Delivery feature on rating </vt:lpstr>
      <vt:lpstr>PowerPoint Presentation</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SUHAS J</dc:creator>
  <cp:lastModifiedBy>SUHAS J</cp:lastModifiedBy>
  <cp:revision>11</cp:revision>
  <dcterms:created xsi:type="dcterms:W3CDTF">2025-05-18T15:06:46Z</dcterms:created>
  <dcterms:modified xsi:type="dcterms:W3CDTF">2025-05-21T15:09:50Z</dcterms:modified>
</cp:coreProperties>
</file>