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3"/>
    <p:sldId id="271" r:id="rId4"/>
    <p:sldId id="257" r:id="rId5"/>
    <p:sldId id="268" r:id="rId6"/>
    <p:sldId id="258" r:id="rId7"/>
    <p:sldId id="259" r:id="rId8"/>
    <p:sldId id="260" r:id="rId9"/>
    <p:sldId id="261" r:id="rId10"/>
    <p:sldId id="262" r:id="rId11"/>
    <p:sldId id="272" r:id="rId12"/>
    <p:sldId id="273" r:id="rId13"/>
    <p:sldId id="274" r:id="rId14"/>
    <p:sldId id="276" r:id="rId15"/>
    <p:sldId id="263" r:id="rId16"/>
    <p:sldId id="275" r:id="rId17"/>
    <p:sldId id="277" r:id="rId18"/>
    <p:sldId id="264" r:id="rId19"/>
    <p:sldId id="265" r:id="rId20"/>
    <p:sldId id="266" r:id="rId21"/>
    <p:sldId id="278" r:id="rId22"/>
    <p:sldId id="26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p:scale>
          <a:sx n="66" d="100"/>
          <a:sy n="66" d="100"/>
        </p:scale>
        <p:origin x="-86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FD01E-22F1-DC45-817B-D8BFE70F87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1EB975B-EB0D-E947-8F92-8F38E346635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FD01E-22F1-DC45-817B-D8BFE70F87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0FFD01E-22F1-DC45-817B-D8BFE70F87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0FFD01E-22F1-DC45-817B-D8BFE70F879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FFD01E-22F1-DC45-817B-D8BFE70F879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FD01E-22F1-DC45-817B-D8BFE70F879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FD01E-22F1-DC45-817B-D8BFE70F87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hasCustomPrompt="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FD01E-22F1-DC45-817B-D8BFE70F8795}" type="datetimeFigureOut">
              <a:rPr lang="en-US" smtClean="0"/>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1EB975B-EB0D-E947-8F92-8F38E346635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FFD01E-22F1-DC45-817B-D8BFE70F8795}" type="datetimeFigureOut">
              <a:rPr lang="en-US" smtClean="0"/>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EB975B-EB0D-E947-8F92-8F38E346635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80604020202020204" charset="0"/>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262" y="3028949"/>
            <a:ext cx="10472738" cy="1508777"/>
          </a:xfrm>
        </p:spPr>
        <p:txBody>
          <a:bodyPr>
            <a:normAutofit/>
          </a:bodyPr>
          <a:lstStyle/>
          <a:p>
            <a:pPr algn="ctr"/>
            <a:r>
              <a:rPr lang="en-US" sz="4400" b="1" dirty="0" smtClean="0">
                <a:latin typeface="Times New Roman" charset="0"/>
                <a:ea typeface="Times New Roman" charset="0"/>
                <a:cs typeface="Times New Roman" charset="0"/>
              </a:rPr>
              <a:t>ANALYSIS OF SIP, RTP AND RTCP PROTOCOLS</a:t>
            </a:r>
            <a:endParaRPr lang="en-US" sz="4400" b="1" dirty="0">
              <a:latin typeface="Times New Roman" charset="0"/>
              <a:ea typeface="Times New Roman" charset="0"/>
              <a:cs typeface="Times New Roman" charset="0"/>
            </a:endParaRPr>
          </a:p>
        </p:txBody>
      </p:sp>
      <p:sp>
        <p:nvSpPr>
          <p:cNvPr id="3" name="Subtitle 2"/>
          <p:cNvSpPr>
            <a:spLocks noGrp="1"/>
          </p:cNvSpPr>
          <p:nvPr>
            <p:ph type="subTitle" idx="1"/>
          </p:nvPr>
        </p:nvSpPr>
        <p:spPr>
          <a:xfrm>
            <a:off x="5672138" y="4680599"/>
            <a:ext cx="4743450" cy="1977376"/>
          </a:xfrm>
        </p:spPr>
        <p:txBody>
          <a:bodyPr>
            <a:noAutofit/>
          </a:bodyPr>
          <a:lstStyle/>
          <a:p>
            <a:pPr algn="ctr"/>
            <a:r>
              <a:rPr lang="en-US" sz="1800" b="1" dirty="0" smtClean="0">
                <a:latin typeface="Times New Roman" charset="0"/>
                <a:ea typeface="Times New Roman" charset="0"/>
                <a:cs typeface="Times New Roman" charset="0"/>
              </a:rPr>
              <a:t>			</a:t>
            </a:r>
            <a:r>
              <a:rPr lang="en-US" sz="2400" b="1" dirty="0" smtClean="0">
                <a:latin typeface="Times New Roman" charset="0"/>
                <a:ea typeface="Times New Roman" charset="0"/>
                <a:cs typeface="Times New Roman" charset="0"/>
              </a:rPr>
              <a:t>Group-12</a:t>
            </a:r>
            <a:endParaRPr lang="en-US" sz="2400" b="1" dirty="0">
              <a:latin typeface="Times New Roman" charset="0"/>
              <a:ea typeface="Times New Roman" charset="0"/>
              <a:cs typeface="Times New Roman" charset="0"/>
            </a:endParaRPr>
          </a:p>
          <a:p>
            <a:r>
              <a:rPr lang="en-US" sz="1800" b="1" dirty="0">
                <a:latin typeface="Times New Roman" charset="0"/>
                <a:ea typeface="Times New Roman" charset="0"/>
                <a:cs typeface="Times New Roman" charset="0"/>
              </a:rPr>
              <a:t>Monica Ashok Kumar: 011436815</a:t>
            </a:r>
            <a:endParaRPr lang="en-US" sz="1800" b="1" dirty="0">
              <a:latin typeface="Times New Roman" charset="0"/>
              <a:ea typeface="Times New Roman" charset="0"/>
              <a:cs typeface="Times New Roman" charset="0"/>
            </a:endParaRPr>
          </a:p>
          <a:p>
            <a:r>
              <a:rPr lang="en-US" sz="1800" b="1" dirty="0">
                <a:latin typeface="Times New Roman" charset="0"/>
                <a:ea typeface="Times New Roman" charset="0"/>
                <a:cs typeface="Times New Roman" charset="0"/>
              </a:rPr>
              <a:t>Nidhi Agarwal: 010728094 </a:t>
            </a:r>
            <a:endParaRPr lang="en-US" sz="1800" b="1" dirty="0">
              <a:latin typeface="Times New Roman" charset="0"/>
              <a:ea typeface="Times New Roman" charset="0"/>
              <a:cs typeface="Times New Roman" charset="0"/>
            </a:endParaRPr>
          </a:p>
          <a:p>
            <a:r>
              <a:rPr lang="en-US" sz="1800" b="1" dirty="0" err="1">
                <a:latin typeface="Times New Roman" charset="0"/>
                <a:ea typeface="Times New Roman" charset="0"/>
                <a:cs typeface="Times New Roman" charset="0"/>
              </a:rPr>
              <a:t>Sachin</a:t>
            </a:r>
            <a:r>
              <a:rPr lang="en-US" sz="1800" b="1" dirty="0">
                <a:latin typeface="Times New Roman" charset="0"/>
                <a:ea typeface="Times New Roman" charset="0"/>
                <a:cs typeface="Times New Roman" charset="0"/>
              </a:rPr>
              <a:t> SP: 011425856</a:t>
            </a:r>
            <a:endParaRPr lang="en-US" sz="1800" b="1" dirty="0">
              <a:latin typeface="Times New Roman" charset="0"/>
              <a:ea typeface="Times New Roman" charset="0"/>
              <a:cs typeface="Times New Roman" charset="0"/>
            </a:endParaRPr>
          </a:p>
          <a:p>
            <a:r>
              <a:rPr lang="en-US" sz="1800" b="1" dirty="0" err="1">
                <a:latin typeface="Times New Roman" charset="0"/>
                <a:ea typeface="Times New Roman" charset="0"/>
                <a:cs typeface="Times New Roman" charset="0"/>
              </a:rPr>
              <a:t>Suhas</a:t>
            </a:r>
            <a:r>
              <a:rPr lang="en-US" sz="1800" b="1" dirty="0">
                <a:latin typeface="Times New Roman" charset="0"/>
                <a:ea typeface="Times New Roman" charset="0"/>
                <a:cs typeface="Times New Roman" charset="0"/>
              </a:rPr>
              <a:t> </a:t>
            </a:r>
            <a:r>
              <a:rPr lang="en-US" sz="1800" b="1" dirty="0" err="1">
                <a:latin typeface="Times New Roman" charset="0"/>
                <a:ea typeface="Times New Roman" charset="0"/>
                <a:cs typeface="Times New Roman" charset="0"/>
              </a:rPr>
              <a:t>Janardhan</a:t>
            </a:r>
            <a:r>
              <a:rPr lang="en-US" sz="1800" b="1" dirty="0">
                <a:latin typeface="Times New Roman" charset="0"/>
                <a:ea typeface="Times New Roman" charset="0"/>
                <a:cs typeface="Times New Roman" charset="0"/>
              </a:rPr>
              <a:t>: 011169054</a:t>
            </a: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7176" y="134288"/>
            <a:ext cx="3087162" cy="27517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57324" y="128368"/>
            <a:ext cx="3057525"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Lab Setup</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600200" y="1758468"/>
            <a:ext cx="10018713" cy="4853354"/>
          </a:xfrm>
        </p:spPr>
        <p:txBody>
          <a:bodyPr>
            <a:normAutofit/>
          </a:bodyPr>
          <a:lstStyle/>
          <a:p>
            <a:pPr marL="0" indent="0">
              <a:buNone/>
            </a:pPr>
            <a:r>
              <a:rPr lang="en-US" dirty="0" smtClean="0">
                <a:latin typeface="Times New Roman" charset="0"/>
                <a:ea typeface="Times New Roman" charset="0"/>
                <a:cs typeface="Times New Roman" charset="0"/>
              </a:rPr>
              <a:t>We have made use of </a:t>
            </a:r>
            <a:r>
              <a:rPr lang="en-US" dirty="0" err="1" smtClean="0">
                <a:latin typeface="Times New Roman" charset="0"/>
                <a:ea typeface="Times New Roman" charset="0"/>
                <a:cs typeface="Times New Roman" charset="0"/>
              </a:rPr>
              <a:t>Jitsi</a:t>
            </a:r>
            <a:r>
              <a:rPr lang="en-US" dirty="0" smtClean="0">
                <a:latin typeface="Times New Roman" charset="0"/>
                <a:ea typeface="Times New Roman" charset="0"/>
                <a:cs typeface="Times New Roman" charset="0"/>
              </a:rPr>
              <a:t> application for analyzing SIP. </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dirty="0" err="1" smtClean="0">
                <a:latin typeface="Times New Roman" charset="0"/>
                <a:ea typeface="Times New Roman" charset="0"/>
                <a:cs typeface="Times New Roman" charset="0"/>
              </a:rPr>
              <a:t>Jitsi</a:t>
            </a:r>
            <a:r>
              <a:rPr lang="en-US" dirty="0" smtClean="0">
                <a:latin typeface="Times New Roman" charset="0"/>
                <a:ea typeface="Times New Roman" charset="0"/>
                <a:cs typeface="Times New Roman" charset="0"/>
              </a:rPr>
              <a:t> is an open source videoconferencing and instant                                                    messaging application for Linux, Windows, Android                                                          and Mac OS X. It supports telephony protocols,                                                                       video/voice streaming and conferencing like SIP,                                                           RTP/RTCP etc.</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dirty="0" err="1" smtClean="0">
                <a:latin typeface="Times New Roman" charset="0"/>
                <a:ea typeface="Times New Roman" charset="0"/>
                <a:cs typeface="Times New Roman" charset="0"/>
              </a:rPr>
              <a:t>Jitsi</a:t>
            </a:r>
            <a:r>
              <a:rPr lang="en-US" dirty="0" smtClean="0">
                <a:latin typeface="Times New Roman" charset="0"/>
                <a:ea typeface="Times New Roman" charset="0"/>
                <a:cs typeface="Times New Roman" charset="0"/>
              </a:rPr>
              <a:t> gives us options to setup multiple accounts.                                                                 We have created a SIP account for our lab setup</a:t>
            </a:r>
            <a:r>
              <a:rPr lang="en-US" dirty="0" smtClean="0"/>
              <a:t>.</a:t>
            </a:r>
            <a:endParaRPr lang="en-IN" dirty="0" smtClean="0"/>
          </a:p>
          <a:p>
            <a:pPr marL="0" indent="0">
              <a:buNone/>
            </a:pPr>
            <a:endParaRPr lang="en-US" dirty="0" smtClean="0">
              <a:latin typeface="Times New Roman" charset="0"/>
              <a:ea typeface="Times New Roman" charset="0"/>
              <a:cs typeface="Times New Roman" charset="0"/>
            </a:endParaRPr>
          </a:p>
          <a:p>
            <a:pPr marL="0" indent="0">
              <a:buNone/>
            </a:pPr>
            <a:endParaRPr lang="en-IN" dirty="0" smtClean="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pic>
        <p:nvPicPr>
          <p:cNvPr id="7" name="Picture 6" descr="jitsi.PNG"/>
          <p:cNvPicPr/>
          <p:nvPr/>
        </p:nvPicPr>
        <p:blipFill>
          <a:blip r:embed="rId1" cstate="print"/>
          <a:stretch>
            <a:fillRect/>
          </a:stretch>
        </p:blipFill>
        <p:spPr>
          <a:xfrm>
            <a:off x="8736037" y="114300"/>
            <a:ext cx="3348918" cy="651158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
          <p:cNvPicPr/>
          <p:nvPr/>
        </p:nvPicPr>
        <p:blipFill>
          <a:blip r:embed="rId1" cstate="print"/>
          <a:stretch>
            <a:fillRect/>
          </a:stretch>
        </p:blipFill>
        <p:spPr>
          <a:xfrm>
            <a:off x="2672862" y="604911"/>
            <a:ext cx="7891975" cy="4811150"/>
          </a:xfrm>
          <a:prstGeom prst="rect">
            <a:avLst/>
          </a:prstGeom>
        </p:spPr>
      </p:pic>
      <p:sp>
        <p:nvSpPr>
          <p:cNvPr id="5" name="Title 1"/>
          <p:cNvSpPr txBox="1"/>
          <p:nvPr/>
        </p:nvSpPr>
        <p:spPr>
          <a:xfrm>
            <a:off x="2841674" y="5669280"/>
            <a:ext cx="8131126"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err="1" smtClean="0">
                <a:latin typeface="Times New Roman" charset="0"/>
                <a:cs typeface="Times New Roman" charset="0"/>
              </a:rPr>
              <a:t>Jitsi</a:t>
            </a:r>
            <a:r>
              <a:rPr lang="en-US" sz="2500" dirty="0" smtClean="0">
                <a:latin typeface="Times New Roman" charset="0"/>
                <a:cs typeface="Times New Roman" charset="0"/>
              </a:rPr>
              <a:t> gives us options to setup multiple accounts. We have created a SIP account for our lab setup.</a:t>
            </a:r>
            <a:endParaRPr lang="en-IN" sz="2500"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sip users"/>
          <p:cNvPicPr/>
          <p:nvPr/>
        </p:nvPicPr>
        <p:blipFill>
          <a:blip r:embed="rId1" cstate="print"/>
          <a:stretch>
            <a:fillRect/>
          </a:stretch>
        </p:blipFill>
        <p:spPr>
          <a:xfrm>
            <a:off x="2546262" y="1640385"/>
            <a:ext cx="8131126" cy="5027711"/>
          </a:xfrm>
          <a:prstGeom prst="rect">
            <a:avLst/>
          </a:prstGeom>
        </p:spPr>
      </p:pic>
      <p:sp>
        <p:nvSpPr>
          <p:cNvPr id="5" name="Title 1"/>
          <p:cNvSpPr txBox="1"/>
          <p:nvPr/>
        </p:nvSpPr>
        <p:spPr>
          <a:xfrm>
            <a:off x="1569868" y="212776"/>
            <a:ext cx="9220064" cy="129246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latin typeface="Times New Roman" charset="0"/>
                <a:cs typeface="Times New Roman" charset="0"/>
              </a:rPr>
              <a:t>In order to use the </a:t>
            </a:r>
            <a:r>
              <a:rPr lang="en-US" sz="2400" dirty="0" err="1" smtClean="0">
                <a:latin typeface="Times New Roman" charset="0"/>
                <a:cs typeface="Times New Roman" charset="0"/>
              </a:rPr>
              <a:t>Jitsi</a:t>
            </a:r>
            <a:r>
              <a:rPr lang="en-US" sz="2400" dirty="0" smtClean="0">
                <a:latin typeface="Times New Roman" charset="0"/>
                <a:cs typeface="Times New Roman" charset="0"/>
              </a:rPr>
              <a:t> application or any other </a:t>
            </a:r>
            <a:r>
              <a:rPr lang="en-US" sz="2400" dirty="0" err="1" smtClean="0">
                <a:latin typeface="Times New Roman" charset="0"/>
                <a:cs typeface="Times New Roman" charset="0"/>
              </a:rPr>
              <a:t>voip</a:t>
            </a:r>
            <a:r>
              <a:rPr lang="en-US" sz="2400" dirty="0" smtClean="0">
                <a:latin typeface="Times New Roman" charset="0"/>
                <a:cs typeface="Times New Roman" charset="0"/>
              </a:rPr>
              <a:t> applications we need to have a dedicated domain. We have made use of “Onsip.com” which provides a free domains. </a:t>
            </a:r>
            <a:endParaRPr lang="en-IN" sz="2400"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nected"/>
          <p:cNvPicPr/>
          <p:nvPr/>
        </p:nvPicPr>
        <p:blipFill>
          <a:blip r:embed="rId1" cstate="print"/>
          <a:stretch>
            <a:fillRect/>
          </a:stretch>
        </p:blipFill>
        <p:spPr>
          <a:xfrm>
            <a:off x="1068796" y="2264229"/>
            <a:ext cx="5351780" cy="4172857"/>
          </a:xfrm>
          <a:prstGeom prst="rect">
            <a:avLst/>
          </a:prstGeom>
        </p:spPr>
      </p:pic>
      <p:pic>
        <p:nvPicPr>
          <p:cNvPr id="5" name="Picture 4" descr="Disconnected"/>
          <p:cNvPicPr/>
          <p:nvPr/>
        </p:nvPicPr>
        <p:blipFill>
          <a:blip r:embed="rId2" cstate="print"/>
          <a:stretch>
            <a:fillRect/>
          </a:stretch>
        </p:blipFill>
        <p:spPr>
          <a:xfrm>
            <a:off x="6652805" y="2264229"/>
            <a:ext cx="5326380" cy="4172857"/>
          </a:xfrm>
          <a:prstGeom prst="rect">
            <a:avLst/>
          </a:prstGeom>
        </p:spPr>
      </p:pic>
      <p:sp>
        <p:nvSpPr>
          <p:cNvPr id="6" name="Title 1"/>
          <p:cNvSpPr txBox="1"/>
          <p:nvPr/>
        </p:nvSpPr>
        <p:spPr>
          <a:xfrm>
            <a:off x="1802092" y="488542"/>
            <a:ext cx="9220064" cy="184825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latin typeface="Times New Roman" charset="0"/>
                <a:cs typeface="Times New Roman" charset="0"/>
              </a:rPr>
              <a:t>Call Setup</a:t>
            </a:r>
            <a:endParaRPr lang="en-IN" sz="2800" b="1" dirty="0" smtClean="0">
              <a:latin typeface="Times New Roman" charset="0"/>
              <a:cs typeface="Times New Roman" charset="0"/>
            </a:endParaRPr>
          </a:p>
          <a:p>
            <a:endParaRPr lang="en-IN" sz="2800" b="1" dirty="0" smtClean="0">
              <a:latin typeface="Times New Roman" charset="0"/>
              <a:cs typeface="Times New Roman" charset="0"/>
            </a:endParaRPr>
          </a:p>
          <a:p>
            <a:pPr algn="l"/>
            <a:r>
              <a:rPr lang="en-IN" sz="2400" dirty="0" smtClean="0">
                <a:latin typeface="Times New Roman" charset="0"/>
                <a:cs typeface="Times New Roman" charset="0"/>
              </a:rPr>
              <a:t>Both video and voice calls were made and different SIP messages were observed and analysed using the </a:t>
            </a:r>
            <a:r>
              <a:rPr lang="en-IN" sz="2400" dirty="0" err="1" smtClean="0">
                <a:latin typeface="Times New Roman" charset="0"/>
                <a:cs typeface="Times New Roman" charset="0"/>
              </a:rPr>
              <a:t>Wireshark</a:t>
            </a:r>
            <a:r>
              <a:rPr lang="en-IN" sz="2400" dirty="0" smtClean="0">
                <a:latin typeface="Times New Roman" charset="0"/>
                <a:cs typeface="Times New Roman" charset="0"/>
              </a:rPr>
              <a:t>. Call flow Sequence was also analysed for various scenarios like Busy, Cancel, Complete calls.</a:t>
            </a:r>
            <a:endParaRPr lang="en-IN" sz="2400" dirty="0" smtClean="0">
              <a:latin typeface="Times New Roman" charset="0"/>
              <a:cs typeface="Times New Roman" charset="0"/>
            </a:endParaRPr>
          </a:p>
          <a:p>
            <a:endParaRPr lang="en-IN" sz="2400" b="1" dirty="0" smtClean="0">
              <a:latin typeface="Times New Roman" charset="0"/>
              <a:cs typeface="Times New Roman" charset="0"/>
            </a:endParaRPr>
          </a:p>
          <a:p>
            <a:endParaRPr lang="en-IN" sz="2400" b="1"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600200" y="114300"/>
            <a:ext cx="6972300"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Basic SIP call scenario captured </a:t>
            </a:r>
            <a:endParaRPr lang="en-US" dirty="0">
              <a:latin typeface="Times New Roman" charset="0"/>
              <a:ea typeface="Times New Roman" charset="0"/>
              <a:cs typeface="Times New Roman"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8838" y="942976"/>
            <a:ext cx="9529762" cy="542817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cstate="print"/>
          <a:stretch>
            <a:fillRect/>
          </a:stretch>
        </p:blipFill>
        <p:spPr>
          <a:xfrm>
            <a:off x="2554511" y="1596556"/>
            <a:ext cx="8345714" cy="5196115"/>
          </a:xfrm>
          <a:prstGeom prst="rect">
            <a:avLst/>
          </a:prstGeom>
          <a:noFill/>
          <a:ln w="9525">
            <a:noFill/>
            <a:miter/>
          </a:ln>
        </p:spPr>
      </p:pic>
      <p:sp>
        <p:nvSpPr>
          <p:cNvPr id="5" name="Title 1"/>
          <p:cNvSpPr txBox="1"/>
          <p:nvPr/>
        </p:nvSpPr>
        <p:spPr>
          <a:xfrm>
            <a:off x="2554511" y="317496"/>
            <a:ext cx="8345713" cy="169998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latin typeface="Times New Roman" charset="0"/>
                <a:ea typeface="Times New Roman" charset="0"/>
                <a:cs typeface="Times New Roman" charset="0"/>
              </a:rPr>
              <a:t>SIP Messages</a:t>
            </a:r>
            <a:endParaRPr lang="en-US" sz="3200" b="1" dirty="0" smtClean="0">
              <a:latin typeface="Times New Roman" charset="0"/>
              <a:ea typeface="Times New Roman" charset="0"/>
              <a:cs typeface="Times New Roman" charset="0"/>
            </a:endParaRPr>
          </a:p>
          <a:p>
            <a:pPr algn="l"/>
            <a:r>
              <a:rPr lang="en-US" sz="2400" dirty="0" smtClean="0">
                <a:latin typeface="Times New Roman" charset="0"/>
                <a:ea typeface="Times New Roman" charset="0"/>
                <a:cs typeface="Times New Roman" charset="0"/>
              </a:rPr>
              <a:t>Analysis of different SIP messages during the call between two users </a:t>
            </a:r>
            <a:r>
              <a:rPr lang="en-US" sz="2400" dirty="0" err="1" smtClean="0">
                <a:latin typeface="Times New Roman" charset="0"/>
                <a:ea typeface="Times New Roman" charset="0"/>
                <a:cs typeface="Times New Roman" charset="0"/>
              </a:rPr>
              <a:t>analysed</a:t>
            </a:r>
            <a:r>
              <a:rPr lang="en-US" sz="2400" dirty="0" smtClean="0">
                <a:latin typeface="Times New Roman" charset="0"/>
                <a:ea typeface="Times New Roman" charset="0"/>
                <a:cs typeface="Times New Roman" charset="0"/>
              </a:rPr>
              <a:t> using </a:t>
            </a:r>
            <a:r>
              <a:rPr lang="en-US" sz="2400" dirty="0" err="1" smtClean="0">
                <a:latin typeface="Times New Roman" charset="0"/>
                <a:ea typeface="Times New Roman" charset="0"/>
                <a:cs typeface="Times New Roman" charset="0"/>
              </a:rPr>
              <a:t>wireshark</a:t>
            </a:r>
            <a:r>
              <a:rPr lang="en-US" sz="2400" dirty="0" smtClean="0">
                <a:latin typeface="Times New Roman" charset="0"/>
                <a:ea typeface="Times New Roman" charset="0"/>
                <a:cs typeface="Times New Roman" charset="0"/>
              </a:rPr>
              <a:t>.</a:t>
            </a:r>
            <a:endParaRPr lang="en-US" sz="2400"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554511" y="56244"/>
            <a:ext cx="8345713" cy="169998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latin typeface="Times New Roman" charset="0"/>
                <a:ea typeface="Times New Roman" charset="0"/>
                <a:cs typeface="Times New Roman" charset="0"/>
              </a:rPr>
              <a:t>SIP Call Flow Sequence</a:t>
            </a:r>
            <a:endParaRPr lang="en-US" sz="3200" b="1" dirty="0" smtClean="0">
              <a:latin typeface="Times New Roman" charset="0"/>
              <a:ea typeface="Times New Roman" charset="0"/>
              <a:cs typeface="Times New Roman" charset="0"/>
            </a:endParaRPr>
          </a:p>
          <a:p>
            <a:pPr algn="l"/>
            <a:r>
              <a:rPr lang="en-US" sz="2400" dirty="0" smtClean="0">
                <a:latin typeface="Times New Roman" charset="0"/>
                <a:ea typeface="Times New Roman" charset="0"/>
                <a:cs typeface="Times New Roman" charset="0"/>
              </a:rPr>
              <a:t>Call flow sequence was </a:t>
            </a:r>
            <a:r>
              <a:rPr lang="en-US" sz="2400" dirty="0" err="1" smtClean="0">
                <a:latin typeface="Times New Roman" charset="0"/>
                <a:ea typeface="Times New Roman" charset="0"/>
                <a:cs typeface="Times New Roman" charset="0"/>
              </a:rPr>
              <a:t>analysed</a:t>
            </a:r>
            <a:r>
              <a:rPr lang="en-US" sz="2400" dirty="0" smtClean="0">
                <a:latin typeface="Times New Roman" charset="0"/>
                <a:ea typeface="Times New Roman" charset="0"/>
                <a:cs typeface="Times New Roman" charset="0"/>
              </a:rPr>
              <a:t> using </a:t>
            </a:r>
            <a:r>
              <a:rPr lang="en-US" sz="2400" dirty="0" err="1" smtClean="0">
                <a:latin typeface="Times New Roman" charset="0"/>
                <a:ea typeface="Times New Roman" charset="0"/>
                <a:cs typeface="Times New Roman" charset="0"/>
              </a:rPr>
              <a:t>wireshark</a:t>
            </a:r>
            <a:r>
              <a:rPr lang="en-US" sz="2400" dirty="0" smtClean="0">
                <a:latin typeface="Times New Roman" charset="0"/>
                <a:ea typeface="Times New Roman" charset="0"/>
                <a:cs typeface="Times New Roman" charset="0"/>
              </a:rPr>
              <a:t> for different call scenarios like busy, cancel and a complete call.</a:t>
            </a:r>
            <a:endParaRPr lang="en-US" dirty="0">
              <a:latin typeface="Times New Roman" charset="0"/>
              <a:ea typeface="Times New Roman" charset="0"/>
              <a:cs typeface="Times New Roman" charset="0"/>
            </a:endParaRPr>
          </a:p>
        </p:txBody>
      </p:sp>
      <p:pic>
        <p:nvPicPr>
          <p:cNvPr id="5" name="Picture 4" descr="Busycall"/>
          <p:cNvPicPr/>
          <p:nvPr/>
        </p:nvPicPr>
        <p:blipFill>
          <a:blip r:embed="rId1" cstate="print"/>
          <a:stretch>
            <a:fillRect/>
          </a:stretch>
        </p:blipFill>
        <p:spPr>
          <a:xfrm>
            <a:off x="0" y="1886856"/>
            <a:ext cx="6096000" cy="4761591"/>
          </a:xfrm>
          <a:prstGeom prst="rect">
            <a:avLst/>
          </a:prstGeom>
        </p:spPr>
      </p:pic>
      <p:pic>
        <p:nvPicPr>
          <p:cNvPr id="6" name="Picture 5" descr="Cancelcall"/>
          <p:cNvPicPr/>
          <p:nvPr/>
        </p:nvPicPr>
        <p:blipFill>
          <a:blip r:embed="rId2" cstate="print"/>
          <a:stretch>
            <a:fillRect/>
          </a:stretch>
        </p:blipFill>
        <p:spPr>
          <a:xfrm>
            <a:off x="6157686" y="1901370"/>
            <a:ext cx="6034314" cy="476159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28750" y="114300"/>
            <a:ext cx="2557462"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Attacks</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600200" y="942975"/>
            <a:ext cx="10018713" cy="5586413"/>
          </a:xfrm>
        </p:spPr>
        <p:txBody>
          <a:bodyPr>
            <a:normAutofit/>
          </a:bodyPr>
          <a:lstStyle/>
          <a:p>
            <a:pPr marL="0" indent="0">
              <a:buNone/>
            </a:pPr>
            <a:r>
              <a:rPr lang="en-US" b="1" dirty="0" smtClean="0">
                <a:latin typeface="Times New Roman" charset="0"/>
                <a:ea typeface="Times New Roman" charset="0"/>
                <a:cs typeface="Times New Roman" charset="0"/>
              </a:rPr>
              <a:t>Flooding Attack:</a:t>
            </a:r>
            <a:endParaRPr lang="en-US" b="1" dirty="0" smtClean="0">
              <a:latin typeface="Times New Roman" charset="0"/>
              <a:ea typeface="Times New Roman" charset="0"/>
              <a:cs typeface="Times New Roman" charset="0"/>
            </a:endParaRPr>
          </a:p>
          <a:p>
            <a:pPr marL="457200" lvl="1" indent="0">
              <a:buNone/>
            </a:pPr>
            <a:r>
              <a:rPr lang="en-US" dirty="0">
                <a:latin typeface="Times New Roman" charset="0"/>
                <a:ea typeface="Times New Roman" charset="0"/>
                <a:cs typeface="Times New Roman" charset="0"/>
              </a:rPr>
              <a:t>One of the cardinal network elements in SIP telephony service is the registrar. </a:t>
            </a:r>
            <a:r>
              <a:rPr lang="en-US" dirty="0" smtClean="0">
                <a:latin typeface="Times New Roman" charset="0"/>
                <a:ea typeface="Times New Roman" charset="0"/>
                <a:cs typeface="Times New Roman" charset="0"/>
              </a:rPr>
              <a:t>In </a:t>
            </a:r>
            <a:r>
              <a:rPr lang="en-US" dirty="0">
                <a:latin typeface="Times New Roman" charset="0"/>
                <a:ea typeface="Times New Roman" charset="0"/>
                <a:cs typeface="Times New Roman" charset="0"/>
              </a:rPr>
              <a:t>this attacker launches an attack against a registrar by employing a large number of registration requests, he/she aims to accomplish one of the two goal: to guess legitimate users’ passwords or to cause a </a:t>
            </a:r>
            <a:r>
              <a:rPr lang="en-US" dirty="0" err="1">
                <a:latin typeface="Times New Roman" charset="0"/>
                <a:ea typeface="Times New Roman" charset="0"/>
                <a:cs typeface="Times New Roman" charset="0"/>
              </a:rPr>
              <a:t>DoS</a:t>
            </a:r>
            <a:r>
              <a:rPr lang="en-US" dirty="0">
                <a:latin typeface="Times New Roman" charset="0"/>
                <a:ea typeface="Times New Roman" charset="0"/>
                <a:cs typeface="Times New Roman" charset="0"/>
              </a:rPr>
              <a:t> in the SIP </a:t>
            </a:r>
            <a:r>
              <a:rPr lang="en-US" dirty="0" smtClean="0">
                <a:latin typeface="Times New Roman" charset="0"/>
                <a:ea typeface="Times New Roman" charset="0"/>
                <a:cs typeface="Times New Roman" charset="0"/>
              </a:rPr>
              <a:t>registrar.</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b="1" dirty="0">
                <a:latin typeface="Times New Roman" charset="0"/>
                <a:ea typeface="Times New Roman" charset="0"/>
                <a:cs typeface="Times New Roman" charset="0"/>
              </a:rPr>
              <a:t>Parser </a:t>
            </a:r>
            <a:r>
              <a:rPr lang="en-US" b="1" dirty="0" smtClean="0">
                <a:latin typeface="Times New Roman" charset="0"/>
                <a:ea typeface="Times New Roman" charset="0"/>
                <a:cs typeface="Times New Roman" charset="0"/>
              </a:rPr>
              <a:t>Attack:</a:t>
            </a:r>
            <a:endParaRPr lang="en-US" b="1" dirty="0" smtClean="0">
              <a:latin typeface="Times New Roman" charset="0"/>
              <a:ea typeface="Times New Roman" charset="0"/>
              <a:cs typeface="Times New Roman" charset="0"/>
            </a:endParaRPr>
          </a:p>
          <a:p>
            <a:pPr marL="457200" lvl="1" indent="0">
              <a:buNone/>
            </a:pPr>
            <a:r>
              <a:rPr lang="en-US" dirty="0" smtClean="0">
                <a:latin typeface="Times New Roman" charset="0"/>
                <a:ea typeface="Times New Roman" charset="0"/>
                <a:cs typeface="Times New Roman" charset="0"/>
              </a:rPr>
              <a:t>In </a:t>
            </a:r>
            <a:r>
              <a:rPr lang="en-US" dirty="0">
                <a:latin typeface="Times New Roman" charset="0"/>
                <a:ea typeface="Times New Roman" charset="0"/>
                <a:cs typeface="Times New Roman" charset="0"/>
              </a:rPr>
              <a:t>these kind of attacks the intruder builds a malformed message and tries </a:t>
            </a:r>
            <a:r>
              <a:rPr lang="en-US" dirty="0" smtClean="0">
                <a:latin typeface="Times New Roman" charset="0"/>
                <a:ea typeface="Times New Roman" charset="0"/>
                <a:cs typeface="Times New Roman" charset="0"/>
              </a:rPr>
              <a:t>sending </a:t>
            </a:r>
            <a:r>
              <a:rPr lang="en-US" dirty="0">
                <a:latin typeface="Times New Roman" charset="0"/>
                <a:ea typeface="Times New Roman" charset="0"/>
                <a:cs typeface="Times New Roman" charset="0"/>
              </a:rPr>
              <a:t>to the target and when the target receives this kind of malformed </a:t>
            </a:r>
            <a:r>
              <a:rPr lang="en-US" dirty="0" smtClean="0">
                <a:latin typeface="Times New Roman" charset="0"/>
                <a:ea typeface="Times New Roman" charset="0"/>
                <a:cs typeface="Times New Roman" charset="0"/>
              </a:rPr>
              <a:t>messages it </a:t>
            </a:r>
            <a:r>
              <a:rPr lang="en-US" dirty="0">
                <a:latin typeface="Times New Roman" charset="0"/>
                <a:ea typeface="Times New Roman" charset="0"/>
                <a:cs typeface="Times New Roman" charset="0"/>
              </a:rPr>
              <a:t>might crash or result in improper behavior</a:t>
            </a:r>
            <a:r>
              <a:rPr lang="en-US" dirty="0" smtClean="0">
                <a:latin typeface="Times New Roman" charset="0"/>
                <a:ea typeface="Times New Roman" charset="0"/>
                <a:cs typeface="Times New Roman" charset="0"/>
              </a:rPr>
              <a:t>.</a:t>
            </a:r>
            <a:br>
              <a:rPr lang="en-US" dirty="0"/>
            </a:br>
            <a:endParaRPr lang="en-US" b="1"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8750" y="257175"/>
            <a:ext cx="4914900"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a:t>
            </a:r>
            <a:r>
              <a:rPr lang="en-US" smtClean="0">
                <a:latin typeface="Times New Roman" charset="0"/>
                <a:ea typeface="Times New Roman" charset="0"/>
                <a:cs typeface="Times New Roman" charset="0"/>
              </a:rPr>
              <a:t>Attacks Continued</a:t>
            </a:r>
            <a:endParaRPr lang="en-US" dirty="0">
              <a:latin typeface="Times New Roman" charset="0"/>
              <a:ea typeface="Times New Roman" charset="0"/>
              <a:cs typeface="Times New Roman" charset="0"/>
            </a:endParaRPr>
          </a:p>
        </p:txBody>
      </p:sp>
      <p:sp>
        <p:nvSpPr>
          <p:cNvPr id="6" name="Content Placeholder 2"/>
          <p:cNvSpPr>
            <a:spLocks noGrp="1"/>
          </p:cNvSpPr>
          <p:nvPr>
            <p:ph idx="1"/>
          </p:nvPr>
        </p:nvSpPr>
        <p:spPr>
          <a:xfrm>
            <a:off x="1543049" y="1343025"/>
            <a:ext cx="10018713" cy="5300664"/>
          </a:xfrm>
        </p:spPr>
        <p:txBody>
          <a:bodyPr>
            <a:normAutofit/>
          </a:bodyPr>
          <a:lstStyle/>
          <a:p>
            <a:pPr marL="0" indent="0">
              <a:buNone/>
            </a:pPr>
            <a:r>
              <a:rPr lang="en-US" b="1" dirty="0" smtClean="0">
                <a:latin typeface="Times New Roman" charset="0"/>
                <a:ea typeface="Times New Roman" charset="0"/>
                <a:cs typeface="Times New Roman" charset="0"/>
              </a:rPr>
              <a:t>Message Flows Attack</a:t>
            </a:r>
            <a:endParaRPr lang="en-US" b="1" dirty="0" smtClean="0">
              <a:latin typeface="Times New Roman" charset="0"/>
              <a:ea typeface="Times New Roman" charset="0"/>
              <a:cs typeface="Times New Roman" charset="0"/>
            </a:endParaRPr>
          </a:p>
          <a:p>
            <a:pPr marL="457200" lvl="1" indent="0">
              <a:buNone/>
            </a:pPr>
            <a:r>
              <a:rPr lang="en-US" dirty="0">
                <a:latin typeface="Times New Roman" charset="0"/>
                <a:ea typeface="Times New Roman" charset="0"/>
                <a:cs typeface="Times New Roman" charset="0"/>
              </a:rPr>
              <a:t>Message ﬂow attacks are the attacks made on the message ﬂow of SIP. The main reason for attacker to launch attacks by these messages is the lack </a:t>
            </a:r>
            <a:r>
              <a:rPr lang="en-US" dirty="0" smtClean="0">
                <a:latin typeface="Times New Roman" charset="0"/>
                <a:ea typeface="Times New Roman" charset="0"/>
                <a:cs typeface="Times New Roman" charset="0"/>
              </a:rPr>
              <a:t>of authentication </a:t>
            </a:r>
            <a:r>
              <a:rPr lang="en-US" dirty="0">
                <a:latin typeface="Times New Roman" charset="0"/>
                <a:ea typeface="Times New Roman" charset="0"/>
                <a:cs typeface="Times New Roman" charset="0"/>
              </a:rPr>
              <a:t>or improper authentication mechanism by the SIP </a:t>
            </a:r>
            <a:r>
              <a:rPr lang="en-US" dirty="0" smtClean="0">
                <a:latin typeface="Times New Roman" charset="0"/>
                <a:ea typeface="Times New Roman" charset="0"/>
                <a:cs typeface="Times New Roman" charset="0"/>
              </a:rPr>
              <a:t>participants. These </a:t>
            </a:r>
            <a:r>
              <a:rPr lang="en-US" dirty="0">
                <a:latin typeface="Times New Roman" charset="0"/>
                <a:ea typeface="Times New Roman" charset="0"/>
                <a:cs typeface="Times New Roman" charset="0"/>
              </a:rPr>
              <a:t>kind of message attacks may result in </a:t>
            </a:r>
            <a:r>
              <a:rPr lang="en-US" dirty="0" err="1">
                <a:latin typeface="Times New Roman" charset="0"/>
                <a:ea typeface="Times New Roman" charset="0"/>
                <a:cs typeface="Times New Roman" charset="0"/>
              </a:rPr>
              <a:t>DoS</a:t>
            </a:r>
            <a:r>
              <a:rPr lang="en-US" dirty="0">
                <a:latin typeface="Times New Roman" charset="0"/>
                <a:ea typeface="Times New Roman" charset="0"/>
                <a:cs typeface="Times New Roman" charset="0"/>
              </a:rPr>
              <a:t> and improper billing </a:t>
            </a:r>
            <a:r>
              <a:rPr lang="en-US" dirty="0" smtClean="0">
                <a:latin typeface="Times New Roman" charset="0"/>
                <a:ea typeface="Times New Roman" charset="0"/>
                <a:cs typeface="Times New Roman" charset="0"/>
              </a:rPr>
              <a:t>scenarios.</a:t>
            </a:r>
            <a:endParaRPr lang="en-US" dirty="0" smtClean="0">
              <a:latin typeface="Times New Roman" charset="0"/>
              <a:ea typeface="Times New Roman" charset="0"/>
              <a:cs typeface="Times New Roman" charset="0"/>
            </a:endParaRPr>
          </a:p>
          <a:p>
            <a:pPr marL="457200" lvl="1" indent="0">
              <a:buNone/>
            </a:pPr>
            <a:endParaRPr lang="en-US" dirty="0" smtClean="0">
              <a:latin typeface="Times New Roman" charset="0"/>
              <a:ea typeface="Times New Roman" charset="0"/>
              <a:cs typeface="Times New Roman" charset="0"/>
            </a:endParaRPr>
          </a:p>
          <a:p>
            <a:pPr marL="0" lvl="1" indent="0">
              <a:buNone/>
            </a:pPr>
            <a:r>
              <a:rPr lang="en-US" sz="2400" b="1" dirty="0">
                <a:latin typeface="Times New Roman" charset="0"/>
                <a:ea typeface="Times New Roman" charset="0"/>
                <a:cs typeface="Times New Roman" charset="0"/>
              </a:rPr>
              <a:t>DNS Blocking </a:t>
            </a:r>
            <a:r>
              <a:rPr lang="en-US" sz="2400" b="1" dirty="0" smtClean="0">
                <a:latin typeface="Times New Roman" charset="0"/>
                <a:ea typeface="Times New Roman" charset="0"/>
                <a:cs typeface="Times New Roman" charset="0"/>
              </a:rPr>
              <a:t>Attack	</a:t>
            </a:r>
            <a:endParaRPr lang="en-US" sz="2400" b="1" dirty="0" smtClean="0">
              <a:latin typeface="Times New Roman" charset="0"/>
              <a:ea typeface="Times New Roman" charset="0"/>
              <a:cs typeface="Times New Roman" charset="0"/>
            </a:endParaRPr>
          </a:p>
          <a:p>
            <a:pPr marL="457200" lvl="2" indent="0">
              <a:buNone/>
            </a:pPr>
            <a:r>
              <a:rPr lang="en-US" sz="2000" dirty="0">
                <a:latin typeface="Times New Roman" charset="0"/>
                <a:ea typeface="Times New Roman" charset="0"/>
                <a:cs typeface="Times New Roman" charset="0"/>
              </a:rPr>
              <a:t>An attacker sends messages including irresolvable host names, forcing the underlying DNS service to perform time-consuming, but unsuccessful host lookups. Generally, while the SIP agent waits for the reply from the DNS subsystem, it cannot process other pending messages, which renders it at this moment highly vulnerable to flooding attacks.</a:t>
            </a:r>
            <a:endParaRPr lang="en-US" sz="2000" dirty="0">
              <a:latin typeface="Times New Roman" charset="0"/>
              <a:ea typeface="Times New Roman" charset="0"/>
              <a:cs typeface="Times New Roman" charset="0"/>
            </a:endParaRPr>
          </a:p>
          <a:p>
            <a:pPr marL="0" lvl="1" indent="0">
              <a:buNone/>
            </a:pPr>
            <a:endParaRPr lang="en-US" sz="2400" b="1"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43049" y="257175"/>
            <a:ext cx="2986087"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smtClean="0">
                <a:latin typeface="Times New Roman" charset="0"/>
                <a:ea typeface="Times New Roman" charset="0"/>
                <a:cs typeface="Times New Roman" charset="0"/>
              </a:rPr>
              <a:t>Learnings</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543049" y="1085850"/>
            <a:ext cx="10018713" cy="5557839"/>
          </a:xfrm>
        </p:spPr>
        <p:txBody>
          <a:bodyPr>
            <a:normAutofit/>
          </a:bodyPr>
          <a:lstStyle/>
          <a:p>
            <a:pPr marL="0" lvl="1" indent="0">
              <a:buNone/>
            </a:pPr>
            <a:endParaRPr lang="x-none" altLang="en-US" sz="2400" b="1"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sp>
        <p:nvSpPr>
          <p:cNvPr id="3" name="Text Box 2"/>
          <p:cNvSpPr txBox="1"/>
          <p:nvPr/>
        </p:nvSpPr>
        <p:spPr>
          <a:xfrm>
            <a:off x="1643380" y="1045210"/>
            <a:ext cx="9918700" cy="4380865"/>
          </a:xfrm>
          <a:prstGeom prst="rect">
            <a:avLst/>
          </a:prstGeom>
          <a:noFill/>
        </p:spPr>
        <p:txBody>
          <a:bodyPr wrap="square" rtlCol="0">
            <a:spAutoFit/>
          </a:bodyPr>
          <a:p>
            <a:r>
              <a:rPr lang="en-US" sz="2800"/>
              <a:t>1.SIP is application layer protocol which is used to create sessions for transmission of media information.</a:t>
            </a:r>
            <a:endParaRPr lang="en-US" sz="2800"/>
          </a:p>
          <a:p>
            <a:r>
              <a:rPr lang="en-US" sz="2800"/>
              <a:t>2.RTP protocol is used to send the media packets.</a:t>
            </a:r>
            <a:endParaRPr lang="en-US" sz="2800"/>
          </a:p>
          <a:p>
            <a:r>
              <a:rPr lang="en-US" sz="2800"/>
              <a:t>3.RTCP is used for control information of RTP and statistics information.</a:t>
            </a:r>
            <a:endParaRPr lang="en-US" sz="2800"/>
          </a:p>
          <a:p>
            <a:r>
              <a:rPr lang="en-US" sz="2800"/>
              <a:t>4.Understood the complete flow of methods and packet contents of SIP.</a:t>
            </a:r>
            <a:endParaRPr lang="en-US" sz="2800"/>
          </a:p>
          <a:p>
            <a:r>
              <a:rPr lang="en-US" sz="2800"/>
              <a:t>5.SIP is only associated with signaling, initiation and maintaining information of the call and is not associated with any QOS related to the VOIP call.</a:t>
            </a: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71612" y="128587"/>
            <a:ext cx="4113262" cy="828675"/>
          </a:xfrm>
          <a:prstGeom prst="rect">
            <a:avLst/>
          </a:prstGeom>
        </p:spPr>
        <p:txBody>
          <a:bodyPr>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w="3175" cmpd="sng">
                  <a:noFill/>
                </a:ln>
                <a:solidFill>
                  <a:schemeClr val="tx1"/>
                </a:solidFill>
                <a:effectLst/>
                <a:uLnTx/>
                <a:uFillTx/>
                <a:latin typeface="Times New Roman" charset="0"/>
                <a:ea typeface="Times New Roman" charset="0"/>
                <a:cs typeface="Times New Roman" charset="0"/>
              </a:rPr>
              <a:t>Why this Protocol?</a:t>
            </a:r>
            <a:endParaRPr kumimoji="0" lang="en-US" sz="4000" b="0" i="0" u="none" strike="noStrike" kern="1200" cap="none" spc="0" normalizeH="0" baseline="0" noProof="0" dirty="0">
              <a:ln w="3175" cmpd="sng">
                <a:noFill/>
              </a:ln>
              <a:solidFill>
                <a:schemeClr val="tx1"/>
              </a:solidFill>
              <a:effectLst/>
              <a:uLnTx/>
              <a:uFillTx/>
              <a:latin typeface="Times New Roman" charset="0"/>
              <a:ea typeface="Times New Roman" charset="0"/>
              <a:cs typeface="Times New Roman" charset="0"/>
            </a:endParaRPr>
          </a:p>
        </p:txBody>
      </p:sp>
      <p:sp>
        <p:nvSpPr>
          <p:cNvPr id="3" name="Content Placeholder 2"/>
          <p:cNvSpPr txBox="1"/>
          <p:nvPr/>
        </p:nvSpPr>
        <p:spPr>
          <a:xfrm>
            <a:off x="1600200" y="1271588"/>
            <a:ext cx="10018713" cy="5429250"/>
          </a:xfrm>
          <a:prstGeom prst="rect">
            <a:avLst/>
          </a:prstGeom>
        </p:spPr>
        <p:txBody>
          <a:bodyPr/>
          <a:lstStyle/>
          <a:p>
            <a:pPr marL="285750" indent="-285750" defTabSz="457200">
              <a:spcBef>
                <a:spcPct val="20000"/>
              </a:spcBef>
              <a:spcAft>
                <a:spcPts val="600"/>
              </a:spcAft>
              <a:buClr>
                <a:schemeClr val="accent1">
                  <a:lumMod val="75000"/>
                </a:schemeClr>
              </a:buClr>
              <a:buSzPct val="145000"/>
              <a:buFont typeface="Arial" panose="02080604020202020204" charset="0"/>
              <a:buChar char="•"/>
            </a:pPr>
            <a:r>
              <a:rPr lang="en-IN" sz="2400" dirty="0" smtClean="0">
                <a:latin typeface="Times New Roman" charset="0"/>
                <a:ea typeface="Times New Roman" charset="0"/>
                <a:cs typeface="Times New Roman" charset="0"/>
              </a:rPr>
              <a:t>Initially only the traditional switch-based telephone system was the main medium for transmitting messages</a:t>
            </a:r>
            <a:r>
              <a:rPr lang="en-IN" sz="2400" dirty="0" smtClean="0"/>
              <a:t>. </a:t>
            </a:r>
            <a:endParaRPr lang="en-IN" sz="2400" dirty="0" smtClean="0"/>
          </a:p>
          <a:p>
            <a:pPr marL="285750" indent="-285750" defTabSz="457200">
              <a:spcBef>
                <a:spcPct val="20000"/>
              </a:spcBef>
              <a:spcAft>
                <a:spcPts val="600"/>
              </a:spcAft>
              <a:buClr>
                <a:schemeClr val="accent1">
                  <a:lumMod val="75000"/>
                </a:schemeClr>
              </a:buClr>
              <a:buSzPct val="145000"/>
              <a:buFont typeface="Arial" panose="02080604020202020204" charset="0"/>
              <a:buChar char="•"/>
            </a:pPr>
            <a:endParaRPr lang="en-IN" sz="2400" dirty="0" smtClean="0">
              <a:latin typeface="Times New Roman" charset="0"/>
              <a:ea typeface="Times New Roman" charset="0"/>
              <a:cs typeface="Times New Roman" charset="0"/>
            </a:endParaRPr>
          </a:p>
          <a:p>
            <a:pPr marL="285750" indent="-285750" defTabSz="457200">
              <a:spcBef>
                <a:spcPct val="20000"/>
              </a:spcBef>
              <a:spcAft>
                <a:spcPts val="600"/>
              </a:spcAft>
              <a:buClr>
                <a:schemeClr val="accent1">
                  <a:lumMod val="75000"/>
                </a:schemeClr>
              </a:buClr>
              <a:buSzPct val="145000"/>
              <a:buFont typeface="Arial" panose="02080604020202020204" charset="0"/>
              <a:buChar char="•"/>
            </a:pPr>
            <a:r>
              <a:rPr lang="en-IN" sz="2400" dirty="0" smtClean="0">
                <a:latin typeface="Times New Roman" charset="0"/>
                <a:ea typeface="Times New Roman" charset="0"/>
                <a:cs typeface="Times New Roman" charset="0"/>
              </a:rPr>
              <a:t>Currently, SIP is the de facto standard protocol for establishing, manipulating and terminating VoIP communication sessions which connects people over the IP based network.</a:t>
            </a:r>
            <a:endParaRPr lang="en-IN" sz="2400" dirty="0" smtClean="0">
              <a:latin typeface="Times New Roman" charset="0"/>
              <a:ea typeface="Times New Roman" charset="0"/>
              <a:cs typeface="Times New Roman" charset="0"/>
            </a:endParaRPr>
          </a:p>
          <a:p>
            <a:pPr marL="285750" indent="-285750" defTabSz="457200">
              <a:spcBef>
                <a:spcPct val="20000"/>
              </a:spcBef>
              <a:spcAft>
                <a:spcPts val="600"/>
              </a:spcAft>
              <a:buClr>
                <a:schemeClr val="accent1">
                  <a:lumMod val="75000"/>
                </a:schemeClr>
              </a:buClr>
              <a:buSzPct val="145000"/>
              <a:buFont typeface="Arial" panose="02080604020202020204" charset="0"/>
              <a:buChar char="•"/>
            </a:pPr>
            <a:endParaRPr lang="en-IN" sz="2400" dirty="0" smtClean="0">
              <a:latin typeface="Times New Roman" charset="0"/>
              <a:ea typeface="Times New Roman" charset="0"/>
              <a:cs typeface="Times New Roman" charset="0"/>
            </a:endParaRPr>
          </a:p>
          <a:p>
            <a:pPr marL="285750" indent="-285750" defTabSz="457200">
              <a:spcBef>
                <a:spcPct val="20000"/>
              </a:spcBef>
              <a:spcAft>
                <a:spcPts val="600"/>
              </a:spcAft>
              <a:buClr>
                <a:schemeClr val="accent1">
                  <a:lumMod val="75000"/>
                </a:schemeClr>
              </a:buClr>
              <a:buSzPct val="145000"/>
              <a:buFont typeface="Arial" panose="02080604020202020204" charset="0"/>
              <a:buChar char="•"/>
            </a:pPr>
            <a:r>
              <a:rPr lang="en-IN" sz="2400" dirty="0" smtClean="0">
                <a:latin typeface="Times New Roman" charset="0"/>
                <a:ea typeface="Times New Roman" charset="0"/>
                <a:cs typeface="Times New Roman" charset="0"/>
              </a:rPr>
              <a:t>The role of SIP within an IP communications network is to allow callers to easily locate their targeted recipients, and deliver session invitations effectively regardless of where the end users are located or what devices they are using.</a:t>
            </a:r>
            <a:r>
              <a:rPr lang="en-IN" sz="2400" dirty="0" smtClean="0"/>
              <a:t> </a:t>
            </a:r>
            <a:endParaRPr lang="en-IN" sz="2400" dirty="0" smtClean="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43048" y="257175"/>
            <a:ext cx="7688037"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latin typeface="Times New Roman" charset="0"/>
                <a:ea typeface="Times New Roman" charset="0"/>
                <a:cs typeface="Times New Roman" charset="0"/>
              </a:rPr>
              <a:t>Contribution of Team Members</a:t>
            </a:r>
            <a:endParaRPr lang="en-US" b="1"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543049" y="1085850"/>
            <a:ext cx="10018713" cy="5557839"/>
          </a:xfrm>
        </p:spPr>
        <p:txBody>
          <a:bodyPr>
            <a:normAutofit/>
          </a:bodyPr>
          <a:lstStyle/>
          <a:p>
            <a:pPr marL="0" indent="0">
              <a:buNone/>
            </a:pPr>
            <a:r>
              <a:rPr lang="en-US" b="1" dirty="0" err="1" smtClean="0">
                <a:latin typeface="Times New Roman" charset="0"/>
                <a:ea typeface="Times New Roman" charset="0"/>
                <a:cs typeface="Times New Roman" charset="0"/>
              </a:rPr>
              <a:t>Nidhi</a:t>
            </a:r>
            <a:r>
              <a:rPr lang="en-US" b="1" dirty="0" smtClean="0">
                <a:latin typeface="Times New Roman" charset="0"/>
                <a:ea typeface="Times New Roman" charset="0"/>
                <a:cs typeface="Times New Roman" charset="0"/>
              </a:rPr>
              <a:t> </a:t>
            </a:r>
            <a:r>
              <a:rPr lang="en-US" b="1" dirty="0" err="1" smtClean="0">
                <a:latin typeface="Times New Roman" charset="0"/>
                <a:ea typeface="Times New Roman" charset="0"/>
                <a:cs typeface="Times New Roman" charset="0"/>
              </a:rPr>
              <a:t>Agarwal</a:t>
            </a:r>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Analysis of the SIP Architecture. How does SIP work</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b="1" dirty="0" smtClean="0">
                <a:latin typeface="Times New Roman" charset="0"/>
                <a:ea typeface="Times New Roman" charset="0"/>
                <a:cs typeface="Times New Roman" charset="0"/>
              </a:rPr>
              <a:t>Monica Ashok Kumar: </a:t>
            </a:r>
            <a:r>
              <a:rPr lang="en-US" dirty="0" smtClean="0">
                <a:latin typeface="Times New Roman" charset="0"/>
                <a:ea typeface="Times New Roman" charset="0"/>
                <a:cs typeface="Times New Roman" charset="0"/>
              </a:rPr>
              <a:t>Lab Setup and Execution and Analysis using </a:t>
            </a:r>
            <a:r>
              <a:rPr lang="en-US" dirty="0" err="1" smtClean="0">
                <a:latin typeface="Times New Roman" charset="0"/>
                <a:ea typeface="Times New Roman" charset="0"/>
                <a:cs typeface="Times New Roman" charset="0"/>
              </a:rPr>
              <a:t>Wireshark</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b="1" dirty="0" err="1" smtClean="0">
                <a:latin typeface="Times New Roman" charset="0"/>
                <a:ea typeface="Times New Roman" charset="0"/>
                <a:cs typeface="Times New Roman" charset="0"/>
              </a:rPr>
              <a:t>Sachin</a:t>
            </a:r>
            <a:r>
              <a:rPr lang="en-US" b="1" dirty="0" smtClean="0">
                <a:latin typeface="Times New Roman" charset="0"/>
                <a:ea typeface="Times New Roman" charset="0"/>
                <a:cs typeface="Times New Roman" charset="0"/>
              </a:rPr>
              <a:t> SP: </a:t>
            </a:r>
            <a:r>
              <a:rPr lang="en-US" dirty="0" smtClean="0">
                <a:latin typeface="Times New Roman" charset="0"/>
                <a:ea typeface="Times New Roman" charset="0"/>
                <a:cs typeface="Times New Roman" charset="0"/>
              </a:rPr>
              <a:t>Lab Setup and Execution and Analysis using </a:t>
            </a:r>
            <a:r>
              <a:rPr lang="en-US" dirty="0" err="1" smtClean="0">
                <a:latin typeface="Times New Roman" charset="0"/>
                <a:ea typeface="Times New Roman" charset="0"/>
                <a:cs typeface="Times New Roman" charset="0"/>
              </a:rPr>
              <a:t>Wireshark</a:t>
            </a:r>
            <a:endParaRPr lang="en-US" dirty="0" smtClean="0">
              <a:latin typeface="Times New Roman" charset="0"/>
              <a:ea typeface="Times New Roman" charset="0"/>
              <a:cs typeface="Times New Roman" charset="0"/>
            </a:endParaRPr>
          </a:p>
          <a:p>
            <a:pPr marL="0" indent="0">
              <a:buNone/>
            </a:pPr>
            <a:endParaRPr lang="en-US" dirty="0" smtClean="0">
              <a:latin typeface="Times New Roman" charset="0"/>
              <a:ea typeface="Times New Roman" charset="0"/>
              <a:cs typeface="Times New Roman" charset="0"/>
            </a:endParaRPr>
          </a:p>
          <a:p>
            <a:pPr marL="0" indent="0">
              <a:buNone/>
            </a:pPr>
            <a:r>
              <a:rPr lang="en-US" b="1" dirty="0" err="1" smtClean="0">
                <a:latin typeface="Times New Roman" charset="0"/>
                <a:ea typeface="Times New Roman" charset="0"/>
                <a:cs typeface="Times New Roman" charset="0"/>
              </a:rPr>
              <a:t>Suhas</a:t>
            </a:r>
            <a:r>
              <a:rPr lang="en-US" b="1" dirty="0" smtClean="0">
                <a:latin typeface="Times New Roman" charset="0"/>
                <a:ea typeface="Times New Roman" charset="0"/>
                <a:cs typeface="Times New Roman" charset="0"/>
              </a:rPr>
              <a:t> </a:t>
            </a:r>
            <a:r>
              <a:rPr lang="en-US" b="1" dirty="0" err="1" smtClean="0">
                <a:latin typeface="Times New Roman" charset="0"/>
                <a:ea typeface="Times New Roman" charset="0"/>
                <a:cs typeface="Times New Roman" charset="0"/>
              </a:rPr>
              <a:t>Janardhan</a:t>
            </a:r>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Analysis of SIP messages and SIP attacks. Explored on which application to use for Lab Execution.</a:t>
            </a:r>
            <a:endParaRPr lang="en-US" b="1" dirty="0" smtClean="0">
              <a:latin typeface="Times New Roman" charset="0"/>
              <a:ea typeface="Times New Roman" charset="0"/>
              <a:cs typeface="Times New Roman" charset="0"/>
            </a:endParaRPr>
          </a:p>
          <a:p>
            <a:pPr marL="0" indent="0">
              <a:buNone/>
            </a:pPr>
            <a:endParaRPr lang="en-US" b="1"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43355" y="257810"/>
            <a:ext cx="3383280"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Conclusion</a:t>
            </a:r>
            <a:endParaRPr lang="en-US" dirty="0">
              <a:latin typeface="Times New Roman" charset="0"/>
              <a:ea typeface="Times New Roman" charset="0"/>
              <a:cs typeface="Times New Roman" charset="0"/>
            </a:endParaRPr>
          </a:p>
        </p:txBody>
      </p:sp>
      <p:sp>
        <p:nvSpPr>
          <p:cNvPr id="2" name="Text Box 1"/>
          <p:cNvSpPr txBox="1"/>
          <p:nvPr/>
        </p:nvSpPr>
        <p:spPr>
          <a:xfrm>
            <a:off x="1588135" y="1045210"/>
            <a:ext cx="10067290" cy="3100705"/>
          </a:xfrm>
          <a:prstGeom prst="rect">
            <a:avLst/>
          </a:prstGeom>
          <a:noFill/>
        </p:spPr>
        <p:txBody>
          <a:bodyPr wrap="square" rtlCol="0">
            <a:spAutoFit/>
          </a:bodyPr>
          <a:p>
            <a:r>
              <a:rPr lang="en-US" sz="2800"/>
              <a:t>SIP has been used for services related to Voice over Internet Protocol. SIP helps in creating and terminating the sessions to transfer the media information between the users. It helps in communication between user agents who doesn’t know about each others location. This project helped us to learn and analyze the SIP, RTP/RTCP there components, message flow, attacks in detailed manner. </a:t>
            </a:r>
            <a:endParaRPr lang="en-US" sz="2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43038" y="257175"/>
            <a:ext cx="2828923"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Reference</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543049" y="1343025"/>
            <a:ext cx="10018713" cy="2443163"/>
          </a:xfrm>
        </p:spPr>
        <p:txBody>
          <a:bodyPr>
            <a:normAutofit/>
          </a:bodyPr>
          <a:lstStyle/>
          <a:p>
            <a:r>
              <a:rPr lang="en-US" dirty="0">
                <a:latin typeface="Times New Roman" charset="0"/>
                <a:ea typeface="Times New Roman" charset="0"/>
                <a:cs typeface="Times New Roman" charset="0"/>
              </a:rPr>
              <a:t>https://</a:t>
            </a:r>
            <a:r>
              <a:rPr lang="en-US" dirty="0" err="1">
                <a:latin typeface="Times New Roman" charset="0"/>
                <a:ea typeface="Times New Roman" charset="0"/>
                <a:cs typeface="Times New Roman" charset="0"/>
              </a:rPr>
              <a:t>www.researchgate.net</a:t>
            </a:r>
            <a:r>
              <a:rPr lang="en-US" dirty="0">
                <a:latin typeface="Times New Roman" charset="0"/>
                <a:ea typeface="Times New Roman" charset="0"/>
                <a:cs typeface="Times New Roman" charset="0"/>
              </a:rPr>
              <a:t>/publication/309148470_Defending_against_common_attacks_in_SIP</a:t>
            </a:r>
            <a:endParaRPr lang="en-US" dirty="0" smtClean="0">
              <a:latin typeface="Times New Roman" charset="0"/>
              <a:ea typeface="Times New Roman" charset="0"/>
              <a:cs typeface="Times New Roman" charset="0"/>
            </a:endParaRPr>
          </a:p>
          <a:p>
            <a:pPr marL="342900" lvl="1" indent="-342900"/>
            <a:r>
              <a:rPr lang="en-US" sz="2400" dirty="0">
                <a:latin typeface="Times New Roman" charset="0"/>
                <a:ea typeface="Times New Roman" charset="0"/>
                <a:cs typeface="Times New Roman" charset="0"/>
              </a:rPr>
              <a:t>http://</a:t>
            </a:r>
            <a:r>
              <a:rPr lang="en-US" sz="2400" dirty="0" err="1">
                <a:latin typeface="Times New Roman" charset="0"/>
                <a:ea typeface="Times New Roman" charset="0"/>
                <a:cs typeface="Times New Roman" charset="0"/>
              </a:rPr>
              <a:t>searchnetworking.techtarget.com</a:t>
            </a:r>
            <a:r>
              <a:rPr lang="en-US" sz="2400" dirty="0">
                <a:latin typeface="Times New Roman" charset="0"/>
                <a:ea typeface="Times New Roman" charset="0"/>
                <a:cs typeface="Times New Roman" charset="0"/>
              </a:rPr>
              <a:t>/definition/Real-Time-Transport-Protocol</a:t>
            </a:r>
            <a:endParaRPr lang="en-US" sz="2400"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71588"/>
            <a:ext cx="10018713" cy="5429250"/>
          </a:xfrm>
        </p:spPr>
        <p:txBody>
          <a:bodyPr/>
          <a:lstStyle/>
          <a:p>
            <a:r>
              <a:rPr lang="en-US" dirty="0">
                <a:latin typeface="Times New Roman" charset="0"/>
                <a:ea typeface="Times New Roman" charset="0"/>
                <a:cs typeface="Times New Roman" charset="0"/>
              </a:rPr>
              <a:t> Session Initiation Protocol (SIP) is an application layer protocol, which is used to establish, maintain and terminate </a:t>
            </a:r>
            <a:r>
              <a:rPr lang="en-US" dirty="0" smtClean="0">
                <a:latin typeface="Times New Roman" charset="0"/>
                <a:ea typeface="Times New Roman" charset="0"/>
                <a:cs typeface="Times New Roman" charset="0"/>
              </a:rPr>
              <a:t>multimedia session.</a:t>
            </a:r>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r>
              <a:rPr lang="en-US" dirty="0">
                <a:latin typeface="Times New Roman" charset="0"/>
                <a:ea typeface="Times New Roman" charset="0"/>
                <a:cs typeface="Times New Roman" charset="0"/>
              </a:rPr>
              <a:t>SIP runs on TCP, UDP and is designed to be independent of the underlying transport layer. </a:t>
            </a:r>
            <a:r>
              <a:rPr lang="en-US" dirty="0" smtClean="0">
                <a:latin typeface="Times New Roman" charset="0"/>
                <a:ea typeface="Times New Roman" charset="0"/>
                <a:cs typeface="Times New Roman" charset="0"/>
              </a:rPr>
              <a:t> </a:t>
            </a:r>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The first draft for SIP was proposed by IETF in February, 1996, a time when IP telephony did not exist. </a:t>
            </a:r>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In </a:t>
            </a:r>
            <a:r>
              <a:rPr lang="en-US" dirty="0">
                <a:latin typeface="Times New Roman" charset="0"/>
                <a:ea typeface="Times New Roman" charset="0"/>
                <a:cs typeface="Times New Roman" charset="0"/>
              </a:rPr>
              <a:t>March 1999,</a:t>
            </a:r>
            <a:r>
              <a:rPr lang="en-US" i="1" dirty="0">
                <a:latin typeface="Times New Roman" charset="0"/>
                <a:ea typeface="Times New Roman" charset="0"/>
                <a:cs typeface="Times New Roman" charset="0"/>
              </a:rPr>
              <a:t> </a:t>
            </a:r>
            <a:r>
              <a:rPr lang="en-US" dirty="0">
                <a:latin typeface="Times New Roman" charset="0"/>
                <a:ea typeface="Times New Roman" charset="0"/>
                <a:cs typeface="Times New Roman" charset="0"/>
              </a:rPr>
              <a:t>SIP published RFC 2543 as a standard. </a:t>
            </a:r>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
        <p:nvSpPr>
          <p:cNvPr id="6" name="Title 1"/>
          <p:cNvSpPr txBox="1"/>
          <p:nvPr/>
        </p:nvSpPr>
        <p:spPr>
          <a:xfrm>
            <a:off x="1471612" y="128587"/>
            <a:ext cx="2744783" cy="828675"/>
          </a:xfrm>
          <a:prstGeom prst="rect">
            <a:avLst/>
          </a:prstGeom>
          <a:effectLst/>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w="3175" cmpd="sng">
                  <a:noFill/>
                </a:ln>
                <a:solidFill>
                  <a:schemeClr val="tx1"/>
                </a:solidFill>
                <a:effectLst/>
                <a:uLnTx/>
                <a:uFillTx/>
                <a:latin typeface="Times New Roman" charset="0"/>
                <a:ea typeface="Times New Roman" charset="0"/>
                <a:cs typeface="Times New Roman" charset="0"/>
              </a:rPr>
              <a:t>SIP</a:t>
            </a:r>
            <a:endParaRPr kumimoji="0" lang="en-US" sz="4000" b="0" i="0" u="none" strike="noStrike" kern="1200" cap="none" spc="0" normalizeH="0" baseline="0" noProof="0" dirty="0">
              <a:ln w="3175" cmpd="sng">
                <a:noFill/>
              </a:ln>
              <a:solidFill>
                <a:schemeClr val="tx1"/>
              </a:solidFill>
              <a:effectLst/>
              <a:uLnTx/>
              <a:uFillTx/>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600200" y="1603717"/>
            <a:ext cx="10018713" cy="5429250"/>
          </a:xfrm>
        </p:spPr>
        <p:txBody>
          <a:bodyPr>
            <a:normAutofit lnSpcReduction="10000"/>
          </a:bodyPr>
          <a:lstStyle/>
          <a:p>
            <a:pPr>
              <a:buNone/>
            </a:pPr>
            <a:r>
              <a:rPr lang="en-US" b="1" dirty="0" smtClean="0">
                <a:latin typeface="Times New Roman" charset="0"/>
                <a:ea typeface="Times New Roman" charset="0"/>
                <a:cs typeface="Times New Roman" charset="0"/>
              </a:rPr>
              <a:t>RTP</a:t>
            </a:r>
            <a:endParaRPr lang="en-US" b="1" dirty="0" smtClean="0">
              <a:latin typeface="Times New Roman" charset="0"/>
              <a:ea typeface="Times New Roman" charset="0"/>
              <a:cs typeface="Times New Roman" charset="0"/>
            </a:endParaRPr>
          </a:p>
          <a:p>
            <a:pPr lvl="1"/>
            <a:r>
              <a:rPr lang="en-US" dirty="0" smtClean="0">
                <a:latin typeface="Times New Roman" charset="0"/>
                <a:ea typeface="Times New Roman" charset="0"/>
                <a:cs typeface="Times New Roman" charset="0"/>
              </a:rPr>
              <a:t>The real-time transport protocol (</a:t>
            </a:r>
            <a:r>
              <a:rPr lang="en-US" dirty="0" err="1" smtClean="0">
                <a:latin typeface="Times New Roman" charset="0"/>
                <a:ea typeface="Times New Roman" charset="0"/>
                <a:cs typeface="Times New Roman" charset="0"/>
              </a:rPr>
              <a:t>rtp</a:t>
            </a:r>
            <a:r>
              <a:rPr lang="en-US" dirty="0" smtClean="0">
                <a:latin typeface="Times New Roman" charset="0"/>
                <a:ea typeface="Times New Roman" charset="0"/>
                <a:cs typeface="Times New Roman" charset="0"/>
              </a:rPr>
              <a:t>) is an internet protocol</a:t>
            </a: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standard that specifies a way for programs to manage the real-time transmission of multimedia</a:t>
            </a:r>
            <a:endParaRPr lang="en-US" dirty="0" smtClean="0">
              <a:latin typeface="Times New Roman" charset="0"/>
              <a:ea typeface="Times New Roman" charset="0"/>
              <a:cs typeface="Times New Roman" charset="0"/>
            </a:endParaRPr>
          </a:p>
          <a:p>
            <a:pPr lvl="1"/>
            <a:r>
              <a:rPr lang="en-US" dirty="0" err="1" smtClean="0">
                <a:latin typeface="Times New Roman" charset="0"/>
                <a:ea typeface="Times New Roman" charset="0"/>
                <a:cs typeface="Times New Roman" charset="0"/>
              </a:rPr>
              <a:t>Rtp</a:t>
            </a:r>
            <a:r>
              <a:rPr lang="en-US" dirty="0" smtClean="0">
                <a:latin typeface="Times New Roman" charset="0"/>
                <a:ea typeface="Times New Roman" charset="0"/>
                <a:cs typeface="Times New Roman" charset="0"/>
              </a:rPr>
              <a:t> is commonly used in internet telephony applications.</a:t>
            </a:r>
            <a:endParaRPr lang="en-US" dirty="0" smtClean="0">
              <a:latin typeface="Times New Roman" charset="0"/>
              <a:ea typeface="Times New Roman" charset="0"/>
              <a:cs typeface="Times New Roman" charset="0"/>
            </a:endParaRPr>
          </a:p>
          <a:p>
            <a:pPr lvl="1"/>
            <a:r>
              <a:rPr lang="en-US" dirty="0" err="1" smtClean="0">
                <a:latin typeface="Times New Roman" charset="0"/>
                <a:ea typeface="Times New Roman" charset="0"/>
                <a:cs typeface="Times New Roman" charset="0"/>
              </a:rPr>
              <a:t>Rtp</a:t>
            </a:r>
            <a:r>
              <a:rPr lang="en-US" dirty="0" smtClean="0">
                <a:latin typeface="Times New Roman" charset="0"/>
                <a:ea typeface="Times New Roman" charset="0"/>
                <a:cs typeface="Times New Roman" charset="0"/>
              </a:rPr>
              <a:t> does not in itself guarantee real-time delivery of multimedia data it does, however, provide the wherewithal to manage the data as it arrives to best effect.</a:t>
            </a:r>
            <a:endParaRPr lang="en-US" dirty="0" smtClean="0">
              <a:latin typeface="Times New Roman" charset="0"/>
              <a:ea typeface="Times New Roman" charset="0"/>
              <a:cs typeface="Times New Roman" charset="0"/>
            </a:endParaRPr>
          </a:p>
          <a:p>
            <a:pPr lvl="1"/>
            <a:endParaRPr lang="en-US" dirty="0" smtClean="0">
              <a:latin typeface="Times New Roman" charset="0"/>
              <a:ea typeface="Times New Roman" charset="0"/>
              <a:cs typeface="Times New Roman" charset="0"/>
            </a:endParaRPr>
          </a:p>
          <a:p>
            <a:pPr>
              <a:buNone/>
            </a:pPr>
            <a:r>
              <a:rPr lang="en-US" b="1" dirty="0" smtClean="0">
                <a:latin typeface="Times New Roman" charset="0"/>
                <a:ea typeface="Times New Roman" charset="0"/>
                <a:cs typeface="Times New Roman" charset="0"/>
              </a:rPr>
              <a:t>RTCP</a:t>
            </a:r>
            <a:endParaRPr lang="en-US" b="1" dirty="0" smtClean="0">
              <a:latin typeface="Times New Roman" charset="0"/>
              <a:ea typeface="Times New Roman" charset="0"/>
              <a:cs typeface="Times New Roman" charset="0"/>
            </a:endParaRPr>
          </a:p>
          <a:p>
            <a:pPr lvl="1"/>
            <a:r>
              <a:rPr lang="en-IN" dirty="0" smtClean="0">
                <a:latin typeface="Times New Roman" charset="0"/>
                <a:ea typeface="Times New Roman" charset="0"/>
                <a:cs typeface="Times New Roman" charset="0"/>
              </a:rPr>
              <a:t>Real-Time Transport Control Protocol (RTCP) is a protocol that works with Real-Time Protocol (RTP) to monitor data delivery on large multicast networks.</a:t>
            </a:r>
            <a:endParaRPr lang="en-IN" dirty="0" smtClean="0">
              <a:latin typeface="Times New Roman" charset="0"/>
              <a:ea typeface="Times New Roman" charset="0"/>
              <a:cs typeface="Times New Roman" charset="0"/>
            </a:endParaRPr>
          </a:p>
          <a:p>
            <a:pPr lvl="1"/>
            <a:r>
              <a:rPr lang="en-IN" dirty="0" smtClean="0">
                <a:latin typeface="Times New Roman" charset="0"/>
                <a:ea typeface="Times New Roman" charset="0"/>
                <a:cs typeface="Times New Roman" charset="0"/>
              </a:rPr>
              <a:t>The purpose of monitoring delivery is to determine whether RTP is providing the necessary Quality of Service (</a:t>
            </a:r>
            <a:r>
              <a:rPr lang="en-IN" dirty="0" err="1" smtClean="0">
                <a:latin typeface="Times New Roman" charset="0"/>
                <a:ea typeface="Times New Roman" charset="0"/>
                <a:cs typeface="Times New Roman" charset="0"/>
              </a:rPr>
              <a:t>QoS</a:t>
            </a:r>
            <a:r>
              <a:rPr lang="en-IN" dirty="0" smtClean="0">
                <a:latin typeface="Times New Roman" charset="0"/>
                <a:ea typeface="Times New Roman" charset="0"/>
                <a:cs typeface="Times New Roman" charset="0"/>
              </a:rPr>
              <a:t>) and to compensate for delays, if needed.</a:t>
            </a:r>
            <a:endParaRPr lang="en-IN" dirty="0" smtClean="0">
              <a:latin typeface="Times New Roman" charset="0"/>
              <a:ea typeface="Times New Roman" charset="0"/>
              <a:cs typeface="Times New Roman" charset="0"/>
            </a:endParaRPr>
          </a:p>
          <a:p>
            <a:pPr lvl="1"/>
            <a:r>
              <a:rPr lang="en-IN" dirty="0" smtClean="0">
                <a:latin typeface="Times New Roman" charset="0"/>
                <a:ea typeface="Times New Roman" charset="0"/>
                <a:cs typeface="Times New Roman" charset="0"/>
              </a:rPr>
              <a:t>RTCP is used in voice over IP (VoIP) and Internet Protocol Television (IPTV), streaming media and video conferencing.</a:t>
            </a:r>
            <a:endParaRPr lang="en-US" dirty="0" smtClean="0">
              <a:latin typeface="Times New Roman" charset="0"/>
              <a:ea typeface="Times New Roman" charset="0"/>
              <a:cs typeface="Times New Roman" charset="0"/>
            </a:endParaRPr>
          </a:p>
          <a:p>
            <a:pPr lvl="1"/>
            <a:endParaRPr lang="en-US" b="1"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57325" y="171450"/>
            <a:ext cx="3543300"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Architecture</a:t>
            </a:r>
            <a:endParaRPr lang="en-US" dirty="0">
              <a:latin typeface="Times New Roman" charset="0"/>
              <a:ea typeface="Times New Roman" charset="0"/>
              <a:cs typeface="Times New Roman" charset="0"/>
            </a:endParaRPr>
          </a:p>
        </p:txBody>
      </p:sp>
      <p:sp>
        <p:nvSpPr>
          <p:cNvPr id="6" name="Content Placeholder 2"/>
          <p:cNvSpPr>
            <a:spLocks noGrp="1"/>
          </p:cNvSpPr>
          <p:nvPr>
            <p:ph idx="1"/>
          </p:nvPr>
        </p:nvSpPr>
        <p:spPr>
          <a:xfrm>
            <a:off x="1600200" y="1271588"/>
            <a:ext cx="10018713" cy="5429250"/>
          </a:xfrm>
        </p:spPr>
        <p:txBody>
          <a:bodyPr/>
          <a:lstStyle/>
          <a:p>
            <a:pPr marL="0" indent="0">
              <a:buNone/>
            </a:pPr>
            <a:r>
              <a:rPr lang="en-US" dirty="0" smtClean="0">
                <a:latin typeface="Times New Roman" charset="0"/>
                <a:ea typeface="Times New Roman" charset="0"/>
                <a:cs typeface="Times New Roman" charset="0"/>
              </a:rPr>
              <a:t>The </a:t>
            </a:r>
            <a:r>
              <a:rPr lang="en-US" dirty="0">
                <a:latin typeface="Times New Roman" charset="0"/>
                <a:ea typeface="Times New Roman" charset="0"/>
                <a:cs typeface="Times New Roman" charset="0"/>
              </a:rPr>
              <a:t>entities that participate in a SIP session </a:t>
            </a:r>
            <a:r>
              <a:rPr lang="en-US" dirty="0" smtClean="0">
                <a:latin typeface="Times New Roman" charset="0"/>
                <a:ea typeface="Times New Roman" charset="0"/>
                <a:cs typeface="Times New Roman" charset="0"/>
              </a:rPr>
              <a:t>are:</a:t>
            </a: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User Agents</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User Agent Client </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User Agent Server  </a:t>
            </a:r>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Servers:</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Proxy Server</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Re-direct Server </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Registrar / Location Server </a:t>
            </a:r>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pic>
        <p:nvPicPr>
          <p:cNvPr id="7" name="Picture 6" descr="../../Desktop/Screen%20Shot%202017-04-01%20at%2012.10.51%20AM."/>
          <p:cNvPicPr/>
          <p:nvPr/>
        </p:nvPicPr>
        <p:blipFill>
          <a:blip r:embed="rId1">
            <a:extLst>
              <a:ext uri="{28A0092B-C50C-407E-A947-70E740481C1C}">
                <a14:useLocalDpi xmlns:a14="http://schemas.microsoft.com/office/drawing/2010/main" val="0"/>
              </a:ext>
            </a:extLst>
          </a:blip>
          <a:srcRect/>
          <a:stretch>
            <a:fillRect/>
          </a:stretch>
        </p:blipFill>
        <p:spPr bwMode="auto">
          <a:xfrm>
            <a:off x="6070600" y="2319867"/>
            <a:ext cx="5943600" cy="3708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14463" y="285750"/>
            <a:ext cx="3100387"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Messages</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600200" y="1257299"/>
            <a:ext cx="10018713" cy="5400675"/>
          </a:xfrm>
        </p:spPr>
        <p:txBody>
          <a:bodyPr>
            <a:normAutofit/>
          </a:bodyPr>
          <a:lstStyle/>
          <a:p>
            <a:pPr marL="0" indent="0">
              <a:buNone/>
            </a:pPr>
            <a:r>
              <a:rPr lang="en-US" dirty="0" smtClean="0">
                <a:latin typeface="Times New Roman" charset="0"/>
                <a:ea typeface="Times New Roman" charset="0"/>
                <a:cs typeface="Times New Roman" charset="0"/>
              </a:rPr>
              <a:t>SIP </a:t>
            </a:r>
            <a:r>
              <a:rPr lang="en-US" dirty="0">
                <a:latin typeface="Times New Roman" charset="0"/>
                <a:ea typeface="Times New Roman" charset="0"/>
                <a:cs typeface="Times New Roman" charset="0"/>
              </a:rPr>
              <a:t>is a text-based protocol with syntax similar to that of HTTP. There are two different types of SIP messages: </a:t>
            </a:r>
            <a:endParaRPr lang="en-US" dirty="0">
              <a:latin typeface="Times New Roman" charset="0"/>
              <a:ea typeface="Times New Roman" charset="0"/>
              <a:cs typeface="Times New Roman" charset="0"/>
            </a:endParaRPr>
          </a:p>
          <a:p>
            <a:pPr lvl="1"/>
            <a:r>
              <a:rPr lang="en-US" sz="2400" b="1" dirty="0" smtClean="0">
                <a:latin typeface="Times New Roman" charset="0"/>
                <a:ea typeface="Times New Roman" charset="0"/>
                <a:cs typeface="Times New Roman" charset="0"/>
              </a:rPr>
              <a:t>Requests</a:t>
            </a:r>
            <a:endParaRPr lang="en-US" sz="2400" b="1" dirty="0" smtClean="0">
              <a:latin typeface="Times New Roman" charset="0"/>
              <a:ea typeface="Times New Roman" charset="0"/>
              <a:cs typeface="Times New Roman" charset="0"/>
            </a:endParaRPr>
          </a:p>
          <a:p>
            <a:pPr marL="914400" lvl="2" indent="0">
              <a:buNone/>
            </a:pPr>
            <a:r>
              <a:rPr lang="en-US" dirty="0" smtClean="0">
                <a:latin typeface="Times New Roman" charset="0"/>
                <a:ea typeface="Times New Roman" charset="0"/>
                <a:cs typeface="Times New Roman" charset="0"/>
              </a:rPr>
              <a:t>Requests </a:t>
            </a:r>
            <a:r>
              <a:rPr lang="en-US" dirty="0">
                <a:latin typeface="Times New Roman" charset="0"/>
                <a:ea typeface="Times New Roman" charset="0"/>
                <a:cs typeface="Times New Roman" charset="0"/>
              </a:rPr>
              <a:t>initiate a SIP transaction between two SIP entities for establishing, controlling, and terminating sessions. The requests are called methods in SIP. The SIP request message consists of a request line which </a:t>
            </a:r>
            <a:r>
              <a:rPr lang="en-US" dirty="0" smtClean="0">
                <a:latin typeface="Times New Roman" charset="0"/>
                <a:ea typeface="Times New Roman" charset="0"/>
                <a:cs typeface="Times New Roman" charset="0"/>
              </a:rPr>
              <a:t>includes: a </a:t>
            </a:r>
            <a:r>
              <a:rPr lang="en-US" dirty="0">
                <a:latin typeface="Times New Roman" charset="0"/>
                <a:ea typeface="Times New Roman" charset="0"/>
                <a:cs typeface="Times New Roman" charset="0"/>
              </a:rPr>
              <a:t>method </a:t>
            </a:r>
            <a:r>
              <a:rPr lang="en-US" dirty="0" smtClean="0">
                <a:latin typeface="Times New Roman" charset="0"/>
                <a:ea typeface="Times New Roman" charset="0"/>
                <a:cs typeface="Times New Roman" charset="0"/>
              </a:rPr>
              <a:t>token, a </a:t>
            </a:r>
            <a:r>
              <a:rPr lang="en-US" dirty="0">
                <a:latin typeface="Times New Roman" charset="0"/>
                <a:ea typeface="Times New Roman" charset="0"/>
                <a:cs typeface="Times New Roman" charset="0"/>
              </a:rPr>
              <a:t>request URI </a:t>
            </a:r>
            <a:r>
              <a:rPr lang="en-US" dirty="0" smtClean="0">
                <a:latin typeface="Times New Roman" charset="0"/>
                <a:ea typeface="Times New Roman" charset="0"/>
                <a:cs typeface="Times New Roman" charset="0"/>
              </a:rPr>
              <a:t>and SIP version</a:t>
            </a:r>
            <a:endParaRPr lang="en-US" dirty="0" smtClean="0">
              <a:latin typeface="Times New Roman" charset="0"/>
              <a:ea typeface="Times New Roman" charset="0"/>
              <a:cs typeface="Times New Roman" charset="0"/>
            </a:endParaRPr>
          </a:p>
          <a:p>
            <a:pPr marL="914400" lvl="2" indent="0">
              <a:buNone/>
            </a:pPr>
            <a:endParaRPr lang="en-US" dirty="0">
              <a:latin typeface="Times New Roman" charset="0"/>
              <a:ea typeface="Times New Roman" charset="0"/>
              <a:cs typeface="Times New Roman" charset="0"/>
            </a:endParaRPr>
          </a:p>
          <a:p>
            <a:pPr lvl="1"/>
            <a:r>
              <a:rPr lang="en-US" sz="2400" b="1" dirty="0" smtClean="0">
                <a:latin typeface="Times New Roman" charset="0"/>
                <a:ea typeface="Times New Roman" charset="0"/>
                <a:cs typeface="Times New Roman" charset="0"/>
              </a:rPr>
              <a:t>Responses</a:t>
            </a:r>
            <a:endParaRPr lang="en-US" sz="2400" b="1" dirty="0" smtClean="0">
              <a:latin typeface="Times New Roman" charset="0"/>
              <a:ea typeface="Times New Roman" charset="0"/>
              <a:cs typeface="Times New Roman" charset="0"/>
            </a:endParaRPr>
          </a:p>
          <a:p>
            <a:pPr marL="914400" lvl="2" indent="0">
              <a:buNone/>
            </a:pPr>
            <a:r>
              <a:rPr lang="en-US" dirty="0" smtClean="0">
                <a:latin typeface="Times New Roman" charset="0"/>
                <a:ea typeface="Times New Roman" charset="0"/>
                <a:cs typeface="Times New Roman" charset="0"/>
              </a:rPr>
              <a:t>Responses </a:t>
            </a:r>
            <a:r>
              <a:rPr lang="en-US" dirty="0">
                <a:latin typeface="Times New Roman" charset="0"/>
                <a:ea typeface="Times New Roman" charset="0"/>
                <a:cs typeface="Times New Roman" charset="0"/>
              </a:rPr>
              <a:t>are sent by the user agent server indicating the result of a received request. These responses have borrowed the response codes from HTTP.</a:t>
            </a:r>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28750" y="185738"/>
            <a:ext cx="2914650"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Requests</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600200" y="1257300"/>
            <a:ext cx="10018713" cy="1243014"/>
          </a:xfrm>
        </p:spPr>
        <p:txBody>
          <a:bodyPr>
            <a:normAutofit/>
          </a:bodyPr>
          <a:lstStyle/>
          <a:p>
            <a:pPr marL="0" indent="0">
              <a:buNone/>
            </a:pPr>
            <a:r>
              <a:rPr lang="en-US" dirty="0">
                <a:latin typeface="Times New Roman" charset="0"/>
                <a:ea typeface="Times New Roman" charset="0"/>
                <a:cs typeface="Times New Roman" charset="0"/>
              </a:rPr>
              <a:t>There are fourteen SIP Request methods of which the first six are the most basic request / method types</a:t>
            </a:r>
            <a:r>
              <a:rPr lang="en-US" dirty="0" smtClean="0">
                <a:latin typeface="Times New Roman" charset="0"/>
                <a:ea typeface="Times New Roman" charset="0"/>
                <a:cs typeface="Times New Roman" charset="0"/>
              </a:rPr>
              <a:t>:</a:t>
            </a:r>
            <a:endParaRPr lang="en-US" dirty="0" smtClean="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graphicFrame>
        <p:nvGraphicFramePr>
          <p:cNvPr id="8" name="Table 7"/>
          <p:cNvGraphicFramePr>
            <a:graphicFrameLocks noGrp="1"/>
          </p:cNvGraphicFramePr>
          <p:nvPr/>
        </p:nvGraphicFramePr>
        <p:xfrm>
          <a:off x="1900238" y="2114552"/>
          <a:ext cx="9901236" cy="4310605"/>
        </p:xfrm>
        <a:graphic>
          <a:graphicData uri="http://schemas.openxmlformats.org/drawingml/2006/table">
            <a:tbl>
              <a:tblPr firstRow="1" bandRow="1">
                <a:tableStyleId>{5C22544A-7EE6-4342-B048-85BDC9FD1C3A}</a:tableStyleId>
              </a:tblPr>
              <a:tblGrid>
                <a:gridCol w="4950618"/>
                <a:gridCol w="4950618"/>
              </a:tblGrid>
              <a:tr h="581705">
                <a:tc>
                  <a:txBody>
                    <a:bodyPr/>
                    <a:lstStyle/>
                    <a:p>
                      <a:pPr algn="ctr"/>
                      <a:r>
                        <a:rPr lang="en-US" sz="2400" dirty="0" smtClean="0">
                          <a:latin typeface="Times New Roman" charset="0"/>
                          <a:ea typeface="Times New Roman" charset="0"/>
                          <a:cs typeface="Times New Roman" charset="0"/>
                        </a:rPr>
                        <a:t>Method</a:t>
                      </a:r>
                      <a:endParaRPr lang="en-US" sz="2400" dirty="0">
                        <a:latin typeface="Times New Roman" charset="0"/>
                        <a:ea typeface="Times New Roman" charset="0"/>
                        <a:cs typeface="Times New Roman" charset="0"/>
                      </a:endParaRPr>
                    </a:p>
                  </a:txBody>
                  <a:tcPr/>
                </a:tc>
                <a:tc>
                  <a:txBody>
                    <a:bodyPr/>
                    <a:lstStyle/>
                    <a:p>
                      <a:pPr algn="ctr"/>
                      <a:r>
                        <a:rPr lang="en-US" sz="2400" dirty="0" smtClean="0">
                          <a:latin typeface="Times New Roman" charset="0"/>
                          <a:ea typeface="Times New Roman" charset="0"/>
                          <a:cs typeface="Times New Roman" charset="0"/>
                        </a:rPr>
                        <a:t>Description</a:t>
                      </a:r>
                      <a:endParaRPr lang="en-US" sz="24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OPTIONS</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Ask for server capabilities</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REGISTER</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Sends user’s address to server</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INVITE</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Used to set up an SIP session</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ACK</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Confirms a success response to an INVITE. The third part to a three-way- handshake.</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CANCEL</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Cancels an open request. BYE should be used to cancel (tear down) an existing request.</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r h="581705">
                <a:tc>
                  <a:txBody>
                    <a:bodyPr/>
                    <a:lstStyle/>
                    <a:p>
                      <a:pPr algn="ctr"/>
                      <a:r>
                        <a:rPr lang="en-US" sz="2000" dirty="0" smtClean="0">
                          <a:latin typeface="Times New Roman" charset="0"/>
                          <a:ea typeface="Times New Roman" charset="0"/>
                          <a:cs typeface="Times New Roman" charset="0"/>
                        </a:rPr>
                        <a:t>BYE</a:t>
                      </a:r>
                      <a:endParaRPr lang="en-US" sz="2000" dirty="0">
                        <a:latin typeface="Times New Roman" charset="0"/>
                        <a:ea typeface="Times New Roman" charset="0"/>
                        <a:cs typeface="Times New Roman" charset="0"/>
                      </a:endParaRPr>
                    </a:p>
                  </a:txBody>
                  <a:tcPr/>
                </a:tc>
                <a:tc>
                  <a:txBody>
                    <a:bodyPr/>
                    <a:lstStyle/>
                    <a:p>
                      <a:r>
                        <a:rPr lang="en-US" sz="2000" kern="1200" dirty="0" smtClean="0">
                          <a:solidFill>
                            <a:schemeClr val="dk1"/>
                          </a:solidFill>
                          <a:effectLst/>
                          <a:latin typeface="Times New Roman" charset="0"/>
                          <a:ea typeface="Times New Roman" charset="0"/>
                          <a:cs typeface="Times New Roman" charset="0"/>
                        </a:rPr>
                        <a:t>Terminates an open session.</a:t>
                      </a:r>
                      <a:r>
                        <a:rPr lang="en-US" sz="2000" dirty="0" smtClean="0">
                          <a:effectLst/>
                          <a:latin typeface="Times New Roman" charset="0"/>
                          <a:ea typeface="Times New Roman" charset="0"/>
                          <a:cs typeface="Times New Roman" charset="0"/>
                        </a:rPr>
                        <a:t> </a:t>
                      </a:r>
                      <a:endParaRPr lang="en-US" sz="2000" dirty="0">
                        <a:latin typeface="Times New Roman" charset="0"/>
                        <a:ea typeface="Times New Roman" charset="0"/>
                        <a:cs typeface="Times New Roman"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57324" y="114300"/>
            <a:ext cx="3057525"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SIP Response</a:t>
            </a:r>
            <a:endParaRPr lang="en-US" dirty="0">
              <a:latin typeface="Times New Roman" charset="0"/>
              <a:ea typeface="Times New Roman" charset="0"/>
              <a:cs typeface="Times New Roman" charset="0"/>
            </a:endParaRPr>
          </a:p>
        </p:txBody>
      </p:sp>
      <p:sp>
        <p:nvSpPr>
          <p:cNvPr id="5" name="Content Placeholder 2"/>
          <p:cNvSpPr>
            <a:spLocks noGrp="1"/>
          </p:cNvSpPr>
          <p:nvPr>
            <p:ph idx="1"/>
          </p:nvPr>
        </p:nvSpPr>
        <p:spPr>
          <a:xfrm>
            <a:off x="1600200" y="942975"/>
            <a:ext cx="10018713" cy="2028825"/>
          </a:xfrm>
        </p:spPr>
        <p:txBody>
          <a:bodyPr>
            <a:normAutofit/>
          </a:bodyPr>
          <a:lstStyle/>
          <a:p>
            <a:pPr marL="0" indent="0">
              <a:buNone/>
            </a:pPr>
            <a:r>
              <a:rPr lang="en-US" dirty="0">
                <a:latin typeface="Times New Roman" charset="0"/>
                <a:ea typeface="Times New Roman" charset="0"/>
                <a:cs typeface="Times New Roman" charset="0"/>
              </a:rPr>
              <a:t>Responses are sent by the user agent server indicating the result of a received request. These responses have borrowed the response codes from HTTP. Several classes of responses are recognized, determined by the numerical range of result codes:</a:t>
            </a:r>
            <a:endParaRPr lang="en-US" dirty="0">
              <a:latin typeface="Times New Roman" charset="0"/>
              <a:ea typeface="Times New Roman" charset="0"/>
              <a:cs typeface="Times New Roman" charset="0"/>
            </a:endParaRPr>
          </a:p>
          <a:p>
            <a:pPr marL="0" indent="0">
              <a:buNone/>
            </a:pPr>
            <a:endParaRPr lang="en-US" dirty="0">
              <a:latin typeface="Times New Roman" charset="0"/>
              <a:ea typeface="Times New Roman" charset="0"/>
              <a:cs typeface="Times New Roman" charset="0"/>
            </a:endParaRPr>
          </a:p>
        </p:txBody>
      </p:sp>
      <p:graphicFrame>
        <p:nvGraphicFramePr>
          <p:cNvPr id="6" name="Table 5"/>
          <p:cNvGraphicFramePr>
            <a:graphicFrameLocks noGrp="1"/>
          </p:cNvGraphicFramePr>
          <p:nvPr/>
        </p:nvGraphicFramePr>
        <p:xfrm>
          <a:off x="2986087" y="2557464"/>
          <a:ext cx="7972424" cy="4069911"/>
        </p:xfrm>
        <a:graphic>
          <a:graphicData uri="http://schemas.openxmlformats.org/drawingml/2006/table">
            <a:tbl>
              <a:tblPr firstRow="1" firstCol="1" bandRow="1">
                <a:tableStyleId>{5C22544A-7EE6-4342-B048-85BDC9FD1C3A}</a:tableStyleId>
              </a:tblPr>
              <a:tblGrid>
                <a:gridCol w="1699831"/>
                <a:gridCol w="3020966"/>
                <a:gridCol w="3251627"/>
              </a:tblGrid>
              <a:tr h="560270">
                <a:tc>
                  <a:txBody>
                    <a:bodyPr/>
                    <a:lstStyle/>
                    <a:p>
                      <a:pPr marL="0" marR="0" algn="ctr" defTabSz="457200" rtl="0" eaLnBrk="1" latinLnBrk="0" hangingPunct="1">
                        <a:spcBef>
                          <a:spcPts val="0"/>
                        </a:spcBef>
                        <a:spcAft>
                          <a:spcPts val="0"/>
                        </a:spcAft>
                      </a:pPr>
                      <a:r>
                        <a:rPr lang="en-US" sz="2400" kern="1200" dirty="0" smtClean="0">
                          <a:solidFill>
                            <a:schemeClr val="dk1"/>
                          </a:solidFill>
                          <a:effectLst/>
                          <a:latin typeface="Times New Roman" charset="0"/>
                          <a:ea typeface="Times New Roman" charset="0"/>
                          <a:cs typeface="Times New Roman" charset="0"/>
                        </a:rPr>
                        <a:t>Code</a:t>
                      </a:r>
                      <a:endParaRPr lang="en-US" sz="2400" kern="1200" dirty="0">
                        <a:solidFill>
                          <a:schemeClr val="dk1"/>
                        </a:solidFill>
                        <a:effectLst/>
                        <a:latin typeface="Times New Roman" charset="0"/>
                        <a:ea typeface="Times New Roman" charset="0"/>
                        <a:cs typeface="Times New Roman" charset="0"/>
                      </a:endParaRPr>
                    </a:p>
                  </a:txBody>
                  <a:tcPr marL="68580" marR="68580" marT="0" marB="0"/>
                </a:tc>
                <a:tc>
                  <a:txBody>
                    <a:bodyPr/>
                    <a:lstStyle/>
                    <a:p>
                      <a:pPr marL="0" marR="0" algn="ctr" defTabSz="457200" rtl="0" eaLnBrk="1" latinLnBrk="0" hangingPunct="1">
                        <a:spcBef>
                          <a:spcPts val="0"/>
                        </a:spcBef>
                        <a:spcAft>
                          <a:spcPts val="0"/>
                        </a:spcAft>
                      </a:pPr>
                      <a:r>
                        <a:rPr lang="en-US" sz="2400" kern="1200" dirty="0" smtClean="0">
                          <a:solidFill>
                            <a:schemeClr val="dk1"/>
                          </a:solidFill>
                          <a:effectLst/>
                          <a:latin typeface="Times New Roman" charset="0"/>
                          <a:ea typeface="Times New Roman" charset="0"/>
                          <a:cs typeface="Times New Roman" charset="0"/>
                        </a:rPr>
                        <a:t>Message</a:t>
                      </a:r>
                      <a:endParaRPr lang="en-US" sz="2400" kern="1200" dirty="0">
                        <a:solidFill>
                          <a:schemeClr val="dk1"/>
                        </a:solidFill>
                        <a:effectLst/>
                        <a:latin typeface="Times New Roman" charset="0"/>
                        <a:ea typeface="Times New Roman" charset="0"/>
                        <a:cs typeface="Times New Roman" charset="0"/>
                      </a:endParaRPr>
                    </a:p>
                  </a:txBody>
                  <a:tcPr marL="68580" marR="68580" marT="0" marB="0"/>
                </a:tc>
                <a:tc>
                  <a:txBody>
                    <a:bodyPr/>
                    <a:lstStyle/>
                    <a:p>
                      <a:pPr marL="0" marR="0" algn="ctr" defTabSz="457200" rtl="0" eaLnBrk="1" latinLnBrk="0" hangingPunct="1">
                        <a:spcBef>
                          <a:spcPts val="0"/>
                        </a:spcBef>
                        <a:spcAft>
                          <a:spcPts val="0"/>
                        </a:spcAft>
                      </a:pPr>
                      <a:r>
                        <a:rPr lang="en-US" sz="2400" kern="1200" dirty="0" smtClean="0">
                          <a:solidFill>
                            <a:schemeClr val="dk1"/>
                          </a:solidFill>
                          <a:effectLst/>
                          <a:latin typeface="Times New Roman" charset="0"/>
                          <a:ea typeface="Times New Roman" charset="0"/>
                          <a:cs typeface="Times New Roman" charset="0"/>
                        </a:rPr>
                        <a:t>Comments</a:t>
                      </a:r>
                      <a:endParaRPr lang="en-US" sz="2400" kern="1200" dirty="0">
                        <a:solidFill>
                          <a:schemeClr val="dk1"/>
                        </a:solidFill>
                        <a:effectLst/>
                        <a:latin typeface="Times New Roman" charset="0"/>
                        <a:ea typeface="Times New Roman" charset="0"/>
                        <a:cs typeface="Times New Roman" charset="0"/>
                      </a:endParaRPr>
                    </a:p>
                  </a:txBody>
                  <a:tcPr marL="68580" marR="68580" marT="0" marB="0"/>
                </a:tc>
              </a:tr>
              <a:tr h="560270">
                <a:tc>
                  <a:txBody>
                    <a:bodyPr/>
                    <a:lstStyle/>
                    <a:p>
                      <a:pPr marL="0" marR="0" algn="ctr" defTabSz="457200" rtl="0" eaLnBrk="1" latinLnBrk="0" hangingPunct="1">
                        <a:spcBef>
                          <a:spcPts val="0"/>
                        </a:spcBef>
                        <a:spcAft>
                          <a:spcPts val="0"/>
                        </a:spcAft>
                      </a:pPr>
                      <a:r>
                        <a:rPr lang="en-US" sz="2000" kern="1200" dirty="0">
                          <a:solidFill>
                            <a:schemeClr val="dk1"/>
                          </a:solidFill>
                          <a:effectLst/>
                          <a:latin typeface="Times New Roman" charset="0"/>
                          <a:ea typeface="Times New Roman" charset="0"/>
                          <a:cs typeface="Times New Roman" charset="0"/>
                        </a:rPr>
                        <a:t>1XX</a:t>
                      </a:r>
                    </a:p>
                  </a:txBody>
                  <a:tcPr marL="68580" marR="68580" marT="0" marB="0"/>
                </a:tc>
                <a:tc>
                  <a:txBody>
                    <a:bodyPr/>
                    <a:lstStyle/>
                    <a:p>
                      <a:pPr marL="0" marR="0" algn="ctr" defTabSz="457200" rtl="0" eaLnBrk="1" latinLnBrk="0" hangingPunct="1">
                        <a:spcBef>
                          <a:spcPts val="0"/>
                        </a:spcBef>
                        <a:spcAft>
                          <a:spcPts val="0"/>
                        </a:spcAft>
                      </a:pPr>
                      <a:r>
                        <a:rPr lang="en-US" sz="2000" kern="1200" dirty="0">
                          <a:solidFill>
                            <a:schemeClr val="dk1"/>
                          </a:solidFill>
                          <a:effectLst/>
                          <a:latin typeface="Times New Roman" charset="0"/>
                          <a:ea typeface="Times New Roman" charset="0"/>
                          <a:cs typeface="Times New Roman" charset="0"/>
                        </a:rPr>
                        <a:t>information message</a:t>
                      </a:r>
                    </a:p>
                  </a:txBody>
                  <a:tcPr marL="68580" marR="68580" marT="0" marB="0"/>
                </a:tc>
                <a:tc>
                  <a:txBody>
                    <a:bodyPr/>
                    <a:lstStyle/>
                    <a:p>
                      <a:pPr marL="0" marR="0" algn="ctr" defTabSz="457200" rtl="0" eaLnBrk="1" latinLnBrk="0" hangingPunct="1">
                        <a:spcBef>
                          <a:spcPts val="0"/>
                        </a:spcBef>
                        <a:spcAft>
                          <a:spcPts val="0"/>
                        </a:spcAft>
                      </a:pPr>
                      <a:r>
                        <a:rPr lang="en-US" sz="2000" kern="1200" dirty="0">
                          <a:solidFill>
                            <a:schemeClr val="dk1"/>
                          </a:solidFill>
                          <a:effectLst/>
                          <a:latin typeface="Times New Roman" charset="0"/>
                          <a:ea typeface="Times New Roman" charset="0"/>
                          <a:cs typeface="Times New Roman" charset="0"/>
                        </a:rPr>
                        <a:t>100 Trying</a:t>
                      </a:r>
                    </a:p>
                  </a:txBody>
                  <a:tcPr marL="68580" marR="68580" marT="0" marB="0"/>
                </a:tc>
              </a:tr>
              <a:tr h="560270">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2XX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Successful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200 OK</a:t>
                      </a:r>
                    </a:p>
                  </a:txBody>
                  <a:tcPr marL="68580" marR="68580" marT="0" marB="0"/>
                </a:tc>
              </a:tr>
              <a:tr h="560270">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3XX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Redirection </a:t>
                      </a:r>
                    </a:p>
                  </a:txBody>
                  <a:tcPr marL="68580" marR="68580" marT="0" marB="0"/>
                </a:tc>
                <a:tc>
                  <a:txBody>
                    <a:bodyPr/>
                    <a:lstStyle/>
                    <a:p>
                      <a:pPr marL="0" marR="0" algn="ctr">
                        <a:spcBef>
                          <a:spcPts val="0"/>
                        </a:spcBef>
                        <a:spcAft>
                          <a:spcPts val="0"/>
                        </a:spcAft>
                      </a:pPr>
                      <a:r>
                        <a:rPr lang="en-US" sz="2000">
                          <a:effectLst/>
                          <a:latin typeface="Times New Roman" charset="0"/>
                          <a:ea typeface="Times New Roman" charset="0"/>
                          <a:cs typeface="Times New Roman" charset="0"/>
                        </a:rPr>
                        <a:t>302 Moved Temporarily</a:t>
                      </a:r>
                    </a:p>
                  </a:txBody>
                  <a:tcPr marL="68580" marR="68580" marT="0" marB="0"/>
                </a:tc>
              </a:tr>
              <a:tr h="753943">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4XX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Client Error </a:t>
                      </a:r>
                    </a:p>
                  </a:txBody>
                  <a:tcPr marL="68580" marR="68580" marT="0" marB="0"/>
                </a:tc>
                <a:tc>
                  <a:txBody>
                    <a:bodyPr/>
                    <a:lstStyle/>
                    <a:p>
                      <a:pPr marL="0" marR="0" algn="ctr">
                        <a:spcBef>
                          <a:spcPts val="0"/>
                        </a:spcBef>
                        <a:spcAft>
                          <a:spcPts val="0"/>
                        </a:spcAft>
                      </a:pPr>
                      <a:r>
                        <a:rPr lang="en-US" sz="2000">
                          <a:effectLst/>
                          <a:latin typeface="Times New Roman" charset="0"/>
                          <a:ea typeface="Times New Roman" charset="0"/>
                          <a:cs typeface="Times New Roman" charset="0"/>
                        </a:rPr>
                        <a:t>404 Not Found</a:t>
                      </a:r>
                    </a:p>
                  </a:txBody>
                  <a:tcPr marL="68580" marR="68580" marT="0" marB="0"/>
                </a:tc>
              </a:tr>
              <a:tr h="560270">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5XX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Server Error </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504 Server Time-out</a:t>
                      </a:r>
                    </a:p>
                  </a:txBody>
                  <a:tcPr marL="68580" marR="68580" marT="0" marB="0"/>
                </a:tc>
              </a:tr>
              <a:tr h="514618">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6XX </a:t>
                      </a:r>
                    </a:p>
                  </a:txBody>
                  <a:tcPr marL="68580" marR="68580" marT="0" marB="0"/>
                </a:tc>
                <a:tc>
                  <a:txBody>
                    <a:bodyPr/>
                    <a:lstStyle/>
                    <a:p>
                      <a:pPr marL="0" marR="0" algn="ctr">
                        <a:spcBef>
                          <a:spcPts val="0"/>
                        </a:spcBef>
                        <a:spcAft>
                          <a:spcPts val="0"/>
                        </a:spcAft>
                      </a:pPr>
                      <a:r>
                        <a:rPr lang="en-US" sz="2000">
                          <a:effectLst/>
                          <a:latin typeface="Times New Roman" charset="0"/>
                          <a:ea typeface="Times New Roman" charset="0"/>
                          <a:cs typeface="Times New Roman" charset="0"/>
                        </a:rPr>
                        <a:t>Global Failure</a:t>
                      </a:r>
                    </a:p>
                  </a:txBody>
                  <a:tcPr marL="68580" marR="68580" marT="0" marB="0"/>
                </a:tc>
                <a:tc>
                  <a:txBody>
                    <a:bodyPr/>
                    <a:lstStyle/>
                    <a:p>
                      <a:pPr marL="0" marR="0" algn="ctr">
                        <a:spcBef>
                          <a:spcPts val="0"/>
                        </a:spcBef>
                        <a:spcAft>
                          <a:spcPts val="0"/>
                        </a:spcAft>
                      </a:pPr>
                      <a:r>
                        <a:rPr lang="en-US" sz="2000" dirty="0">
                          <a:effectLst/>
                          <a:latin typeface="Times New Roman" charset="0"/>
                          <a:ea typeface="Times New Roman" charset="0"/>
                          <a:cs typeface="Times New Roman" charset="0"/>
                        </a:rPr>
                        <a:t>603 Decline</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600200" y="114300"/>
            <a:ext cx="5229225" cy="828675"/>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charset="0"/>
                <a:ea typeface="Times New Roman" charset="0"/>
                <a:cs typeface="Times New Roman" charset="0"/>
              </a:rPr>
              <a:t>Basic SIP call scenario </a:t>
            </a:r>
            <a:endParaRPr lang="en-US" dirty="0">
              <a:latin typeface="Times New Roman" charset="0"/>
              <a:ea typeface="Times New Roman" charset="0"/>
              <a:cs typeface="Times New Roman" charset="0"/>
            </a:endParaRPr>
          </a:p>
        </p:txBody>
      </p:sp>
      <p:pic>
        <p:nvPicPr>
          <p:cNvPr id="6" name="Picture 5" descr="../../Desktop/Screen%20Shot%202017-04-01%20at%2012.24.54%20AM."/>
          <p:cNvPicPr/>
          <p:nvPr/>
        </p:nvPicPr>
        <p:blipFill>
          <a:blip r:embed="rId1">
            <a:extLst>
              <a:ext uri="{28A0092B-C50C-407E-A947-70E740481C1C}">
                <a14:useLocalDpi xmlns:a14="http://schemas.microsoft.com/office/drawing/2010/main" val="0"/>
              </a:ext>
            </a:extLst>
          </a:blip>
          <a:srcRect/>
          <a:stretch>
            <a:fillRect/>
          </a:stretch>
        </p:blipFill>
        <p:spPr bwMode="auto">
          <a:xfrm>
            <a:off x="3743325" y="942975"/>
            <a:ext cx="5286375" cy="5586413"/>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7639</Words>
  <Application>Kingsoft Office WPP</Application>
  <PresentationFormat>Custom</PresentationFormat>
  <Paragraphs>224</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Parallax</vt:lpstr>
      <vt:lpstr>ANALYSIS OF SIP, RTP AND RTCP PROTOCOLS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SIP, RTP AND RTCP PROTOCOLS</dc:title>
  <dc:creator>monicaashokkumar@gmail.com</dc:creator>
  <cp:lastModifiedBy>suhas</cp:lastModifiedBy>
  <cp:revision>57</cp:revision>
  <dcterms:created xsi:type="dcterms:W3CDTF">2017-05-03T13:17:32Z</dcterms:created>
  <dcterms:modified xsi:type="dcterms:W3CDTF">2017-05-03T13:17:32Z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