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6" r:id="rId2"/>
    <p:sldId id="257" r:id="rId3"/>
    <p:sldId id="258" r:id="rId4"/>
    <p:sldId id="259" r:id="rId5"/>
    <p:sldId id="260" r:id="rId6"/>
    <p:sldId id="261" r:id="rId7"/>
    <p:sldId id="262" r:id="rId8"/>
    <p:sldId id="267" r:id="rId9"/>
    <p:sldId id="263" r:id="rId10"/>
    <p:sldId id="270" r:id="rId11"/>
    <p:sldId id="264" r:id="rId12"/>
    <p:sldId id="265" r:id="rId13"/>
    <p:sldId id="271"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303766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6FA2A-7C4C-4595-9367-3D0D88A6FFB8}"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22953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2145064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9601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343529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46723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295810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4151054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257925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75627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162283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6FA2A-7C4C-4595-9367-3D0D88A6FFB8}"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241126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06FA2A-7C4C-4595-9367-3D0D88A6FFB8}" type="datetimeFigureOut">
              <a:rPr lang="en-IN" smtClean="0"/>
              <a:t>15-09-2019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4048138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96325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271472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06FA2A-7C4C-4595-9367-3D0D88A6FFB8}" type="datetimeFigureOut">
              <a:rPr lang="en-IN" smtClean="0"/>
              <a:t>15-09-2019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386731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6FA2A-7C4C-4595-9367-3D0D88A6FFB8}"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936D3F-BEF1-4560-953D-2ACD18862AF8}" type="slidenum">
              <a:rPr lang="en-IN" smtClean="0"/>
              <a:t>‹#›</a:t>
            </a:fld>
            <a:endParaRPr lang="en-IN"/>
          </a:p>
        </p:txBody>
      </p:sp>
    </p:spTree>
    <p:extLst>
      <p:ext uri="{BB962C8B-B14F-4D97-AF65-F5344CB8AC3E}">
        <p14:creationId xmlns:p14="http://schemas.microsoft.com/office/powerpoint/2010/main" val="392989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06FA2A-7C4C-4595-9367-3D0D88A6FFB8}" type="datetimeFigureOut">
              <a:rPr lang="en-IN" smtClean="0"/>
              <a:t>15-09-2019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936D3F-BEF1-4560-953D-2ACD18862AF8}" type="slidenum">
              <a:rPr lang="en-IN" smtClean="0"/>
              <a:t>‹#›</a:t>
            </a:fld>
            <a:endParaRPr lang="en-IN"/>
          </a:p>
        </p:txBody>
      </p:sp>
    </p:spTree>
    <p:extLst>
      <p:ext uri="{BB962C8B-B14F-4D97-AF65-F5344CB8AC3E}">
        <p14:creationId xmlns:p14="http://schemas.microsoft.com/office/powerpoint/2010/main" val="341769629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417F-81D7-4802-8C7C-765A4C68CC1D}"/>
              </a:ext>
            </a:extLst>
          </p:cNvPr>
          <p:cNvSpPr>
            <a:spLocks noGrp="1"/>
          </p:cNvSpPr>
          <p:nvPr>
            <p:ph type="ctrTitle"/>
          </p:nvPr>
        </p:nvSpPr>
        <p:spPr>
          <a:xfrm>
            <a:off x="793005" y="0"/>
            <a:ext cx="8825658" cy="3329581"/>
          </a:xfrm>
        </p:spPr>
        <p:txBody>
          <a:bodyPr/>
          <a:lstStyle/>
          <a:p>
            <a:r>
              <a:rPr lang="en-IN" b="1" dirty="0"/>
              <a:t>Blockchain in Healthcare</a:t>
            </a:r>
          </a:p>
        </p:txBody>
      </p:sp>
      <p:sp>
        <p:nvSpPr>
          <p:cNvPr id="4" name="TextBox 3">
            <a:extLst>
              <a:ext uri="{FF2B5EF4-FFF2-40B4-BE49-F238E27FC236}">
                <a16:creationId xmlns:a16="http://schemas.microsoft.com/office/drawing/2014/main" id="{62398336-AAB2-41FC-82EF-16269277573A}"/>
              </a:ext>
            </a:extLst>
          </p:cNvPr>
          <p:cNvSpPr txBox="1"/>
          <p:nvPr/>
        </p:nvSpPr>
        <p:spPr>
          <a:xfrm>
            <a:off x="7820025" y="3920131"/>
            <a:ext cx="3838575" cy="2677656"/>
          </a:xfrm>
          <a:prstGeom prst="rect">
            <a:avLst/>
          </a:prstGeom>
          <a:noFill/>
        </p:spPr>
        <p:txBody>
          <a:bodyPr wrap="square" rtlCol="0">
            <a:spAutoFit/>
          </a:bodyPr>
          <a:lstStyle/>
          <a:p>
            <a:r>
              <a:rPr lang="en-IN" sz="2400" b="1"/>
              <a:t>Group 6</a:t>
            </a:r>
          </a:p>
          <a:p>
            <a:r>
              <a:rPr lang="en-IN" sz="2400"/>
              <a:t>Aman Sharma-19126</a:t>
            </a:r>
          </a:p>
          <a:p>
            <a:r>
              <a:rPr lang="en-IN" sz="2400"/>
              <a:t>Manguirish Gaunekar-19138</a:t>
            </a:r>
          </a:p>
          <a:p>
            <a:r>
              <a:rPr lang="en-IN" sz="2400"/>
              <a:t>Monica P M-19150</a:t>
            </a:r>
          </a:p>
          <a:p>
            <a:r>
              <a:rPr lang="en-IN" sz="2400"/>
              <a:t>Riddhi Patsa-19162</a:t>
            </a:r>
          </a:p>
          <a:p>
            <a:r>
              <a:rPr lang="en-IN" sz="2400"/>
              <a:t>Suhas M S-19174</a:t>
            </a:r>
            <a:endParaRPr lang="en-IN" sz="2400" dirty="0"/>
          </a:p>
        </p:txBody>
      </p:sp>
      <p:pic>
        <p:nvPicPr>
          <p:cNvPr id="3074" name="Picture 2" descr="Image result for blockchain">
            <a:extLst>
              <a:ext uri="{FF2B5EF4-FFF2-40B4-BE49-F238E27FC236}">
                <a16:creationId xmlns:a16="http://schemas.microsoft.com/office/drawing/2014/main" id="{33B883E0-A188-46C4-AC0C-222E86367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648075"/>
            <a:ext cx="4665962" cy="242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13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8E5E-3B2D-4A8C-8AA2-9F3C74EC53BC}"/>
              </a:ext>
            </a:extLst>
          </p:cNvPr>
          <p:cNvSpPr>
            <a:spLocks noGrp="1"/>
          </p:cNvSpPr>
          <p:nvPr>
            <p:ph type="title"/>
          </p:nvPr>
        </p:nvSpPr>
        <p:spPr>
          <a:xfrm>
            <a:off x="646111" y="452718"/>
            <a:ext cx="9404723" cy="1207406"/>
          </a:xfrm>
        </p:spPr>
        <p:txBody>
          <a:bodyPr/>
          <a:lstStyle/>
          <a:p>
            <a:r>
              <a:rPr lang="en-IN" b="1" dirty="0">
                <a:latin typeface="Times New Roman" panose="02020603050405020304" pitchFamily="18" charset="0"/>
                <a:cs typeface="Times New Roman" panose="02020603050405020304" pitchFamily="18" charset="0"/>
              </a:rPr>
              <a:t>Continue</a:t>
            </a:r>
            <a:br>
              <a:rPr lang="en-IN" dirty="0"/>
            </a:br>
            <a:endParaRPr lang="en-IN" dirty="0"/>
          </a:p>
        </p:txBody>
      </p:sp>
      <p:sp>
        <p:nvSpPr>
          <p:cNvPr id="3" name="Content Placeholder 2">
            <a:extLst>
              <a:ext uri="{FF2B5EF4-FFF2-40B4-BE49-F238E27FC236}">
                <a16:creationId xmlns:a16="http://schemas.microsoft.com/office/drawing/2014/main" id="{8B59724B-F9A3-4ED9-88A0-4450A9EF74D4}"/>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Provides proof of existence for and verification of trial data and transparency.</a:t>
            </a:r>
          </a:p>
          <a:p>
            <a:r>
              <a:rPr lang="en-US" sz="2600" dirty="0">
                <a:latin typeface="Times New Roman" panose="02020603050405020304" pitchFamily="18" charset="0"/>
                <a:cs typeface="Times New Roman" panose="02020603050405020304" pitchFamily="18" charset="0"/>
              </a:rPr>
              <a:t> Would include the trial protocol, results, site information, required consents, etc. </a:t>
            </a:r>
          </a:p>
          <a:p>
            <a:r>
              <a:rPr lang="en-US" sz="2600" dirty="0">
                <a:latin typeface="Times New Roman" panose="02020603050405020304" pitchFamily="18" charset="0"/>
                <a:cs typeface="Times New Roman" panose="02020603050405020304" pitchFamily="18" charset="0"/>
              </a:rPr>
              <a:t> Allows reproducibility and secure data sharing among research communities.</a:t>
            </a:r>
            <a:endParaRPr lang="en-IN" sz="2600" dirty="0">
              <a:latin typeface="Times New Roman" panose="02020603050405020304" pitchFamily="18"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17579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A6D-DD13-4026-B1D1-A712C9B0AFB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Patient Data Management</a:t>
            </a:r>
          </a:p>
        </p:txBody>
      </p:sp>
      <p:sp>
        <p:nvSpPr>
          <p:cNvPr id="3" name="Content Placeholder 2">
            <a:extLst>
              <a:ext uri="{FF2B5EF4-FFF2-40B4-BE49-F238E27FC236}">
                <a16:creationId xmlns:a16="http://schemas.microsoft.com/office/drawing/2014/main" id="{9FB92360-37F1-4F61-8E91-1DFA0888A687}"/>
              </a:ext>
            </a:extLst>
          </p:cNvPr>
          <p:cNvSpPr>
            <a:spLocks noGrp="1"/>
          </p:cNvSpPr>
          <p:nvPr>
            <p:ph idx="1"/>
          </p:nvPr>
        </p:nvSpPr>
        <p:spPr>
          <a:xfrm>
            <a:off x="1103312" y="2052918"/>
            <a:ext cx="8946541" cy="3779711"/>
          </a:xfrm>
        </p:spPr>
        <p:txBody>
          <a:bodyPr>
            <a:noAutofit/>
          </a:bodyPr>
          <a:lstStyle/>
          <a:p>
            <a:r>
              <a:rPr lang="en-US" sz="2600" dirty="0">
                <a:latin typeface="Times New Roman" panose="02020603050405020304" pitchFamily="18" charset="0"/>
                <a:cs typeface="Times New Roman" panose="02020603050405020304" pitchFamily="18" charset="0"/>
              </a:rPr>
              <a:t>Managing patient data requires complete access the individual medical records to be shared among various clinicians and other professionals and to and from various locations. </a:t>
            </a:r>
          </a:p>
          <a:p>
            <a:r>
              <a:rPr lang="en-US" sz="2600" dirty="0">
                <a:latin typeface="Times New Roman" panose="02020603050405020304" pitchFamily="18" charset="0"/>
                <a:cs typeface="Times New Roman" panose="02020603050405020304" pitchFamily="18" charset="0"/>
              </a:rPr>
              <a:t> No standards for collection, storage or disclosure of such information.</a:t>
            </a:r>
          </a:p>
          <a:p>
            <a:r>
              <a:rPr lang="en-US" sz="2600" dirty="0">
                <a:latin typeface="Times New Roman" panose="02020603050405020304" pitchFamily="18" charset="0"/>
                <a:cs typeface="Times New Roman" panose="02020603050405020304" pitchFamily="18" charset="0"/>
              </a:rPr>
              <a:t> Social networks and physician portals are not always secure.</a:t>
            </a:r>
          </a:p>
          <a:p>
            <a:r>
              <a:rPr lang="en-US" sz="2600" dirty="0">
                <a:latin typeface="Times New Roman" panose="02020603050405020304" pitchFamily="18" charset="0"/>
                <a:cs typeface="Times New Roman" panose="02020603050405020304" pitchFamily="18" charset="0"/>
              </a:rPr>
              <a:t> Patients do not control their data.</a:t>
            </a:r>
          </a:p>
        </p:txBody>
      </p:sp>
    </p:spTree>
    <p:extLst>
      <p:ext uri="{BB962C8B-B14F-4D97-AF65-F5344CB8AC3E}">
        <p14:creationId xmlns:p14="http://schemas.microsoft.com/office/powerpoint/2010/main" val="122149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FCA3-5544-4601-8D84-768BBC193B2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006A884D-B4E8-47AF-87E6-B5CAF9FFFC20}"/>
              </a:ext>
            </a:extLst>
          </p:cNvPr>
          <p:cNvSpPr>
            <a:spLocks noGrp="1"/>
          </p:cNvSpPr>
          <p:nvPr>
            <p:ph idx="1"/>
          </p:nvPr>
        </p:nvSpPr>
        <p:spPr>
          <a:xfrm>
            <a:off x="1104293" y="1768833"/>
            <a:ext cx="8946541" cy="4195481"/>
          </a:xfrm>
        </p:spPr>
        <p:txBody>
          <a:bodyPr>
            <a:normAutofit fontScale="92500"/>
          </a:bodyPr>
          <a:lstStyle/>
          <a:p>
            <a:r>
              <a:rPr lang="en-US" sz="2800" dirty="0">
                <a:latin typeface="Times New Roman" panose="02020603050405020304" pitchFamily="18" charset="0"/>
                <a:cs typeface="Times New Roman" panose="02020603050405020304" pitchFamily="18" charset="0"/>
              </a:rPr>
              <a:t>Information can be stored in smart contracts containing permissions and conditions for release.</a:t>
            </a:r>
          </a:p>
          <a:p>
            <a:r>
              <a:rPr lang="en-US" sz="2800" dirty="0">
                <a:latin typeface="Times New Roman" panose="02020603050405020304" pitchFamily="18" charset="0"/>
                <a:cs typeface="Times New Roman" panose="02020603050405020304" pitchFamily="18" charset="0"/>
              </a:rPr>
              <a:t>Patients control access – private keys unlock access or third parties authorized by the patients can do so.</a:t>
            </a:r>
          </a:p>
          <a:p>
            <a:r>
              <a:rPr lang="en-US" sz="2800" dirty="0">
                <a:latin typeface="Times New Roman" panose="02020603050405020304" pitchFamily="18" charset="0"/>
                <a:cs typeface="Times New Roman" panose="02020603050405020304" pitchFamily="18" charset="0"/>
              </a:rPr>
              <a:t>Blockchain could also collect information from web-based and mobile applications or other devices and becomes very important for digital health.</a:t>
            </a:r>
          </a:p>
          <a:p>
            <a:r>
              <a:rPr lang="en-US" sz="2800" dirty="0">
                <a:latin typeface="Times New Roman" panose="02020603050405020304" pitchFamily="18" charset="0"/>
                <a:cs typeface="Times New Roman" panose="02020603050405020304" pitchFamily="18" charset="0"/>
              </a:rPr>
              <a:t> Development and other costs, concern of patients, scalability, storage limits and capacity are obstacles to be addressed</a:t>
            </a: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42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980A-6FFF-4A69-9D63-63EA9AF511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5BD67145-3EBF-4B93-A317-82282668B80C}"/>
              </a:ext>
            </a:extLst>
          </p:cNvPr>
          <p:cNvSpPr>
            <a:spLocks noGrp="1"/>
          </p:cNvSpPr>
          <p:nvPr>
            <p:ph idx="1"/>
          </p:nvPr>
        </p:nvSpPr>
        <p:spPr/>
        <p:txBody>
          <a:bodyPr>
            <a:normAutofit/>
          </a:bodyPr>
          <a:lstStyle/>
          <a:p>
            <a:r>
              <a:rPr lang="en-IN" sz="2600" b="1" dirty="0">
                <a:latin typeface="Times New Roman" panose="02020603050405020304" pitchFamily="18" charset="0"/>
                <a:cs typeface="Times New Roman" panose="02020603050405020304" pitchFamily="18" charset="0"/>
              </a:rPr>
              <a:t>Complexity</a:t>
            </a:r>
          </a:p>
          <a:p>
            <a:r>
              <a:rPr lang="en-IN" sz="2600" b="1" dirty="0">
                <a:latin typeface="Times New Roman" panose="02020603050405020304" pitchFamily="18" charset="0"/>
                <a:cs typeface="Times New Roman" panose="02020603050405020304" pitchFamily="18" charset="0"/>
              </a:rPr>
              <a:t>Transaction costs -</a:t>
            </a:r>
            <a:r>
              <a:rPr lang="en-US" sz="2600" dirty="0">
                <a:latin typeface="Times New Roman" panose="02020603050405020304" pitchFamily="18" charset="0"/>
                <a:cs typeface="Times New Roman" panose="02020603050405020304" pitchFamily="18" charset="0"/>
              </a:rPr>
              <a:t>each transaction costs about $0.20 and can only store 80 bytes of data.</a:t>
            </a:r>
            <a:endParaRPr lang="en-IN" sz="2600" b="1"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Human error - </a:t>
            </a:r>
            <a:r>
              <a:rPr lang="en-IN" sz="2600" dirty="0">
                <a:latin typeface="Times New Roman" panose="02020603050405020304" pitchFamily="18" charset="0"/>
                <a:cs typeface="Times New Roman" panose="02020603050405020304" pitchFamily="18" charset="0"/>
              </a:rPr>
              <a:t>garbage in, garbage out.</a:t>
            </a:r>
            <a:endParaRPr lang="en-IN" sz="2600" b="1"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Unavoidable security flaw - </a:t>
            </a:r>
            <a:r>
              <a:rPr lang="en-IN" sz="2600" dirty="0">
                <a:latin typeface="Times New Roman" panose="02020603050405020304" pitchFamily="18" charset="0"/>
                <a:cs typeface="Times New Roman" panose="02020603050405020304" pitchFamily="18" charset="0"/>
              </a:rPr>
              <a:t>51% attack.</a:t>
            </a:r>
            <a:endParaRPr lang="en-IN" sz="2600" b="1"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19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852C-516B-46AB-9D70-60689EF809D1}"/>
              </a:ext>
            </a:extLst>
          </p:cNvPr>
          <p:cNvSpPr>
            <a:spLocks noGrp="1"/>
          </p:cNvSpPr>
          <p:nvPr>
            <p:ph type="title"/>
          </p:nvPr>
        </p:nvSpPr>
        <p:spPr/>
        <p:txBody>
          <a:bodyPr/>
          <a:lstStyle/>
          <a:p>
            <a:r>
              <a:rPr lang="en-IN" b="1" dirty="0"/>
              <a:t>Conclusion</a:t>
            </a:r>
            <a:r>
              <a:rPr lang="en-IN" dirty="0"/>
              <a:t> </a:t>
            </a:r>
          </a:p>
        </p:txBody>
      </p:sp>
      <p:sp>
        <p:nvSpPr>
          <p:cNvPr id="3" name="Content Placeholder 2">
            <a:extLst>
              <a:ext uri="{FF2B5EF4-FFF2-40B4-BE49-F238E27FC236}">
                <a16:creationId xmlns:a16="http://schemas.microsoft.com/office/drawing/2014/main" id="{156722B8-93BC-4590-A54E-2181CF6F2B13}"/>
              </a:ext>
            </a:extLst>
          </p:cNvPr>
          <p:cNvSpPr>
            <a:spLocks noGrp="1"/>
          </p:cNvSpPr>
          <p:nvPr>
            <p:ph idx="1"/>
          </p:nvPr>
        </p:nvSpPr>
        <p:spPr>
          <a:xfrm>
            <a:off x="1104293" y="1331259"/>
            <a:ext cx="10170348" cy="4741067"/>
          </a:xfrm>
        </p:spPr>
        <p:txBody>
          <a:bodyPr>
            <a:noAutofit/>
          </a:bodyPr>
          <a:lstStyle/>
          <a:p>
            <a:r>
              <a:rPr lang="en-US" sz="2600" dirty="0">
                <a:latin typeface="Times New Roman" panose="02020603050405020304" pitchFamily="18" charset="0"/>
                <a:cs typeface="Times New Roman" panose="02020603050405020304" pitchFamily="18" charset="0"/>
              </a:rPr>
              <a:t>The most efficient and effective approach for advanced health IT based.</a:t>
            </a:r>
          </a:p>
          <a:p>
            <a:r>
              <a:rPr lang="en-US" sz="2600" dirty="0">
                <a:latin typeface="Times New Roman" panose="02020603050405020304" pitchFamily="18" charset="0"/>
                <a:cs typeface="Times New Roman" panose="02020603050405020304" pitchFamily="18" charset="0"/>
              </a:rPr>
              <a:t>A shared distributed infrastructure that provides a comprehensive view of an individual’s health data across a lifetime is an equally essential component of interoperable health IT systems. </a:t>
            </a:r>
          </a:p>
          <a:p>
            <a:r>
              <a:rPr lang="en-US" sz="2600" dirty="0">
                <a:latin typeface="Times New Roman" panose="02020603050405020304" pitchFamily="18" charset="0"/>
                <a:cs typeface="Times New Roman" panose="02020603050405020304" pitchFamily="18" charset="0"/>
              </a:rPr>
              <a:t>Utilization of the proposed health blockchain has the potential to engage millions of individuals, health care providers, health care entities and medical researchers to share vast amounts of genetic, diet, lifestyle, environmental and health data with guaranteed security and privacy protection.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3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873202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098" name="Picture 2" descr="Image result for thank you">
            <a:extLst>
              <a:ext uri="{FF2B5EF4-FFF2-40B4-BE49-F238E27FC236}">
                <a16:creationId xmlns:a16="http://schemas.microsoft.com/office/drawing/2014/main" id="{3B24A04D-C944-4C37-9A87-3AF95B550FC3}"/>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743696" y="1123527"/>
            <a:ext cx="6508551"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24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2EF7-7005-40F9-83B5-BF975EB6F502}"/>
              </a:ext>
            </a:extLst>
          </p:cNvPr>
          <p:cNvSpPr>
            <a:spLocks noGrp="1"/>
          </p:cNvSpPr>
          <p:nvPr>
            <p:ph type="title"/>
          </p:nvPr>
        </p:nvSpPr>
        <p:spPr>
          <a:xfrm>
            <a:off x="646111" y="452718"/>
            <a:ext cx="9404723" cy="1400530"/>
          </a:xfrm>
        </p:spPr>
        <p:txBody>
          <a:bodyPr/>
          <a:lstStyle/>
          <a:p>
            <a:r>
              <a:rPr lang="en-IN">
                <a:latin typeface="Times New Roman" panose="02020603050405020304" pitchFamily="18" charset="0"/>
                <a:cs typeface="Times New Roman" panose="02020603050405020304" pitchFamily="18" charset="0"/>
              </a:rPr>
              <a:t>Introduction to </a:t>
            </a:r>
            <a:r>
              <a:rPr lang="en-US" b="1">
                <a:latin typeface="Times New Roman" panose="02020603050405020304" pitchFamily="18" charset="0"/>
                <a:cs typeface="Times New Roman" panose="02020603050405020304" pitchFamily="18" charset="0"/>
              </a:rPr>
              <a:t>Blockchain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E7E4B-4C4D-46E1-A493-15981B5490C5}"/>
              </a:ext>
            </a:extLst>
          </p:cNvPr>
          <p:cNvSpPr>
            <a:spLocks noGrp="1"/>
          </p:cNvSpPr>
          <p:nvPr>
            <p:ph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A blockchain is an open record of all cryptographic transactions that have ever been executed. </a:t>
            </a:r>
          </a:p>
          <a:p>
            <a:r>
              <a:rPr lang="en-US" sz="2800" dirty="0">
                <a:latin typeface="Times New Roman" panose="02020603050405020304" pitchFamily="18" charset="0"/>
                <a:cs typeface="Times New Roman" panose="02020603050405020304" pitchFamily="18" charset="0"/>
              </a:rPr>
              <a:t>The blocks are added to the blockchain in a linear, sequential order.</a:t>
            </a:r>
          </a:p>
          <a:p>
            <a:r>
              <a:rPr lang="en-US" sz="2800" dirty="0">
                <a:latin typeface="Times New Roman" panose="02020603050405020304" pitchFamily="18" charset="0"/>
                <a:cs typeface="Times New Roman" panose="02020603050405020304" pitchFamily="18" charset="0"/>
              </a:rPr>
              <a:t>The blockchain has complete information about the addresses and their balances right from the beginning piece to the most as of late finished block. </a:t>
            </a:r>
          </a:p>
          <a:p>
            <a:r>
              <a:rPr lang="en-US" sz="2800" dirty="0">
                <a:latin typeface="Times New Roman" panose="02020603050405020304" pitchFamily="18" charset="0"/>
                <a:cs typeface="Times New Roman" panose="02020603050405020304" pitchFamily="18" charset="0"/>
              </a:rPr>
              <a:t>It keeps track of each and every transaction performed, adding and appending each to form a chain of information on transaction, usage and distribution.</a:t>
            </a:r>
          </a:p>
          <a:p>
            <a:endParaRPr lang="en-IN" sz="2800" dirty="0"/>
          </a:p>
        </p:txBody>
      </p:sp>
    </p:spTree>
    <p:extLst>
      <p:ext uri="{BB962C8B-B14F-4D97-AF65-F5344CB8AC3E}">
        <p14:creationId xmlns:p14="http://schemas.microsoft.com/office/powerpoint/2010/main" val="302052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8BA7-DC8B-4F58-BBA6-5233F0427F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Why </a:t>
            </a:r>
            <a:r>
              <a:rPr lang="en-US" b="1" dirty="0">
                <a:latin typeface="Times New Roman" panose="02020603050405020304" pitchFamily="18" charset="0"/>
                <a:cs typeface="Times New Roman" panose="02020603050405020304" pitchFamily="18" charset="0"/>
              </a:rPr>
              <a:t>Blockchain?</a:t>
            </a:r>
            <a:br>
              <a:rPr lang="en-US" b="1" dirty="0">
                <a:latin typeface="Arial" charset="0"/>
              </a:rPr>
            </a:br>
            <a:endParaRPr lang="en-IN" dirty="0"/>
          </a:p>
        </p:txBody>
      </p:sp>
      <p:sp>
        <p:nvSpPr>
          <p:cNvPr id="3" name="Content Placeholder 2">
            <a:extLst>
              <a:ext uri="{FF2B5EF4-FFF2-40B4-BE49-F238E27FC236}">
                <a16:creationId xmlns:a16="http://schemas.microsoft.com/office/drawing/2014/main" id="{60E0C404-7BB4-4DC8-A586-B2C824EAC09D}"/>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Decentralized and shared control.</a:t>
            </a:r>
          </a:p>
          <a:p>
            <a:r>
              <a:rPr lang="en-US" sz="2800" dirty="0">
                <a:latin typeface="Times New Roman" panose="02020603050405020304" pitchFamily="18" charset="0"/>
                <a:cs typeface="Times New Roman" panose="02020603050405020304" pitchFamily="18" charset="0"/>
              </a:rPr>
              <a:t>Peer to peer.</a:t>
            </a:r>
          </a:p>
          <a:p>
            <a:r>
              <a:rPr lang="en-US" sz="2800" dirty="0">
                <a:latin typeface="Times New Roman" panose="02020603050405020304" pitchFamily="18" charset="0"/>
                <a:cs typeface="Times New Roman" panose="02020603050405020304" pitchFamily="18" charset="0"/>
              </a:rPr>
              <a:t>Cryptographically Secured.</a:t>
            </a:r>
          </a:p>
          <a:p>
            <a:r>
              <a:rPr lang="en-US" sz="2800" dirty="0">
                <a:latin typeface="Times New Roman" panose="02020603050405020304" pitchFamily="18" charset="0"/>
                <a:cs typeface="Times New Roman" panose="02020603050405020304" pitchFamily="18" charset="0"/>
              </a:rPr>
              <a:t>Add only.</a:t>
            </a:r>
          </a:p>
          <a:p>
            <a:r>
              <a:rPr lang="en-US" sz="2800" dirty="0">
                <a:latin typeface="Times New Roman" panose="02020603050405020304" pitchFamily="18" charset="0"/>
                <a:cs typeface="Times New Roman" panose="02020603050405020304" pitchFamily="18" charset="0"/>
              </a:rPr>
              <a:t>Consensus.</a:t>
            </a:r>
          </a:p>
        </p:txBody>
      </p:sp>
    </p:spTree>
    <p:extLst>
      <p:ext uri="{BB962C8B-B14F-4D97-AF65-F5344CB8AC3E}">
        <p14:creationId xmlns:p14="http://schemas.microsoft.com/office/powerpoint/2010/main" val="178889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2DC3-2725-461D-82D9-0C959E18E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How Blockchain works?</a:t>
            </a:r>
          </a:p>
        </p:txBody>
      </p:sp>
      <p:pic>
        <p:nvPicPr>
          <p:cNvPr id="1026" name="Picture 2" descr="Image result for how blockchain works">
            <a:extLst>
              <a:ext uri="{FF2B5EF4-FFF2-40B4-BE49-F238E27FC236}">
                <a16:creationId xmlns:a16="http://schemas.microsoft.com/office/drawing/2014/main" id="{86458912-6ECB-4E8F-813E-06D877904B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8194" y="1712617"/>
            <a:ext cx="7013472" cy="473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87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924-BDBE-4A12-890A-9D8B564D34BF}"/>
              </a:ext>
            </a:extLst>
          </p:cNvPr>
          <p:cNvSpPr>
            <a:spLocks noGrp="1"/>
          </p:cNvSpPr>
          <p:nvPr>
            <p:ph type="title"/>
          </p:nvPr>
        </p:nvSpPr>
        <p:spPr/>
        <p:txBody>
          <a:bodyPr/>
          <a:lstStyle/>
          <a:p>
            <a:r>
              <a:rPr lang="en-IN" b="1" dirty="0"/>
              <a:t>Advantage</a:t>
            </a:r>
          </a:p>
        </p:txBody>
      </p:sp>
      <p:sp>
        <p:nvSpPr>
          <p:cNvPr id="3" name="Content Placeholder 2">
            <a:extLst>
              <a:ext uri="{FF2B5EF4-FFF2-40B4-BE49-F238E27FC236}">
                <a16:creationId xmlns:a16="http://schemas.microsoft.com/office/drawing/2014/main" id="{F124986A-D0AE-4335-B343-EE37ED1CDE14}"/>
              </a:ext>
            </a:extLst>
          </p:cNvPr>
          <p:cNvSpPr>
            <a:spLocks noGrp="1"/>
          </p:cNvSpPr>
          <p:nvPr>
            <p:ph idx="1"/>
          </p:nvPr>
        </p:nvSpPr>
        <p:spPr/>
        <p:txBody>
          <a:bodyPr>
            <a:normAutofit/>
          </a:bodyPr>
          <a:lstStyle/>
          <a:p>
            <a:r>
              <a:rPr lang="en-IN" sz="2600" dirty="0">
                <a:latin typeface="Times New Roman" panose="02020603050405020304" pitchFamily="18" charset="0"/>
                <a:cs typeface="Times New Roman" panose="02020603050405020304" pitchFamily="18" charset="0"/>
              </a:rPr>
              <a:t>Transparency</a:t>
            </a:r>
          </a:p>
          <a:p>
            <a:r>
              <a:rPr lang="en-IN" sz="2600" dirty="0">
                <a:latin typeface="Times New Roman" panose="02020603050405020304" pitchFamily="18" charset="0"/>
                <a:cs typeface="Times New Roman" panose="02020603050405020304" pitchFamily="18" charset="0"/>
              </a:rPr>
              <a:t>Reduced transaction costs</a:t>
            </a:r>
          </a:p>
          <a:p>
            <a:r>
              <a:rPr lang="en-IN" sz="2600" dirty="0">
                <a:latin typeface="Times New Roman" panose="02020603050405020304" pitchFamily="18" charset="0"/>
                <a:cs typeface="Times New Roman" panose="02020603050405020304" pitchFamily="18" charset="0"/>
              </a:rPr>
              <a:t>Faster transaction settlements</a:t>
            </a:r>
          </a:p>
          <a:p>
            <a:r>
              <a:rPr lang="en-IN" sz="2600" dirty="0">
                <a:latin typeface="Times New Roman" panose="02020603050405020304" pitchFamily="18" charset="0"/>
                <a:cs typeface="Times New Roman" panose="02020603050405020304" pitchFamily="18" charset="0"/>
              </a:rPr>
              <a:t>Decentralization</a:t>
            </a:r>
          </a:p>
          <a:p>
            <a:r>
              <a:rPr lang="en-IN" sz="2600" dirty="0">
                <a:latin typeface="Times New Roman" panose="02020603050405020304" pitchFamily="18" charset="0"/>
                <a:cs typeface="Times New Roman" panose="02020603050405020304" pitchFamily="18" charset="0"/>
              </a:rPr>
              <a:t>User-controlled networks</a:t>
            </a:r>
          </a:p>
        </p:txBody>
      </p:sp>
    </p:spTree>
    <p:extLst>
      <p:ext uri="{BB962C8B-B14F-4D97-AF65-F5344CB8AC3E}">
        <p14:creationId xmlns:p14="http://schemas.microsoft.com/office/powerpoint/2010/main" val="405182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C391-8A98-46D9-B8E8-20A3C0B517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Uses of Blockchain in Health Care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95B177-5346-4161-B2AD-A866C43DAA4B}"/>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Blockchain has the potential to substantially impact the health care industry as a whole and payers, providers and patients with respect to drug traceability, clinical trials and research, and data management.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19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B69C-1B07-4E82-963F-705BD646C01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Drug Traceability</a:t>
            </a:r>
          </a:p>
        </p:txBody>
      </p:sp>
      <p:sp>
        <p:nvSpPr>
          <p:cNvPr id="3" name="Content Placeholder 2">
            <a:extLst>
              <a:ext uri="{FF2B5EF4-FFF2-40B4-BE49-F238E27FC236}">
                <a16:creationId xmlns:a16="http://schemas.microsoft.com/office/drawing/2014/main" id="{E66B9FF6-C01D-4AC7-BBC5-7850DEA889CD}"/>
              </a:ext>
            </a:extLst>
          </p:cNvPr>
          <p:cNvSpPr>
            <a:spLocks noGrp="1"/>
          </p:cNvSpPr>
          <p:nvPr>
            <p:ph idx="1"/>
          </p:nvPr>
        </p:nvSpPr>
        <p:spPr>
          <a:xfrm>
            <a:off x="838200" y="1853248"/>
            <a:ext cx="10515600" cy="4539664"/>
          </a:xfrm>
        </p:spPr>
        <p:txBody>
          <a:bodyPr>
            <a:normAutofit/>
          </a:bodyPr>
          <a:lstStyle/>
          <a:p>
            <a:r>
              <a:rPr lang="en-US" sz="2600" dirty="0">
                <a:latin typeface="Times New Roman" panose="02020603050405020304" pitchFamily="18" charset="0"/>
                <a:cs typeface="Times New Roman" panose="02020603050405020304" pitchFamily="18" charset="0"/>
              </a:rPr>
              <a:t>Counterfeiting is a major problem for the pharmaceutical industry.</a:t>
            </a:r>
          </a:p>
          <a:p>
            <a:r>
              <a:rPr lang="en-US" sz="2600" dirty="0">
                <a:latin typeface="Times New Roman" panose="02020603050405020304" pitchFamily="18" charset="0"/>
                <a:cs typeface="Times New Roman" panose="02020603050405020304" pitchFamily="18" charset="0"/>
              </a:rPr>
              <a:t> 10 to 30% of drugs sold in developing countries are counterfeit .</a:t>
            </a:r>
          </a:p>
          <a:p>
            <a:r>
              <a:rPr lang="en-US" sz="2600" dirty="0">
                <a:latin typeface="Times New Roman" panose="02020603050405020304" pitchFamily="18" charset="0"/>
                <a:cs typeface="Times New Roman" panose="02020603050405020304" pitchFamily="18" charset="0"/>
              </a:rPr>
              <a:t> The market exceeds $200 B annually.</a:t>
            </a:r>
          </a:p>
          <a:p>
            <a:r>
              <a:rPr lang="en-US" sz="2600" dirty="0">
                <a:latin typeface="Times New Roman" panose="02020603050405020304" pitchFamily="18" charset="0"/>
                <a:cs typeface="Times New Roman" panose="02020603050405020304" pitchFamily="18" charset="0"/>
              </a:rPr>
              <a:t> China and India are the major manufacturers. </a:t>
            </a:r>
          </a:p>
          <a:p>
            <a:r>
              <a:rPr lang="en-US" sz="2600" dirty="0">
                <a:latin typeface="Times New Roman" panose="02020603050405020304" pitchFamily="18" charset="0"/>
                <a:cs typeface="Times New Roman" panose="02020603050405020304" pitchFamily="18" charset="0"/>
              </a:rPr>
              <a:t>Ingredient and dosages are impacted – which may cause adverse reactions or not provide the expected treatment.</a:t>
            </a:r>
          </a:p>
        </p:txBody>
      </p:sp>
    </p:spTree>
    <p:extLst>
      <p:ext uri="{BB962C8B-B14F-4D97-AF65-F5344CB8AC3E}">
        <p14:creationId xmlns:p14="http://schemas.microsoft.com/office/powerpoint/2010/main" val="179935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4C3B-9039-4B21-88CD-6794D11ECA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4B098B70-D94B-44F0-997B-36041487A927}"/>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Manufacturer marks with a unique code.</a:t>
            </a:r>
          </a:p>
          <a:p>
            <a:r>
              <a:rPr lang="en-US" sz="2600" dirty="0">
                <a:latin typeface="Times New Roman" panose="02020603050405020304" pitchFamily="18" charset="0"/>
                <a:cs typeface="Times New Roman" panose="02020603050405020304" pitchFamily="18" charset="0"/>
              </a:rPr>
              <a:t>Hash is produced for the drug (contains all relevant information).</a:t>
            </a:r>
          </a:p>
          <a:p>
            <a:r>
              <a:rPr lang="en-US" sz="2600" dirty="0">
                <a:latin typeface="Times New Roman" panose="02020603050405020304" pitchFamily="18" charset="0"/>
                <a:cs typeface="Times New Roman" panose="02020603050405020304" pitchFamily="18" charset="0"/>
              </a:rPr>
              <a:t>The drug information is stored on the blockchain. Each time the drug is moved in the process, that information is stored on the blockchain – wholesaler verifies and sends to pharmacist, pharmacist delivers to the patent.</a:t>
            </a: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p>
        </p:txBody>
      </p:sp>
    </p:spTree>
    <p:extLst>
      <p:ext uri="{BB962C8B-B14F-4D97-AF65-F5344CB8AC3E}">
        <p14:creationId xmlns:p14="http://schemas.microsoft.com/office/powerpoint/2010/main" val="237992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B75D-E29A-4E39-A9A6-AA985FDF9CE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Clinical Trials</a:t>
            </a:r>
          </a:p>
        </p:txBody>
      </p:sp>
      <p:sp>
        <p:nvSpPr>
          <p:cNvPr id="3" name="Content Placeholder 2">
            <a:extLst>
              <a:ext uri="{FF2B5EF4-FFF2-40B4-BE49-F238E27FC236}">
                <a16:creationId xmlns:a16="http://schemas.microsoft.com/office/drawing/2014/main" id="{F368E3CF-1C0D-4E98-92A9-D17514020F91}"/>
              </a:ext>
            </a:extLst>
          </p:cNvPr>
          <p:cNvSpPr>
            <a:spLocks noGrp="1"/>
          </p:cNvSpPr>
          <p:nvPr>
            <p:ph idx="1"/>
          </p:nvPr>
        </p:nvSpPr>
        <p:spPr>
          <a:xfrm>
            <a:off x="646111" y="2105316"/>
            <a:ext cx="10515600" cy="4610685"/>
          </a:xfrm>
        </p:spPr>
        <p:txBody>
          <a:bodyPr>
            <a:noAutofit/>
          </a:bodyPr>
          <a:lstStyle/>
          <a:p>
            <a:r>
              <a:rPr lang="en-US" sz="2600" dirty="0">
                <a:latin typeface="Times New Roman" panose="02020603050405020304" pitchFamily="18" charset="0"/>
                <a:cs typeface="Times New Roman" panose="02020603050405020304" pitchFamily="18" charset="0"/>
              </a:rPr>
              <a:t>Mistakes or fraud may occur.</a:t>
            </a:r>
          </a:p>
          <a:p>
            <a:r>
              <a:rPr lang="en-US" sz="2600" dirty="0">
                <a:latin typeface="Times New Roman" panose="02020603050405020304" pitchFamily="18" charset="0"/>
                <a:cs typeface="Times New Roman" panose="02020603050405020304" pitchFamily="18" charset="0"/>
              </a:rPr>
              <a:t>Considerable amounts of data are produced from the trials themselves including safety, efficiency and quality data.</a:t>
            </a:r>
          </a:p>
          <a:p>
            <a:r>
              <a:rPr lang="en-US" sz="2600" dirty="0">
                <a:latin typeface="Times New Roman" panose="02020603050405020304" pitchFamily="18" charset="0"/>
                <a:cs typeface="Times New Roman" panose="02020603050405020304" pitchFamily="18" charset="0"/>
              </a:rPr>
              <a:t> Many people will “touch” this data.</a:t>
            </a:r>
          </a:p>
          <a:p>
            <a:r>
              <a:rPr lang="en-US" sz="2600" dirty="0">
                <a:latin typeface="Times New Roman" panose="02020603050405020304" pitchFamily="18" charset="0"/>
                <a:cs typeface="Times New Roman" panose="02020603050405020304" pitchFamily="18" charset="0"/>
              </a:rPr>
              <a:t> Data collection may not be standardized.</a:t>
            </a:r>
          </a:p>
        </p:txBody>
      </p:sp>
    </p:spTree>
    <p:extLst>
      <p:ext uri="{BB962C8B-B14F-4D97-AF65-F5344CB8AC3E}">
        <p14:creationId xmlns:p14="http://schemas.microsoft.com/office/powerpoint/2010/main" val="855682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44</TotalTime>
  <Words>651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Blockchain in Healthcare</vt:lpstr>
      <vt:lpstr>Introduction to Blockchain</vt:lpstr>
      <vt:lpstr>Why Blockchain? </vt:lpstr>
      <vt:lpstr>How Blockchain works?</vt:lpstr>
      <vt:lpstr>Advantage</vt:lpstr>
      <vt:lpstr>Uses of Blockchain in Health Care</vt:lpstr>
      <vt:lpstr>Drug Traceability</vt:lpstr>
      <vt:lpstr>Continue..</vt:lpstr>
      <vt:lpstr>Clinical Trials</vt:lpstr>
      <vt:lpstr>Continue </vt:lpstr>
      <vt:lpstr>Patient Data Management</vt:lpstr>
      <vt:lpstr>Continue..</vt:lpstr>
      <vt:lpstr>Limitations.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Healthcare</dc:title>
  <dc:creator>suhasmskulal@gmail.com</dc:creator>
  <cp:lastModifiedBy>suhasmskulal@gmail.com</cp:lastModifiedBy>
  <cp:revision>7</cp:revision>
  <dcterms:created xsi:type="dcterms:W3CDTF">2019-09-15T04:56:16Z</dcterms:created>
  <dcterms:modified xsi:type="dcterms:W3CDTF">2019-09-15T05:57:47Z</dcterms:modified>
</cp:coreProperties>
</file>