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8" r:id="rId1"/>
  </p:sldMasterIdLst>
  <p:sldIdLst>
    <p:sldId id="256" r:id="rId2"/>
    <p:sldId id="257" r:id="rId3"/>
    <p:sldId id="260" r:id="rId4"/>
    <p:sldId id="259" r:id="rId5"/>
    <p:sldId id="258"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lash R" initials="AR" lastIdx="1" clrIdx="0">
    <p:extLst>
      <p:ext uri="{19B8F6BF-5375-455C-9EA6-DF929625EA0E}">
        <p15:presenceInfo xmlns:p15="http://schemas.microsoft.com/office/powerpoint/2012/main" userId="Abhilash 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Market Share(Detergents)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11-4F3C-8829-0FDCA0DE091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11-4F3C-8829-0FDCA0DE091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11-4F3C-8829-0FDCA0DE091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11-4F3C-8829-0FDCA0DE091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811-4F3C-8829-0FDCA0DE091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Nirma</c:v>
                </c:pt>
                <c:pt idx="1">
                  <c:v>HLL</c:v>
                </c:pt>
                <c:pt idx="2">
                  <c:v>Others</c:v>
                </c:pt>
                <c:pt idx="3">
                  <c:v>Henkel Spic</c:v>
                </c:pt>
                <c:pt idx="4">
                  <c:v>P&amp;G</c:v>
                </c:pt>
              </c:strCache>
            </c:strRef>
          </c:cat>
          <c:val>
            <c:numRef>
              <c:f>Sheet1!$B$2:$B$6</c:f>
              <c:numCache>
                <c:formatCode>0%</c:formatCode>
                <c:ptCount val="5"/>
                <c:pt idx="0">
                  <c:v>0.38</c:v>
                </c:pt>
                <c:pt idx="1">
                  <c:v>0.31</c:v>
                </c:pt>
                <c:pt idx="2">
                  <c:v>0.22</c:v>
                </c:pt>
                <c:pt idx="3">
                  <c:v>0.02</c:v>
                </c:pt>
                <c:pt idx="4">
                  <c:v>7.0000000000000007E-2</c:v>
                </c:pt>
              </c:numCache>
            </c:numRef>
          </c:val>
          <c:extLst>
            <c:ext xmlns:c16="http://schemas.microsoft.com/office/drawing/2014/chart" uri="{C3380CC4-5D6E-409C-BE32-E72D297353CC}">
              <c16:uniqueId val="{00000000-AB49-457F-84DA-1CE79893F7E5}"/>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Market shares(Toilet soaps)</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835-4AFB-8D37-C99E14A71223}"/>
              </c:ext>
            </c:extLst>
          </c:dPt>
          <c:dPt>
            <c:idx val="1"/>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835-4AFB-8D37-C99E14A71223}"/>
              </c:ext>
            </c:extLst>
          </c:dPt>
          <c:dPt>
            <c:idx val="2"/>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0835-4AFB-8D37-C99E14A71223}"/>
              </c:ext>
            </c:extLst>
          </c:dPt>
          <c:dPt>
            <c:idx val="3"/>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0835-4AFB-8D37-C99E14A71223}"/>
              </c:ext>
            </c:extLst>
          </c:dPt>
          <c:dPt>
            <c:idx val="4"/>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0835-4AFB-8D37-C99E14A71223}"/>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HLL</c:v>
                </c:pt>
                <c:pt idx="1">
                  <c:v>Nirma</c:v>
                </c:pt>
                <c:pt idx="2">
                  <c:v>Godrej</c:v>
                </c:pt>
                <c:pt idx="3">
                  <c:v>Wipro</c:v>
                </c:pt>
                <c:pt idx="4">
                  <c:v>others</c:v>
                </c:pt>
              </c:strCache>
            </c:strRef>
          </c:cat>
          <c:val>
            <c:numRef>
              <c:f>Sheet1!$B$2:$B$6</c:f>
              <c:numCache>
                <c:formatCode>0%</c:formatCode>
                <c:ptCount val="5"/>
                <c:pt idx="0">
                  <c:v>0.65</c:v>
                </c:pt>
                <c:pt idx="1">
                  <c:v>0.15</c:v>
                </c:pt>
                <c:pt idx="2">
                  <c:v>0.08</c:v>
                </c:pt>
                <c:pt idx="3">
                  <c:v>0.04</c:v>
                </c:pt>
                <c:pt idx="4">
                  <c:v>0.08</c:v>
                </c:pt>
              </c:numCache>
            </c:numRef>
          </c:val>
          <c:extLst>
            <c:ext xmlns:c16="http://schemas.microsoft.com/office/drawing/2014/chart" uri="{C3380CC4-5D6E-409C-BE32-E72D297353CC}">
              <c16:uniqueId val="{00000000-8862-45DA-907C-A47B6B0C3BE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8-08-29T19:57:59.899"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9805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112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184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23368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3913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883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59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86217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258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783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549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146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011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81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383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3253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771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9/6/2019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7469667"/>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2B5C7-6CBA-469B-B3F7-B8157C66B765}"/>
              </a:ext>
            </a:extLst>
          </p:cNvPr>
          <p:cNvSpPr>
            <a:spLocks noGrp="1"/>
          </p:cNvSpPr>
          <p:nvPr>
            <p:ph type="ctrTitle"/>
          </p:nvPr>
        </p:nvSpPr>
        <p:spPr/>
        <p:txBody>
          <a:bodyPr/>
          <a:lstStyle/>
          <a:p>
            <a:r>
              <a:rPr lang="en-IN" dirty="0"/>
              <a:t>THE NIRMA STORY	</a:t>
            </a:r>
            <a:br>
              <a:rPr lang="en-IN" dirty="0"/>
            </a:br>
            <a:endParaRPr lang="en-IN" dirty="0"/>
          </a:p>
        </p:txBody>
      </p:sp>
      <p:sp>
        <p:nvSpPr>
          <p:cNvPr id="3" name="Subtitle 2">
            <a:extLst>
              <a:ext uri="{FF2B5EF4-FFF2-40B4-BE49-F238E27FC236}">
                <a16:creationId xmlns:a16="http://schemas.microsoft.com/office/drawing/2014/main" id="{C80FFD0B-8E30-42E2-8B8B-B8DDC659F228}"/>
              </a:ext>
            </a:extLst>
          </p:cNvPr>
          <p:cNvSpPr>
            <a:spLocks noGrp="1"/>
          </p:cNvSpPr>
          <p:nvPr>
            <p:ph type="subTitle" idx="1"/>
          </p:nvPr>
        </p:nvSpPr>
        <p:spPr>
          <a:xfrm>
            <a:off x="9591675" y="3429000"/>
            <a:ext cx="2320922" cy="3059723"/>
          </a:xfrm>
        </p:spPr>
        <p:txBody>
          <a:bodyPr>
            <a:normAutofit/>
          </a:bodyPr>
          <a:lstStyle/>
          <a:p>
            <a:r>
              <a:rPr lang="en-IN" dirty="0"/>
              <a:t>Group No. 6</a:t>
            </a:r>
          </a:p>
          <a:p>
            <a:r>
              <a:rPr lang="en-IN" dirty="0"/>
              <a:t>Aman Sharma</a:t>
            </a:r>
          </a:p>
          <a:p>
            <a:r>
              <a:rPr lang="en-IN" dirty="0"/>
              <a:t>Katta Ashish</a:t>
            </a:r>
          </a:p>
          <a:p>
            <a:r>
              <a:rPr lang="en-IN" dirty="0"/>
              <a:t>Monica P M</a:t>
            </a:r>
          </a:p>
          <a:p>
            <a:r>
              <a:rPr lang="en-IN" dirty="0" err="1"/>
              <a:t>Sindhuja</a:t>
            </a:r>
            <a:r>
              <a:rPr lang="en-IN" dirty="0"/>
              <a:t> Sista</a:t>
            </a:r>
          </a:p>
          <a:p>
            <a:r>
              <a:rPr lang="en-IN" dirty="0"/>
              <a:t>Suhas M S</a:t>
            </a:r>
          </a:p>
        </p:txBody>
      </p:sp>
    </p:spTree>
    <p:extLst>
      <p:ext uri="{BB962C8B-B14F-4D97-AF65-F5344CB8AC3E}">
        <p14:creationId xmlns:p14="http://schemas.microsoft.com/office/powerpoint/2010/main" val="271641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BEBD2-87ED-4ABC-9D61-5D6484C93715}"/>
              </a:ext>
            </a:extLst>
          </p:cNvPr>
          <p:cNvSpPr>
            <a:spLocks noGrp="1"/>
          </p:cNvSpPr>
          <p:nvPr>
            <p:ph idx="1"/>
          </p:nvPr>
        </p:nvSpPr>
        <p:spPr>
          <a:xfrm>
            <a:off x="3036163" y="2569173"/>
            <a:ext cx="6387351" cy="1400531"/>
          </a:xfrm>
        </p:spPr>
        <p:txBody>
          <a:bodyPr>
            <a:normAutofit lnSpcReduction="10000"/>
          </a:bodyPr>
          <a:lstStyle/>
          <a:p>
            <a:pPr marL="0" indent="0">
              <a:buNone/>
            </a:pPr>
            <a:r>
              <a:rPr lang="en-IN" dirty="0"/>
              <a:t>                                                        </a:t>
            </a:r>
            <a:r>
              <a:rPr lang="en-IN" sz="6600" dirty="0">
                <a:solidFill>
                  <a:srgbClr val="00B050"/>
                </a:solidFill>
              </a:rPr>
              <a:t>THANK YOU</a:t>
            </a:r>
          </a:p>
        </p:txBody>
      </p:sp>
    </p:spTree>
    <p:extLst>
      <p:ext uri="{BB962C8B-B14F-4D97-AF65-F5344CB8AC3E}">
        <p14:creationId xmlns:p14="http://schemas.microsoft.com/office/powerpoint/2010/main" val="333592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CC94-2B05-42AF-97B8-90B889BE6C4A}"/>
              </a:ext>
            </a:extLst>
          </p:cNvPr>
          <p:cNvSpPr>
            <a:spLocks noGrp="1"/>
          </p:cNvSpPr>
          <p:nvPr>
            <p:ph type="title"/>
          </p:nvPr>
        </p:nvSpPr>
        <p:spPr>
          <a:xfrm>
            <a:off x="1361220" y="211016"/>
            <a:ext cx="10018713" cy="1239715"/>
          </a:xfrm>
        </p:spPr>
        <p:txBody>
          <a:bodyPr>
            <a:normAutofit/>
          </a:bodyPr>
          <a:lstStyle/>
          <a:p>
            <a:r>
              <a:rPr lang="en-IN" sz="4800" dirty="0">
                <a:solidFill>
                  <a:schemeClr val="tx1"/>
                </a:solidFill>
              </a:rPr>
              <a:t>About the company</a:t>
            </a:r>
            <a:r>
              <a:rPr lang="en-IN" sz="4800" dirty="0">
                <a:solidFill>
                  <a:srgbClr val="C00000"/>
                </a:solidFill>
              </a:rPr>
              <a:t>	</a:t>
            </a:r>
          </a:p>
        </p:txBody>
      </p:sp>
      <p:sp>
        <p:nvSpPr>
          <p:cNvPr id="3" name="Content Placeholder 2">
            <a:extLst>
              <a:ext uri="{FF2B5EF4-FFF2-40B4-BE49-F238E27FC236}">
                <a16:creationId xmlns:a16="http://schemas.microsoft.com/office/drawing/2014/main" id="{99422159-FC64-4DB9-9E57-43A70A48FDED}"/>
              </a:ext>
            </a:extLst>
          </p:cNvPr>
          <p:cNvSpPr>
            <a:spLocks noGrp="1"/>
          </p:cNvSpPr>
          <p:nvPr>
            <p:ph idx="1"/>
          </p:nvPr>
        </p:nvSpPr>
        <p:spPr>
          <a:xfrm>
            <a:off x="1484310" y="1354015"/>
            <a:ext cx="10018713" cy="4437186"/>
          </a:xfrm>
        </p:spPr>
        <p:txBody>
          <a:bodyPr/>
          <a:lstStyle/>
          <a:p>
            <a:pPr>
              <a:buFont typeface="Wingdings" panose="05000000000000000000" pitchFamily="2" charset="2"/>
              <a:buChar char="Ø"/>
            </a:pPr>
            <a:r>
              <a:rPr lang="en-IN" dirty="0" err="1"/>
              <a:t>Nirma</a:t>
            </a:r>
            <a:r>
              <a:rPr lang="en-IN" dirty="0"/>
              <a:t> was founded in </a:t>
            </a:r>
            <a:r>
              <a:rPr lang="en-IN" dirty="0">
                <a:latin typeface="Agency FB" panose="020B0503020202020204" pitchFamily="34" charset="0"/>
              </a:rPr>
              <a:t>1969</a:t>
            </a:r>
            <a:r>
              <a:rPr lang="en-IN" dirty="0"/>
              <a:t> in Ahmedabad by </a:t>
            </a:r>
            <a:r>
              <a:rPr lang="en-IN" dirty="0" err="1"/>
              <a:t>Karsanbhai</a:t>
            </a:r>
            <a:r>
              <a:rPr lang="en-IN" dirty="0"/>
              <a:t> Patel.</a:t>
            </a:r>
          </a:p>
          <a:p>
            <a:pPr>
              <a:buFont typeface="Wingdings" panose="05000000000000000000" pitchFamily="2" charset="2"/>
              <a:buChar char="Ø"/>
            </a:pPr>
            <a:r>
              <a:rPr lang="en-IN" dirty="0"/>
              <a:t>It is a FMCG company.</a:t>
            </a:r>
          </a:p>
          <a:p>
            <a:pPr>
              <a:buFont typeface="Wingdings" panose="05000000000000000000" pitchFamily="2" charset="2"/>
              <a:buChar char="Ø"/>
            </a:pPr>
            <a:r>
              <a:rPr lang="en-IN" dirty="0" err="1"/>
              <a:t>Nirma</a:t>
            </a:r>
            <a:r>
              <a:rPr lang="en-IN" dirty="0"/>
              <a:t> was named after Patel’s daughter </a:t>
            </a:r>
            <a:r>
              <a:rPr lang="en-IN" dirty="0" err="1"/>
              <a:t>Nirupama</a:t>
            </a:r>
            <a:r>
              <a:rPr lang="en-IN" dirty="0"/>
              <a:t>.</a:t>
            </a:r>
          </a:p>
          <a:p>
            <a:pPr>
              <a:buFont typeface="Wingdings" panose="05000000000000000000" pitchFamily="2" charset="2"/>
              <a:buChar char="Ø"/>
            </a:pPr>
            <a:r>
              <a:rPr lang="en-IN" dirty="0" err="1"/>
              <a:t>Nirma</a:t>
            </a:r>
            <a:r>
              <a:rPr lang="en-IN" dirty="0"/>
              <a:t> became a </a:t>
            </a:r>
            <a:r>
              <a:rPr lang="en-IN" dirty="0">
                <a:latin typeface="Times New Roman" panose="02020603050405020304" pitchFamily="18" charset="0"/>
                <a:cs typeface="Times New Roman" panose="02020603050405020304" pitchFamily="18" charset="0"/>
              </a:rPr>
              <a:t>17 </a:t>
            </a:r>
            <a:r>
              <a:rPr lang="en-IN" dirty="0">
                <a:cs typeface="Times New Roman" panose="02020603050405020304" pitchFamily="18" charset="0"/>
              </a:rPr>
              <a:t>Billion company within </a:t>
            </a:r>
            <a:r>
              <a:rPr lang="en-IN" dirty="0">
                <a:latin typeface="Times New Roman" panose="02020603050405020304" pitchFamily="18" charset="0"/>
                <a:cs typeface="Times New Roman" panose="02020603050405020304" pitchFamily="18" charset="0"/>
              </a:rPr>
              <a:t>3</a:t>
            </a:r>
            <a:r>
              <a:rPr lang="en-IN" dirty="0">
                <a:cs typeface="Times New Roman" panose="02020603050405020304" pitchFamily="18" charset="0"/>
              </a:rPr>
              <a:t> decades.</a:t>
            </a:r>
          </a:p>
          <a:p>
            <a:pPr marL="0" indent="0">
              <a:buNone/>
            </a:pPr>
            <a:r>
              <a:rPr lang="en-IN" u="sng" dirty="0">
                <a:cs typeface="Times New Roman" panose="02020603050405020304" pitchFamily="18" charset="0"/>
              </a:rPr>
              <a:t>Mission</a:t>
            </a:r>
            <a:r>
              <a:rPr lang="en-IN" dirty="0">
                <a:cs typeface="Times New Roman" panose="02020603050405020304" pitchFamily="18" charset="0"/>
              </a:rPr>
              <a:t>:</a:t>
            </a:r>
          </a:p>
          <a:p>
            <a:pPr marL="0" indent="0">
              <a:buNone/>
            </a:pPr>
            <a:r>
              <a:rPr lang="en-IN" dirty="0">
                <a:cs typeface="Times New Roman" panose="02020603050405020304" pitchFamily="18" charset="0"/>
              </a:rPr>
              <a:t>            Better products, better value, better living.</a:t>
            </a:r>
          </a:p>
          <a:p>
            <a:pPr marL="0" indent="0">
              <a:buNone/>
            </a:pPr>
            <a:r>
              <a:rPr lang="en-IN" u="sng" dirty="0">
                <a:cs typeface="Times New Roman" panose="02020603050405020304" pitchFamily="18" charset="0"/>
              </a:rPr>
              <a:t>Tag line</a:t>
            </a:r>
            <a:r>
              <a:rPr lang="en-IN" dirty="0">
                <a:cs typeface="Times New Roman" panose="02020603050405020304" pitchFamily="18" charset="0"/>
              </a:rPr>
              <a:t>:</a:t>
            </a:r>
          </a:p>
          <a:p>
            <a:pPr marL="0" indent="0">
              <a:buNone/>
            </a:pPr>
            <a:r>
              <a:rPr lang="en-IN" dirty="0">
                <a:cs typeface="Times New Roman" panose="02020603050405020304" pitchFamily="18" charset="0"/>
              </a:rPr>
              <a:t>              </a:t>
            </a:r>
            <a:r>
              <a:rPr lang="en-IN" dirty="0" err="1">
                <a:cs typeface="Times New Roman" panose="02020603050405020304" pitchFamily="18" charset="0"/>
              </a:rPr>
              <a:t>Sabki</a:t>
            </a:r>
            <a:r>
              <a:rPr lang="en-IN" dirty="0">
                <a:cs typeface="Times New Roman" panose="02020603050405020304" pitchFamily="18" charset="0"/>
              </a:rPr>
              <a:t> </a:t>
            </a:r>
            <a:r>
              <a:rPr lang="en-IN" dirty="0" err="1">
                <a:cs typeface="Times New Roman" panose="02020603050405020304" pitchFamily="18" charset="0"/>
              </a:rPr>
              <a:t>Pasand</a:t>
            </a:r>
            <a:r>
              <a:rPr lang="en-IN" dirty="0">
                <a:cs typeface="Times New Roman" panose="02020603050405020304" pitchFamily="18" charset="0"/>
              </a:rPr>
              <a:t> </a:t>
            </a:r>
            <a:r>
              <a:rPr lang="en-IN" dirty="0" err="1">
                <a:cs typeface="Times New Roman" panose="02020603050405020304" pitchFamily="18" charset="0"/>
              </a:rPr>
              <a:t>Nirma</a:t>
            </a:r>
            <a:r>
              <a:rPr lang="en-IN" dirty="0">
                <a:cs typeface="Times New Roman" panose="02020603050405020304" pitchFamily="18" charset="0"/>
              </a:rPr>
              <a:t>, Washing Powder </a:t>
            </a:r>
            <a:r>
              <a:rPr lang="en-IN" dirty="0" err="1">
                <a:cs typeface="Times New Roman" panose="02020603050405020304" pitchFamily="18" charset="0"/>
              </a:rPr>
              <a:t>Nirma</a:t>
            </a:r>
            <a:r>
              <a:rPr lang="en-IN" dirty="0">
                <a:cs typeface="Times New Roman" panose="02020603050405020304" pitchFamily="18" charset="0"/>
              </a:rPr>
              <a:t>.</a:t>
            </a:r>
          </a:p>
        </p:txBody>
      </p:sp>
    </p:spTree>
    <p:extLst>
      <p:ext uri="{BB962C8B-B14F-4D97-AF65-F5344CB8AC3E}">
        <p14:creationId xmlns:p14="http://schemas.microsoft.com/office/powerpoint/2010/main" val="3388247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3D499-F96E-4143-A62F-EB42642EE8A7}"/>
              </a:ext>
            </a:extLst>
          </p:cNvPr>
          <p:cNvSpPr>
            <a:spLocks noGrp="1"/>
          </p:cNvSpPr>
          <p:nvPr>
            <p:ph type="title"/>
          </p:nvPr>
        </p:nvSpPr>
        <p:spPr>
          <a:xfrm>
            <a:off x="1167787" y="254976"/>
            <a:ext cx="10018713" cy="914401"/>
          </a:xfrm>
        </p:spPr>
        <p:txBody>
          <a:bodyPr>
            <a:normAutofit/>
          </a:bodyPr>
          <a:lstStyle/>
          <a:p>
            <a:r>
              <a:rPr lang="en-IN" dirty="0">
                <a:solidFill>
                  <a:schemeClr val="tx1"/>
                </a:solidFill>
              </a:rPr>
              <a:t>Present scenario.</a:t>
            </a:r>
          </a:p>
        </p:txBody>
      </p:sp>
      <p:sp>
        <p:nvSpPr>
          <p:cNvPr id="3" name="Content Placeholder 2">
            <a:extLst>
              <a:ext uri="{FF2B5EF4-FFF2-40B4-BE49-F238E27FC236}">
                <a16:creationId xmlns:a16="http://schemas.microsoft.com/office/drawing/2014/main" id="{28929C5D-3201-432A-A2F1-5D7DA74D1975}"/>
              </a:ext>
            </a:extLst>
          </p:cNvPr>
          <p:cNvSpPr>
            <a:spLocks noGrp="1"/>
          </p:cNvSpPr>
          <p:nvPr>
            <p:ph idx="1"/>
          </p:nvPr>
        </p:nvSpPr>
        <p:spPr>
          <a:xfrm>
            <a:off x="1484310" y="1468315"/>
            <a:ext cx="10018713" cy="4322885"/>
          </a:xfrm>
        </p:spPr>
        <p:txBody>
          <a:bodyPr/>
          <a:lstStyle/>
          <a:p>
            <a:r>
              <a:rPr lang="en-IN" dirty="0"/>
              <a:t>With a </a:t>
            </a:r>
            <a:r>
              <a:rPr lang="en-IN" dirty="0">
                <a:latin typeface="Times New Roman" panose="02020603050405020304" pitchFamily="18" charset="0"/>
                <a:cs typeface="Times New Roman" panose="02020603050405020304" pitchFamily="18" charset="0"/>
              </a:rPr>
              <a:t>15</a:t>
            </a:r>
            <a:r>
              <a:rPr lang="en-IN" dirty="0"/>
              <a:t>% share in toilet soap segment, second largest in India.</a:t>
            </a:r>
          </a:p>
          <a:p>
            <a:r>
              <a:rPr lang="en-IN" dirty="0"/>
              <a:t>Largest player in detergent market with a share of </a:t>
            </a:r>
            <a:r>
              <a:rPr lang="en-IN" dirty="0">
                <a:latin typeface="Times New Roman" panose="02020603050405020304" pitchFamily="18" charset="0"/>
                <a:cs typeface="Times New Roman" panose="02020603050405020304" pitchFamily="18" charset="0"/>
              </a:rPr>
              <a:t>38</a:t>
            </a:r>
            <a:r>
              <a:rPr lang="en-IN" dirty="0"/>
              <a:t>%.</a:t>
            </a:r>
          </a:p>
          <a:p>
            <a:r>
              <a:rPr lang="en-IN" dirty="0" err="1"/>
              <a:t>Nirma’s</a:t>
            </a:r>
            <a:r>
              <a:rPr lang="en-IN" dirty="0"/>
              <a:t> turnover for the year ended for March </a:t>
            </a:r>
            <a:r>
              <a:rPr lang="en-IN" dirty="0">
                <a:latin typeface="Times New Roman" panose="02020603050405020304" pitchFamily="18" charset="0"/>
                <a:cs typeface="Times New Roman" panose="02020603050405020304" pitchFamily="18" charset="0"/>
              </a:rPr>
              <a:t>2000</a:t>
            </a:r>
            <a:r>
              <a:rPr lang="en-IN" dirty="0"/>
              <a:t> increased by </a:t>
            </a:r>
            <a:r>
              <a:rPr lang="en-IN" dirty="0">
                <a:latin typeface="Times New Roman" panose="02020603050405020304" pitchFamily="18" charset="0"/>
                <a:cs typeface="Times New Roman" panose="02020603050405020304" pitchFamily="18" charset="0"/>
              </a:rPr>
              <a:t>17</a:t>
            </a:r>
            <a:r>
              <a:rPr lang="en-IN" dirty="0"/>
              <a:t>% over the previous fiscal, to Rs. </a:t>
            </a:r>
            <a:r>
              <a:rPr lang="en-IN" dirty="0">
                <a:latin typeface="Times New Roman" panose="02020603050405020304" pitchFamily="18" charset="0"/>
                <a:cs typeface="Times New Roman" panose="02020603050405020304" pitchFamily="18" charset="0"/>
              </a:rPr>
              <a:t>17.17</a:t>
            </a:r>
            <a:r>
              <a:rPr lang="en-IN" dirty="0"/>
              <a:t> Billion.</a:t>
            </a:r>
          </a:p>
          <a:p>
            <a:r>
              <a:rPr lang="en-IN" dirty="0" err="1"/>
              <a:t>Nirma’s</a:t>
            </a:r>
            <a:r>
              <a:rPr lang="en-IN" dirty="0"/>
              <a:t> network consisted of about 400 distributors and over 2 million retail outlets across the country.</a:t>
            </a:r>
          </a:p>
          <a:p>
            <a:r>
              <a:rPr lang="en-IN" dirty="0"/>
              <a:t>Within a year, </a:t>
            </a:r>
            <a:r>
              <a:rPr lang="en-IN" dirty="0" err="1"/>
              <a:t>Nirma</a:t>
            </a:r>
            <a:r>
              <a:rPr lang="en-IN" dirty="0"/>
              <a:t> became the leader in detergent market in Bangladesh.</a:t>
            </a:r>
          </a:p>
          <a:p>
            <a:endParaRPr lang="en-IN" dirty="0"/>
          </a:p>
        </p:txBody>
      </p:sp>
    </p:spTree>
    <p:extLst>
      <p:ext uri="{BB962C8B-B14F-4D97-AF65-F5344CB8AC3E}">
        <p14:creationId xmlns:p14="http://schemas.microsoft.com/office/powerpoint/2010/main" val="171980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0467-9175-40A7-AAB0-89EB03BA784F}"/>
              </a:ext>
            </a:extLst>
          </p:cNvPr>
          <p:cNvSpPr>
            <a:spLocks noGrp="1"/>
          </p:cNvSpPr>
          <p:nvPr>
            <p:ph type="title"/>
          </p:nvPr>
        </p:nvSpPr>
        <p:spPr>
          <a:xfrm>
            <a:off x="1326049" y="131885"/>
            <a:ext cx="10018713" cy="1028700"/>
          </a:xfrm>
        </p:spPr>
        <p:txBody>
          <a:bodyPr/>
          <a:lstStyle/>
          <a:p>
            <a:r>
              <a:rPr lang="en-IN" dirty="0"/>
              <a:t>Products of NIRMA</a:t>
            </a:r>
          </a:p>
        </p:txBody>
      </p:sp>
      <p:sp>
        <p:nvSpPr>
          <p:cNvPr id="3" name="Content Placeholder 2">
            <a:extLst>
              <a:ext uri="{FF2B5EF4-FFF2-40B4-BE49-F238E27FC236}">
                <a16:creationId xmlns:a16="http://schemas.microsoft.com/office/drawing/2014/main" id="{AD405C23-5D62-4450-9C9E-BD6111840772}"/>
              </a:ext>
            </a:extLst>
          </p:cNvPr>
          <p:cNvSpPr>
            <a:spLocks noGrp="1"/>
          </p:cNvSpPr>
          <p:nvPr>
            <p:ph idx="1"/>
          </p:nvPr>
        </p:nvSpPr>
        <p:spPr>
          <a:xfrm>
            <a:off x="1415562" y="1301262"/>
            <a:ext cx="10087461" cy="4489939"/>
          </a:xfrm>
        </p:spPr>
        <p:txBody>
          <a:bodyPr>
            <a:normAutofit/>
          </a:bodyPr>
          <a:lstStyle/>
          <a:p>
            <a:pPr>
              <a:buFont typeface="Courier New" panose="02070309020205020404" pitchFamily="49" charset="0"/>
              <a:buChar char="o"/>
            </a:pPr>
            <a:r>
              <a:rPr lang="en-IN" dirty="0"/>
              <a:t>Detergents :</a:t>
            </a:r>
          </a:p>
          <a:p>
            <a:pPr marL="0" indent="0">
              <a:buNone/>
            </a:pPr>
            <a:r>
              <a:rPr lang="en-IN" dirty="0"/>
              <a:t>                         </a:t>
            </a:r>
            <a:r>
              <a:rPr lang="en-IN" dirty="0" err="1"/>
              <a:t>Nirma</a:t>
            </a:r>
            <a:r>
              <a:rPr lang="en-IN" dirty="0"/>
              <a:t> washing powder and detergent cake.</a:t>
            </a:r>
          </a:p>
          <a:p>
            <a:pPr marL="0" indent="0">
              <a:buNone/>
            </a:pPr>
            <a:r>
              <a:rPr lang="en-IN" dirty="0"/>
              <a:t>                         Super </a:t>
            </a:r>
            <a:r>
              <a:rPr lang="en-IN" dirty="0" err="1"/>
              <a:t>nirma</a:t>
            </a:r>
            <a:r>
              <a:rPr lang="en-IN" dirty="0"/>
              <a:t> washing powder and detergent cake.</a:t>
            </a:r>
          </a:p>
          <a:p>
            <a:pPr marL="0" indent="0">
              <a:buNone/>
            </a:pPr>
            <a:r>
              <a:rPr lang="en-IN" dirty="0"/>
              <a:t>                         </a:t>
            </a:r>
            <a:r>
              <a:rPr lang="en-IN" dirty="0" err="1"/>
              <a:t>Nirma</a:t>
            </a:r>
            <a:r>
              <a:rPr lang="en-IN" dirty="0"/>
              <a:t> popular washing powder and detergent cake.     </a:t>
            </a:r>
          </a:p>
          <a:p>
            <a:pPr>
              <a:buFont typeface="Courier New" panose="02070309020205020404" pitchFamily="49" charset="0"/>
              <a:buChar char="o"/>
            </a:pPr>
            <a:r>
              <a:rPr lang="en-IN" dirty="0"/>
              <a:t>Soaps:</a:t>
            </a:r>
          </a:p>
          <a:p>
            <a:pPr marL="0" indent="0">
              <a:buNone/>
            </a:pPr>
            <a:r>
              <a:rPr lang="en-IN" dirty="0"/>
              <a:t>               </a:t>
            </a:r>
            <a:r>
              <a:rPr lang="en-IN" dirty="0" err="1"/>
              <a:t>Nirma</a:t>
            </a:r>
            <a:r>
              <a:rPr lang="en-IN" dirty="0"/>
              <a:t> bath soap.</a:t>
            </a:r>
          </a:p>
          <a:p>
            <a:pPr marL="0" indent="0">
              <a:buNone/>
            </a:pPr>
            <a:r>
              <a:rPr lang="en-IN" dirty="0"/>
              <a:t>               </a:t>
            </a:r>
            <a:r>
              <a:rPr lang="en-IN" dirty="0" err="1"/>
              <a:t>Nirma</a:t>
            </a:r>
            <a:r>
              <a:rPr lang="en-IN" dirty="0"/>
              <a:t> beauty soap.</a:t>
            </a:r>
          </a:p>
          <a:p>
            <a:pPr marL="0" indent="0">
              <a:buNone/>
            </a:pPr>
            <a:r>
              <a:rPr lang="en-IN" dirty="0"/>
              <a:t>               </a:t>
            </a:r>
            <a:r>
              <a:rPr lang="en-IN" dirty="0" err="1"/>
              <a:t>Nirma</a:t>
            </a:r>
            <a:r>
              <a:rPr lang="en-IN" dirty="0"/>
              <a:t> toilet soap.</a:t>
            </a:r>
          </a:p>
          <a:p>
            <a:pPr>
              <a:buFont typeface="Courier New" panose="02070309020205020404" pitchFamily="49" charset="0"/>
              <a:buChar char="o"/>
            </a:pPr>
            <a:r>
              <a:rPr lang="en-IN" dirty="0" err="1"/>
              <a:t>Nirma</a:t>
            </a:r>
            <a:r>
              <a:rPr lang="en-IN" dirty="0"/>
              <a:t> </a:t>
            </a:r>
            <a:r>
              <a:rPr lang="en-IN" dirty="0" err="1"/>
              <a:t>shikakai</a:t>
            </a:r>
            <a:r>
              <a:rPr lang="en-IN" dirty="0"/>
              <a:t>.</a:t>
            </a:r>
          </a:p>
          <a:p>
            <a:pPr>
              <a:buFont typeface="Courier New" panose="02070309020205020404" pitchFamily="49" charset="0"/>
              <a:buChar char="o"/>
            </a:pPr>
            <a:r>
              <a:rPr lang="en-IN" dirty="0" err="1"/>
              <a:t>Nirma</a:t>
            </a:r>
            <a:r>
              <a:rPr lang="en-IN" dirty="0"/>
              <a:t> Toothpaste. </a:t>
            </a:r>
          </a:p>
          <a:p>
            <a:pPr marL="0" indent="0">
              <a:buNone/>
            </a:pPr>
            <a:endParaRPr lang="en-IN" dirty="0"/>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39165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03E0-A4CD-42B7-99C2-A4B4167A0BEC}"/>
              </a:ext>
            </a:extLst>
          </p:cNvPr>
          <p:cNvSpPr>
            <a:spLocks noGrp="1"/>
          </p:cNvSpPr>
          <p:nvPr>
            <p:ph type="title"/>
          </p:nvPr>
        </p:nvSpPr>
        <p:spPr>
          <a:xfrm flipH="1">
            <a:off x="1438591" y="290146"/>
            <a:ext cx="9885900" cy="861646"/>
          </a:xfrm>
        </p:spPr>
        <p:txBody>
          <a:bodyPr>
            <a:noAutofit/>
          </a:bodyPr>
          <a:lstStyle/>
          <a:p>
            <a:endParaRPr lang="en-IN" dirty="0"/>
          </a:p>
        </p:txBody>
      </p:sp>
      <p:graphicFrame>
        <p:nvGraphicFramePr>
          <p:cNvPr id="6" name="Content Placeholder 5">
            <a:extLst>
              <a:ext uri="{FF2B5EF4-FFF2-40B4-BE49-F238E27FC236}">
                <a16:creationId xmlns:a16="http://schemas.microsoft.com/office/drawing/2014/main" id="{102552E7-F9C5-4A48-9027-6F1EBCE1E5EA}"/>
              </a:ext>
            </a:extLst>
          </p:cNvPr>
          <p:cNvGraphicFramePr>
            <a:graphicFrameLocks noGrp="1"/>
          </p:cNvGraphicFramePr>
          <p:nvPr>
            <p:ph idx="1"/>
            <p:extLst>
              <p:ext uri="{D42A27DB-BD31-4B8C-83A1-F6EECF244321}">
                <p14:modId xmlns:p14="http://schemas.microsoft.com/office/powerpoint/2010/main" val="1475490593"/>
              </p:ext>
            </p:extLst>
          </p:nvPr>
        </p:nvGraphicFramePr>
        <p:xfrm>
          <a:off x="476459" y="1386256"/>
          <a:ext cx="5792456" cy="40737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4E03FBC-D3E0-40C5-A540-9B18661C13D4}"/>
              </a:ext>
            </a:extLst>
          </p:cNvPr>
          <p:cNvGraphicFramePr/>
          <p:nvPr>
            <p:extLst>
              <p:ext uri="{D42A27DB-BD31-4B8C-83A1-F6EECF244321}">
                <p14:modId xmlns:p14="http://schemas.microsoft.com/office/powerpoint/2010/main" val="1817178054"/>
              </p:ext>
            </p:extLst>
          </p:nvPr>
        </p:nvGraphicFramePr>
        <p:xfrm>
          <a:off x="6268915" y="1397977"/>
          <a:ext cx="5236308" cy="38158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9470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6607A-B404-4FCE-8BF9-C8091124ABE4}"/>
              </a:ext>
            </a:extLst>
          </p:cNvPr>
          <p:cNvSpPr>
            <a:spLocks noGrp="1"/>
          </p:cNvSpPr>
          <p:nvPr>
            <p:ph type="title"/>
          </p:nvPr>
        </p:nvSpPr>
        <p:spPr>
          <a:xfrm>
            <a:off x="1086643" y="217815"/>
            <a:ext cx="1851865" cy="678830"/>
          </a:xfrm>
        </p:spPr>
        <p:txBody>
          <a:bodyPr>
            <a:normAutofit fontScale="90000"/>
          </a:bodyPr>
          <a:lstStyle/>
          <a:p>
            <a:r>
              <a:rPr lang="en-IN" dirty="0"/>
              <a:t>SWOT </a:t>
            </a:r>
            <a:br>
              <a:rPr lang="en-IN" dirty="0"/>
            </a:br>
            <a:endParaRPr lang="en-IN" dirty="0"/>
          </a:p>
        </p:txBody>
      </p:sp>
      <p:graphicFrame>
        <p:nvGraphicFramePr>
          <p:cNvPr id="10" name="Content Placeholder 9">
            <a:extLst>
              <a:ext uri="{FF2B5EF4-FFF2-40B4-BE49-F238E27FC236}">
                <a16:creationId xmlns:a16="http://schemas.microsoft.com/office/drawing/2014/main" id="{2BCEF347-42F0-48D1-B3AD-0BBB656CF47F}"/>
              </a:ext>
            </a:extLst>
          </p:cNvPr>
          <p:cNvGraphicFramePr>
            <a:graphicFrameLocks noGrp="1"/>
          </p:cNvGraphicFramePr>
          <p:nvPr>
            <p:ph idx="1"/>
            <p:extLst>
              <p:ext uri="{D42A27DB-BD31-4B8C-83A1-F6EECF244321}">
                <p14:modId xmlns:p14="http://schemas.microsoft.com/office/powerpoint/2010/main" val="2540934907"/>
              </p:ext>
            </p:extLst>
          </p:nvPr>
        </p:nvGraphicFramePr>
        <p:xfrm>
          <a:off x="550415" y="1056443"/>
          <a:ext cx="9661210" cy="5429876"/>
        </p:xfrm>
        <a:graphic>
          <a:graphicData uri="http://schemas.openxmlformats.org/drawingml/2006/table">
            <a:tbl>
              <a:tblPr firstRow="1" bandRow="1">
                <a:tableStyleId>{5940675A-B579-460E-94D1-54222C63F5DA}</a:tableStyleId>
              </a:tblPr>
              <a:tblGrid>
                <a:gridCol w="4830605">
                  <a:extLst>
                    <a:ext uri="{9D8B030D-6E8A-4147-A177-3AD203B41FA5}">
                      <a16:colId xmlns:a16="http://schemas.microsoft.com/office/drawing/2014/main" val="2106084154"/>
                    </a:ext>
                  </a:extLst>
                </a:gridCol>
                <a:gridCol w="4830605">
                  <a:extLst>
                    <a:ext uri="{9D8B030D-6E8A-4147-A177-3AD203B41FA5}">
                      <a16:colId xmlns:a16="http://schemas.microsoft.com/office/drawing/2014/main" val="1245688518"/>
                    </a:ext>
                  </a:extLst>
                </a:gridCol>
              </a:tblGrid>
              <a:tr h="539812">
                <a:tc>
                  <a:txBody>
                    <a:bodyPr/>
                    <a:lstStyle/>
                    <a:p>
                      <a:r>
                        <a:rPr lang="en-IN" dirty="0"/>
                        <a:t>                             </a:t>
                      </a:r>
                      <a:r>
                        <a:rPr lang="en-IN" sz="2800" dirty="0"/>
                        <a:t>STRENGTH</a:t>
                      </a:r>
                      <a:endParaRPr lang="en-IN" dirty="0"/>
                    </a:p>
                  </a:txBody>
                  <a:tcPr/>
                </a:tc>
                <a:tc>
                  <a:txBody>
                    <a:bodyPr/>
                    <a:lstStyle/>
                    <a:p>
                      <a:r>
                        <a:rPr lang="en-IN" sz="2800" dirty="0"/>
                        <a:t>                    WEAKNESS</a:t>
                      </a:r>
                    </a:p>
                  </a:txBody>
                  <a:tcPr/>
                </a:tc>
                <a:extLst>
                  <a:ext uri="{0D108BD9-81ED-4DB2-BD59-A6C34878D82A}">
                    <a16:rowId xmlns:a16="http://schemas.microsoft.com/office/drawing/2014/main" val="2599747445"/>
                  </a:ext>
                </a:extLst>
              </a:tr>
              <a:tr h="2540293">
                <a:tc>
                  <a:txBody>
                    <a:bodyPr/>
                    <a:lstStyle/>
                    <a:p>
                      <a:pPr marL="285750" indent="-285750">
                        <a:buFont typeface="Arial" panose="020B0604020202020204" pitchFamily="34" charset="0"/>
                        <a:buChar char="•"/>
                      </a:pPr>
                      <a:r>
                        <a:rPr lang="en-IN" sz="2000" dirty="0"/>
                        <a:t>Cost effective marketing.</a:t>
                      </a:r>
                    </a:p>
                    <a:p>
                      <a:pPr marL="285750" indent="-285750">
                        <a:buFont typeface="Arial" panose="020B0604020202020204" pitchFamily="34" charset="0"/>
                        <a:buChar char="•"/>
                      </a:pPr>
                      <a:r>
                        <a:rPr lang="en-IN" sz="2000" dirty="0"/>
                        <a:t>400 distributors and over 2 million retail outlets.</a:t>
                      </a:r>
                    </a:p>
                    <a:p>
                      <a:pPr marL="285750" indent="-285750">
                        <a:buFont typeface="Arial" panose="020B0604020202020204" pitchFamily="34" charset="0"/>
                        <a:buChar char="•"/>
                      </a:pPr>
                      <a:r>
                        <a:rPr lang="en-IN" sz="2000" dirty="0"/>
                        <a:t>Efficient labours. </a:t>
                      </a:r>
                    </a:p>
                    <a:p>
                      <a:pPr marL="285750" indent="-285750">
                        <a:buFont typeface="Arial" panose="020B0604020202020204" pitchFamily="34" charset="0"/>
                        <a:buChar char="•"/>
                      </a:pPr>
                      <a:r>
                        <a:rPr lang="en-IN" sz="2000" dirty="0"/>
                        <a:t>Market leaders in detergents.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0" indent="0">
                        <a:buFont typeface="Arial" panose="020B0604020202020204" pitchFamily="34" charset="0"/>
                        <a:buNone/>
                      </a:pPr>
                      <a:endParaRPr lang="en-IN" dirty="0"/>
                    </a:p>
                  </a:txBody>
                  <a:tcPr/>
                </a:tc>
                <a:tc>
                  <a:txBody>
                    <a:bodyPr/>
                    <a:lstStyle/>
                    <a:p>
                      <a:pPr marL="285750" indent="-285750">
                        <a:buFont typeface="Arial" panose="020B0604020202020204" pitchFamily="34" charset="0"/>
                        <a:buChar char="•"/>
                      </a:pPr>
                      <a:r>
                        <a:rPr lang="en-IN" dirty="0"/>
                        <a:t>Considered as cheap brand.</a:t>
                      </a:r>
                    </a:p>
                    <a:p>
                      <a:pPr marL="285750" indent="-285750">
                        <a:buFont typeface="Arial" panose="020B0604020202020204" pitchFamily="34" charset="0"/>
                        <a:buChar char="•"/>
                      </a:pPr>
                      <a:r>
                        <a:rPr lang="en-IN" dirty="0"/>
                        <a:t>Limited network to penetrate in urban areas (shampoo and beauty soap).</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3371657095"/>
                  </a:ext>
                </a:extLst>
              </a:tr>
              <a:tr h="539812">
                <a:tc>
                  <a:txBody>
                    <a:bodyPr/>
                    <a:lstStyle/>
                    <a:p>
                      <a:r>
                        <a:rPr lang="en-IN" sz="2800" dirty="0"/>
                        <a:t>              OPPURTUNITIES</a:t>
                      </a:r>
                    </a:p>
                  </a:txBody>
                  <a:tcPr/>
                </a:tc>
                <a:tc>
                  <a:txBody>
                    <a:bodyPr/>
                    <a:lstStyle/>
                    <a:p>
                      <a:r>
                        <a:rPr lang="en-IN" sz="2800" dirty="0"/>
                        <a:t>                        THREATS</a:t>
                      </a:r>
                    </a:p>
                  </a:txBody>
                  <a:tcPr/>
                </a:tc>
                <a:extLst>
                  <a:ext uri="{0D108BD9-81ED-4DB2-BD59-A6C34878D82A}">
                    <a16:rowId xmlns:a16="http://schemas.microsoft.com/office/drawing/2014/main" val="2658935544"/>
                  </a:ext>
                </a:extLst>
              </a:tr>
              <a:tr h="1809959">
                <a:tc>
                  <a:txBody>
                    <a:bodyPr/>
                    <a:lstStyle/>
                    <a:p>
                      <a:pPr marL="285750" indent="-285750">
                        <a:buFont typeface="Arial" panose="020B0604020202020204" pitchFamily="34" charset="0"/>
                        <a:buChar char="•"/>
                      </a:pPr>
                      <a:r>
                        <a:rPr lang="en-IN" dirty="0"/>
                        <a:t>Geographical expansion in regions like Middle East, China , Russia.</a:t>
                      </a:r>
                    </a:p>
                    <a:p>
                      <a:pPr marL="285750" indent="-285750">
                        <a:buFont typeface="Arial" panose="020B0604020202020204" pitchFamily="34" charset="0"/>
                        <a:buChar char="•"/>
                      </a:pPr>
                      <a:r>
                        <a:rPr lang="en-IN" dirty="0"/>
                        <a:t>Acquisition to improve distribution in urban areas.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txBody>
                  <a:tcPr/>
                </a:tc>
                <a:tc>
                  <a:txBody>
                    <a:bodyPr/>
                    <a:lstStyle/>
                    <a:p>
                      <a:pPr marL="285750" indent="-285750">
                        <a:buFont typeface="Arial" panose="020B0604020202020204" pitchFamily="34" charset="0"/>
                        <a:buChar char="•"/>
                      </a:pPr>
                      <a:r>
                        <a:rPr lang="en-IN" dirty="0"/>
                        <a:t>Competition from unorganized sector.</a:t>
                      </a:r>
                    </a:p>
                    <a:p>
                      <a:pPr marL="285750" indent="-285750">
                        <a:buFont typeface="Arial" panose="020B0604020202020204" pitchFamily="34" charset="0"/>
                        <a:buChar char="•"/>
                      </a:pPr>
                      <a:r>
                        <a:rPr lang="en-IN" dirty="0"/>
                        <a:t>Competition in premium segment from international brands.</a:t>
                      </a:r>
                    </a:p>
                    <a:p>
                      <a:pPr marL="285750" indent="-285750">
                        <a:buFont typeface="Arial" panose="020B0604020202020204" pitchFamily="34" charset="0"/>
                        <a:buChar char="•"/>
                      </a:pPr>
                      <a:endParaRPr lang="en-IN" dirty="0"/>
                    </a:p>
                  </a:txBody>
                  <a:tcPr/>
                </a:tc>
                <a:extLst>
                  <a:ext uri="{0D108BD9-81ED-4DB2-BD59-A6C34878D82A}">
                    <a16:rowId xmlns:a16="http://schemas.microsoft.com/office/drawing/2014/main" val="1562107998"/>
                  </a:ext>
                </a:extLst>
              </a:tr>
            </a:tbl>
          </a:graphicData>
        </a:graphic>
      </p:graphicFrame>
    </p:spTree>
    <p:extLst>
      <p:ext uri="{BB962C8B-B14F-4D97-AF65-F5344CB8AC3E}">
        <p14:creationId xmlns:p14="http://schemas.microsoft.com/office/powerpoint/2010/main" val="400623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D652-1CF7-4607-A447-0356F1B646CC}"/>
              </a:ext>
            </a:extLst>
          </p:cNvPr>
          <p:cNvSpPr>
            <a:spLocks noGrp="1"/>
          </p:cNvSpPr>
          <p:nvPr>
            <p:ph type="title"/>
          </p:nvPr>
        </p:nvSpPr>
        <p:spPr>
          <a:xfrm>
            <a:off x="1226857" y="1387137"/>
            <a:ext cx="10018713" cy="1231776"/>
          </a:xfrm>
        </p:spPr>
        <p:txBody>
          <a:bodyPr>
            <a:normAutofit/>
          </a:bodyPr>
          <a:lstStyle/>
          <a:p>
            <a:r>
              <a:rPr lang="en-IN" sz="2200" b="1" dirty="0"/>
              <a:t>1) Will </a:t>
            </a:r>
            <a:r>
              <a:rPr lang="en-IN" sz="2200" b="1" dirty="0" err="1"/>
              <a:t>Nirma’s</a:t>
            </a:r>
            <a:r>
              <a:rPr lang="en-IN" sz="2200" b="1" dirty="0"/>
              <a:t> cost effective business model be successful in the long run? Justify your answer.</a:t>
            </a:r>
          </a:p>
        </p:txBody>
      </p:sp>
      <p:sp>
        <p:nvSpPr>
          <p:cNvPr id="3" name="Content Placeholder 2">
            <a:extLst>
              <a:ext uri="{FF2B5EF4-FFF2-40B4-BE49-F238E27FC236}">
                <a16:creationId xmlns:a16="http://schemas.microsoft.com/office/drawing/2014/main" id="{89B3F09E-583C-484D-BB4D-61AB7B18D68E}"/>
              </a:ext>
            </a:extLst>
          </p:cNvPr>
          <p:cNvSpPr>
            <a:spLocks noGrp="1"/>
          </p:cNvSpPr>
          <p:nvPr>
            <p:ph idx="1"/>
          </p:nvPr>
        </p:nvSpPr>
        <p:spPr>
          <a:xfrm>
            <a:off x="1226857" y="2849221"/>
            <a:ext cx="10018713" cy="2273195"/>
          </a:xfrm>
        </p:spPr>
        <p:txBody>
          <a:bodyPr/>
          <a:lstStyle/>
          <a:p>
            <a:r>
              <a:rPr lang="en-IN" dirty="0"/>
              <a:t>Yes, being cost effective is the strength of </a:t>
            </a:r>
            <a:r>
              <a:rPr lang="en-IN" dirty="0" err="1"/>
              <a:t>Nirma</a:t>
            </a:r>
            <a:r>
              <a:rPr lang="en-IN" dirty="0"/>
              <a:t> ,as their target consumers are of the economic segment , they have proved to be market leaders of the same and by increasing their price they cannot afford to lose customers from the economic segment. </a:t>
            </a:r>
          </a:p>
        </p:txBody>
      </p:sp>
    </p:spTree>
    <p:extLst>
      <p:ext uri="{BB962C8B-B14F-4D97-AF65-F5344CB8AC3E}">
        <p14:creationId xmlns:p14="http://schemas.microsoft.com/office/powerpoint/2010/main" val="26381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A45B-B2D4-425B-B04C-12B5B70CB2EE}"/>
              </a:ext>
            </a:extLst>
          </p:cNvPr>
          <p:cNvSpPr>
            <a:spLocks noGrp="1"/>
          </p:cNvSpPr>
          <p:nvPr>
            <p:ph type="title"/>
          </p:nvPr>
        </p:nvSpPr>
        <p:spPr>
          <a:xfrm>
            <a:off x="1174787" y="1337968"/>
            <a:ext cx="10018713" cy="958362"/>
          </a:xfrm>
        </p:spPr>
        <p:txBody>
          <a:bodyPr>
            <a:normAutofit fontScale="90000"/>
          </a:bodyPr>
          <a:lstStyle/>
          <a:p>
            <a:pPr algn="just"/>
            <a:r>
              <a:rPr lang="en-IN" sz="2400" b="1" dirty="0"/>
              <a:t>2) There are many big players in detergents and personal care market in India, which are giving tough competition to </a:t>
            </a:r>
            <a:r>
              <a:rPr lang="en-IN" sz="2400" b="1" dirty="0" err="1"/>
              <a:t>Nirma</a:t>
            </a:r>
            <a:r>
              <a:rPr lang="en-IN" sz="2400" b="1" dirty="0"/>
              <a:t>. How can </a:t>
            </a:r>
            <a:r>
              <a:rPr lang="en-IN" sz="2400" b="1" dirty="0" err="1"/>
              <a:t>Nirma</a:t>
            </a:r>
            <a:r>
              <a:rPr lang="en-IN" sz="2400" b="1" dirty="0"/>
              <a:t> effectively counter this increasing competition?</a:t>
            </a:r>
          </a:p>
        </p:txBody>
      </p:sp>
      <p:sp>
        <p:nvSpPr>
          <p:cNvPr id="3" name="Content Placeholder 2">
            <a:extLst>
              <a:ext uri="{FF2B5EF4-FFF2-40B4-BE49-F238E27FC236}">
                <a16:creationId xmlns:a16="http://schemas.microsoft.com/office/drawing/2014/main" id="{A12A4EB8-353A-47E3-93C7-3F07AEF609EF}"/>
              </a:ext>
            </a:extLst>
          </p:cNvPr>
          <p:cNvSpPr>
            <a:spLocks noGrp="1"/>
          </p:cNvSpPr>
          <p:nvPr>
            <p:ph idx="1"/>
          </p:nvPr>
        </p:nvSpPr>
        <p:spPr>
          <a:xfrm>
            <a:off x="1245808" y="3011750"/>
            <a:ext cx="10018713" cy="1647491"/>
          </a:xfrm>
        </p:spPr>
        <p:txBody>
          <a:bodyPr/>
          <a:lstStyle/>
          <a:p>
            <a:r>
              <a:rPr lang="en-IN" dirty="0" err="1"/>
              <a:t>Nirma</a:t>
            </a:r>
            <a:r>
              <a:rPr lang="en-IN" dirty="0"/>
              <a:t> enjoys good market positioning </a:t>
            </a:r>
          </a:p>
          <a:p>
            <a:r>
              <a:rPr lang="en-IN" dirty="0"/>
              <a:t>Cost cutting in distribution by elimination of intermediaries.</a:t>
            </a:r>
          </a:p>
          <a:p>
            <a:r>
              <a:rPr lang="en-IN" dirty="0"/>
              <a:t>Celebrity brand endorsements will help increase the status of the product.</a:t>
            </a:r>
          </a:p>
        </p:txBody>
      </p:sp>
    </p:spTree>
    <p:extLst>
      <p:ext uri="{BB962C8B-B14F-4D97-AF65-F5344CB8AC3E}">
        <p14:creationId xmlns:p14="http://schemas.microsoft.com/office/powerpoint/2010/main" val="2354624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FF1D-598B-4AC2-B83C-DF1BE0462BF9}"/>
              </a:ext>
            </a:extLst>
          </p:cNvPr>
          <p:cNvSpPr>
            <a:spLocks noGrp="1"/>
          </p:cNvSpPr>
          <p:nvPr>
            <p:ph type="title"/>
          </p:nvPr>
        </p:nvSpPr>
        <p:spPr>
          <a:xfrm>
            <a:off x="1104293" y="1278341"/>
            <a:ext cx="9404723" cy="1400530"/>
          </a:xfrm>
        </p:spPr>
        <p:txBody>
          <a:bodyPr>
            <a:normAutofit/>
          </a:bodyPr>
          <a:lstStyle/>
          <a:p>
            <a:r>
              <a:rPr lang="en-IN" sz="2200" b="1" dirty="0"/>
              <a:t>3) By 1990,Nirma gained a sizeable foothold in the lower end of detergents and toilet soaps market. Was it necessary for </a:t>
            </a:r>
            <a:r>
              <a:rPr lang="en-IN" sz="2200" b="1" dirty="0" err="1"/>
              <a:t>Nirma</a:t>
            </a:r>
            <a:r>
              <a:rPr lang="en-IN" sz="2200" b="1" dirty="0"/>
              <a:t> to enter the premium segment? Give reasons for your answer.</a:t>
            </a:r>
          </a:p>
        </p:txBody>
      </p:sp>
      <p:sp>
        <p:nvSpPr>
          <p:cNvPr id="3" name="Content Placeholder 2">
            <a:extLst>
              <a:ext uri="{FF2B5EF4-FFF2-40B4-BE49-F238E27FC236}">
                <a16:creationId xmlns:a16="http://schemas.microsoft.com/office/drawing/2014/main" id="{1931A965-26DC-4583-9CBE-C155B4CB249C}"/>
              </a:ext>
            </a:extLst>
          </p:cNvPr>
          <p:cNvSpPr>
            <a:spLocks noGrp="1"/>
          </p:cNvSpPr>
          <p:nvPr>
            <p:ph idx="1"/>
          </p:nvPr>
        </p:nvSpPr>
        <p:spPr>
          <a:xfrm>
            <a:off x="962250" y="2965177"/>
            <a:ext cx="8946541" cy="1977543"/>
          </a:xfrm>
        </p:spPr>
        <p:txBody>
          <a:bodyPr/>
          <a:lstStyle/>
          <a:p>
            <a:r>
              <a:rPr lang="en-IN" dirty="0"/>
              <a:t>No, rather than entering premium segment, they could target consumers moving from economic segment to middle income segment to counter the increasing competition. Adding to that there is heavy competition in premium segments from HLL and P&amp;G.</a:t>
            </a:r>
          </a:p>
          <a:p>
            <a:pPr marL="0" indent="0">
              <a:buNone/>
            </a:pPr>
            <a:endParaRPr lang="en-IN" dirty="0"/>
          </a:p>
        </p:txBody>
      </p:sp>
    </p:spTree>
    <p:extLst>
      <p:ext uri="{BB962C8B-B14F-4D97-AF65-F5344CB8AC3E}">
        <p14:creationId xmlns:p14="http://schemas.microsoft.com/office/powerpoint/2010/main" val="302044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397</TotalTime>
  <Words>520</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Century Gothic</vt:lpstr>
      <vt:lpstr>Courier New</vt:lpstr>
      <vt:lpstr>Times New Roman</vt:lpstr>
      <vt:lpstr>Wingdings</vt:lpstr>
      <vt:lpstr>Wingdings 3</vt:lpstr>
      <vt:lpstr>Ion</vt:lpstr>
      <vt:lpstr>THE NIRMA STORY  </vt:lpstr>
      <vt:lpstr>About the company </vt:lpstr>
      <vt:lpstr>Present scenario.</vt:lpstr>
      <vt:lpstr>Products of NIRMA</vt:lpstr>
      <vt:lpstr>PowerPoint Presentation</vt:lpstr>
      <vt:lpstr>SWOT  </vt:lpstr>
      <vt:lpstr>1) Will Nirma’s cost effective business model be successful in the long run? Justify your answer.</vt:lpstr>
      <vt:lpstr>2) There are many big players in detergents and personal care market in India, which are giving tough competition to Nirma. How can Nirma effectively counter this increasing competition?</vt:lpstr>
      <vt:lpstr>3) By 1990,Nirma gained a sizeable foothold in the lower end of detergents and toilet soaps market. Was it necessary for Nirma to enter the premium segment? Give reasons for your answer.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NIRMA STORY  </dc:title>
  <dc:creator>Abhilash R</dc:creator>
  <cp:lastModifiedBy>suhasmskulal@gmail.com</cp:lastModifiedBy>
  <cp:revision>46</cp:revision>
  <dcterms:created xsi:type="dcterms:W3CDTF">2018-08-27T17:01:17Z</dcterms:created>
  <dcterms:modified xsi:type="dcterms:W3CDTF">2019-09-06T13:41:34Z</dcterms:modified>
</cp:coreProperties>
</file>