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5B3787-4806-44DD-B461-FA51E081937D}" type="doc">
      <dgm:prSet loTypeId="urn:microsoft.com/office/officeart/2017/3/layout/HorizontalPathTimeline" loCatId="process" qsTypeId="urn:microsoft.com/office/officeart/2005/8/quickstyle/simple4" qsCatId="simple" csTypeId="urn:microsoft.com/office/officeart/2005/8/colors/colorful2" csCatId="colorful" phldr="1"/>
      <dgm:spPr/>
      <dgm:t>
        <a:bodyPr/>
        <a:lstStyle/>
        <a:p>
          <a:endParaRPr lang="en-US"/>
        </a:p>
      </dgm:t>
    </dgm:pt>
    <dgm:pt modelId="{1698DE0B-4FEE-4B40-A5D6-AFCB10517B7C}">
      <dgm:prSet/>
      <dgm:spPr/>
      <dgm:t>
        <a:bodyPr/>
        <a:lstStyle/>
        <a:p>
          <a:pPr>
            <a:defRPr b="1"/>
          </a:pPr>
          <a:r>
            <a:rPr lang="en-US"/>
            <a:t>1953</a:t>
          </a:r>
        </a:p>
      </dgm:t>
    </dgm:pt>
    <dgm:pt modelId="{6D6E7632-2654-4954-9C1D-87179A8D5FFD}" type="parTrans" cxnId="{DEB47DDA-FBBB-457C-9438-B44AC6C76943}">
      <dgm:prSet/>
      <dgm:spPr/>
      <dgm:t>
        <a:bodyPr/>
        <a:lstStyle/>
        <a:p>
          <a:endParaRPr lang="en-US"/>
        </a:p>
      </dgm:t>
    </dgm:pt>
    <dgm:pt modelId="{103AE8D8-E055-40F0-A3A8-7F213674E8FA}" type="sibTrans" cxnId="{DEB47DDA-FBBB-457C-9438-B44AC6C76943}">
      <dgm:prSet/>
      <dgm:spPr/>
      <dgm:t>
        <a:bodyPr/>
        <a:lstStyle/>
        <a:p>
          <a:endParaRPr lang="en-US"/>
        </a:p>
      </dgm:t>
    </dgm:pt>
    <dgm:pt modelId="{1AFC3FC0-90F1-4761-98AF-6539C4ABE40B}">
      <dgm:prSet/>
      <dgm:spPr/>
      <dgm:t>
        <a:bodyPr/>
        <a:lstStyle/>
        <a:p>
          <a:r>
            <a:rPr lang="en-US" dirty="0"/>
            <a:t>Incorporated in 1953 by the Government of India as a machine tool manufacturing company.</a:t>
          </a:r>
        </a:p>
      </dgm:t>
    </dgm:pt>
    <dgm:pt modelId="{FDE7A51A-ACDA-4353-BD45-7F164E2D499C}" type="parTrans" cxnId="{524BB99C-3A4E-4B5B-A6AD-3CDA530A1A66}">
      <dgm:prSet/>
      <dgm:spPr/>
      <dgm:t>
        <a:bodyPr/>
        <a:lstStyle/>
        <a:p>
          <a:endParaRPr lang="en-US"/>
        </a:p>
      </dgm:t>
    </dgm:pt>
    <dgm:pt modelId="{C3B7097E-EA7B-419D-BC99-9BA08351E274}" type="sibTrans" cxnId="{524BB99C-3A4E-4B5B-A6AD-3CDA530A1A66}">
      <dgm:prSet/>
      <dgm:spPr/>
      <dgm:t>
        <a:bodyPr/>
        <a:lstStyle/>
        <a:p>
          <a:endParaRPr lang="en-US"/>
        </a:p>
      </dgm:t>
    </dgm:pt>
    <dgm:pt modelId="{844FA83A-7F4D-4557-933B-E9AFA9AC7CEE}">
      <dgm:prSet/>
      <dgm:spPr/>
      <dgm:t>
        <a:bodyPr/>
        <a:lstStyle/>
        <a:p>
          <a:pPr>
            <a:defRPr b="1"/>
          </a:pPr>
          <a:r>
            <a:rPr lang="en-US"/>
            <a:t>1961</a:t>
          </a:r>
        </a:p>
      </dgm:t>
    </dgm:pt>
    <dgm:pt modelId="{76B42C47-CF8C-45BA-B707-493A22BB5BCD}" type="parTrans" cxnId="{F11D8D0B-26C4-4E22-A874-C068CC90B077}">
      <dgm:prSet/>
      <dgm:spPr/>
      <dgm:t>
        <a:bodyPr/>
        <a:lstStyle/>
        <a:p>
          <a:endParaRPr lang="en-US"/>
        </a:p>
      </dgm:t>
    </dgm:pt>
    <dgm:pt modelId="{D1C9A7E6-2351-4CB6-A806-7A645DE5B0C4}" type="sibTrans" cxnId="{F11D8D0B-26C4-4E22-A874-C068CC90B077}">
      <dgm:prSet/>
      <dgm:spPr/>
      <dgm:t>
        <a:bodyPr/>
        <a:lstStyle/>
        <a:p>
          <a:endParaRPr lang="en-US"/>
        </a:p>
      </dgm:t>
    </dgm:pt>
    <dgm:pt modelId="{C04F7B06-76C7-4C75-A12C-D53A2AE3B509}">
      <dgm:prSet/>
      <dgm:spPr/>
      <dgm:t>
        <a:bodyPr/>
        <a:lstStyle/>
        <a:p>
          <a:r>
            <a:rPr lang="en-US" dirty="0"/>
            <a:t>In 1961 with the support of Japan’s Citizen Watch Company started watch division in Bangalore.</a:t>
          </a:r>
        </a:p>
      </dgm:t>
    </dgm:pt>
    <dgm:pt modelId="{C759E6AB-8F90-426D-9ED6-7A0A9C7F26D1}" type="parTrans" cxnId="{E12463C7-F238-41AB-9A08-63D87F3959D9}">
      <dgm:prSet/>
      <dgm:spPr/>
      <dgm:t>
        <a:bodyPr/>
        <a:lstStyle/>
        <a:p>
          <a:endParaRPr lang="en-US"/>
        </a:p>
      </dgm:t>
    </dgm:pt>
    <dgm:pt modelId="{FA5E8DF0-C585-4E53-A914-C3729F57CDDA}" type="sibTrans" cxnId="{E12463C7-F238-41AB-9A08-63D87F3959D9}">
      <dgm:prSet/>
      <dgm:spPr/>
      <dgm:t>
        <a:bodyPr/>
        <a:lstStyle/>
        <a:p>
          <a:endParaRPr lang="en-US"/>
        </a:p>
      </dgm:t>
    </dgm:pt>
    <dgm:pt modelId="{09052172-19B6-4276-8A42-981891591301}">
      <dgm:prSet/>
      <dgm:spPr/>
      <dgm:t>
        <a:bodyPr/>
        <a:lstStyle/>
        <a:p>
          <a:pPr>
            <a:defRPr b="1"/>
          </a:pPr>
          <a:r>
            <a:rPr lang="en-US"/>
            <a:t>1981</a:t>
          </a:r>
        </a:p>
      </dgm:t>
    </dgm:pt>
    <dgm:pt modelId="{9B971D2A-C12C-4FAA-BACB-7C0BFFE15021}" type="parTrans" cxnId="{555E1131-056F-4C4C-A677-6BB614AC56A4}">
      <dgm:prSet/>
      <dgm:spPr/>
      <dgm:t>
        <a:bodyPr/>
        <a:lstStyle/>
        <a:p>
          <a:endParaRPr lang="en-US"/>
        </a:p>
      </dgm:t>
    </dgm:pt>
    <dgm:pt modelId="{DA8CD431-DE91-402B-BCA9-6BEBFBA54307}" type="sibTrans" cxnId="{555E1131-056F-4C4C-A677-6BB614AC56A4}">
      <dgm:prSet/>
      <dgm:spPr/>
      <dgm:t>
        <a:bodyPr/>
        <a:lstStyle/>
        <a:p>
          <a:endParaRPr lang="en-US"/>
        </a:p>
      </dgm:t>
    </dgm:pt>
    <dgm:pt modelId="{74A67350-2B3F-4DD5-BD4D-7CE3C8880816}">
      <dgm:prSet/>
      <dgm:spPr/>
      <dgm:t>
        <a:bodyPr/>
        <a:lstStyle/>
        <a:p>
          <a:r>
            <a:rPr lang="en-US"/>
            <a:t>Enjoyed monopoly till 1981.</a:t>
          </a:r>
        </a:p>
      </dgm:t>
    </dgm:pt>
    <dgm:pt modelId="{9FF755F1-62AE-4DD2-B977-8D9349E2D794}" type="parTrans" cxnId="{E2081AC7-DD20-44E9-8781-A1D067558FA5}">
      <dgm:prSet/>
      <dgm:spPr/>
      <dgm:t>
        <a:bodyPr/>
        <a:lstStyle/>
        <a:p>
          <a:endParaRPr lang="en-US"/>
        </a:p>
      </dgm:t>
    </dgm:pt>
    <dgm:pt modelId="{A86312B1-9906-47A3-96B6-4F22B7BCB352}" type="sibTrans" cxnId="{E2081AC7-DD20-44E9-8781-A1D067558FA5}">
      <dgm:prSet/>
      <dgm:spPr/>
      <dgm:t>
        <a:bodyPr/>
        <a:lstStyle/>
        <a:p>
          <a:endParaRPr lang="en-US"/>
        </a:p>
      </dgm:t>
    </dgm:pt>
    <dgm:pt modelId="{3274A9B4-8732-4250-A9CB-B6A68DAC0B0F}" type="pres">
      <dgm:prSet presAssocID="{A65B3787-4806-44DD-B461-FA51E081937D}" presName="root" presStyleCnt="0">
        <dgm:presLayoutVars>
          <dgm:chMax/>
          <dgm:chPref/>
          <dgm:animLvl val="lvl"/>
        </dgm:presLayoutVars>
      </dgm:prSet>
      <dgm:spPr/>
    </dgm:pt>
    <dgm:pt modelId="{42095B94-EBE6-4B23-935A-71BE6AFDAE2B}" type="pres">
      <dgm:prSet presAssocID="{A65B3787-4806-44DD-B461-FA51E081937D}" presName="divider" presStyleLbl="node1" presStyleIdx="0" presStyleCnt="1"/>
      <dgm:spPr/>
    </dgm:pt>
    <dgm:pt modelId="{29A08FE6-7E28-4885-BB95-B1CDEBB078AA}" type="pres">
      <dgm:prSet presAssocID="{A65B3787-4806-44DD-B461-FA51E081937D}" presName="nodes" presStyleCnt="0">
        <dgm:presLayoutVars>
          <dgm:chMax/>
          <dgm:chPref/>
          <dgm:animLvl val="lvl"/>
        </dgm:presLayoutVars>
      </dgm:prSet>
      <dgm:spPr/>
    </dgm:pt>
    <dgm:pt modelId="{2395E758-FDF7-4346-8AA1-6E6D7383F70D}" type="pres">
      <dgm:prSet presAssocID="{1698DE0B-4FEE-4B40-A5D6-AFCB10517B7C}" presName="composite" presStyleCnt="0"/>
      <dgm:spPr/>
    </dgm:pt>
    <dgm:pt modelId="{997BBD95-78C3-45D7-91FF-D90744BCCE40}" type="pres">
      <dgm:prSet presAssocID="{1698DE0B-4FEE-4B40-A5D6-AFCB10517B7C}" presName="L1TextContainer" presStyleLbl="revTx" presStyleIdx="0" presStyleCnt="3">
        <dgm:presLayoutVars>
          <dgm:chMax val="1"/>
          <dgm:chPref val="1"/>
          <dgm:bulletEnabled val="1"/>
        </dgm:presLayoutVars>
      </dgm:prSet>
      <dgm:spPr/>
    </dgm:pt>
    <dgm:pt modelId="{95D83552-814F-4B92-BDF4-46B7B43D2D02}" type="pres">
      <dgm:prSet presAssocID="{1698DE0B-4FEE-4B40-A5D6-AFCB10517B7C}" presName="L2TextContainerWrapper" presStyleCnt="0">
        <dgm:presLayoutVars>
          <dgm:chMax val="0"/>
          <dgm:chPref val="0"/>
          <dgm:bulletEnabled val="1"/>
        </dgm:presLayoutVars>
      </dgm:prSet>
      <dgm:spPr/>
    </dgm:pt>
    <dgm:pt modelId="{F5BED8AD-1506-4AFA-AE8A-B445B6E55CCE}" type="pres">
      <dgm:prSet presAssocID="{1698DE0B-4FEE-4B40-A5D6-AFCB10517B7C}" presName="L2TextContainer" presStyleLbl="bgAccFollowNode1" presStyleIdx="0" presStyleCnt="3"/>
      <dgm:spPr/>
    </dgm:pt>
    <dgm:pt modelId="{C1925ED2-FE69-48AF-9E1D-5FB79E84D866}" type="pres">
      <dgm:prSet presAssocID="{1698DE0B-4FEE-4B40-A5D6-AFCB10517B7C}" presName="FlexibleEmptyPlaceHolder" presStyleCnt="0"/>
      <dgm:spPr/>
    </dgm:pt>
    <dgm:pt modelId="{37431AF9-21E6-4E47-A0F5-74665FA47DE7}" type="pres">
      <dgm:prSet presAssocID="{1698DE0B-4FEE-4B40-A5D6-AFCB10517B7C}" presName="ConnectLine" presStyleLbl="alignNode1" presStyleIdx="0" presStyleCnt="3"/>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35000"/>
            </a:srgbClr>
          </a:outerShdw>
        </a:effectLst>
      </dgm:spPr>
    </dgm:pt>
    <dgm:pt modelId="{167D23CD-9A35-498D-84D7-B4E9D448B2D1}" type="pres">
      <dgm:prSet presAssocID="{1698DE0B-4FEE-4B40-A5D6-AFCB10517B7C}" presName="ConnectorPoint" presStyleLbl="fgAcc1" presStyleIdx="0" presStyleCnt="3"/>
      <dgm:spPr>
        <a:solidFill>
          <a:schemeClr val="lt1">
            <a:alpha val="90000"/>
            <a:hueOff val="0"/>
            <a:satOff val="0"/>
            <a:lumOff val="0"/>
            <a:alphaOff val="0"/>
          </a:schemeClr>
        </a:solidFill>
        <a:ln w="12700" cap="rnd" cmpd="sng" algn="ctr">
          <a:noFill/>
          <a:prstDash val="solid"/>
        </a:ln>
        <a:effectLst/>
      </dgm:spPr>
    </dgm:pt>
    <dgm:pt modelId="{536D287A-23FE-4DE3-94A4-EBEEC7D10BE0}" type="pres">
      <dgm:prSet presAssocID="{1698DE0B-4FEE-4B40-A5D6-AFCB10517B7C}" presName="EmptyPlaceHolder" presStyleCnt="0"/>
      <dgm:spPr/>
    </dgm:pt>
    <dgm:pt modelId="{173609B3-E3A4-41BF-9911-22E7FB482CA4}" type="pres">
      <dgm:prSet presAssocID="{103AE8D8-E055-40F0-A3A8-7F213674E8FA}" presName="spaceBetweenRectangles" presStyleCnt="0"/>
      <dgm:spPr/>
    </dgm:pt>
    <dgm:pt modelId="{568B78A6-9F64-458B-823A-8787BE83E8F3}" type="pres">
      <dgm:prSet presAssocID="{844FA83A-7F4D-4557-933B-E9AFA9AC7CEE}" presName="composite" presStyleCnt="0"/>
      <dgm:spPr/>
    </dgm:pt>
    <dgm:pt modelId="{8AC1FA64-DEC4-4339-A6FA-54923BE3DC33}" type="pres">
      <dgm:prSet presAssocID="{844FA83A-7F4D-4557-933B-E9AFA9AC7CEE}" presName="L1TextContainer" presStyleLbl="revTx" presStyleIdx="1" presStyleCnt="3">
        <dgm:presLayoutVars>
          <dgm:chMax val="1"/>
          <dgm:chPref val="1"/>
          <dgm:bulletEnabled val="1"/>
        </dgm:presLayoutVars>
      </dgm:prSet>
      <dgm:spPr/>
    </dgm:pt>
    <dgm:pt modelId="{B311F6BF-651E-4464-8846-9F83F9865DC1}" type="pres">
      <dgm:prSet presAssocID="{844FA83A-7F4D-4557-933B-E9AFA9AC7CEE}" presName="L2TextContainerWrapper" presStyleCnt="0">
        <dgm:presLayoutVars>
          <dgm:chMax val="0"/>
          <dgm:chPref val="0"/>
          <dgm:bulletEnabled val="1"/>
        </dgm:presLayoutVars>
      </dgm:prSet>
      <dgm:spPr/>
    </dgm:pt>
    <dgm:pt modelId="{5A047697-2C16-4545-AB2D-DFA39FF91DC0}" type="pres">
      <dgm:prSet presAssocID="{844FA83A-7F4D-4557-933B-E9AFA9AC7CEE}" presName="L2TextContainer" presStyleLbl="bgAccFollowNode1" presStyleIdx="1" presStyleCnt="3"/>
      <dgm:spPr/>
    </dgm:pt>
    <dgm:pt modelId="{B66CCE3F-945D-4321-A2B8-FFCD1306D334}" type="pres">
      <dgm:prSet presAssocID="{844FA83A-7F4D-4557-933B-E9AFA9AC7CEE}" presName="FlexibleEmptyPlaceHolder" presStyleCnt="0"/>
      <dgm:spPr/>
    </dgm:pt>
    <dgm:pt modelId="{A779B9C2-850F-4C2F-933D-D967FD766906}" type="pres">
      <dgm:prSet presAssocID="{844FA83A-7F4D-4557-933B-E9AFA9AC7CEE}" presName="ConnectLine" presStyleLbl="alignNode1" presStyleIdx="1" presStyleCnt="3"/>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1482143"/>
              <a:satOff val="7100"/>
              <a:lumOff val="6569"/>
              <a:alphaOff val="0"/>
            </a:schemeClr>
          </a:solidFill>
          <a:prstDash val="dash"/>
        </a:ln>
        <a:effectLst>
          <a:outerShdw blurRad="38100" dist="25400" dir="5400000" rotWithShape="0">
            <a:srgbClr val="000000">
              <a:alpha val="35000"/>
            </a:srgbClr>
          </a:outerShdw>
        </a:effectLst>
      </dgm:spPr>
    </dgm:pt>
    <dgm:pt modelId="{7A0EDF6C-6382-43F9-BB9B-22E4652669B8}" type="pres">
      <dgm:prSet presAssocID="{844FA83A-7F4D-4557-933B-E9AFA9AC7CEE}" presName="ConnectorPoint" presStyleLbl="fgAcc1" presStyleIdx="1" presStyleCnt="3"/>
      <dgm:spPr>
        <a:solidFill>
          <a:schemeClr val="lt1">
            <a:alpha val="90000"/>
            <a:hueOff val="0"/>
            <a:satOff val="0"/>
            <a:lumOff val="0"/>
            <a:alphaOff val="0"/>
          </a:schemeClr>
        </a:solidFill>
        <a:ln w="12700" cap="rnd" cmpd="sng" algn="ctr">
          <a:noFill/>
          <a:prstDash val="solid"/>
        </a:ln>
        <a:effectLst/>
      </dgm:spPr>
    </dgm:pt>
    <dgm:pt modelId="{CF4D1155-63F8-4740-AB3E-4A95C7BEFC02}" type="pres">
      <dgm:prSet presAssocID="{844FA83A-7F4D-4557-933B-E9AFA9AC7CEE}" presName="EmptyPlaceHolder" presStyleCnt="0"/>
      <dgm:spPr/>
    </dgm:pt>
    <dgm:pt modelId="{26A2322B-BDDF-4100-B9B4-A8521A08D39D}" type="pres">
      <dgm:prSet presAssocID="{D1C9A7E6-2351-4CB6-A806-7A645DE5B0C4}" presName="spaceBetweenRectangles" presStyleCnt="0"/>
      <dgm:spPr/>
    </dgm:pt>
    <dgm:pt modelId="{D7C6382A-506A-4364-8C37-ACCC02232FB8}" type="pres">
      <dgm:prSet presAssocID="{09052172-19B6-4276-8A42-981891591301}" presName="composite" presStyleCnt="0"/>
      <dgm:spPr/>
    </dgm:pt>
    <dgm:pt modelId="{8E4DE7D0-40D8-46A2-A2E0-2AD4AFD433C9}" type="pres">
      <dgm:prSet presAssocID="{09052172-19B6-4276-8A42-981891591301}" presName="L1TextContainer" presStyleLbl="revTx" presStyleIdx="2" presStyleCnt="3">
        <dgm:presLayoutVars>
          <dgm:chMax val="1"/>
          <dgm:chPref val="1"/>
          <dgm:bulletEnabled val="1"/>
        </dgm:presLayoutVars>
      </dgm:prSet>
      <dgm:spPr/>
    </dgm:pt>
    <dgm:pt modelId="{55121554-2C01-45FB-A6AE-D2E2609DCD5D}" type="pres">
      <dgm:prSet presAssocID="{09052172-19B6-4276-8A42-981891591301}" presName="L2TextContainerWrapper" presStyleCnt="0">
        <dgm:presLayoutVars>
          <dgm:chMax val="0"/>
          <dgm:chPref val="0"/>
          <dgm:bulletEnabled val="1"/>
        </dgm:presLayoutVars>
      </dgm:prSet>
      <dgm:spPr/>
    </dgm:pt>
    <dgm:pt modelId="{4F6633E6-C78D-4EFE-B82E-70F0D0AB7028}" type="pres">
      <dgm:prSet presAssocID="{09052172-19B6-4276-8A42-981891591301}" presName="L2TextContainer" presStyleLbl="bgAccFollowNode1" presStyleIdx="2" presStyleCnt="3"/>
      <dgm:spPr/>
    </dgm:pt>
    <dgm:pt modelId="{A9FD0560-7393-4314-940B-6697C38EC734}" type="pres">
      <dgm:prSet presAssocID="{09052172-19B6-4276-8A42-981891591301}" presName="FlexibleEmptyPlaceHolder" presStyleCnt="0"/>
      <dgm:spPr/>
    </dgm:pt>
    <dgm:pt modelId="{F22E01FB-3F2E-4A64-87C2-B5DC8CA7B8AE}" type="pres">
      <dgm:prSet presAssocID="{09052172-19B6-4276-8A42-981891591301}" presName="ConnectLine" presStyleLbl="alignNode1" presStyleIdx="2" presStyleCnt="3"/>
      <dgm:spPr>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2964286"/>
              <a:satOff val="14200"/>
              <a:lumOff val="13137"/>
              <a:alphaOff val="0"/>
            </a:schemeClr>
          </a:solidFill>
          <a:prstDash val="dash"/>
        </a:ln>
        <a:effectLst>
          <a:outerShdw blurRad="38100" dist="25400" dir="5400000" rotWithShape="0">
            <a:srgbClr val="000000">
              <a:alpha val="35000"/>
            </a:srgbClr>
          </a:outerShdw>
        </a:effectLst>
      </dgm:spPr>
    </dgm:pt>
    <dgm:pt modelId="{D3933335-E510-4204-BAF6-36F352E69A85}" type="pres">
      <dgm:prSet presAssocID="{09052172-19B6-4276-8A42-981891591301}" presName="ConnectorPoint" presStyleLbl="fgAcc1" presStyleIdx="2" presStyleCnt="3"/>
      <dgm:spPr>
        <a:solidFill>
          <a:schemeClr val="lt1">
            <a:alpha val="90000"/>
            <a:hueOff val="0"/>
            <a:satOff val="0"/>
            <a:lumOff val="0"/>
            <a:alphaOff val="0"/>
          </a:schemeClr>
        </a:solidFill>
        <a:ln w="12700" cap="rnd" cmpd="sng" algn="ctr">
          <a:noFill/>
          <a:prstDash val="solid"/>
        </a:ln>
        <a:effectLst/>
      </dgm:spPr>
    </dgm:pt>
    <dgm:pt modelId="{96ED341A-0046-4B78-B341-0E310F1D4E79}" type="pres">
      <dgm:prSet presAssocID="{09052172-19B6-4276-8A42-981891591301}" presName="EmptyPlaceHolder" presStyleCnt="0"/>
      <dgm:spPr/>
    </dgm:pt>
  </dgm:ptLst>
  <dgm:cxnLst>
    <dgm:cxn modelId="{2EA6100B-ACB0-47A5-AFBF-7513B84B89AC}" type="presOf" srcId="{C04F7B06-76C7-4C75-A12C-D53A2AE3B509}" destId="{5A047697-2C16-4545-AB2D-DFA39FF91DC0}" srcOrd="0" destOrd="0" presId="urn:microsoft.com/office/officeart/2017/3/layout/HorizontalPathTimeline"/>
    <dgm:cxn modelId="{F11D8D0B-26C4-4E22-A874-C068CC90B077}" srcId="{A65B3787-4806-44DD-B461-FA51E081937D}" destId="{844FA83A-7F4D-4557-933B-E9AFA9AC7CEE}" srcOrd="1" destOrd="0" parTransId="{76B42C47-CF8C-45BA-B707-493A22BB5BCD}" sibTransId="{D1C9A7E6-2351-4CB6-A806-7A645DE5B0C4}"/>
    <dgm:cxn modelId="{16D81915-C165-4275-BCB5-4827ECC5E3C7}" type="presOf" srcId="{74A67350-2B3F-4DD5-BD4D-7CE3C8880816}" destId="{4F6633E6-C78D-4EFE-B82E-70F0D0AB7028}" srcOrd="0" destOrd="0" presId="urn:microsoft.com/office/officeart/2017/3/layout/HorizontalPathTimeline"/>
    <dgm:cxn modelId="{555E1131-056F-4C4C-A677-6BB614AC56A4}" srcId="{A65B3787-4806-44DD-B461-FA51E081937D}" destId="{09052172-19B6-4276-8A42-981891591301}" srcOrd="2" destOrd="0" parTransId="{9B971D2A-C12C-4FAA-BACB-7C0BFFE15021}" sibTransId="{DA8CD431-DE91-402B-BCA9-6BEBFBA54307}"/>
    <dgm:cxn modelId="{8BB8E13A-DC93-4632-93ED-E8CBAB4C93A7}" type="presOf" srcId="{1AFC3FC0-90F1-4761-98AF-6539C4ABE40B}" destId="{F5BED8AD-1506-4AFA-AE8A-B445B6E55CCE}" srcOrd="0" destOrd="0" presId="urn:microsoft.com/office/officeart/2017/3/layout/HorizontalPathTimeline"/>
    <dgm:cxn modelId="{1743FB43-76FB-4BE1-90C8-E65159FDBCED}" type="presOf" srcId="{A65B3787-4806-44DD-B461-FA51E081937D}" destId="{3274A9B4-8732-4250-A9CB-B6A68DAC0B0F}" srcOrd="0" destOrd="0" presId="urn:microsoft.com/office/officeart/2017/3/layout/HorizontalPathTimeline"/>
    <dgm:cxn modelId="{D7BBEB7D-FA7E-4A83-B6BE-8EB1BBE18ABC}" type="presOf" srcId="{1698DE0B-4FEE-4B40-A5D6-AFCB10517B7C}" destId="{997BBD95-78C3-45D7-91FF-D90744BCCE40}" srcOrd="0" destOrd="0" presId="urn:microsoft.com/office/officeart/2017/3/layout/HorizontalPathTimeline"/>
    <dgm:cxn modelId="{524BB99C-3A4E-4B5B-A6AD-3CDA530A1A66}" srcId="{1698DE0B-4FEE-4B40-A5D6-AFCB10517B7C}" destId="{1AFC3FC0-90F1-4761-98AF-6539C4ABE40B}" srcOrd="0" destOrd="0" parTransId="{FDE7A51A-ACDA-4353-BD45-7F164E2D499C}" sibTransId="{C3B7097E-EA7B-419D-BC99-9BA08351E274}"/>
    <dgm:cxn modelId="{BF7326BF-A8CB-466D-ABAF-1EAA101B1141}" type="presOf" srcId="{844FA83A-7F4D-4557-933B-E9AFA9AC7CEE}" destId="{8AC1FA64-DEC4-4339-A6FA-54923BE3DC33}" srcOrd="0" destOrd="0" presId="urn:microsoft.com/office/officeart/2017/3/layout/HorizontalPathTimeline"/>
    <dgm:cxn modelId="{E2081AC7-DD20-44E9-8781-A1D067558FA5}" srcId="{09052172-19B6-4276-8A42-981891591301}" destId="{74A67350-2B3F-4DD5-BD4D-7CE3C8880816}" srcOrd="0" destOrd="0" parTransId="{9FF755F1-62AE-4DD2-B977-8D9349E2D794}" sibTransId="{A86312B1-9906-47A3-96B6-4F22B7BCB352}"/>
    <dgm:cxn modelId="{E12463C7-F238-41AB-9A08-63D87F3959D9}" srcId="{844FA83A-7F4D-4557-933B-E9AFA9AC7CEE}" destId="{C04F7B06-76C7-4C75-A12C-D53A2AE3B509}" srcOrd="0" destOrd="0" parTransId="{C759E6AB-8F90-426D-9ED6-7A0A9C7F26D1}" sibTransId="{FA5E8DF0-C585-4E53-A914-C3729F57CDDA}"/>
    <dgm:cxn modelId="{34AFBACD-AB20-4A49-96EF-30CA072B94CF}" type="presOf" srcId="{09052172-19B6-4276-8A42-981891591301}" destId="{8E4DE7D0-40D8-46A2-A2E0-2AD4AFD433C9}" srcOrd="0" destOrd="0" presId="urn:microsoft.com/office/officeart/2017/3/layout/HorizontalPathTimeline"/>
    <dgm:cxn modelId="{DEB47DDA-FBBB-457C-9438-B44AC6C76943}" srcId="{A65B3787-4806-44DD-B461-FA51E081937D}" destId="{1698DE0B-4FEE-4B40-A5D6-AFCB10517B7C}" srcOrd="0" destOrd="0" parTransId="{6D6E7632-2654-4954-9C1D-87179A8D5FFD}" sibTransId="{103AE8D8-E055-40F0-A3A8-7F213674E8FA}"/>
    <dgm:cxn modelId="{D0AC2F72-C769-4D66-B756-8954D03DC054}" type="presParOf" srcId="{3274A9B4-8732-4250-A9CB-B6A68DAC0B0F}" destId="{42095B94-EBE6-4B23-935A-71BE6AFDAE2B}" srcOrd="0" destOrd="0" presId="urn:microsoft.com/office/officeart/2017/3/layout/HorizontalPathTimeline"/>
    <dgm:cxn modelId="{7B915E5F-930F-4E40-90BE-97E7607BA6A5}" type="presParOf" srcId="{3274A9B4-8732-4250-A9CB-B6A68DAC0B0F}" destId="{29A08FE6-7E28-4885-BB95-B1CDEBB078AA}" srcOrd="1" destOrd="0" presId="urn:microsoft.com/office/officeart/2017/3/layout/HorizontalPathTimeline"/>
    <dgm:cxn modelId="{7D6B0A79-90C6-4378-9D16-1B59531EDE44}" type="presParOf" srcId="{29A08FE6-7E28-4885-BB95-B1CDEBB078AA}" destId="{2395E758-FDF7-4346-8AA1-6E6D7383F70D}" srcOrd="0" destOrd="0" presId="urn:microsoft.com/office/officeart/2017/3/layout/HorizontalPathTimeline"/>
    <dgm:cxn modelId="{AF881F80-4F12-49E7-8E06-4E523F64178C}" type="presParOf" srcId="{2395E758-FDF7-4346-8AA1-6E6D7383F70D}" destId="{997BBD95-78C3-45D7-91FF-D90744BCCE40}" srcOrd="0" destOrd="0" presId="urn:microsoft.com/office/officeart/2017/3/layout/HorizontalPathTimeline"/>
    <dgm:cxn modelId="{EAF06076-A2A9-4E83-B5C6-D731447C0ECC}" type="presParOf" srcId="{2395E758-FDF7-4346-8AA1-6E6D7383F70D}" destId="{95D83552-814F-4B92-BDF4-46B7B43D2D02}" srcOrd="1" destOrd="0" presId="urn:microsoft.com/office/officeart/2017/3/layout/HorizontalPathTimeline"/>
    <dgm:cxn modelId="{809E98BB-DB0E-4B5F-BE9F-94B11E6D9D51}" type="presParOf" srcId="{95D83552-814F-4B92-BDF4-46B7B43D2D02}" destId="{F5BED8AD-1506-4AFA-AE8A-B445B6E55CCE}" srcOrd="0" destOrd="0" presId="urn:microsoft.com/office/officeart/2017/3/layout/HorizontalPathTimeline"/>
    <dgm:cxn modelId="{CB98F55A-B09D-4927-A7F0-944BDB381829}" type="presParOf" srcId="{95D83552-814F-4B92-BDF4-46B7B43D2D02}" destId="{C1925ED2-FE69-48AF-9E1D-5FB79E84D866}" srcOrd="1" destOrd="0" presId="urn:microsoft.com/office/officeart/2017/3/layout/HorizontalPathTimeline"/>
    <dgm:cxn modelId="{8BDF55B4-4F5F-4091-9A21-684089A140A2}" type="presParOf" srcId="{2395E758-FDF7-4346-8AA1-6E6D7383F70D}" destId="{37431AF9-21E6-4E47-A0F5-74665FA47DE7}" srcOrd="2" destOrd="0" presId="urn:microsoft.com/office/officeart/2017/3/layout/HorizontalPathTimeline"/>
    <dgm:cxn modelId="{E19EA041-C575-4F61-A48F-C9059E9850E3}" type="presParOf" srcId="{2395E758-FDF7-4346-8AA1-6E6D7383F70D}" destId="{167D23CD-9A35-498D-84D7-B4E9D448B2D1}" srcOrd="3" destOrd="0" presId="urn:microsoft.com/office/officeart/2017/3/layout/HorizontalPathTimeline"/>
    <dgm:cxn modelId="{4FA1EAE9-DAB4-4953-B776-FB43924FDA95}" type="presParOf" srcId="{2395E758-FDF7-4346-8AA1-6E6D7383F70D}" destId="{536D287A-23FE-4DE3-94A4-EBEEC7D10BE0}" srcOrd="4" destOrd="0" presId="urn:microsoft.com/office/officeart/2017/3/layout/HorizontalPathTimeline"/>
    <dgm:cxn modelId="{5170D90E-AF3D-4649-A7C9-D03BE9E59034}" type="presParOf" srcId="{29A08FE6-7E28-4885-BB95-B1CDEBB078AA}" destId="{173609B3-E3A4-41BF-9911-22E7FB482CA4}" srcOrd="1" destOrd="0" presId="urn:microsoft.com/office/officeart/2017/3/layout/HorizontalPathTimeline"/>
    <dgm:cxn modelId="{A6C212EB-55EF-49FE-B843-48480961476F}" type="presParOf" srcId="{29A08FE6-7E28-4885-BB95-B1CDEBB078AA}" destId="{568B78A6-9F64-458B-823A-8787BE83E8F3}" srcOrd="2" destOrd="0" presId="urn:microsoft.com/office/officeart/2017/3/layout/HorizontalPathTimeline"/>
    <dgm:cxn modelId="{2FB0EA6E-9994-409D-9FAD-69D6484EEBD6}" type="presParOf" srcId="{568B78A6-9F64-458B-823A-8787BE83E8F3}" destId="{8AC1FA64-DEC4-4339-A6FA-54923BE3DC33}" srcOrd="0" destOrd="0" presId="urn:microsoft.com/office/officeart/2017/3/layout/HorizontalPathTimeline"/>
    <dgm:cxn modelId="{BF302315-14E3-48D9-A6FA-8A8EA4CB4039}" type="presParOf" srcId="{568B78A6-9F64-458B-823A-8787BE83E8F3}" destId="{B311F6BF-651E-4464-8846-9F83F9865DC1}" srcOrd="1" destOrd="0" presId="urn:microsoft.com/office/officeart/2017/3/layout/HorizontalPathTimeline"/>
    <dgm:cxn modelId="{F55E0F9B-DF54-402F-814A-79DC5B082E3B}" type="presParOf" srcId="{B311F6BF-651E-4464-8846-9F83F9865DC1}" destId="{5A047697-2C16-4545-AB2D-DFA39FF91DC0}" srcOrd="0" destOrd="0" presId="urn:microsoft.com/office/officeart/2017/3/layout/HorizontalPathTimeline"/>
    <dgm:cxn modelId="{601674B6-5F2B-4CA8-B95D-AAF4DDAEF2D6}" type="presParOf" srcId="{B311F6BF-651E-4464-8846-9F83F9865DC1}" destId="{B66CCE3F-945D-4321-A2B8-FFCD1306D334}" srcOrd="1" destOrd="0" presId="urn:microsoft.com/office/officeart/2017/3/layout/HorizontalPathTimeline"/>
    <dgm:cxn modelId="{65EC5F0F-D19E-4882-8AF9-1D4BBF54CD1B}" type="presParOf" srcId="{568B78A6-9F64-458B-823A-8787BE83E8F3}" destId="{A779B9C2-850F-4C2F-933D-D967FD766906}" srcOrd="2" destOrd="0" presId="urn:microsoft.com/office/officeart/2017/3/layout/HorizontalPathTimeline"/>
    <dgm:cxn modelId="{D7610084-50BA-40B9-BA63-42580B05775C}" type="presParOf" srcId="{568B78A6-9F64-458B-823A-8787BE83E8F3}" destId="{7A0EDF6C-6382-43F9-BB9B-22E4652669B8}" srcOrd="3" destOrd="0" presId="urn:microsoft.com/office/officeart/2017/3/layout/HorizontalPathTimeline"/>
    <dgm:cxn modelId="{39A8E938-D4D4-4F2A-AF42-286363F2749B}" type="presParOf" srcId="{568B78A6-9F64-458B-823A-8787BE83E8F3}" destId="{CF4D1155-63F8-4740-AB3E-4A95C7BEFC02}" srcOrd="4" destOrd="0" presId="urn:microsoft.com/office/officeart/2017/3/layout/HorizontalPathTimeline"/>
    <dgm:cxn modelId="{D5C0D868-E48A-46E8-94E1-5D12184922FC}" type="presParOf" srcId="{29A08FE6-7E28-4885-BB95-B1CDEBB078AA}" destId="{26A2322B-BDDF-4100-B9B4-A8521A08D39D}" srcOrd="3" destOrd="0" presId="urn:microsoft.com/office/officeart/2017/3/layout/HorizontalPathTimeline"/>
    <dgm:cxn modelId="{753F9155-12FD-405E-B04E-67128451ABE6}" type="presParOf" srcId="{29A08FE6-7E28-4885-BB95-B1CDEBB078AA}" destId="{D7C6382A-506A-4364-8C37-ACCC02232FB8}" srcOrd="4" destOrd="0" presId="urn:microsoft.com/office/officeart/2017/3/layout/HorizontalPathTimeline"/>
    <dgm:cxn modelId="{69FF678A-013C-4794-B709-D447E5FE5153}" type="presParOf" srcId="{D7C6382A-506A-4364-8C37-ACCC02232FB8}" destId="{8E4DE7D0-40D8-46A2-A2E0-2AD4AFD433C9}" srcOrd="0" destOrd="0" presId="urn:microsoft.com/office/officeart/2017/3/layout/HorizontalPathTimeline"/>
    <dgm:cxn modelId="{A6CFB3E8-FBF5-42EC-8B3A-1FB96B225B96}" type="presParOf" srcId="{D7C6382A-506A-4364-8C37-ACCC02232FB8}" destId="{55121554-2C01-45FB-A6AE-D2E2609DCD5D}" srcOrd="1" destOrd="0" presId="urn:microsoft.com/office/officeart/2017/3/layout/HorizontalPathTimeline"/>
    <dgm:cxn modelId="{EB7E483D-6174-4041-AA1B-01AA22962E6E}" type="presParOf" srcId="{55121554-2C01-45FB-A6AE-D2E2609DCD5D}" destId="{4F6633E6-C78D-4EFE-B82E-70F0D0AB7028}" srcOrd="0" destOrd="0" presId="urn:microsoft.com/office/officeart/2017/3/layout/HorizontalPathTimeline"/>
    <dgm:cxn modelId="{13B12E6B-3C69-420A-8993-44F967F7A73B}" type="presParOf" srcId="{55121554-2C01-45FB-A6AE-D2E2609DCD5D}" destId="{A9FD0560-7393-4314-940B-6697C38EC734}" srcOrd="1" destOrd="0" presId="urn:microsoft.com/office/officeart/2017/3/layout/HorizontalPathTimeline"/>
    <dgm:cxn modelId="{A3340F84-1BC5-4CD0-9202-699B8B778E27}" type="presParOf" srcId="{D7C6382A-506A-4364-8C37-ACCC02232FB8}" destId="{F22E01FB-3F2E-4A64-87C2-B5DC8CA7B8AE}" srcOrd="2" destOrd="0" presId="urn:microsoft.com/office/officeart/2017/3/layout/HorizontalPathTimeline"/>
    <dgm:cxn modelId="{62B31060-A394-4F12-BC19-184D556432DB}" type="presParOf" srcId="{D7C6382A-506A-4364-8C37-ACCC02232FB8}" destId="{D3933335-E510-4204-BAF6-36F352E69A85}" srcOrd="3" destOrd="0" presId="urn:microsoft.com/office/officeart/2017/3/layout/HorizontalPathTimeline"/>
    <dgm:cxn modelId="{86465B60-83D7-4C41-A190-35D79D083825}" type="presParOf" srcId="{D7C6382A-506A-4364-8C37-ACCC02232FB8}" destId="{96ED341A-0046-4B78-B341-0E310F1D4E79}"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BBD95-78C3-45D7-91FF-D90744BCCE40}">
      <dsp:nvSpPr>
        <dsp:cNvPr id="0" name=""/>
        <dsp:cNvSpPr/>
      </dsp:nvSpPr>
      <dsp:spPr>
        <a:xfrm>
          <a:off x="331440" y="2674034"/>
          <a:ext cx="2651521" cy="56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1953</a:t>
          </a:r>
        </a:p>
      </dsp:txBody>
      <dsp:txXfrm>
        <a:off x="331440" y="2674034"/>
        <a:ext cx="2651521" cy="562692"/>
      </dsp:txXfrm>
    </dsp:sp>
    <dsp:sp modelId="{42095B94-EBE6-4B23-935A-71BE6AFDAE2B}">
      <dsp:nvSpPr>
        <dsp:cNvPr id="0" name=""/>
        <dsp:cNvSpPr/>
      </dsp:nvSpPr>
      <dsp:spPr>
        <a:xfrm>
          <a:off x="0" y="2390198"/>
          <a:ext cx="6628804" cy="199183"/>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F5BED8AD-1506-4AFA-AE8A-B445B6E55CCE}">
      <dsp:nvSpPr>
        <dsp:cNvPr id="0" name=""/>
        <dsp:cNvSpPr/>
      </dsp:nvSpPr>
      <dsp:spPr>
        <a:xfrm>
          <a:off x="198864" y="414861"/>
          <a:ext cx="2916673" cy="112880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Incorporated in 1953 by the Government of India as a machine tool manufacturing company.</a:t>
          </a:r>
        </a:p>
      </dsp:txBody>
      <dsp:txXfrm>
        <a:off x="198864" y="414861"/>
        <a:ext cx="2916673" cy="1128808"/>
      </dsp:txXfrm>
    </dsp:sp>
    <dsp:sp modelId="{37431AF9-21E6-4E47-A0F5-74665FA47DE7}">
      <dsp:nvSpPr>
        <dsp:cNvPr id="0" name=""/>
        <dsp:cNvSpPr/>
      </dsp:nvSpPr>
      <dsp:spPr>
        <a:xfrm>
          <a:off x="1657200" y="1543670"/>
          <a:ext cx="0" cy="846528"/>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35000"/>
            </a:srgbClr>
          </a:outerShdw>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8AC1FA64-DEC4-4339-A6FA-54923BE3DC33}">
      <dsp:nvSpPr>
        <dsp:cNvPr id="0" name=""/>
        <dsp:cNvSpPr/>
      </dsp:nvSpPr>
      <dsp:spPr>
        <a:xfrm>
          <a:off x="1988641" y="1742853"/>
          <a:ext cx="2651521" cy="56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1961</a:t>
          </a:r>
        </a:p>
      </dsp:txBody>
      <dsp:txXfrm>
        <a:off x="1988641" y="1742853"/>
        <a:ext cx="2651521" cy="562692"/>
      </dsp:txXfrm>
    </dsp:sp>
    <dsp:sp modelId="{5A047697-2C16-4545-AB2D-DFA39FF91DC0}">
      <dsp:nvSpPr>
        <dsp:cNvPr id="0" name=""/>
        <dsp:cNvSpPr/>
      </dsp:nvSpPr>
      <dsp:spPr>
        <a:xfrm>
          <a:off x="1856065" y="3435910"/>
          <a:ext cx="2916673" cy="1128808"/>
        </a:xfrm>
        <a:prstGeom prst="rect">
          <a:avLst/>
        </a:prstGeom>
        <a:solidFill>
          <a:schemeClr val="accent2">
            <a:tint val="40000"/>
            <a:alpha val="90000"/>
            <a:hueOff val="746329"/>
            <a:satOff val="-13875"/>
            <a:lumOff val="-645"/>
            <a:alphaOff val="0"/>
          </a:schemeClr>
        </a:solidFill>
        <a:ln w="9525" cap="flat" cmpd="sng" algn="ctr">
          <a:solidFill>
            <a:schemeClr val="accent2">
              <a:tint val="40000"/>
              <a:alpha val="90000"/>
              <a:hueOff val="746329"/>
              <a:satOff val="-13875"/>
              <a:lumOff val="-6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In 1961 with the support of Japan’s Citizen Watch Company started watch division in Bangalore.</a:t>
          </a:r>
        </a:p>
      </dsp:txBody>
      <dsp:txXfrm>
        <a:off x="1856065" y="3435910"/>
        <a:ext cx="2916673" cy="1128808"/>
      </dsp:txXfrm>
    </dsp:sp>
    <dsp:sp modelId="{A779B9C2-850F-4C2F-933D-D967FD766906}">
      <dsp:nvSpPr>
        <dsp:cNvPr id="0" name=""/>
        <dsp:cNvSpPr/>
      </dsp:nvSpPr>
      <dsp:spPr>
        <a:xfrm>
          <a:off x="3314401" y="2589382"/>
          <a:ext cx="0" cy="846528"/>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1482143"/>
              <a:satOff val="7100"/>
              <a:lumOff val="6569"/>
              <a:alphaOff val="0"/>
            </a:schemeClr>
          </a:solidFill>
          <a:prstDash val="dash"/>
        </a:ln>
        <a:effectLst>
          <a:outerShdw blurRad="38100" dist="25400" dir="5400000" rotWithShape="0">
            <a:srgbClr val="000000">
              <a:alpha val="35000"/>
            </a:srgbClr>
          </a:outerShdw>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67D23CD-9A35-498D-84D7-B4E9D448B2D1}">
      <dsp:nvSpPr>
        <dsp:cNvPr id="0" name=""/>
        <dsp:cNvSpPr/>
      </dsp:nvSpPr>
      <dsp:spPr>
        <a:xfrm>
          <a:off x="1594956" y="2427545"/>
          <a:ext cx="124489" cy="124489"/>
        </a:xfrm>
        <a:prstGeom prst="ellipse">
          <a:avLst/>
        </a:prstGeom>
        <a:solidFill>
          <a:schemeClr val="lt1">
            <a:alpha val="90000"/>
            <a:hueOff val="0"/>
            <a:satOff val="0"/>
            <a:lumOff val="0"/>
            <a:alphaOff val="0"/>
          </a:schemeClr>
        </a:solidFill>
        <a:ln w="12700" cap="rnd" cmpd="sng" algn="ctr">
          <a:noFill/>
          <a:prstDash val="solid"/>
        </a:ln>
        <a:effectLst/>
      </dsp:spPr>
      <dsp:style>
        <a:lnRef idx="1">
          <a:scrgbClr r="0" g="0" b="0"/>
        </a:lnRef>
        <a:fillRef idx="1">
          <a:scrgbClr r="0" g="0" b="0"/>
        </a:fillRef>
        <a:effectRef idx="0">
          <a:scrgbClr r="0" g="0" b="0"/>
        </a:effectRef>
        <a:fontRef idx="minor"/>
      </dsp:style>
    </dsp:sp>
    <dsp:sp modelId="{7A0EDF6C-6382-43F9-BB9B-22E4652669B8}">
      <dsp:nvSpPr>
        <dsp:cNvPr id="0" name=""/>
        <dsp:cNvSpPr/>
      </dsp:nvSpPr>
      <dsp:spPr>
        <a:xfrm>
          <a:off x="3252157" y="2427545"/>
          <a:ext cx="124489" cy="124489"/>
        </a:xfrm>
        <a:prstGeom prst="ellipse">
          <a:avLst/>
        </a:prstGeom>
        <a:solidFill>
          <a:schemeClr val="lt1">
            <a:alpha val="90000"/>
            <a:hueOff val="0"/>
            <a:satOff val="0"/>
            <a:lumOff val="0"/>
            <a:alphaOff val="0"/>
          </a:schemeClr>
        </a:solidFill>
        <a:ln w="12700" cap="rnd" cmpd="sng" algn="ctr">
          <a:noFill/>
          <a:prstDash val="solid"/>
        </a:ln>
        <a:effectLst/>
      </dsp:spPr>
      <dsp:style>
        <a:lnRef idx="1">
          <a:scrgbClr r="0" g="0" b="0"/>
        </a:lnRef>
        <a:fillRef idx="1">
          <a:scrgbClr r="0" g="0" b="0"/>
        </a:fillRef>
        <a:effectRef idx="0">
          <a:scrgbClr r="0" g="0" b="0"/>
        </a:effectRef>
        <a:fontRef idx="minor"/>
      </dsp:style>
    </dsp:sp>
    <dsp:sp modelId="{8E4DE7D0-40D8-46A2-A2E0-2AD4AFD433C9}">
      <dsp:nvSpPr>
        <dsp:cNvPr id="0" name=""/>
        <dsp:cNvSpPr/>
      </dsp:nvSpPr>
      <dsp:spPr>
        <a:xfrm>
          <a:off x="3645842" y="2674034"/>
          <a:ext cx="2651521" cy="56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1981</a:t>
          </a:r>
        </a:p>
      </dsp:txBody>
      <dsp:txXfrm>
        <a:off x="3645842" y="2674034"/>
        <a:ext cx="2651521" cy="562692"/>
      </dsp:txXfrm>
    </dsp:sp>
    <dsp:sp modelId="{4F6633E6-C78D-4EFE-B82E-70F0D0AB7028}">
      <dsp:nvSpPr>
        <dsp:cNvPr id="0" name=""/>
        <dsp:cNvSpPr/>
      </dsp:nvSpPr>
      <dsp:spPr>
        <a:xfrm>
          <a:off x="3513266" y="849018"/>
          <a:ext cx="2916673" cy="694651"/>
        </a:xfrm>
        <a:prstGeom prst="rect">
          <a:avLst/>
        </a:prstGeom>
        <a:solidFill>
          <a:schemeClr val="accent2">
            <a:tint val="40000"/>
            <a:alpha val="90000"/>
            <a:hueOff val="1492659"/>
            <a:satOff val="-27750"/>
            <a:lumOff val="-1290"/>
            <a:alphaOff val="0"/>
          </a:schemeClr>
        </a:solidFill>
        <a:ln w="9525" cap="flat" cmpd="sng" algn="ctr">
          <a:solidFill>
            <a:schemeClr val="accent2">
              <a:tint val="40000"/>
              <a:alpha val="90000"/>
              <a:hueOff val="1492659"/>
              <a:satOff val="-27750"/>
              <a:lumOff val="-12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Enjoyed monopoly till 1981.</a:t>
          </a:r>
        </a:p>
      </dsp:txBody>
      <dsp:txXfrm>
        <a:off x="3513266" y="849018"/>
        <a:ext cx="2916673" cy="694651"/>
      </dsp:txXfrm>
    </dsp:sp>
    <dsp:sp modelId="{F22E01FB-3F2E-4A64-87C2-B5DC8CA7B8AE}">
      <dsp:nvSpPr>
        <dsp:cNvPr id="0" name=""/>
        <dsp:cNvSpPr/>
      </dsp:nvSpPr>
      <dsp:spPr>
        <a:xfrm>
          <a:off x="4971602" y="1543670"/>
          <a:ext cx="0" cy="846528"/>
        </a:xfrm>
        <a:prstGeom prst="line">
          <a:avLst/>
        </a:prstGeom>
        <a:gradFill rotWithShape="0">
          <a:gsLst>
            <a:gs pos="0">
              <a:schemeClr val="accent2">
                <a:tint val="96000"/>
                <a:lumMod val="100000"/>
              </a:schemeClr>
            </a:gs>
            <a:gs pos="78000">
              <a:schemeClr val="accent2">
                <a:shade val="94000"/>
                <a:lumMod val="94000"/>
              </a:schemeClr>
            </a:gs>
          </a:gsLst>
          <a:lin ang="5400000" scaled="0"/>
        </a:gradFill>
        <a:ln w="6350" cap="rnd" cmpd="sng" algn="ctr">
          <a:solidFill>
            <a:schemeClr val="accent2">
              <a:hueOff val="-2964286"/>
              <a:satOff val="14200"/>
              <a:lumOff val="13137"/>
              <a:alphaOff val="0"/>
            </a:schemeClr>
          </a:solidFill>
          <a:prstDash val="dash"/>
        </a:ln>
        <a:effectLst>
          <a:outerShdw blurRad="38100" dist="25400" dir="5400000" rotWithShape="0">
            <a:srgbClr val="000000">
              <a:alpha val="35000"/>
            </a:srgbClr>
          </a:outerShdw>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3933335-E510-4204-BAF6-36F352E69A85}">
      <dsp:nvSpPr>
        <dsp:cNvPr id="0" name=""/>
        <dsp:cNvSpPr/>
      </dsp:nvSpPr>
      <dsp:spPr>
        <a:xfrm>
          <a:off x="4909358" y="2427545"/>
          <a:ext cx="124489" cy="124489"/>
        </a:xfrm>
        <a:prstGeom prst="ellipse">
          <a:avLst/>
        </a:prstGeom>
        <a:solidFill>
          <a:schemeClr val="lt1">
            <a:alpha val="90000"/>
            <a:hueOff val="0"/>
            <a:satOff val="0"/>
            <a:lumOff val="0"/>
            <a:alphaOff val="0"/>
          </a:schemeClr>
        </a:solidFill>
        <a:ln w="12700" cap="rnd"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FD75BA9-0353-4A7E-A316-8B64694E6D72}" type="datetimeFigureOut">
              <a:rPr lang="en-IN" smtClean="0"/>
              <a:t>15-09-2019</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165622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75BA9-0353-4A7E-A316-8B64694E6D72}"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89963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D75BA9-0353-4A7E-A316-8B64694E6D72}" type="datetimeFigureOut">
              <a:rPr lang="en-IN" smtClean="0"/>
              <a:t>15-09-2019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397815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FD75BA9-0353-4A7E-A316-8B64694E6D72}" type="datetimeFigureOut">
              <a:rPr lang="en-IN" smtClean="0"/>
              <a:t>15-09-2019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CFDD58-824A-4801-A572-C86EB8B935A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6980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FD75BA9-0353-4A7E-A316-8B64694E6D72}" type="datetimeFigureOut">
              <a:rPr lang="en-IN" smtClean="0"/>
              <a:t>15-09-2019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3355276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D75BA9-0353-4A7E-A316-8B64694E6D72}" type="datetimeFigureOut">
              <a:rPr lang="en-IN" smtClean="0"/>
              <a:t>15-09-2019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990250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D75BA9-0353-4A7E-A316-8B64694E6D72}" type="datetimeFigureOut">
              <a:rPr lang="en-IN" smtClean="0"/>
              <a:t>15-09-2019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3900565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75BA9-0353-4A7E-A316-8B64694E6D72}"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3731657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FD75BA9-0353-4A7E-A316-8B64694E6D72}" type="datetimeFigureOut">
              <a:rPr lang="en-IN" smtClean="0"/>
              <a:t>15-09-2019</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50049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75BA9-0353-4A7E-A316-8B64694E6D72}" type="datetimeFigureOut">
              <a:rPr lang="en-IN" smtClean="0"/>
              <a:t>15-09-2019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259705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FD75BA9-0353-4A7E-A316-8B64694E6D72}" type="datetimeFigureOut">
              <a:rPr lang="en-IN" smtClean="0"/>
              <a:t>15-09-2019</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790999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75BA9-0353-4A7E-A316-8B64694E6D72}"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269843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75BA9-0353-4A7E-A316-8B64694E6D72}" type="datetimeFigureOut">
              <a:rPr lang="en-IN" smtClean="0"/>
              <a:t>15-09-2019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76438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75BA9-0353-4A7E-A316-8B64694E6D72}" type="datetimeFigureOut">
              <a:rPr lang="en-IN" smtClean="0"/>
              <a:t>15-09-2019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126529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75BA9-0353-4A7E-A316-8B64694E6D72}" type="datetimeFigureOut">
              <a:rPr lang="en-IN" smtClean="0"/>
              <a:t>15-09-2019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374368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75BA9-0353-4A7E-A316-8B64694E6D72}"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96152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75BA9-0353-4A7E-A316-8B64694E6D72}" type="datetimeFigureOut">
              <a:rPr lang="en-IN" smtClean="0"/>
              <a:t>15-09-2019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CFDD58-824A-4801-A572-C86EB8B935A3}" type="slidenum">
              <a:rPr lang="en-IN" smtClean="0"/>
              <a:t>‹#›</a:t>
            </a:fld>
            <a:endParaRPr lang="en-IN"/>
          </a:p>
        </p:txBody>
      </p:sp>
    </p:spTree>
    <p:extLst>
      <p:ext uri="{BB962C8B-B14F-4D97-AF65-F5344CB8AC3E}">
        <p14:creationId xmlns:p14="http://schemas.microsoft.com/office/powerpoint/2010/main" val="135746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D75BA9-0353-4A7E-A316-8B64694E6D72}" type="datetimeFigureOut">
              <a:rPr lang="en-IN" smtClean="0"/>
              <a:t>15-09-2019</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CFDD58-824A-4801-A572-C86EB8B935A3}" type="slidenum">
              <a:rPr lang="en-IN" smtClean="0"/>
              <a:t>‹#›</a:t>
            </a:fld>
            <a:endParaRPr lang="en-IN"/>
          </a:p>
        </p:txBody>
      </p:sp>
    </p:spTree>
    <p:extLst>
      <p:ext uri="{BB962C8B-B14F-4D97-AF65-F5344CB8AC3E}">
        <p14:creationId xmlns:p14="http://schemas.microsoft.com/office/powerpoint/2010/main" val="376316513"/>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1" name="Rectangle 10">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Image result for hmt wallpaper">
            <a:extLst>
              <a:ext uri="{FF2B5EF4-FFF2-40B4-BE49-F238E27FC236}">
                <a16:creationId xmlns:a16="http://schemas.microsoft.com/office/drawing/2014/main" id="{9CFF7CB3-375A-4DB8-AB07-356E6A72D1A6}"/>
              </a:ext>
            </a:extLst>
          </p:cNvPr>
          <p:cNvPicPr>
            <a:picLocks noChangeAspect="1" noChangeArrowheads="1"/>
          </p:cNvPicPr>
          <p:nvPr/>
        </p:nvPicPr>
        <p:blipFill rotWithShape="1">
          <a:blip r:embed="rId3">
            <a:alphaModFix amt="30000"/>
            <a:extLst>
              <a:ext uri="{28A0092B-C50C-407E-A947-70E740481C1C}">
                <a14:useLocalDpi xmlns:a14="http://schemas.microsoft.com/office/drawing/2010/main" val="0"/>
              </a:ext>
            </a:extLst>
          </a:blip>
          <a:srcRect/>
          <a:stretch/>
        </p:blipFill>
        <p:spPr bwMode="auto">
          <a:xfrm>
            <a:off x="20" y="334998"/>
            <a:ext cx="11971586" cy="67340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214AF2-3BB4-4A9E-805D-10833C7EDACF}"/>
              </a:ext>
            </a:extLst>
          </p:cNvPr>
          <p:cNvSpPr>
            <a:spLocks noGrp="1"/>
          </p:cNvSpPr>
          <p:nvPr>
            <p:ph type="ctrTitle"/>
          </p:nvPr>
        </p:nvSpPr>
        <p:spPr>
          <a:xfrm>
            <a:off x="1967132" y="720725"/>
            <a:ext cx="8610600" cy="1293028"/>
          </a:xfrm>
        </p:spPr>
        <p:txBody>
          <a:bodyPr vert="horz" lIns="91440" tIns="45720" rIns="91440" bIns="45720" rtlCol="0" anchor="ctr">
            <a:normAutofit/>
          </a:bodyPr>
          <a:lstStyle/>
          <a:p>
            <a:pPr algn="r"/>
            <a:r>
              <a:rPr lang="en-US" sz="4000" b="1" dirty="0"/>
              <a:t>Debacle of HMT Watches Ltd: The Microeconomic Issues</a:t>
            </a:r>
            <a:endParaRPr lang="en-US" sz="4000" dirty="0"/>
          </a:p>
        </p:txBody>
      </p:sp>
      <p:sp>
        <p:nvSpPr>
          <p:cNvPr id="4" name="TextBox 3">
            <a:extLst>
              <a:ext uri="{FF2B5EF4-FFF2-40B4-BE49-F238E27FC236}">
                <a16:creationId xmlns:a16="http://schemas.microsoft.com/office/drawing/2014/main" id="{670406BD-4897-4CA7-83CA-408CDCE54727}"/>
              </a:ext>
            </a:extLst>
          </p:cNvPr>
          <p:cNvSpPr txBox="1"/>
          <p:nvPr/>
        </p:nvSpPr>
        <p:spPr>
          <a:xfrm>
            <a:off x="685800" y="2622849"/>
            <a:ext cx="10820400" cy="4024125"/>
          </a:xfrm>
          <a:prstGeom prst="rect">
            <a:avLst/>
          </a:prstGeom>
        </p:spPr>
        <p:txBody>
          <a:bodyPr vert="horz" lIns="91440" tIns="45720" rIns="91440" bIns="45720" rtlCol="0">
            <a:normAutofit/>
          </a:bodyPr>
          <a:lstStyle/>
          <a:p>
            <a:pPr indent="-228600" defTabSz="914400">
              <a:lnSpc>
                <a:spcPct val="90000"/>
              </a:lnSpc>
              <a:spcBef>
                <a:spcPts val="1000"/>
              </a:spcBef>
              <a:buClr>
                <a:schemeClr val="accent1"/>
              </a:buClr>
              <a:buSzPct val="80000"/>
              <a:buFont typeface="Arial" panose="020B0604020202020204" pitchFamily="34" charset="0"/>
              <a:buChar char="•"/>
            </a:pPr>
            <a:r>
              <a:rPr lang="en-US" b="1" cap="all" dirty="0"/>
              <a:t>GROUP-9</a:t>
            </a:r>
            <a:endParaRPr lang="en-US" b="1" dirty="0"/>
          </a:p>
          <a:p>
            <a:pPr indent="-228600" defTabSz="914400">
              <a:lnSpc>
                <a:spcPct val="90000"/>
              </a:lnSpc>
              <a:spcBef>
                <a:spcPts val="1000"/>
              </a:spcBef>
              <a:buClr>
                <a:schemeClr val="accent1"/>
              </a:buClr>
              <a:buSzPct val="80000"/>
              <a:buFont typeface="Arial" panose="020B0604020202020204" pitchFamily="34" charset="0"/>
              <a:buChar char="•"/>
            </a:pPr>
            <a:r>
              <a:rPr lang="en-US" dirty="0"/>
              <a:t>19169- SHREYAS C</a:t>
            </a:r>
          </a:p>
          <a:p>
            <a:pPr indent="-228600" defTabSz="914400">
              <a:lnSpc>
                <a:spcPct val="90000"/>
              </a:lnSpc>
              <a:spcBef>
                <a:spcPts val="1000"/>
              </a:spcBef>
              <a:buClr>
                <a:schemeClr val="accent1"/>
              </a:buClr>
              <a:buSzPct val="80000"/>
              <a:buFont typeface="Arial" panose="020B0604020202020204" pitchFamily="34" charset="0"/>
              <a:buChar char="•"/>
            </a:pPr>
            <a:r>
              <a:rPr lang="en-US" dirty="0"/>
              <a:t>19170- SHUBHAM   THAKUR</a:t>
            </a:r>
          </a:p>
          <a:p>
            <a:pPr indent="-228600" defTabSz="914400">
              <a:lnSpc>
                <a:spcPct val="90000"/>
              </a:lnSpc>
              <a:spcBef>
                <a:spcPts val="1000"/>
              </a:spcBef>
              <a:buClr>
                <a:schemeClr val="accent1"/>
              </a:buClr>
              <a:buSzPct val="80000"/>
              <a:buFont typeface="Arial" panose="020B0604020202020204" pitchFamily="34" charset="0"/>
              <a:buChar char="•"/>
            </a:pPr>
            <a:r>
              <a:rPr lang="en-US" dirty="0"/>
              <a:t>19171- SINDHUJA SISTA</a:t>
            </a:r>
          </a:p>
          <a:p>
            <a:pPr indent="-228600" defTabSz="914400">
              <a:lnSpc>
                <a:spcPct val="90000"/>
              </a:lnSpc>
              <a:spcBef>
                <a:spcPts val="1000"/>
              </a:spcBef>
              <a:buClr>
                <a:schemeClr val="accent1"/>
              </a:buClr>
              <a:buSzPct val="80000"/>
              <a:buFont typeface="Arial" panose="020B0604020202020204" pitchFamily="34" charset="0"/>
              <a:buChar char="•"/>
            </a:pPr>
            <a:r>
              <a:rPr lang="en-US" dirty="0"/>
              <a:t>19172- SOORAJ JAIN M</a:t>
            </a:r>
          </a:p>
          <a:p>
            <a:pPr indent="-228600" defTabSz="914400">
              <a:lnSpc>
                <a:spcPct val="90000"/>
              </a:lnSpc>
              <a:spcBef>
                <a:spcPts val="1000"/>
              </a:spcBef>
              <a:buClr>
                <a:schemeClr val="accent1"/>
              </a:buClr>
              <a:buSzPct val="80000"/>
              <a:buFont typeface="Arial" panose="020B0604020202020204" pitchFamily="34" charset="0"/>
              <a:buChar char="•"/>
            </a:pPr>
            <a:r>
              <a:rPr lang="en-US" dirty="0"/>
              <a:t>19173- SOWMYASHREE S</a:t>
            </a:r>
          </a:p>
          <a:p>
            <a:pPr indent="-228600" defTabSz="914400">
              <a:lnSpc>
                <a:spcPct val="90000"/>
              </a:lnSpc>
              <a:spcBef>
                <a:spcPts val="1000"/>
              </a:spcBef>
              <a:buClr>
                <a:schemeClr val="accent1"/>
              </a:buClr>
              <a:buSzPct val="80000"/>
              <a:buFont typeface="Arial" panose="020B0604020202020204" pitchFamily="34" charset="0"/>
              <a:buChar char="•"/>
            </a:pPr>
            <a:r>
              <a:rPr lang="en-US" dirty="0"/>
              <a:t>19174- SUHAS M S </a:t>
            </a:r>
          </a:p>
          <a:p>
            <a:pPr indent="-228600" defTabSz="914400">
              <a:lnSpc>
                <a:spcPct val="90000"/>
              </a:lnSpc>
              <a:spcBef>
                <a:spcPts val="1000"/>
              </a:spcBef>
              <a:buClr>
                <a:schemeClr val="accent1"/>
              </a:buClr>
              <a:buSzPct val="80000"/>
              <a:buFont typeface="Arial" panose="020B0604020202020204" pitchFamily="34" charset="0"/>
              <a:buChar char="•"/>
            </a:pPr>
            <a:endParaRPr lang="en-US" dirty="0"/>
          </a:p>
        </p:txBody>
      </p:sp>
    </p:spTree>
    <p:extLst>
      <p:ext uri="{BB962C8B-B14F-4D97-AF65-F5344CB8AC3E}">
        <p14:creationId xmlns:p14="http://schemas.microsoft.com/office/powerpoint/2010/main" val="79265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9B49-8862-42DE-AFE5-05B377D4F94F}"/>
              </a:ext>
            </a:extLst>
          </p:cNvPr>
          <p:cNvSpPr>
            <a:spLocks noGrp="1"/>
          </p:cNvSpPr>
          <p:nvPr>
            <p:ph type="title"/>
          </p:nvPr>
        </p:nvSpPr>
        <p:spPr>
          <a:xfrm>
            <a:off x="685800" y="1214947"/>
            <a:ext cx="8610600" cy="1293028"/>
          </a:xfrm>
        </p:spPr>
        <p:txBody>
          <a:bodyPr/>
          <a:lstStyle/>
          <a:p>
            <a:pPr algn="l"/>
            <a:r>
              <a:rPr lang="en-IN" b="1" cap="all" dirty="0"/>
              <a:t>Less Control over Retail Trade</a:t>
            </a:r>
            <a:br>
              <a:rPr lang="en-IN" b="1" cap="all" dirty="0"/>
            </a:br>
            <a:endParaRPr lang="en-IN" dirty="0"/>
          </a:p>
        </p:txBody>
      </p:sp>
      <p:sp>
        <p:nvSpPr>
          <p:cNvPr id="3" name="Content Placeholder 2">
            <a:extLst>
              <a:ext uri="{FF2B5EF4-FFF2-40B4-BE49-F238E27FC236}">
                <a16:creationId xmlns:a16="http://schemas.microsoft.com/office/drawing/2014/main" id="{9204E46C-3B24-495D-A5A8-0EC0A2AB74A0}"/>
              </a:ext>
            </a:extLst>
          </p:cNvPr>
          <p:cNvSpPr>
            <a:spLocks noGrp="1"/>
          </p:cNvSpPr>
          <p:nvPr>
            <p:ph idx="1"/>
          </p:nvPr>
        </p:nvSpPr>
        <p:spPr>
          <a:xfrm>
            <a:off x="685800" y="2618629"/>
            <a:ext cx="10820400" cy="4024125"/>
          </a:xfrm>
        </p:spPr>
        <p:txBody>
          <a:bodyPr/>
          <a:lstStyle/>
          <a:p>
            <a:r>
              <a:rPr lang="en-IN" dirty="0"/>
              <a:t>Hindustan Machine Tools had a limited chain of distributors.</a:t>
            </a:r>
          </a:p>
          <a:p>
            <a:r>
              <a:rPr lang="en-IN" dirty="0"/>
              <a:t>Hindustan Machine Tools watches were available from Defence Canteen Store Depots (CSDs) and a few designated wholesalers.</a:t>
            </a:r>
          </a:p>
          <a:p>
            <a:r>
              <a:rPr lang="en-IN" dirty="0"/>
              <a:t>Slowly, HMT lost its command over retail price and subsequently it lost control on the trade completely.</a:t>
            </a:r>
          </a:p>
          <a:p>
            <a:endParaRPr lang="en-IN" dirty="0"/>
          </a:p>
        </p:txBody>
      </p:sp>
    </p:spTree>
    <p:extLst>
      <p:ext uri="{BB962C8B-B14F-4D97-AF65-F5344CB8AC3E}">
        <p14:creationId xmlns:p14="http://schemas.microsoft.com/office/powerpoint/2010/main" val="422893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91CE-3D97-432A-9A92-ABD00AF767CB}"/>
              </a:ext>
            </a:extLst>
          </p:cNvPr>
          <p:cNvSpPr>
            <a:spLocks noGrp="1"/>
          </p:cNvSpPr>
          <p:nvPr>
            <p:ph type="title"/>
          </p:nvPr>
        </p:nvSpPr>
        <p:spPr>
          <a:xfrm>
            <a:off x="854766" y="1413729"/>
            <a:ext cx="10482468" cy="1293028"/>
          </a:xfrm>
        </p:spPr>
        <p:txBody>
          <a:bodyPr>
            <a:normAutofit fontScale="90000"/>
          </a:bodyPr>
          <a:lstStyle/>
          <a:p>
            <a:pPr algn="l"/>
            <a:r>
              <a:rPr lang="en-IN" b="1" cap="all" dirty="0"/>
              <a:t>Inability to Understand Changing Consumer Preferences</a:t>
            </a:r>
            <a:br>
              <a:rPr lang="en-IN" b="1" cap="all" dirty="0"/>
            </a:br>
            <a:endParaRPr lang="en-IN" dirty="0"/>
          </a:p>
        </p:txBody>
      </p:sp>
      <p:sp>
        <p:nvSpPr>
          <p:cNvPr id="3" name="Content Placeholder 2">
            <a:extLst>
              <a:ext uri="{FF2B5EF4-FFF2-40B4-BE49-F238E27FC236}">
                <a16:creationId xmlns:a16="http://schemas.microsoft.com/office/drawing/2014/main" id="{ABB86C63-9E92-4BDB-933D-44E65BCE6823}"/>
              </a:ext>
            </a:extLst>
          </p:cNvPr>
          <p:cNvSpPr>
            <a:spLocks noGrp="1"/>
          </p:cNvSpPr>
          <p:nvPr>
            <p:ph idx="1"/>
          </p:nvPr>
        </p:nvSpPr>
        <p:spPr>
          <a:xfrm>
            <a:off x="854766" y="2587488"/>
            <a:ext cx="10820400" cy="4024125"/>
          </a:xfrm>
        </p:spPr>
        <p:txBody>
          <a:bodyPr/>
          <a:lstStyle/>
          <a:p>
            <a:r>
              <a:rPr lang="en-IN" dirty="0"/>
              <a:t>Hindustan Machine Tools used to conduct occasional consumer surveys to gain an understanding of the consumer preferences. However, the company rarely used these survey results for making changes in the product line or formulating appropriate marketing strategies. </a:t>
            </a:r>
          </a:p>
          <a:p>
            <a:r>
              <a:rPr lang="en-IN" dirty="0"/>
              <a:t>Hindustan Machine Tools missed on a very crucial aspect of the industry, that is, a watch is no longer considered as a time-keeping machine, it is becoming more of a fashion accessory for both men and women. </a:t>
            </a:r>
          </a:p>
          <a:p>
            <a:r>
              <a:rPr lang="en-IN" dirty="0"/>
              <a:t>HMT failed to understand the mindset of aesthetics-seeking consumers, which hit it hard.</a:t>
            </a:r>
          </a:p>
        </p:txBody>
      </p:sp>
    </p:spTree>
    <p:extLst>
      <p:ext uri="{BB962C8B-B14F-4D97-AF65-F5344CB8AC3E}">
        <p14:creationId xmlns:p14="http://schemas.microsoft.com/office/powerpoint/2010/main" val="401200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61BF-8E7B-4A0F-8BB1-AE1A1137ACAD}"/>
              </a:ext>
            </a:extLst>
          </p:cNvPr>
          <p:cNvSpPr>
            <a:spLocks noGrp="1"/>
          </p:cNvSpPr>
          <p:nvPr>
            <p:ph type="title"/>
          </p:nvPr>
        </p:nvSpPr>
        <p:spPr>
          <a:xfrm>
            <a:off x="685800" y="1426981"/>
            <a:ext cx="8610600" cy="1293028"/>
          </a:xfrm>
        </p:spPr>
        <p:txBody>
          <a:bodyPr/>
          <a:lstStyle/>
          <a:p>
            <a:pPr algn="l"/>
            <a:r>
              <a:rPr lang="en-IN" b="1" cap="all" dirty="0"/>
              <a:t>Inadequate Advertisement</a:t>
            </a:r>
            <a:br>
              <a:rPr lang="en-IN" b="1" cap="all" dirty="0"/>
            </a:br>
            <a:endParaRPr lang="en-IN" dirty="0"/>
          </a:p>
        </p:txBody>
      </p:sp>
      <p:sp>
        <p:nvSpPr>
          <p:cNvPr id="3" name="Content Placeholder 2">
            <a:extLst>
              <a:ext uri="{FF2B5EF4-FFF2-40B4-BE49-F238E27FC236}">
                <a16:creationId xmlns:a16="http://schemas.microsoft.com/office/drawing/2014/main" id="{7F93B9C1-2F74-4280-A103-0CFF89EC9F27}"/>
              </a:ext>
            </a:extLst>
          </p:cNvPr>
          <p:cNvSpPr>
            <a:spLocks noGrp="1"/>
          </p:cNvSpPr>
          <p:nvPr>
            <p:ph idx="1"/>
          </p:nvPr>
        </p:nvSpPr>
        <p:spPr>
          <a:xfrm>
            <a:off x="685800" y="2472856"/>
            <a:ext cx="10820400" cy="4024125"/>
          </a:xfrm>
        </p:spPr>
        <p:txBody>
          <a:bodyPr/>
          <a:lstStyle/>
          <a:p>
            <a:r>
              <a:rPr lang="en-IN" dirty="0"/>
              <a:t>Hindustan Machine Tools did not pay much attention to promotional strategies.</a:t>
            </a:r>
          </a:p>
          <a:p>
            <a:r>
              <a:rPr lang="en-IN" dirty="0"/>
              <a:t>As a market leader, HMT appeared to be complacent and very few aggressive advertisement campaigns were released by it for augmenting the visibility to its products.</a:t>
            </a:r>
          </a:p>
        </p:txBody>
      </p:sp>
    </p:spTree>
    <p:extLst>
      <p:ext uri="{BB962C8B-B14F-4D97-AF65-F5344CB8AC3E}">
        <p14:creationId xmlns:p14="http://schemas.microsoft.com/office/powerpoint/2010/main" val="81234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03D8-EF14-4BA0-AE1B-17D0BEB99E43}"/>
              </a:ext>
            </a:extLst>
          </p:cNvPr>
          <p:cNvSpPr>
            <a:spLocks noGrp="1"/>
          </p:cNvSpPr>
          <p:nvPr>
            <p:ph type="title"/>
          </p:nvPr>
        </p:nvSpPr>
        <p:spPr>
          <a:xfrm>
            <a:off x="685800" y="901532"/>
            <a:ext cx="8610600" cy="1293028"/>
          </a:xfrm>
        </p:spPr>
        <p:txBody>
          <a:bodyPr/>
          <a:lstStyle/>
          <a:p>
            <a:pPr algn="l"/>
            <a:r>
              <a:rPr lang="en-IN" dirty="0"/>
              <a:t>RECOMMENDATIONS</a:t>
            </a:r>
          </a:p>
        </p:txBody>
      </p:sp>
      <p:sp>
        <p:nvSpPr>
          <p:cNvPr id="3" name="Content Placeholder 2">
            <a:extLst>
              <a:ext uri="{FF2B5EF4-FFF2-40B4-BE49-F238E27FC236}">
                <a16:creationId xmlns:a16="http://schemas.microsoft.com/office/drawing/2014/main" id="{0A299FA5-2CDB-4536-8215-F9C9A86D274B}"/>
              </a:ext>
            </a:extLst>
          </p:cNvPr>
          <p:cNvSpPr>
            <a:spLocks noGrp="1"/>
          </p:cNvSpPr>
          <p:nvPr>
            <p:ph idx="1"/>
          </p:nvPr>
        </p:nvSpPr>
        <p:spPr>
          <a:xfrm>
            <a:off x="685800" y="2300577"/>
            <a:ext cx="10820400" cy="4024125"/>
          </a:xfrm>
        </p:spPr>
        <p:txBody>
          <a:bodyPr/>
          <a:lstStyle/>
          <a:p>
            <a:r>
              <a:rPr lang="en-IN" dirty="0"/>
              <a:t>Start a new subsidiary for QUARTZ segment and target it to lower end market.</a:t>
            </a:r>
          </a:p>
          <a:p>
            <a:r>
              <a:rPr lang="en-IN" dirty="0"/>
              <a:t>Innovation in advertisements discount, sponsoring events.</a:t>
            </a:r>
          </a:p>
          <a:p>
            <a:r>
              <a:rPr lang="en-IN" dirty="0"/>
              <a:t>Attracting the young generation through media.</a:t>
            </a:r>
          </a:p>
          <a:p>
            <a:r>
              <a:rPr lang="en-IN" dirty="0"/>
              <a:t>Invested in R&amp;D and come up with new varieties with attractive design.</a:t>
            </a:r>
          </a:p>
          <a:p>
            <a:r>
              <a:rPr lang="en-IN" dirty="0"/>
              <a:t>Collaboration with retail showrooms for newly launched models.</a:t>
            </a:r>
          </a:p>
          <a:p>
            <a:r>
              <a:rPr lang="en-IN" dirty="0"/>
              <a:t>Exclusive outlets.</a:t>
            </a:r>
          </a:p>
          <a:p>
            <a:pPr marL="0" indent="0">
              <a:buNone/>
            </a:pPr>
            <a:endParaRPr lang="en-IN" dirty="0"/>
          </a:p>
          <a:p>
            <a:endParaRPr lang="en-IN" dirty="0"/>
          </a:p>
        </p:txBody>
      </p:sp>
    </p:spTree>
    <p:extLst>
      <p:ext uri="{BB962C8B-B14F-4D97-AF65-F5344CB8AC3E}">
        <p14:creationId xmlns:p14="http://schemas.microsoft.com/office/powerpoint/2010/main" val="5455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26276-5C10-4DF7-A88A-E7A19B79CF1A}"/>
              </a:ext>
            </a:extLst>
          </p:cNvPr>
          <p:cNvSpPr txBox="1"/>
          <p:nvPr/>
        </p:nvSpPr>
        <p:spPr>
          <a:xfrm>
            <a:off x="5865813" y="871025"/>
            <a:ext cx="4397828" cy="3329581"/>
          </a:xfrm>
          <a:prstGeom prst="rect">
            <a:avLst/>
          </a:prstGeom>
        </p:spPr>
        <p:txBody>
          <a:bodyPr vert="horz" lIns="91440" tIns="45720" rIns="91440" bIns="45720" rtlCol="0" anchor="b">
            <a:normAutofit/>
          </a:bodyPr>
          <a:lstStyle/>
          <a:p>
            <a:pPr>
              <a:spcBef>
                <a:spcPct val="0"/>
              </a:spcBef>
              <a:spcAft>
                <a:spcPts val="600"/>
              </a:spcAft>
            </a:pPr>
            <a:r>
              <a:rPr lang="en-US" sz="6000" b="0" i="0" kern="1200" dirty="0">
                <a:solidFill>
                  <a:schemeClr val="tx2"/>
                </a:solidFill>
                <a:latin typeface="+mj-lt"/>
                <a:ea typeface="+mj-ea"/>
                <a:cs typeface="+mj-cs"/>
              </a:rPr>
              <a:t>THANKYOU</a:t>
            </a:r>
          </a:p>
        </p:txBody>
      </p:sp>
      <p:pic>
        <p:nvPicPr>
          <p:cNvPr id="8" name="Graphic 7" descr="Hourglass">
            <a:extLst>
              <a:ext uri="{FF2B5EF4-FFF2-40B4-BE49-F238E27FC236}">
                <a16:creationId xmlns:a16="http://schemas.microsoft.com/office/drawing/2014/main" id="{BCE0BE95-BC0E-4640-B1DE-5FC7962C25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223087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EBC0-9A8E-46CE-9797-E3884D0D592D}"/>
              </a:ext>
            </a:extLst>
          </p:cNvPr>
          <p:cNvSpPr>
            <a:spLocks noGrp="1"/>
          </p:cNvSpPr>
          <p:nvPr>
            <p:ph type="title"/>
          </p:nvPr>
        </p:nvSpPr>
        <p:spPr>
          <a:xfrm>
            <a:off x="652481" y="1382486"/>
            <a:ext cx="3547581" cy="4093028"/>
          </a:xfrm>
        </p:spPr>
        <p:txBody>
          <a:bodyPr anchor="ctr">
            <a:normAutofit/>
          </a:bodyPr>
          <a:lstStyle/>
          <a:p>
            <a:r>
              <a:rPr lang="en-IN" sz="4400"/>
              <a:t>Hindustan Machine Tools </a:t>
            </a:r>
          </a:p>
        </p:txBody>
      </p:sp>
      <p:graphicFrame>
        <p:nvGraphicFramePr>
          <p:cNvPr id="5" name="Content Placeholder 2">
            <a:extLst>
              <a:ext uri="{FF2B5EF4-FFF2-40B4-BE49-F238E27FC236}">
                <a16:creationId xmlns:a16="http://schemas.microsoft.com/office/drawing/2014/main" id="{BC13A069-ACEF-47F9-8069-85AD3D7CC8A9}"/>
              </a:ext>
            </a:extLst>
          </p:cNvPr>
          <p:cNvGraphicFramePr>
            <a:graphicFrameLocks noGrp="1"/>
          </p:cNvGraphicFramePr>
          <p:nvPr>
            <p:ph idx="1"/>
            <p:extLst>
              <p:ext uri="{D42A27DB-BD31-4B8C-83A1-F6EECF244321}">
                <p14:modId xmlns:p14="http://schemas.microsoft.com/office/powerpoint/2010/main" val="94967106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91CA05-7730-4117-9760-AB9C7F7DA1AB}"/>
              </a:ext>
            </a:extLst>
          </p:cNvPr>
          <p:cNvGraphicFramePr>
            <a:graphicFrameLocks noGrp="1"/>
          </p:cNvGraphicFramePr>
          <p:nvPr>
            <p:ph idx="1"/>
            <p:extLst>
              <p:ext uri="{D42A27DB-BD31-4B8C-83A1-F6EECF244321}">
                <p14:modId xmlns:p14="http://schemas.microsoft.com/office/powerpoint/2010/main" val="27872603"/>
              </p:ext>
            </p:extLst>
          </p:nvPr>
        </p:nvGraphicFramePr>
        <p:xfrm>
          <a:off x="643467" y="805785"/>
          <a:ext cx="10905066" cy="5246435"/>
        </p:xfrm>
        <a:graphic>
          <a:graphicData uri="http://schemas.openxmlformats.org/drawingml/2006/table">
            <a:tbl>
              <a:tblPr firstRow="1" firstCol="1" bandRow="1"/>
              <a:tblGrid>
                <a:gridCol w="1440683">
                  <a:extLst>
                    <a:ext uri="{9D8B030D-6E8A-4147-A177-3AD203B41FA5}">
                      <a16:colId xmlns:a16="http://schemas.microsoft.com/office/drawing/2014/main" val="3249671038"/>
                    </a:ext>
                  </a:extLst>
                </a:gridCol>
                <a:gridCol w="9464383">
                  <a:extLst>
                    <a:ext uri="{9D8B030D-6E8A-4147-A177-3AD203B41FA5}">
                      <a16:colId xmlns:a16="http://schemas.microsoft.com/office/drawing/2014/main" val="375539534"/>
                    </a:ext>
                  </a:extLst>
                </a:gridCol>
              </a:tblGrid>
              <a:tr h="433841">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1961</a:t>
                      </a:r>
                      <a:endParaRPr lang="en-IN" sz="3600" b="0" i="0" u="none" strike="noStrike">
                        <a:effectLst/>
                        <a:latin typeface="Arial" panose="020B0604020202020204" pitchFamily="34" charset="0"/>
                      </a:endParaRPr>
                    </a:p>
                  </a:txBody>
                  <a:tcPr marL="18857" marR="217485" marT="6286" marB="0">
                    <a:lnL>
                      <a:noFill/>
                    </a:lnL>
                    <a:lnR>
                      <a:noFill/>
                    </a:lnR>
                    <a:lnT w="12700" cap="flat" cmpd="sng" algn="ctr">
                      <a:solidFill>
                        <a:srgbClr val="181717"/>
                      </a:solidFill>
                      <a:prstDash val="solid"/>
                      <a:round/>
                      <a:headEnd type="none" w="med" len="med"/>
                      <a:tailEnd type="none" w="med" len="med"/>
                    </a:lnT>
                    <a:lnB>
                      <a:noFill/>
                    </a:lnB>
                  </a:tcPr>
                </a:tc>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Factory set up at Bangalore in collaboration with Japan’s M/S Citizen Watches</a:t>
                      </a:r>
                      <a:endParaRPr lang="en-IN" sz="3600" b="0" i="0" u="none" strike="noStrike">
                        <a:effectLst/>
                        <a:latin typeface="Arial" panose="020B0604020202020204" pitchFamily="34" charset="0"/>
                      </a:endParaRPr>
                    </a:p>
                  </a:txBody>
                  <a:tcPr marL="18857" marR="217485" marT="6286" marB="0">
                    <a:lnL>
                      <a:noFill/>
                    </a:lnL>
                    <a:lnR>
                      <a:noFill/>
                    </a:lnR>
                    <a:lnT w="12700" cap="flat" cmpd="sng" algn="ctr">
                      <a:solidFill>
                        <a:srgbClr val="181717"/>
                      </a:solidFill>
                      <a:prstDash val="solid"/>
                      <a:round/>
                      <a:headEnd type="none" w="med" len="med"/>
                      <a:tailEnd type="none" w="med" len="med"/>
                    </a:lnT>
                    <a:lnB>
                      <a:noFill/>
                    </a:lnB>
                  </a:tcPr>
                </a:tc>
                <a:extLst>
                  <a:ext uri="{0D108BD9-81ED-4DB2-BD59-A6C34878D82A}">
                    <a16:rowId xmlns:a16="http://schemas.microsoft.com/office/drawing/2014/main" val="3217267970"/>
                  </a:ext>
                </a:extLst>
              </a:tr>
              <a:tr h="788982">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1972</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tc>
                  <a:txBody>
                    <a:bodyPr/>
                    <a:lstStyle/>
                    <a:p>
                      <a:pPr algn="l" fontAlgn="t">
                        <a:lnSpc>
                          <a:spcPct val="107000"/>
                        </a:lnSpc>
                        <a:spcBef>
                          <a:spcPts val="500"/>
                        </a:spcBef>
                        <a:spcAft>
                          <a:spcPts val="0"/>
                        </a:spcAft>
                      </a:pPr>
                      <a:r>
                        <a:rPr lang="en-IN" sz="2200" b="0" i="0" u="none" strike="noStrike" dirty="0">
                          <a:effectLst/>
                          <a:latin typeface="Gill Sans MT" panose="020B0502020104020203" pitchFamily="34" charset="0"/>
                          <a:ea typeface="Gill Sans MT" panose="020B0502020104020203" pitchFamily="34" charset="0"/>
                          <a:cs typeface="Gill Sans MT" panose="020B0502020104020203" pitchFamily="34" charset="0"/>
                        </a:rPr>
                        <a:t>The second unit was set up at Bangalore to manufacture automatic day date watches the third unit came into existence at Srinagar</a:t>
                      </a:r>
                      <a:endParaRPr lang="en-IN" sz="3600" b="0" i="0" u="none" strike="noStrike" dirty="0">
                        <a:effectLst/>
                        <a:latin typeface="Arial" panose="020B0604020202020204" pitchFamily="34" charset="0"/>
                      </a:endParaRPr>
                    </a:p>
                  </a:txBody>
                  <a:tcPr marL="18857" marR="217485" marT="6286" marB="0">
                    <a:lnL>
                      <a:noFill/>
                    </a:lnL>
                    <a:lnR>
                      <a:noFill/>
                    </a:lnR>
                    <a:lnT>
                      <a:noFill/>
                    </a:lnT>
                    <a:lnB>
                      <a:noFill/>
                    </a:lnB>
                  </a:tcPr>
                </a:tc>
                <a:extLst>
                  <a:ext uri="{0D108BD9-81ED-4DB2-BD59-A6C34878D82A}">
                    <a16:rowId xmlns:a16="http://schemas.microsoft.com/office/drawing/2014/main" val="1484650899"/>
                  </a:ext>
                </a:extLst>
              </a:tr>
              <a:tr h="433841">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1975</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Manufacturing facility setup at Tumkur to manufacture quartz analog watches</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extLst>
                  <a:ext uri="{0D108BD9-81ED-4DB2-BD59-A6C34878D82A}">
                    <a16:rowId xmlns:a16="http://schemas.microsoft.com/office/drawing/2014/main" val="1585542088"/>
                  </a:ext>
                </a:extLst>
              </a:tr>
              <a:tr h="433841">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1994</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Started incurring losses</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extLst>
                  <a:ext uri="{0D108BD9-81ED-4DB2-BD59-A6C34878D82A}">
                    <a16:rowId xmlns:a16="http://schemas.microsoft.com/office/drawing/2014/main" val="3999149365"/>
                  </a:ext>
                </a:extLst>
              </a:tr>
              <a:tr h="1144125">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2000</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According to the turnaround plan of the Union Government, the HMT Watch Business group was restructured as HMT Watches Limited, a subsidiary of HMT Limited</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extLst>
                  <a:ext uri="{0D108BD9-81ED-4DB2-BD59-A6C34878D82A}">
                    <a16:rowId xmlns:a16="http://schemas.microsoft.com/office/drawing/2014/main" val="2418761159"/>
                  </a:ext>
                </a:extLst>
              </a:tr>
              <a:tr h="788982">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2006</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A revival plan mooted by the board for the reconstruction of public sector enterprises</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extLst>
                  <a:ext uri="{0D108BD9-81ED-4DB2-BD59-A6C34878D82A}">
                    <a16:rowId xmlns:a16="http://schemas.microsoft.com/office/drawing/2014/main" val="3157020182"/>
                  </a:ext>
                </a:extLst>
              </a:tr>
              <a:tr h="433841">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2014</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Board for the reconstruction of public sector enterprises suggested its closure</a:t>
                      </a:r>
                      <a:endParaRPr lang="en-IN" sz="3600" b="0" i="0" u="none" strike="noStrike">
                        <a:effectLst/>
                        <a:latin typeface="Arial" panose="020B0604020202020204" pitchFamily="34" charset="0"/>
                      </a:endParaRPr>
                    </a:p>
                  </a:txBody>
                  <a:tcPr marL="18857" marR="217485" marT="6286" marB="0">
                    <a:lnL>
                      <a:noFill/>
                    </a:lnL>
                    <a:lnR>
                      <a:noFill/>
                    </a:lnR>
                    <a:lnT>
                      <a:noFill/>
                    </a:lnT>
                    <a:lnB>
                      <a:noFill/>
                    </a:lnB>
                  </a:tcPr>
                </a:tc>
                <a:extLst>
                  <a:ext uri="{0D108BD9-81ED-4DB2-BD59-A6C34878D82A}">
                    <a16:rowId xmlns:a16="http://schemas.microsoft.com/office/drawing/2014/main" val="3883232801"/>
                  </a:ext>
                </a:extLst>
              </a:tr>
              <a:tr h="788982">
                <a:tc>
                  <a:txBody>
                    <a:bodyPr/>
                    <a:lstStyle/>
                    <a:p>
                      <a:pPr algn="l" fontAlgn="t">
                        <a:lnSpc>
                          <a:spcPct val="107000"/>
                        </a:lnSpc>
                        <a:spcBef>
                          <a:spcPts val="500"/>
                        </a:spcBef>
                        <a:spcAft>
                          <a:spcPts val="0"/>
                        </a:spcAft>
                      </a:pPr>
                      <a:r>
                        <a:rPr lang="en-IN" sz="2200" b="0" i="0" u="none" strike="noStrike">
                          <a:effectLst/>
                          <a:latin typeface="Gill Sans MT" panose="020B0502020104020203" pitchFamily="34" charset="0"/>
                          <a:ea typeface="Gill Sans MT" panose="020B0502020104020203" pitchFamily="34" charset="0"/>
                          <a:cs typeface="Gill Sans MT" panose="020B0502020104020203" pitchFamily="34" charset="0"/>
                        </a:rPr>
                        <a:t>2016 (January)</a:t>
                      </a:r>
                      <a:endParaRPr lang="en-IN" sz="3600" b="0" i="0" u="none" strike="noStrike">
                        <a:effectLst/>
                        <a:latin typeface="Arial" panose="020B0604020202020204" pitchFamily="34" charset="0"/>
                      </a:endParaRPr>
                    </a:p>
                  </a:txBody>
                  <a:tcPr marL="18857" marR="217485" marT="6286" marB="0">
                    <a:lnL>
                      <a:noFill/>
                    </a:lnL>
                    <a:lnR>
                      <a:noFill/>
                    </a:lnR>
                    <a:lnT>
                      <a:noFill/>
                    </a:lnT>
                    <a:lnB w="12700" cap="flat" cmpd="sng" algn="ctr">
                      <a:solidFill>
                        <a:srgbClr val="181717"/>
                      </a:solidFill>
                      <a:prstDash val="solid"/>
                      <a:round/>
                      <a:headEnd type="none" w="med" len="med"/>
                      <a:tailEnd type="none" w="med" len="med"/>
                    </a:lnB>
                  </a:tcPr>
                </a:tc>
                <a:tc>
                  <a:txBody>
                    <a:bodyPr/>
                    <a:lstStyle/>
                    <a:p>
                      <a:pPr algn="l" fontAlgn="t">
                        <a:lnSpc>
                          <a:spcPct val="107000"/>
                        </a:lnSpc>
                        <a:spcBef>
                          <a:spcPts val="500"/>
                        </a:spcBef>
                        <a:spcAft>
                          <a:spcPts val="0"/>
                        </a:spcAft>
                      </a:pPr>
                      <a:r>
                        <a:rPr lang="en-IN" sz="2200" b="0" i="0" u="none" strike="noStrike" dirty="0">
                          <a:effectLst/>
                          <a:latin typeface="Gill Sans MT" panose="020B0502020104020203" pitchFamily="34" charset="0"/>
                          <a:ea typeface="Gill Sans MT" panose="020B0502020104020203" pitchFamily="34" charset="0"/>
                          <a:cs typeface="Gill Sans MT" panose="020B0502020104020203" pitchFamily="34" charset="0"/>
                        </a:rPr>
                        <a:t>Cabinet Committee on Economic Affairs, Government of India, gave the approval for the closure of HMT Watches</a:t>
                      </a:r>
                      <a:endParaRPr lang="en-IN" sz="3600" b="0" i="0" u="none" strike="noStrike" dirty="0">
                        <a:effectLst/>
                        <a:latin typeface="Arial" panose="020B0604020202020204" pitchFamily="34" charset="0"/>
                      </a:endParaRPr>
                    </a:p>
                  </a:txBody>
                  <a:tcPr marL="18857" marR="217485" marT="6286" marB="0">
                    <a:lnL>
                      <a:noFill/>
                    </a:lnL>
                    <a:lnR>
                      <a:noFill/>
                    </a:lnR>
                    <a:lnT>
                      <a:noFill/>
                    </a:lnT>
                    <a:lnB w="12700" cap="flat" cmpd="sng" algn="ctr">
                      <a:solidFill>
                        <a:srgbClr val="181717"/>
                      </a:solidFill>
                      <a:prstDash val="solid"/>
                      <a:round/>
                      <a:headEnd type="none" w="med" len="med"/>
                      <a:tailEnd type="none" w="med" len="med"/>
                    </a:lnB>
                  </a:tcPr>
                </a:tc>
                <a:extLst>
                  <a:ext uri="{0D108BD9-81ED-4DB2-BD59-A6C34878D82A}">
                    <a16:rowId xmlns:a16="http://schemas.microsoft.com/office/drawing/2014/main" val="747087795"/>
                  </a:ext>
                </a:extLst>
              </a:tr>
            </a:tbl>
          </a:graphicData>
        </a:graphic>
      </p:graphicFrame>
    </p:spTree>
    <p:extLst>
      <p:ext uri="{BB962C8B-B14F-4D97-AF65-F5344CB8AC3E}">
        <p14:creationId xmlns:p14="http://schemas.microsoft.com/office/powerpoint/2010/main" val="278067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D919-BEFD-4A13-85FC-293D8B58E13B}"/>
              </a:ext>
            </a:extLst>
          </p:cNvPr>
          <p:cNvSpPr>
            <a:spLocks noGrp="1"/>
          </p:cNvSpPr>
          <p:nvPr>
            <p:ph type="title"/>
          </p:nvPr>
        </p:nvSpPr>
        <p:spPr>
          <a:xfrm>
            <a:off x="384313" y="816638"/>
            <a:ext cx="3626513" cy="5224724"/>
          </a:xfrm>
        </p:spPr>
        <p:txBody>
          <a:bodyPr anchor="ctr">
            <a:normAutofit/>
          </a:bodyPr>
          <a:lstStyle/>
          <a:p>
            <a:r>
              <a:rPr lang="en-IN"/>
              <a:t>Competition Emerges </a:t>
            </a:r>
            <a:endParaRPr lang="en-IN" dirty="0"/>
          </a:p>
        </p:txBody>
      </p:sp>
      <p:sp>
        <p:nvSpPr>
          <p:cNvPr id="3" name="Content Placeholder 2">
            <a:extLst>
              <a:ext uri="{FF2B5EF4-FFF2-40B4-BE49-F238E27FC236}">
                <a16:creationId xmlns:a16="http://schemas.microsoft.com/office/drawing/2014/main" id="{2CC09418-3252-44FE-BE64-D29BEECEBFC5}"/>
              </a:ext>
            </a:extLst>
          </p:cNvPr>
          <p:cNvSpPr>
            <a:spLocks noGrp="1"/>
          </p:cNvSpPr>
          <p:nvPr>
            <p:ph idx="1"/>
          </p:nvPr>
        </p:nvSpPr>
        <p:spPr>
          <a:xfrm>
            <a:off x="4654295" y="816638"/>
            <a:ext cx="4619706" cy="5224724"/>
          </a:xfrm>
        </p:spPr>
        <p:txBody>
          <a:bodyPr anchor="ctr">
            <a:normAutofit lnSpcReduction="10000"/>
          </a:bodyPr>
          <a:lstStyle/>
          <a:p>
            <a:r>
              <a:rPr lang="en-IN" dirty="0"/>
              <a:t>In 1981,quartz watches became very prominent</a:t>
            </a:r>
          </a:p>
          <a:p>
            <a:r>
              <a:rPr lang="en-IN" dirty="0"/>
              <a:t>Hyderabad Allwyn Limited, entered into the Indian market with the support from a Japanese company named Seiko.</a:t>
            </a:r>
          </a:p>
          <a:p>
            <a:r>
              <a:rPr lang="en-IN" dirty="0"/>
              <a:t>in1984, Titan entered into the Indian market as the third watch company after HMT and Allwyn.</a:t>
            </a:r>
          </a:p>
          <a:p>
            <a:r>
              <a:rPr lang="en-IN" dirty="0"/>
              <a:t>Within a short span of time, Titan appeared to be a challenger forcing the market leader HMT to rethink its strategies.  </a:t>
            </a:r>
          </a:p>
          <a:p>
            <a:endParaRPr lang="en-IN" dirty="0"/>
          </a:p>
        </p:txBody>
      </p:sp>
    </p:spTree>
    <p:extLst>
      <p:ext uri="{BB962C8B-B14F-4D97-AF65-F5344CB8AC3E}">
        <p14:creationId xmlns:p14="http://schemas.microsoft.com/office/powerpoint/2010/main" val="182263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BE1A7-D31C-4021-AA72-767FD72AD4C0}"/>
              </a:ext>
            </a:extLst>
          </p:cNvPr>
          <p:cNvSpPr>
            <a:spLocks noGrp="1"/>
          </p:cNvSpPr>
          <p:nvPr>
            <p:ph idx="1"/>
          </p:nvPr>
        </p:nvSpPr>
        <p:spPr>
          <a:xfrm>
            <a:off x="4654295" y="816638"/>
            <a:ext cx="4619706" cy="5224724"/>
          </a:xfrm>
        </p:spPr>
        <p:txBody>
          <a:bodyPr anchor="ctr">
            <a:normAutofit/>
          </a:bodyPr>
          <a:lstStyle/>
          <a:p>
            <a:r>
              <a:rPr lang="en-IN" dirty="0"/>
              <a:t>In 1991,introducing policies of liberalization, privatization and globalization so as to save the country from economic turmoil. </a:t>
            </a:r>
          </a:p>
          <a:p>
            <a:r>
              <a:rPr lang="en-IN" dirty="0"/>
              <a:t>Entry of global players like Casio, Swatch, Citizen, etc</a:t>
            </a:r>
          </a:p>
          <a:p>
            <a:r>
              <a:rPr lang="en-IN" dirty="0"/>
              <a:t>In 1994,HMT registered a loss of US$14 million.</a:t>
            </a:r>
          </a:p>
          <a:p>
            <a:endParaRPr lang="en-IN" dirty="0"/>
          </a:p>
        </p:txBody>
      </p:sp>
    </p:spTree>
    <p:extLst>
      <p:ext uri="{BB962C8B-B14F-4D97-AF65-F5344CB8AC3E}">
        <p14:creationId xmlns:p14="http://schemas.microsoft.com/office/powerpoint/2010/main" val="21092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F0AF-E04F-4C64-B83A-E6B1E0DE0FC3}"/>
              </a:ext>
            </a:extLst>
          </p:cNvPr>
          <p:cNvSpPr>
            <a:spLocks noGrp="1"/>
          </p:cNvSpPr>
          <p:nvPr>
            <p:ph type="title"/>
          </p:nvPr>
        </p:nvSpPr>
        <p:spPr>
          <a:xfrm>
            <a:off x="1403808" y="2573446"/>
            <a:ext cx="6960759" cy="2849671"/>
          </a:xfrm>
        </p:spPr>
        <p:txBody>
          <a:bodyPr vert="horz" lIns="91440" tIns="45720" rIns="91440" bIns="45720" rtlCol="0" anchor="b">
            <a:normAutofit/>
          </a:bodyPr>
          <a:lstStyle/>
          <a:p>
            <a:pPr>
              <a:lnSpc>
                <a:spcPct val="90000"/>
              </a:lnSpc>
            </a:pPr>
            <a:r>
              <a:rPr lang="en-US" sz="4600" b="1" cap="all" dirty="0">
                <a:solidFill>
                  <a:srgbClr val="FFFFFF"/>
                </a:solidFill>
              </a:rPr>
              <a:t>Reasons behind HMT’s Downfall</a:t>
            </a:r>
            <a:br>
              <a:rPr lang="en-US" sz="4600" b="1" cap="all" dirty="0">
                <a:solidFill>
                  <a:srgbClr val="FFFFFF"/>
                </a:solidFill>
              </a:rPr>
            </a:br>
            <a:br>
              <a:rPr lang="en-US" sz="4600" b="1" cap="all" dirty="0">
                <a:solidFill>
                  <a:srgbClr val="FFFFFF"/>
                </a:solidFill>
              </a:rPr>
            </a:br>
            <a:endParaRPr lang="en-US" sz="4600" dirty="0">
              <a:solidFill>
                <a:srgbClr val="FFFFFF"/>
              </a:solidFill>
            </a:endParaRPr>
          </a:p>
        </p:txBody>
      </p:sp>
    </p:spTree>
    <p:extLst>
      <p:ext uri="{BB962C8B-B14F-4D97-AF65-F5344CB8AC3E}">
        <p14:creationId xmlns:p14="http://schemas.microsoft.com/office/powerpoint/2010/main" val="250433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B0A0-C21A-468A-84E7-4CCCC4FD4C1A}"/>
              </a:ext>
            </a:extLst>
          </p:cNvPr>
          <p:cNvSpPr>
            <a:spLocks noGrp="1"/>
          </p:cNvSpPr>
          <p:nvPr>
            <p:ph type="title"/>
          </p:nvPr>
        </p:nvSpPr>
        <p:spPr>
          <a:xfrm>
            <a:off x="685800" y="1241451"/>
            <a:ext cx="8610600" cy="1293028"/>
          </a:xfrm>
        </p:spPr>
        <p:txBody>
          <a:bodyPr/>
          <a:lstStyle/>
          <a:p>
            <a:pPr algn="l"/>
            <a:r>
              <a:rPr lang="en-IN" b="1" cap="all" dirty="0"/>
              <a:t>Centralized Decision-making</a:t>
            </a:r>
            <a:br>
              <a:rPr lang="en-IN" b="1" cap="all" dirty="0"/>
            </a:br>
            <a:endParaRPr lang="en-IN" dirty="0"/>
          </a:p>
        </p:txBody>
      </p:sp>
      <p:sp>
        <p:nvSpPr>
          <p:cNvPr id="3" name="Content Placeholder 2">
            <a:extLst>
              <a:ext uri="{FF2B5EF4-FFF2-40B4-BE49-F238E27FC236}">
                <a16:creationId xmlns:a16="http://schemas.microsoft.com/office/drawing/2014/main" id="{BBB67B25-D9F9-4C23-91E6-F04E6FE28990}"/>
              </a:ext>
            </a:extLst>
          </p:cNvPr>
          <p:cNvSpPr>
            <a:spLocks noGrp="1"/>
          </p:cNvSpPr>
          <p:nvPr>
            <p:ph idx="1"/>
          </p:nvPr>
        </p:nvSpPr>
        <p:spPr/>
        <p:txBody>
          <a:bodyPr/>
          <a:lstStyle/>
          <a:p>
            <a:r>
              <a:rPr lang="en-IN" dirty="0"/>
              <a:t>Being a state-owned enterprise, the decision-making power was vested in the government.</a:t>
            </a:r>
          </a:p>
          <a:p>
            <a:r>
              <a:rPr lang="en-IN" dirty="0"/>
              <a:t>During many occasions, manufacturing decisions could not be timely which caused the loss of sales and hence financial losses.</a:t>
            </a:r>
          </a:p>
          <a:p>
            <a:r>
              <a:rPr lang="en-IN" dirty="0"/>
              <a:t> Factors like shortages of working capital, attrition of trade channel and the high cost of borrowing adversely affected the company.</a:t>
            </a:r>
          </a:p>
        </p:txBody>
      </p:sp>
    </p:spTree>
    <p:extLst>
      <p:ext uri="{BB962C8B-B14F-4D97-AF65-F5344CB8AC3E}">
        <p14:creationId xmlns:p14="http://schemas.microsoft.com/office/powerpoint/2010/main" val="162208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85D9-836E-4BF1-8EF6-B93A4A1203BB}"/>
              </a:ext>
            </a:extLst>
          </p:cNvPr>
          <p:cNvSpPr>
            <a:spLocks noGrp="1"/>
          </p:cNvSpPr>
          <p:nvPr>
            <p:ph type="title"/>
          </p:nvPr>
        </p:nvSpPr>
        <p:spPr>
          <a:xfrm>
            <a:off x="815008" y="1540847"/>
            <a:ext cx="8610600" cy="1293028"/>
          </a:xfrm>
        </p:spPr>
        <p:txBody>
          <a:bodyPr>
            <a:normAutofit fontScale="90000"/>
          </a:bodyPr>
          <a:lstStyle/>
          <a:p>
            <a:pPr algn="l"/>
            <a:r>
              <a:rPr lang="en-IN" b="1" cap="all" dirty="0"/>
              <a:t>Lack of Research and Development</a:t>
            </a:r>
            <a:br>
              <a:rPr lang="en-IN" b="1" cap="all" dirty="0"/>
            </a:br>
            <a:endParaRPr lang="en-IN" dirty="0"/>
          </a:p>
        </p:txBody>
      </p:sp>
      <p:sp>
        <p:nvSpPr>
          <p:cNvPr id="3" name="Content Placeholder 2">
            <a:extLst>
              <a:ext uri="{FF2B5EF4-FFF2-40B4-BE49-F238E27FC236}">
                <a16:creationId xmlns:a16="http://schemas.microsoft.com/office/drawing/2014/main" id="{91B35A52-90A5-4F99-ABAF-8154D57CF8B0}"/>
              </a:ext>
            </a:extLst>
          </p:cNvPr>
          <p:cNvSpPr>
            <a:spLocks noGrp="1"/>
          </p:cNvSpPr>
          <p:nvPr>
            <p:ph idx="1"/>
          </p:nvPr>
        </p:nvSpPr>
        <p:spPr>
          <a:xfrm>
            <a:off x="685800" y="2833875"/>
            <a:ext cx="10820400" cy="4024125"/>
          </a:xfrm>
        </p:spPr>
        <p:txBody>
          <a:bodyPr/>
          <a:lstStyle/>
          <a:p>
            <a:r>
              <a:rPr lang="en-IN" dirty="0"/>
              <a:t>HMT confined itself to produce basic utility watches only and did not pay adequate attention to manufacture technologically advanced products.</a:t>
            </a:r>
          </a:p>
          <a:p>
            <a:r>
              <a:rPr lang="en-IN" dirty="0"/>
              <a:t>Most of its designs were the copies of some foreign brands.</a:t>
            </a:r>
          </a:p>
          <a:p>
            <a:r>
              <a:rPr lang="en-IN" dirty="0"/>
              <a:t>No special focus was put on research and development (R&amp;D). </a:t>
            </a:r>
          </a:p>
        </p:txBody>
      </p:sp>
    </p:spTree>
    <p:extLst>
      <p:ext uri="{BB962C8B-B14F-4D97-AF65-F5344CB8AC3E}">
        <p14:creationId xmlns:p14="http://schemas.microsoft.com/office/powerpoint/2010/main" val="107482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0B95-44CB-4D1E-BB44-E00A0B127B81}"/>
              </a:ext>
            </a:extLst>
          </p:cNvPr>
          <p:cNvSpPr>
            <a:spLocks noGrp="1"/>
          </p:cNvSpPr>
          <p:nvPr>
            <p:ph type="title"/>
          </p:nvPr>
        </p:nvSpPr>
        <p:spPr>
          <a:xfrm>
            <a:off x="685800" y="1320965"/>
            <a:ext cx="8610600" cy="1293028"/>
          </a:xfrm>
        </p:spPr>
        <p:txBody>
          <a:bodyPr/>
          <a:lstStyle/>
          <a:p>
            <a:r>
              <a:rPr lang="en-IN" b="1" cap="all" dirty="0"/>
              <a:t>Weak Organizational Culture</a:t>
            </a:r>
            <a:br>
              <a:rPr lang="en-IN" b="1" cap="all" dirty="0"/>
            </a:br>
            <a:endParaRPr lang="en-IN" dirty="0"/>
          </a:p>
        </p:txBody>
      </p:sp>
      <p:sp>
        <p:nvSpPr>
          <p:cNvPr id="3" name="Content Placeholder 2">
            <a:extLst>
              <a:ext uri="{FF2B5EF4-FFF2-40B4-BE49-F238E27FC236}">
                <a16:creationId xmlns:a16="http://schemas.microsoft.com/office/drawing/2014/main" id="{EC3569A7-A3C8-461E-8412-AC2869E3ACC5}"/>
              </a:ext>
            </a:extLst>
          </p:cNvPr>
          <p:cNvSpPr>
            <a:spLocks noGrp="1"/>
          </p:cNvSpPr>
          <p:nvPr>
            <p:ph idx="1"/>
          </p:nvPr>
        </p:nvSpPr>
        <p:spPr>
          <a:xfrm>
            <a:off x="990600" y="2433099"/>
            <a:ext cx="10820400" cy="4024125"/>
          </a:xfrm>
        </p:spPr>
        <p:txBody>
          <a:bodyPr/>
          <a:lstStyle/>
          <a:p>
            <a:r>
              <a:rPr lang="en-IN" dirty="0"/>
              <a:t>The company management did not show any entrepreneurial spirit.</a:t>
            </a:r>
          </a:p>
          <a:p>
            <a:r>
              <a:rPr lang="en-IN" dirty="0"/>
              <a:t>The employees, on the other hand, remained crippled with the old mindset and presumed themselves only as job seekers.</a:t>
            </a:r>
          </a:p>
          <a:p>
            <a:r>
              <a:rPr lang="en-IN" dirty="0"/>
              <a:t>When the company entered into a phase of poor financial health, the HMT employees were not even paid their wages. </a:t>
            </a:r>
          </a:p>
          <a:p>
            <a:r>
              <a:rPr lang="en-IN" dirty="0"/>
              <a:t>At the </a:t>
            </a:r>
            <a:r>
              <a:rPr lang="en-IN" i="1" dirty="0"/>
              <a:t>time</a:t>
            </a:r>
            <a:r>
              <a:rPr lang="en-IN" dirty="0"/>
              <a:t> of the announcement of the closure, HMT Watches had more than 920 employees who were forcibly given the ‘voluntary’ retirement. </a:t>
            </a:r>
          </a:p>
        </p:txBody>
      </p:sp>
    </p:spTree>
    <p:extLst>
      <p:ext uri="{BB962C8B-B14F-4D97-AF65-F5344CB8AC3E}">
        <p14:creationId xmlns:p14="http://schemas.microsoft.com/office/powerpoint/2010/main" val="30640754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12</TotalTime>
  <Words>776</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Gill Sans MT</vt:lpstr>
      <vt:lpstr>Vapor Trail</vt:lpstr>
      <vt:lpstr>Debacle of HMT Watches Ltd: The Microeconomic Issues</vt:lpstr>
      <vt:lpstr>Hindustan Machine Tools </vt:lpstr>
      <vt:lpstr>PowerPoint Presentation</vt:lpstr>
      <vt:lpstr>Competition Emerges </vt:lpstr>
      <vt:lpstr>PowerPoint Presentation</vt:lpstr>
      <vt:lpstr>Reasons behind HMT’s Downfall  </vt:lpstr>
      <vt:lpstr>Centralized Decision-making </vt:lpstr>
      <vt:lpstr>Lack of Research and Development </vt:lpstr>
      <vt:lpstr>Weak Organizational Culture </vt:lpstr>
      <vt:lpstr>Less Control over Retail Trade </vt:lpstr>
      <vt:lpstr>Inability to Understand Changing Consumer Preferences </vt:lpstr>
      <vt:lpstr>Inadequate Advertisement </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Debacle of HMT Watches Ltd: The Microeconomic Issues</dc:title>
  <dc:creator>SOORAJ M</dc:creator>
  <cp:lastModifiedBy>SOORAJ M</cp:lastModifiedBy>
  <cp:revision>2</cp:revision>
  <dcterms:created xsi:type="dcterms:W3CDTF">2019-09-15T12:07:12Z</dcterms:created>
  <dcterms:modified xsi:type="dcterms:W3CDTF">2019-09-15T12:19:51Z</dcterms:modified>
</cp:coreProperties>
</file>