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5" r:id="rId10"/>
    <p:sldId id="266" r:id="rId11"/>
    <p:sldId id="267" r:id="rId12"/>
    <p:sldId id="268" r:id="rId13"/>
    <p:sldId id="269" r:id="rId14"/>
    <p:sldId id="263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5" autoAdjust="0"/>
    <p:restoredTop sz="94660"/>
  </p:normalViewPr>
  <p:slideViewPr>
    <p:cSldViewPr snapToGrid="0">
      <p:cViewPr>
        <p:scale>
          <a:sx n="50" d="100"/>
          <a:sy n="50" d="100"/>
        </p:scale>
        <p:origin x="153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96FD-13EB-406B-8507-13F9C172F812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FB93-406A-4DB3-B590-107CAABCC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53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96FD-13EB-406B-8507-13F9C172F812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FB93-406A-4DB3-B590-107CAABCC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72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96FD-13EB-406B-8507-13F9C172F812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FB93-406A-4DB3-B590-107CAABCC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08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96FD-13EB-406B-8507-13F9C172F812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FB93-406A-4DB3-B590-107CAABCC88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3434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96FD-13EB-406B-8507-13F9C172F812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FB93-406A-4DB3-B590-107CAABCC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598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96FD-13EB-406B-8507-13F9C172F812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FB93-406A-4DB3-B590-107CAABCC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173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96FD-13EB-406B-8507-13F9C172F812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FB93-406A-4DB3-B590-107CAABCC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501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96FD-13EB-406B-8507-13F9C172F812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FB93-406A-4DB3-B590-107CAABCC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612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96FD-13EB-406B-8507-13F9C172F812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FB93-406A-4DB3-B590-107CAABCC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30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96FD-13EB-406B-8507-13F9C172F812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FB93-406A-4DB3-B590-107CAABCC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69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96FD-13EB-406B-8507-13F9C172F812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FB93-406A-4DB3-B590-107CAABCC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32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96FD-13EB-406B-8507-13F9C172F812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FB93-406A-4DB3-B590-107CAABCC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48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96FD-13EB-406B-8507-13F9C172F812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FB93-406A-4DB3-B590-107CAABCC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47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96FD-13EB-406B-8507-13F9C172F812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FB93-406A-4DB3-B590-107CAABCC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78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96FD-13EB-406B-8507-13F9C172F812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FB93-406A-4DB3-B590-107CAABCC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13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96FD-13EB-406B-8507-13F9C172F812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FB93-406A-4DB3-B590-107CAABCC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65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96FD-13EB-406B-8507-13F9C172F812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FB93-406A-4DB3-B590-107CAABCC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87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896FD-13EB-406B-8507-13F9C172F812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8FB93-406A-4DB3-B590-107CAABCC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158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FAAC-AD47-4B3C-80E4-A49D2AE31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0148" y="640856"/>
            <a:ext cx="6176040" cy="25054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Case Study - Holmgren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AAAD2-85AC-4C7E-91A5-74E3D86D6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0850" y="3429000"/>
            <a:ext cx="4765337" cy="3070837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u="sng" dirty="0">
                <a:solidFill>
                  <a:srgbClr val="FFFFFF"/>
                </a:solidFill>
              </a:rPr>
              <a:t>By Group 9</a:t>
            </a:r>
          </a:p>
          <a:p>
            <a:pPr algn="l">
              <a:lnSpc>
                <a:spcPct val="90000"/>
              </a:lnSpc>
              <a:spcBef>
                <a:spcPts val="0"/>
              </a:spcBef>
            </a:pPr>
            <a:r>
              <a:rPr lang="en-US" sz="2800" dirty="0">
                <a:solidFill>
                  <a:srgbClr val="FFFFFF"/>
                </a:solidFill>
              </a:rPr>
              <a:t>Khushboo Rani -19146</a:t>
            </a:r>
          </a:p>
          <a:p>
            <a:pPr algn="l">
              <a:lnSpc>
                <a:spcPct val="90000"/>
              </a:lnSpc>
              <a:spcBef>
                <a:spcPts val="0"/>
              </a:spcBef>
            </a:pPr>
            <a:r>
              <a:rPr lang="en-US" sz="2800" dirty="0" err="1">
                <a:solidFill>
                  <a:srgbClr val="FFFFFF"/>
                </a:solidFill>
              </a:rPr>
              <a:t>Nidhil</a:t>
            </a:r>
            <a:r>
              <a:rPr lang="en-US" sz="2800" dirty="0">
                <a:solidFill>
                  <a:srgbClr val="FFFFFF"/>
                </a:solidFill>
              </a:rPr>
              <a:t> Krishna – 19152</a:t>
            </a:r>
          </a:p>
          <a:p>
            <a:pPr algn="l">
              <a:lnSpc>
                <a:spcPct val="90000"/>
              </a:lnSpc>
              <a:spcBef>
                <a:spcPts val="0"/>
              </a:spcBef>
            </a:pPr>
            <a:r>
              <a:rPr lang="en-US" sz="2800" dirty="0">
                <a:solidFill>
                  <a:srgbClr val="FFFFFF"/>
                </a:solidFill>
              </a:rPr>
              <a:t>Rahul Singh  - 19160</a:t>
            </a:r>
          </a:p>
          <a:p>
            <a:pPr algn="l">
              <a:lnSpc>
                <a:spcPct val="90000"/>
              </a:lnSpc>
              <a:spcBef>
                <a:spcPts val="0"/>
              </a:spcBef>
            </a:pPr>
            <a:r>
              <a:rPr lang="en-US" sz="2800" dirty="0" err="1">
                <a:solidFill>
                  <a:srgbClr val="FFFFFF"/>
                </a:solidFill>
              </a:rPr>
              <a:t>Shivansh</a:t>
            </a:r>
            <a:r>
              <a:rPr lang="en-US" sz="2800" dirty="0">
                <a:solidFill>
                  <a:srgbClr val="FFFFFF"/>
                </a:solidFill>
              </a:rPr>
              <a:t> Sharma - 19168</a:t>
            </a:r>
          </a:p>
          <a:p>
            <a:pPr algn="l">
              <a:lnSpc>
                <a:spcPct val="90000"/>
              </a:lnSpc>
              <a:spcBef>
                <a:spcPts val="0"/>
              </a:spcBef>
            </a:pPr>
            <a:r>
              <a:rPr lang="en-US" sz="2800" dirty="0" err="1">
                <a:solidFill>
                  <a:srgbClr val="FFFFFF"/>
                </a:solidFill>
              </a:rPr>
              <a:t>Suhas</a:t>
            </a:r>
            <a:r>
              <a:rPr lang="en-US" sz="2800" dirty="0">
                <a:solidFill>
                  <a:srgbClr val="FFFFFF"/>
                </a:solidFill>
              </a:rPr>
              <a:t> M S - 19174</a:t>
            </a:r>
          </a:p>
          <a:p>
            <a:pPr algn="l">
              <a:lnSpc>
                <a:spcPct val="90000"/>
              </a:lnSpc>
              <a:spcBef>
                <a:spcPts val="0"/>
              </a:spcBef>
            </a:pPr>
            <a:r>
              <a:rPr lang="en-US" sz="2800" dirty="0">
                <a:solidFill>
                  <a:srgbClr val="FFFFFF"/>
                </a:solidFill>
              </a:rPr>
              <a:t>Syeda Zaiba - 19180</a:t>
            </a:r>
          </a:p>
        </p:txBody>
      </p:sp>
      <p:pic>
        <p:nvPicPr>
          <p:cNvPr id="5" name="Picture 4" descr="A picture containing riding, skiing, jumping, man&#10;&#10;Description automatically generated">
            <a:extLst>
              <a:ext uri="{FF2B5EF4-FFF2-40B4-BE49-F238E27FC236}">
                <a16:creationId xmlns:a16="http://schemas.microsoft.com/office/drawing/2014/main" id="{FFDBBF21-7C6C-4C23-8707-69074F3CD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14" y="2210240"/>
            <a:ext cx="3134135" cy="270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8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D369-6A34-41A9-BB2E-74047EDE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Examine the current operations process used at Holmgren Engineering. What are the key features of making products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1A81-6EB2-4FEE-8EAE-89791D55D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Batch Process of 5 units, involving four principal sub-assemblies of copper body, top tank, galvanised casing and the electrical unit. </a:t>
            </a:r>
          </a:p>
          <a:p>
            <a:r>
              <a:rPr lang="en-IN" dirty="0"/>
              <a:t>Though batch production may seem feasible at first glance it however creates delays. Because the production lines must halt between batch runs. </a:t>
            </a:r>
          </a:p>
          <a:p>
            <a:r>
              <a:rPr lang="en-IN" dirty="0"/>
              <a:t>Identical units produced in lots.</a:t>
            </a:r>
          </a:p>
          <a:p>
            <a:r>
              <a:rPr lang="en-IN" dirty="0"/>
              <a:t>Any loss and damage is independent of batches</a:t>
            </a:r>
          </a:p>
          <a:p>
            <a:r>
              <a:rPr lang="en-IN" dirty="0"/>
              <a:t>High delivery lead time.</a:t>
            </a:r>
          </a:p>
        </p:txBody>
      </p:sp>
      <p:sp>
        <p:nvSpPr>
          <p:cNvPr id="4" name="AutoShape 2" descr="Image result for 5 people group">
            <a:extLst>
              <a:ext uri="{FF2B5EF4-FFF2-40B4-BE49-F238E27FC236}">
                <a16:creationId xmlns:a16="http://schemas.microsoft.com/office/drawing/2014/main" id="{0BA0F6BD-5D15-4C29-B9FE-B531F485C1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687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7C6B-B42A-4B79-A399-28AAA732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are the key changes that enable the proposed method of production (one-piece flow ) to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06CFD-B2D8-483D-B75A-511EC6DC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The change in the layout from haphazard to U-shaped makes the process flow of work easier and it also saves time.</a:t>
            </a:r>
          </a:p>
          <a:p>
            <a:pPr lvl="0"/>
            <a:r>
              <a:rPr lang="en-IN" dirty="0"/>
              <a:t>Sub-assembly stock suggested will aid in speeding up the one-piece flow of work.</a:t>
            </a:r>
          </a:p>
          <a:p>
            <a:pPr lvl="0"/>
            <a:r>
              <a:rPr lang="en-IN" dirty="0"/>
              <a:t>One-piece flow of work will help attaining just-in-time manufacturing with subassembly stock in hand.</a:t>
            </a:r>
          </a:p>
          <a:p>
            <a:pPr marL="0" lvl="0" indent="0">
              <a:buNone/>
            </a:pPr>
            <a:r>
              <a:rPr lang="en-IN" dirty="0"/>
              <a:t>Other perceived benefits:</a:t>
            </a:r>
          </a:p>
          <a:p>
            <a:pPr lvl="0">
              <a:buFontTx/>
              <a:buChar char="-"/>
            </a:pPr>
            <a:r>
              <a:rPr lang="en-IN" dirty="0"/>
              <a:t>Increases flexibility       - Reduces lead time</a:t>
            </a:r>
          </a:p>
          <a:p>
            <a:pPr lvl="0">
              <a:buFontTx/>
              <a:buChar char="-"/>
            </a:pPr>
            <a:r>
              <a:rPr lang="en-IN" dirty="0"/>
              <a:t>Increases quality           - No WIP and FG stock.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849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D0E5-C6D9-41B2-B515-4CFD545A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Evaluate the benefits of these proposed changes and highlights the principal gains to be made.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9F5C7-AAD0-4760-86EE-EB3B28E12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Reduction in the delivery lead time from 3-4 weeks.</a:t>
            </a:r>
          </a:p>
          <a:p>
            <a:r>
              <a:rPr lang="en-IN" dirty="0"/>
              <a:t>Increases operational efficiency.</a:t>
            </a:r>
          </a:p>
          <a:p>
            <a:r>
              <a:rPr lang="en-IN" dirty="0"/>
              <a:t>When we “make one, move one”, defects are detected immediately (usually the next workstation) forcing immediate corrective action.</a:t>
            </a:r>
          </a:p>
          <a:p>
            <a:r>
              <a:rPr lang="en-IN" dirty="0"/>
              <a:t>The proposed change in the layout that is to U-shape, frees up the floor space </a:t>
            </a:r>
          </a:p>
          <a:p>
            <a:pPr lvl="4"/>
            <a:r>
              <a:rPr lang="en-IN" sz="2400" dirty="0"/>
              <a:t>Relaxing space for the employees/workers </a:t>
            </a:r>
          </a:p>
          <a:p>
            <a:pPr lvl="4"/>
            <a:r>
              <a:rPr lang="en-IN" sz="2400" dirty="0"/>
              <a:t>The floor space can also be used to increase the production line and the volume of production. This will reduce the cost per unit thus bringing cost efficiency.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6900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9598-782B-4D41-8C45-A1A4783B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factors would need to be carefully managed to ensure a successful implementation of these proposals?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42206-6506-4180-9DAC-B2E1E86F4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Smooth Logistics support from the suppliers to succeed in just-in-time process.</a:t>
            </a:r>
          </a:p>
          <a:p>
            <a:pPr lvl="0"/>
            <a:r>
              <a:rPr lang="en-IN" dirty="0"/>
              <a:t>Proper delegation of work and authority.</a:t>
            </a:r>
          </a:p>
          <a:p>
            <a:pPr lvl="0"/>
            <a:r>
              <a:rPr lang="en-IN" dirty="0"/>
              <a:t>Coordination between different organizational departments.</a:t>
            </a:r>
          </a:p>
          <a:p>
            <a:pPr lvl="0"/>
            <a:r>
              <a:rPr lang="en-IN" dirty="0"/>
              <a:t>Contributes towards revenue as expenses can be reduced substantially.</a:t>
            </a:r>
          </a:p>
          <a:p>
            <a:r>
              <a:rPr lang="en-IN" dirty="0"/>
              <a:t>Thus, the above factors will lead to the improvement of supply chain management.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73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5514-5A0E-411C-8226-5F266CF00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Merits and De-Merits of the Proposed Changes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560238-0DA8-4F9F-9FCC-7CD5D6D10D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439050"/>
              </p:ext>
            </p:extLst>
          </p:nvPr>
        </p:nvGraphicFramePr>
        <p:xfrm>
          <a:off x="1136469" y="2134162"/>
          <a:ext cx="10515600" cy="44152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3230736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46402772"/>
                    </a:ext>
                  </a:extLst>
                </a:gridCol>
              </a:tblGrid>
              <a:tr h="3880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</a:rPr>
                        <a:t>Merit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chemeClr val="bg1"/>
                          </a:solidFill>
                          <a:effectLst/>
                        </a:rPr>
                        <a:t>Demerit</a:t>
                      </a:r>
                      <a:endParaRPr lang="en-IN" sz="20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68644"/>
                  </a:ext>
                </a:extLst>
              </a:tr>
              <a:tr h="1471925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</a:rPr>
                        <a:t>Nearly 50% free up in floor space. Thus, reduction in labour content and reduction in distance travelled by typical product.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</a:rPr>
                        <a:t>No risks and uncertainty taken into consideration.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046847"/>
                  </a:ext>
                </a:extLst>
              </a:tr>
              <a:tr h="72773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</a:rPr>
                        <a:t>Work in progress inventory will be reduced to SKr 36000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</a:rPr>
                        <a:t>No importance given to frequency of ordering.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565142"/>
                  </a:ext>
                </a:extLst>
              </a:tr>
              <a:tr h="1099827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2000" b="1">
                          <a:solidFill>
                            <a:schemeClr val="bg1"/>
                          </a:solidFill>
                          <a:effectLst/>
                        </a:rPr>
                        <a:t>One-piece flow of work and Sub assembly stock.</a:t>
                      </a:r>
                      <a:endParaRPr lang="en-IN" sz="20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</a:rPr>
                        <a:t>Make-to-order can at times give scope to customer to prefer other company cause of delay in product.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4346"/>
                  </a:ext>
                </a:extLst>
              </a:tr>
              <a:tr h="72773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2000" b="1">
                          <a:solidFill>
                            <a:schemeClr val="bg1"/>
                          </a:solidFill>
                          <a:effectLst/>
                        </a:rPr>
                        <a:t>Better human resource management and cost efficiency.</a:t>
                      </a:r>
                      <a:endParaRPr lang="en-IN" sz="20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745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635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6496-BBDC-4E31-B20D-0C0F6CD7C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44611-859E-4F5F-B278-CF2E9D0C0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Free space to increase product line expansion and production volume.</a:t>
            </a:r>
          </a:p>
          <a:p>
            <a:pPr lvl="0"/>
            <a:r>
              <a:rPr lang="en-IN" dirty="0"/>
              <a:t>Free space can also be used for the short breaks of labour/employees which will indirectly boost productivity and increase employee morale.</a:t>
            </a:r>
          </a:p>
          <a:p>
            <a:pPr lvl="0"/>
            <a:r>
              <a:rPr lang="en-IN" dirty="0"/>
              <a:t>Instead of only make-to-order they can prefer assemble-to-order to manage the orders more efficiently with reduced delivery lead time.</a:t>
            </a:r>
          </a:p>
          <a:p>
            <a:pPr lvl="0"/>
            <a:r>
              <a:rPr lang="en-IN" dirty="0"/>
              <a:t>Another reason to recommend this is that Sweden being a country with cooler summer the demand for product can be year long.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6676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A593B7-537D-4A0A-B8BE-2CA39A59D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" y="365759"/>
            <a:ext cx="10868298" cy="59827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7265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D1C4-1588-46A0-8923-C2BE48EC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Case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FECB9-6483-4B63-88AF-DB607288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Case is based on the company named “Holmgren Engineering”</a:t>
            </a:r>
          </a:p>
          <a:p>
            <a:r>
              <a:rPr lang="en-IN" sz="2400" dirty="0"/>
              <a:t>John </a:t>
            </a:r>
            <a:r>
              <a:rPr lang="en-IN" sz="2400" dirty="0" err="1"/>
              <a:t>Svensson</a:t>
            </a:r>
            <a:r>
              <a:rPr lang="en-IN" sz="2400" dirty="0"/>
              <a:t> is the CEO.</a:t>
            </a:r>
          </a:p>
          <a:p>
            <a:r>
              <a:rPr lang="en-IN" sz="2400" dirty="0"/>
              <a:t>Peter </a:t>
            </a:r>
            <a:r>
              <a:rPr lang="en-IN" sz="2400" dirty="0" err="1"/>
              <a:t>Wilkund</a:t>
            </a:r>
            <a:r>
              <a:rPr lang="en-IN" sz="2400" dirty="0"/>
              <a:t> is the engineer who is proposing changes.</a:t>
            </a:r>
          </a:p>
          <a:p>
            <a:r>
              <a:rPr lang="en-IN" sz="2400" dirty="0"/>
              <a:t>Holmgren Engineering is involved in manufacturing and selling of water storage system.</a:t>
            </a:r>
          </a:p>
          <a:p>
            <a:r>
              <a:rPr lang="en-IN" sz="2400" dirty="0"/>
              <a:t>Products are sold throughout Sweden and parts of Europe.</a:t>
            </a:r>
          </a:p>
        </p:txBody>
      </p:sp>
    </p:spTree>
    <p:extLst>
      <p:ext uri="{BB962C8B-B14F-4D97-AF65-F5344CB8AC3E}">
        <p14:creationId xmlns:p14="http://schemas.microsoft.com/office/powerpoint/2010/main" val="194751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E9E22-4888-460B-8EA2-6846E36E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Products of Holmgren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758A2-8876-44B1-A4D7-6E59737AD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Water Heater Storage system.</a:t>
            </a:r>
          </a:p>
          <a:p>
            <a:r>
              <a:rPr lang="en-IN" sz="2800" dirty="0"/>
              <a:t>The product range under </a:t>
            </a:r>
            <a:r>
              <a:rPr lang="en-IN" sz="2800" dirty="0" err="1"/>
              <a:t>Hetvatten</a:t>
            </a:r>
            <a:r>
              <a:rPr lang="en-IN" sz="2800" dirty="0"/>
              <a:t> plus vary slightly only in size and capacity.</a:t>
            </a:r>
          </a:p>
          <a:p>
            <a:r>
              <a:rPr lang="en-IN" sz="2800" dirty="0"/>
              <a:t>Huge delivery lead time of 3-4 weeks.</a:t>
            </a:r>
          </a:p>
        </p:txBody>
      </p:sp>
    </p:spTree>
    <p:extLst>
      <p:ext uri="{BB962C8B-B14F-4D97-AF65-F5344CB8AC3E}">
        <p14:creationId xmlns:p14="http://schemas.microsoft.com/office/powerpoint/2010/main" val="189989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4262-AEC9-4E9E-BBB4-5B6124216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5751"/>
            <a:ext cx="10353761" cy="1314450"/>
          </a:xfrm>
        </p:spPr>
        <p:txBody>
          <a:bodyPr>
            <a:normAutofit/>
          </a:bodyPr>
          <a:lstStyle/>
          <a:p>
            <a:r>
              <a:rPr lang="en-IN" dirty="0"/>
              <a:t>Operations of Holmgren Engineering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2790B-B818-47E9-B8AC-578D610E0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1"/>
            <a:ext cx="7524750" cy="4648199"/>
          </a:xfrm>
        </p:spPr>
        <p:txBody>
          <a:bodyPr>
            <a:noAutofit/>
          </a:bodyPr>
          <a:lstStyle/>
          <a:p>
            <a:r>
              <a:rPr lang="en-IN" sz="2900" dirty="0"/>
              <a:t>Batch processing (batch size of 5).</a:t>
            </a:r>
          </a:p>
          <a:p>
            <a:r>
              <a:rPr lang="en-IN" sz="2900" dirty="0"/>
              <a:t>Haphazard structure of layout</a:t>
            </a:r>
          </a:p>
          <a:p>
            <a:r>
              <a:rPr lang="en-IN" sz="2900" dirty="0"/>
              <a:t>Parts to be used are bulk ordered every week.</a:t>
            </a:r>
          </a:p>
          <a:p>
            <a:r>
              <a:rPr lang="en-IN" sz="2900" dirty="0"/>
              <a:t>Inventory to be used are brought in from different building </a:t>
            </a:r>
          </a:p>
          <a:p>
            <a:r>
              <a:rPr lang="en-IN" sz="2900" dirty="0"/>
              <a:t>Forecast done based on known orders with week 1 fixed and week 2-4 tentative.</a:t>
            </a:r>
          </a:p>
          <a:p>
            <a:pPr marL="0" indent="0">
              <a:buNone/>
            </a:pPr>
            <a:endParaRPr lang="en-IN" sz="2900" dirty="0"/>
          </a:p>
          <a:p>
            <a:endParaRPr lang="en-IN" sz="2900" dirty="0"/>
          </a:p>
          <a:p>
            <a:pPr marL="0" indent="0">
              <a:buNone/>
            </a:pPr>
            <a:endParaRPr lang="en-IN" sz="2900" dirty="0"/>
          </a:p>
        </p:txBody>
      </p:sp>
      <p:pic>
        <p:nvPicPr>
          <p:cNvPr id="3074" name="Picture 2" descr="Image result for production image">
            <a:extLst>
              <a:ext uri="{FF2B5EF4-FFF2-40B4-BE49-F238E27FC236}">
                <a16:creationId xmlns:a16="http://schemas.microsoft.com/office/drawing/2014/main" id="{306413E1-0C69-4478-8D04-181A17B5C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" r="-5" b="-5"/>
          <a:stretch/>
        </p:blipFill>
        <p:spPr bwMode="auto">
          <a:xfrm>
            <a:off x="8210550" y="2210935"/>
            <a:ext cx="2979964" cy="2711145"/>
          </a:xfrm>
          <a:prstGeom prst="rect">
            <a:avLst/>
          </a:prstGeom>
          <a:noFill/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00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13212-8980-428A-9D1B-37A15F791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IN"/>
              <a:t>Proposed Changes by Mr. </a:t>
            </a:r>
            <a:r>
              <a:rPr lang="en-IN" err="1"/>
              <a:t>Wilkund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3A2D9-85F7-48D5-A11D-26DB30909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5351" y="2096064"/>
            <a:ext cx="6342205" cy="3695136"/>
          </a:xfrm>
        </p:spPr>
        <p:txBody>
          <a:bodyPr>
            <a:normAutofit/>
          </a:bodyPr>
          <a:lstStyle/>
          <a:p>
            <a:r>
              <a:rPr lang="en-IN" sz="2400" dirty="0"/>
              <a:t>One-piece flow of work instead of batch processing.</a:t>
            </a:r>
          </a:p>
          <a:p>
            <a:r>
              <a:rPr lang="en-IN" sz="2400" dirty="0"/>
              <a:t>Layout changed to U-shaped freeing up the space.</a:t>
            </a:r>
          </a:p>
          <a:p>
            <a:r>
              <a:rPr lang="en-IN" sz="2400" dirty="0"/>
              <a:t>Make-to-order.</a:t>
            </a:r>
          </a:p>
          <a:p>
            <a:r>
              <a:rPr lang="en-IN" sz="2400" dirty="0"/>
              <a:t>Sub-assembly stock.</a:t>
            </a:r>
          </a:p>
          <a:p>
            <a:r>
              <a:rPr lang="en-IN" sz="2400" dirty="0"/>
              <a:t>Reducing lead time.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E7E17A3A-D728-41C9-B700-4A2D29B71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362482"/>
            <a:ext cx="28575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53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3A60930-3CA2-4486-9DD0-2B7409D10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21" y="643467"/>
            <a:ext cx="1095177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3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8F397AF-F855-4C36-8A44-57B9C3454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984" y="643467"/>
            <a:ext cx="853803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6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432C-A291-4F59-80CB-472179811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22069"/>
            <a:ext cx="10353761" cy="1366100"/>
          </a:xfrm>
        </p:spPr>
        <p:txBody>
          <a:bodyPr>
            <a:normAutofit/>
          </a:bodyPr>
          <a:lstStyle/>
          <a:p>
            <a:r>
              <a:rPr lang="en-IN" dirty="0"/>
              <a:t>Why the recommended changes will work 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01D3C4-BE19-4E9E-8483-CF9BBFCE98A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5" y="1780674"/>
            <a:ext cx="7001691" cy="485525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6845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F1E97-69BD-40B6-A33A-980797E94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935921"/>
          </a:xfrm>
        </p:spPr>
        <p:txBody>
          <a:bodyPr>
            <a:normAutofit/>
          </a:bodyPr>
          <a:lstStyle/>
          <a:p>
            <a:r>
              <a:rPr lang="en-IN" dirty="0"/>
              <a:t>On what basis does the product engineer propose changes :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521E07F-326B-4160-BD9C-FE87DEE1A3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998449"/>
              </p:ext>
            </p:extLst>
          </p:nvPr>
        </p:nvGraphicFramePr>
        <p:xfrm>
          <a:off x="0" y="1690687"/>
          <a:ext cx="12192001" cy="4629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1916">
                  <a:extLst>
                    <a:ext uri="{9D8B030D-6E8A-4147-A177-3AD203B41FA5}">
                      <a16:colId xmlns:a16="http://schemas.microsoft.com/office/drawing/2014/main" val="71780338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3798365511"/>
                    </a:ext>
                  </a:extLst>
                </a:gridCol>
                <a:gridCol w="1844842">
                  <a:extLst>
                    <a:ext uri="{9D8B030D-6E8A-4147-A177-3AD203B41FA5}">
                      <a16:colId xmlns:a16="http://schemas.microsoft.com/office/drawing/2014/main" val="3351129629"/>
                    </a:ext>
                  </a:extLst>
                </a:gridCol>
                <a:gridCol w="1428505">
                  <a:extLst>
                    <a:ext uri="{9D8B030D-6E8A-4147-A177-3AD203B41FA5}">
                      <a16:colId xmlns:a16="http://schemas.microsoft.com/office/drawing/2014/main" val="314813648"/>
                    </a:ext>
                  </a:extLst>
                </a:gridCol>
                <a:gridCol w="1024000">
                  <a:extLst>
                    <a:ext uri="{9D8B030D-6E8A-4147-A177-3AD203B41FA5}">
                      <a16:colId xmlns:a16="http://schemas.microsoft.com/office/drawing/2014/main" val="3725806514"/>
                    </a:ext>
                  </a:extLst>
                </a:gridCol>
                <a:gridCol w="1024000">
                  <a:extLst>
                    <a:ext uri="{9D8B030D-6E8A-4147-A177-3AD203B41FA5}">
                      <a16:colId xmlns:a16="http://schemas.microsoft.com/office/drawing/2014/main" val="567179743"/>
                    </a:ext>
                  </a:extLst>
                </a:gridCol>
                <a:gridCol w="1024000">
                  <a:extLst>
                    <a:ext uri="{9D8B030D-6E8A-4147-A177-3AD203B41FA5}">
                      <a16:colId xmlns:a16="http://schemas.microsoft.com/office/drawing/2014/main" val="2729213014"/>
                    </a:ext>
                  </a:extLst>
                </a:gridCol>
                <a:gridCol w="1024000">
                  <a:extLst>
                    <a:ext uri="{9D8B030D-6E8A-4147-A177-3AD203B41FA5}">
                      <a16:colId xmlns:a16="http://schemas.microsoft.com/office/drawing/2014/main" val="3986137347"/>
                    </a:ext>
                  </a:extLst>
                </a:gridCol>
                <a:gridCol w="1024000">
                  <a:extLst>
                    <a:ext uri="{9D8B030D-6E8A-4147-A177-3AD203B41FA5}">
                      <a16:colId xmlns:a16="http://schemas.microsoft.com/office/drawing/2014/main" val="1450972668"/>
                    </a:ext>
                  </a:extLst>
                </a:gridCol>
                <a:gridCol w="1264001">
                  <a:extLst>
                    <a:ext uri="{9D8B030D-6E8A-4147-A177-3AD203B41FA5}">
                      <a16:colId xmlns:a16="http://schemas.microsoft.com/office/drawing/2014/main" val="1254682828"/>
                    </a:ext>
                  </a:extLst>
                </a:gridCol>
              </a:tblGrid>
              <a:tr h="44762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Alternatives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MTO vs MTS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Sub assembly stock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Dimension and score (1= Good, 4=Poor)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Total score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2679127"/>
                  </a:ext>
                </a:extLst>
              </a:tr>
              <a:tr h="129959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Efficiency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Inventory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Speed of through-put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Space/ movement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Response/variability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Quality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675838"/>
                  </a:ext>
                </a:extLst>
              </a:tr>
              <a:tr h="3580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MTS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Yes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19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8209816"/>
                  </a:ext>
                </a:extLst>
              </a:tr>
              <a:tr h="3580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MTS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No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18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9063939"/>
                  </a:ext>
                </a:extLst>
              </a:tr>
              <a:tr h="3580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MTS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Yes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13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3156791"/>
                  </a:ext>
                </a:extLst>
              </a:tr>
              <a:tr h="3580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MTS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No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13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5458639"/>
                  </a:ext>
                </a:extLst>
              </a:tr>
              <a:tr h="3580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MTO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Yes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16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0873575"/>
                  </a:ext>
                </a:extLst>
              </a:tr>
              <a:tr h="3580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MTO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No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15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9831881"/>
                  </a:ext>
                </a:extLst>
              </a:tr>
              <a:tr h="3580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MTO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Yes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  <a:highlight>
                            <a:srgbClr val="00FF00"/>
                          </a:highlight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2342472"/>
                  </a:ext>
                </a:extLst>
              </a:tr>
              <a:tr h="3760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MTO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No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10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0630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646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62</TotalTime>
  <Words>852</Words>
  <Application>Microsoft Office PowerPoint</Application>
  <PresentationFormat>Widescreen</PresentationFormat>
  <Paragraphs>166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Bookman Old Style</vt:lpstr>
      <vt:lpstr>Calibri</vt:lpstr>
      <vt:lpstr>Rockwell</vt:lpstr>
      <vt:lpstr>Symbol</vt:lpstr>
      <vt:lpstr>Damask</vt:lpstr>
      <vt:lpstr>Case Study - Holmgren Engineering</vt:lpstr>
      <vt:lpstr>Case Outline</vt:lpstr>
      <vt:lpstr>Products of Holmgren Engineering</vt:lpstr>
      <vt:lpstr>Operations of Holmgren Engineering </vt:lpstr>
      <vt:lpstr>Proposed Changes by Mr. Wilkund</vt:lpstr>
      <vt:lpstr>PowerPoint Presentation</vt:lpstr>
      <vt:lpstr>PowerPoint Presentation</vt:lpstr>
      <vt:lpstr>Why the recommended changes will work ?</vt:lpstr>
      <vt:lpstr>On what basis does the product engineer propose changes :</vt:lpstr>
      <vt:lpstr>Examine the current operations process used at Holmgren Engineering. What are the key features of making products ?</vt:lpstr>
      <vt:lpstr>What are the key changes that enable the proposed method of production (one-piece flow ) to work?</vt:lpstr>
      <vt:lpstr>Evaluate the benefits of these proposed changes and highlights the principal gains to be made.</vt:lpstr>
      <vt:lpstr>What factors would need to be carefully managed to ensure a successful implementation of these proposals?</vt:lpstr>
      <vt:lpstr>Merits and De-Merits of the Proposed Changes 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- Holmgren Engineering</dc:title>
  <dc:creator>Syeda Zaiba</dc:creator>
  <cp:lastModifiedBy>Syeda Zaiba</cp:lastModifiedBy>
  <cp:revision>8</cp:revision>
  <dcterms:created xsi:type="dcterms:W3CDTF">2019-09-17T17:53:48Z</dcterms:created>
  <dcterms:modified xsi:type="dcterms:W3CDTF">2019-09-17T18:55:56Z</dcterms:modified>
</cp:coreProperties>
</file>