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8" r:id="rId1"/>
  </p:sldMasterIdLst>
  <p:notesMasterIdLst>
    <p:notesMasterId r:id="rId15"/>
  </p:notesMasterIdLst>
  <p:sldIdLst>
    <p:sldId id="256" r:id="rId2"/>
    <p:sldId id="257" r:id="rId3"/>
    <p:sldId id="258" r:id="rId4"/>
    <p:sldId id="259" r:id="rId5"/>
    <p:sldId id="260" r:id="rId6"/>
    <p:sldId id="269" r:id="rId7"/>
    <p:sldId id="27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3C4"/>
    <a:srgbClr val="E5DDD1"/>
    <a:srgbClr val="FFD9B7"/>
    <a:srgbClr val="D5A725"/>
    <a:srgbClr val="FFD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88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212DC-63B1-4901-BBA1-0E9BAC33D41C}" type="datetimeFigureOut">
              <a:rPr lang="en-IN" smtClean="0"/>
              <a:pPr/>
              <a:t>21-05-2022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F3EA8-841E-473D-8AEC-E28FC8B0AF52}" type="slidenum">
              <a:rPr lang="en-IN" smtClean="0"/>
              <a:pPr/>
              <a:t>‹#›</a:t>
            </a:fld>
            <a:endParaRPr lang="en-IN" dirty="0"/>
          </a:p>
        </p:txBody>
      </p:sp>
    </p:spTree>
    <p:extLst>
      <p:ext uri="{BB962C8B-B14F-4D97-AF65-F5344CB8AC3E}">
        <p14:creationId xmlns:p14="http://schemas.microsoft.com/office/powerpoint/2010/main" val="43144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84BBED-9D3F-4E8C-A31D-76A22EE88FEB}" type="datetime1">
              <a:rPr lang="en-IN" smtClean="0"/>
              <a:pPr/>
              <a:t>21-05-2022</a:t>
            </a:fld>
            <a:endParaRPr lang="en-IN" dirty="0"/>
          </a:p>
        </p:txBody>
      </p:sp>
      <p:sp>
        <p:nvSpPr>
          <p:cNvPr id="5" name="Footer Placeholder 4"/>
          <p:cNvSpPr>
            <a:spLocks noGrp="1"/>
          </p:cNvSpPr>
          <p:nvPr>
            <p:ph type="ftr" sz="quarter" idx="11"/>
          </p:nvPr>
        </p:nvSpPr>
        <p:spPr>
          <a:xfrm>
            <a:off x="2493105" y="329307"/>
            <a:ext cx="4897310" cy="309201"/>
          </a:xfrm>
        </p:spPr>
        <p:txBody>
          <a:bodyPr/>
          <a:lstStyle/>
          <a:p>
            <a:r>
              <a:rPr lang="en-IN" dirty="0"/>
              <a:t>Dept. of ______, SVIT</a:t>
            </a:r>
          </a:p>
        </p:txBody>
      </p:sp>
      <p:sp>
        <p:nvSpPr>
          <p:cNvPr id="6" name="Slide Number Placeholder 5"/>
          <p:cNvSpPr>
            <a:spLocks noGrp="1"/>
          </p:cNvSpPr>
          <p:nvPr>
            <p:ph type="sldNum" sz="quarter" idx="12"/>
          </p:nvPr>
        </p:nvSpPr>
        <p:spPr>
          <a:xfrm>
            <a:off x="1437664" y="798973"/>
            <a:ext cx="811019" cy="503578"/>
          </a:xfrm>
        </p:spPr>
        <p:txBody>
          <a:bodyPr/>
          <a:lstStyle/>
          <a:p>
            <a:fld id="{249020A1-FA28-4834-83A8-C0CE35CB1668}" type="slidenum">
              <a:rPr lang="en-IN" smtClean="0"/>
              <a:pPr/>
              <a:t>‹#›</a:t>
            </a:fld>
            <a:endParaRPr lang="en-IN"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3119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AEDF3A-537D-4782-93FF-26FDB1360200}" type="datetime1">
              <a:rPr lang="en-IN" smtClean="0"/>
              <a:pPr/>
              <a:t>21-05-2022</a:t>
            </a:fld>
            <a:endParaRPr lang="en-IN" dirty="0"/>
          </a:p>
        </p:txBody>
      </p:sp>
      <p:sp>
        <p:nvSpPr>
          <p:cNvPr id="5" name="Footer Placeholder 4"/>
          <p:cNvSpPr>
            <a:spLocks noGrp="1"/>
          </p:cNvSpPr>
          <p:nvPr>
            <p:ph type="ftr" sz="quarter" idx="11"/>
          </p:nvPr>
        </p:nvSpPr>
        <p:spPr/>
        <p:txBody>
          <a:bodyPr/>
          <a:lstStyle/>
          <a:p>
            <a:r>
              <a:rPr lang="en-IN" dirty="0"/>
              <a:t>Dept. of ______, SVIT</a:t>
            </a:r>
          </a:p>
        </p:txBody>
      </p:sp>
      <p:sp>
        <p:nvSpPr>
          <p:cNvPr id="6" name="Slide Number Placeholder 5"/>
          <p:cNvSpPr>
            <a:spLocks noGrp="1"/>
          </p:cNvSpPr>
          <p:nvPr>
            <p:ph type="sldNum" sz="quarter" idx="12"/>
          </p:nvPr>
        </p:nvSpPr>
        <p:spPr/>
        <p:txBody>
          <a:bodyPr/>
          <a:lstStyle/>
          <a:p>
            <a:fld id="{249020A1-FA28-4834-83A8-C0CE35CB1668}" type="slidenum">
              <a:rPr lang="en-IN" smtClean="0"/>
              <a:pPr/>
              <a:t>‹#›</a:t>
            </a:fld>
            <a:endParaRPr lang="en-IN"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212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3CAB0-2917-41E3-BC62-F04238BDCF53}" type="datetime1">
              <a:rPr lang="en-IN" smtClean="0"/>
              <a:pPr/>
              <a:t>21-05-2022</a:t>
            </a:fld>
            <a:endParaRPr lang="en-IN" dirty="0"/>
          </a:p>
        </p:txBody>
      </p:sp>
      <p:sp>
        <p:nvSpPr>
          <p:cNvPr id="5" name="Footer Placeholder 4"/>
          <p:cNvSpPr>
            <a:spLocks noGrp="1"/>
          </p:cNvSpPr>
          <p:nvPr>
            <p:ph type="ftr" sz="quarter" idx="11"/>
          </p:nvPr>
        </p:nvSpPr>
        <p:spPr/>
        <p:txBody>
          <a:bodyPr/>
          <a:lstStyle/>
          <a:p>
            <a:r>
              <a:rPr lang="en-IN" dirty="0"/>
              <a:t>Dept. of ______, SVIT</a:t>
            </a:r>
          </a:p>
        </p:txBody>
      </p:sp>
      <p:sp>
        <p:nvSpPr>
          <p:cNvPr id="6" name="Slide Number Placeholder 5"/>
          <p:cNvSpPr>
            <a:spLocks noGrp="1"/>
          </p:cNvSpPr>
          <p:nvPr>
            <p:ph type="sldNum" sz="quarter" idx="12"/>
          </p:nvPr>
        </p:nvSpPr>
        <p:spPr/>
        <p:txBody>
          <a:bodyPr/>
          <a:lstStyle/>
          <a:p>
            <a:fld id="{249020A1-FA28-4834-83A8-C0CE35CB1668}" type="slidenum">
              <a:rPr lang="en-IN" smtClean="0"/>
              <a:pPr/>
              <a:t>‹#›</a:t>
            </a:fld>
            <a:endParaRPr lang="en-IN"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458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5E127-F269-4258-80A4-1372D3C00E8F}" type="datetime1">
              <a:rPr lang="en-IN" smtClean="0"/>
              <a:pPr/>
              <a:t>21-05-2022</a:t>
            </a:fld>
            <a:endParaRPr lang="en-IN" dirty="0"/>
          </a:p>
        </p:txBody>
      </p:sp>
      <p:sp>
        <p:nvSpPr>
          <p:cNvPr id="5" name="Footer Placeholder 4"/>
          <p:cNvSpPr>
            <a:spLocks noGrp="1"/>
          </p:cNvSpPr>
          <p:nvPr>
            <p:ph type="ftr" sz="quarter" idx="11"/>
          </p:nvPr>
        </p:nvSpPr>
        <p:spPr/>
        <p:txBody>
          <a:bodyPr/>
          <a:lstStyle/>
          <a:p>
            <a:r>
              <a:rPr lang="en-IN" dirty="0"/>
              <a:t>Dept. of ______, SVIT</a:t>
            </a:r>
          </a:p>
        </p:txBody>
      </p:sp>
      <p:sp>
        <p:nvSpPr>
          <p:cNvPr id="6" name="Slide Number Placeholder 5"/>
          <p:cNvSpPr>
            <a:spLocks noGrp="1"/>
          </p:cNvSpPr>
          <p:nvPr>
            <p:ph type="sldNum" sz="quarter" idx="12"/>
          </p:nvPr>
        </p:nvSpPr>
        <p:spPr/>
        <p:txBody>
          <a:bodyPr/>
          <a:lstStyle/>
          <a:p>
            <a:fld id="{249020A1-FA28-4834-83A8-C0CE35CB1668}" type="slidenum">
              <a:rPr lang="en-IN" smtClean="0"/>
              <a:pPr/>
              <a:t>‹#›</a:t>
            </a:fld>
            <a:endParaRPr lang="en-IN"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8266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6EAF1-28FB-47DB-A52B-7DD7F4094843}" type="datetime1">
              <a:rPr lang="en-IN" smtClean="0"/>
              <a:pPr/>
              <a:t>21-05-2022</a:t>
            </a:fld>
            <a:endParaRPr lang="en-IN" dirty="0"/>
          </a:p>
        </p:txBody>
      </p:sp>
      <p:sp>
        <p:nvSpPr>
          <p:cNvPr id="5" name="Footer Placeholder 4"/>
          <p:cNvSpPr>
            <a:spLocks noGrp="1"/>
          </p:cNvSpPr>
          <p:nvPr>
            <p:ph type="ftr" sz="quarter" idx="11"/>
          </p:nvPr>
        </p:nvSpPr>
        <p:spPr/>
        <p:txBody>
          <a:bodyPr/>
          <a:lstStyle/>
          <a:p>
            <a:r>
              <a:rPr lang="en-IN" dirty="0"/>
              <a:t>Dept. of ______, SVIT</a:t>
            </a:r>
          </a:p>
        </p:txBody>
      </p:sp>
      <p:sp>
        <p:nvSpPr>
          <p:cNvPr id="6" name="Slide Number Placeholder 5"/>
          <p:cNvSpPr>
            <a:spLocks noGrp="1"/>
          </p:cNvSpPr>
          <p:nvPr>
            <p:ph type="sldNum" sz="quarter" idx="12"/>
          </p:nvPr>
        </p:nvSpPr>
        <p:spPr/>
        <p:txBody>
          <a:bodyPr/>
          <a:lstStyle/>
          <a:p>
            <a:fld id="{249020A1-FA28-4834-83A8-C0CE35CB1668}" type="slidenum">
              <a:rPr lang="en-IN" smtClean="0"/>
              <a:pPr/>
              <a:t>‹#›</a:t>
            </a:fld>
            <a:endParaRPr lang="en-IN"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6745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712493-AA25-487D-8635-16C3A88B4A31}" type="datetime1">
              <a:rPr lang="en-IN" smtClean="0"/>
              <a:pPr/>
              <a:t>21-05-2022</a:t>
            </a:fld>
            <a:endParaRPr lang="en-IN" dirty="0"/>
          </a:p>
        </p:txBody>
      </p:sp>
      <p:sp>
        <p:nvSpPr>
          <p:cNvPr id="6" name="Footer Placeholder 5"/>
          <p:cNvSpPr>
            <a:spLocks noGrp="1"/>
          </p:cNvSpPr>
          <p:nvPr>
            <p:ph type="ftr" sz="quarter" idx="11"/>
          </p:nvPr>
        </p:nvSpPr>
        <p:spPr/>
        <p:txBody>
          <a:bodyPr/>
          <a:lstStyle/>
          <a:p>
            <a:r>
              <a:rPr lang="en-IN" dirty="0"/>
              <a:t>Dept. of ______, SVIT</a:t>
            </a:r>
          </a:p>
        </p:txBody>
      </p:sp>
      <p:sp>
        <p:nvSpPr>
          <p:cNvPr id="7" name="Slide Number Placeholder 6"/>
          <p:cNvSpPr>
            <a:spLocks noGrp="1"/>
          </p:cNvSpPr>
          <p:nvPr>
            <p:ph type="sldNum" sz="quarter" idx="12"/>
          </p:nvPr>
        </p:nvSpPr>
        <p:spPr/>
        <p:txBody>
          <a:bodyPr/>
          <a:lstStyle/>
          <a:p>
            <a:fld id="{249020A1-FA28-4834-83A8-C0CE35CB1668}" type="slidenum">
              <a:rPr lang="en-IN" smtClean="0"/>
              <a:pPr/>
              <a:t>‹#›</a:t>
            </a:fld>
            <a:endParaRPr lang="en-IN"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30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15DECB-9A6B-47E9-8A6F-D77F03DD63AE}" type="datetime1">
              <a:rPr lang="en-IN" smtClean="0"/>
              <a:pPr/>
              <a:t>21-05-2022</a:t>
            </a:fld>
            <a:endParaRPr lang="en-IN" dirty="0"/>
          </a:p>
        </p:txBody>
      </p:sp>
      <p:sp>
        <p:nvSpPr>
          <p:cNvPr id="8" name="Footer Placeholder 7"/>
          <p:cNvSpPr>
            <a:spLocks noGrp="1"/>
          </p:cNvSpPr>
          <p:nvPr>
            <p:ph type="ftr" sz="quarter" idx="11"/>
          </p:nvPr>
        </p:nvSpPr>
        <p:spPr/>
        <p:txBody>
          <a:bodyPr/>
          <a:lstStyle/>
          <a:p>
            <a:r>
              <a:rPr lang="en-IN" dirty="0"/>
              <a:t>Dept. of ______, SVIT</a:t>
            </a:r>
          </a:p>
        </p:txBody>
      </p:sp>
      <p:sp>
        <p:nvSpPr>
          <p:cNvPr id="9" name="Slide Number Placeholder 8"/>
          <p:cNvSpPr>
            <a:spLocks noGrp="1"/>
          </p:cNvSpPr>
          <p:nvPr>
            <p:ph type="sldNum" sz="quarter" idx="12"/>
          </p:nvPr>
        </p:nvSpPr>
        <p:spPr/>
        <p:txBody>
          <a:bodyPr/>
          <a:lstStyle/>
          <a:p>
            <a:fld id="{249020A1-FA28-4834-83A8-C0CE35CB1668}" type="slidenum">
              <a:rPr lang="en-IN" smtClean="0"/>
              <a:pPr/>
              <a:t>‹#›</a:t>
            </a:fld>
            <a:endParaRPr lang="en-IN"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5374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391F4-8B9E-488E-9E09-6D97621EC7E8}" type="datetime1">
              <a:rPr lang="en-IN" smtClean="0"/>
              <a:pPr/>
              <a:t>21-05-2022</a:t>
            </a:fld>
            <a:endParaRPr lang="en-IN" dirty="0"/>
          </a:p>
        </p:txBody>
      </p:sp>
      <p:sp>
        <p:nvSpPr>
          <p:cNvPr id="4" name="Footer Placeholder 3"/>
          <p:cNvSpPr>
            <a:spLocks noGrp="1"/>
          </p:cNvSpPr>
          <p:nvPr>
            <p:ph type="ftr" sz="quarter" idx="11"/>
          </p:nvPr>
        </p:nvSpPr>
        <p:spPr/>
        <p:txBody>
          <a:bodyPr/>
          <a:lstStyle/>
          <a:p>
            <a:r>
              <a:rPr lang="en-IN" dirty="0"/>
              <a:t>Dept. of ______, SVIT</a:t>
            </a:r>
          </a:p>
        </p:txBody>
      </p:sp>
      <p:sp>
        <p:nvSpPr>
          <p:cNvPr id="5" name="Slide Number Placeholder 4"/>
          <p:cNvSpPr>
            <a:spLocks noGrp="1"/>
          </p:cNvSpPr>
          <p:nvPr>
            <p:ph type="sldNum" sz="quarter" idx="12"/>
          </p:nvPr>
        </p:nvSpPr>
        <p:spPr/>
        <p:txBody>
          <a:bodyPr/>
          <a:lstStyle/>
          <a:p>
            <a:fld id="{249020A1-FA28-4834-83A8-C0CE35CB1668}" type="slidenum">
              <a:rPr lang="en-IN" smtClean="0"/>
              <a:pPr/>
              <a:t>‹#›</a:t>
            </a:fld>
            <a:endParaRPr lang="en-IN"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068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56ECC-4156-47B9-B6C5-A7C7632DDAB1}" type="datetime1">
              <a:rPr lang="en-IN" smtClean="0"/>
              <a:pPr/>
              <a:t>21-05-2022</a:t>
            </a:fld>
            <a:endParaRPr lang="en-IN" dirty="0"/>
          </a:p>
        </p:txBody>
      </p:sp>
      <p:sp>
        <p:nvSpPr>
          <p:cNvPr id="3" name="Footer Placeholder 2"/>
          <p:cNvSpPr>
            <a:spLocks noGrp="1"/>
          </p:cNvSpPr>
          <p:nvPr>
            <p:ph type="ftr" sz="quarter" idx="11"/>
          </p:nvPr>
        </p:nvSpPr>
        <p:spPr/>
        <p:txBody>
          <a:bodyPr/>
          <a:lstStyle/>
          <a:p>
            <a:r>
              <a:rPr lang="en-IN" dirty="0"/>
              <a:t>Dept. of ______, SVIT</a:t>
            </a:r>
          </a:p>
        </p:txBody>
      </p:sp>
      <p:sp>
        <p:nvSpPr>
          <p:cNvPr id="4" name="Slide Number Placeholder 3"/>
          <p:cNvSpPr>
            <a:spLocks noGrp="1"/>
          </p:cNvSpPr>
          <p:nvPr>
            <p:ph type="sldNum" sz="quarter" idx="12"/>
          </p:nvPr>
        </p:nvSpPr>
        <p:spPr/>
        <p:txBody>
          <a:bodyPr/>
          <a:lstStyle/>
          <a:p>
            <a:fld id="{249020A1-FA28-4834-83A8-C0CE35CB1668}" type="slidenum">
              <a:rPr lang="en-IN" smtClean="0"/>
              <a:pPr/>
              <a:t>‹#›</a:t>
            </a:fld>
            <a:endParaRPr lang="en-IN" dirty="0"/>
          </a:p>
        </p:txBody>
      </p:sp>
    </p:spTree>
    <p:extLst>
      <p:ext uri="{BB962C8B-B14F-4D97-AF65-F5344CB8AC3E}">
        <p14:creationId xmlns:p14="http://schemas.microsoft.com/office/powerpoint/2010/main" val="1917582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3CA7FB-8CAD-4526-8C8B-7EC5B1C9A4A6}" type="datetime1">
              <a:rPr lang="en-IN" smtClean="0"/>
              <a:pPr/>
              <a:t>21-05-2022</a:t>
            </a:fld>
            <a:endParaRPr lang="en-IN" dirty="0"/>
          </a:p>
        </p:txBody>
      </p:sp>
      <p:sp>
        <p:nvSpPr>
          <p:cNvPr id="6" name="Footer Placeholder 5"/>
          <p:cNvSpPr>
            <a:spLocks noGrp="1"/>
          </p:cNvSpPr>
          <p:nvPr>
            <p:ph type="ftr" sz="quarter" idx="11"/>
          </p:nvPr>
        </p:nvSpPr>
        <p:spPr/>
        <p:txBody>
          <a:bodyPr/>
          <a:lstStyle/>
          <a:p>
            <a:r>
              <a:rPr lang="en-IN" dirty="0"/>
              <a:t>Dept. of ______, SVIT</a:t>
            </a:r>
          </a:p>
        </p:txBody>
      </p:sp>
      <p:sp>
        <p:nvSpPr>
          <p:cNvPr id="7" name="Slide Number Placeholder 6"/>
          <p:cNvSpPr>
            <a:spLocks noGrp="1"/>
          </p:cNvSpPr>
          <p:nvPr>
            <p:ph type="sldNum" sz="quarter" idx="12"/>
          </p:nvPr>
        </p:nvSpPr>
        <p:spPr/>
        <p:txBody>
          <a:bodyPr/>
          <a:lstStyle/>
          <a:p>
            <a:fld id="{249020A1-FA28-4834-83A8-C0CE35CB1668}" type="slidenum">
              <a:rPr lang="en-IN" smtClean="0"/>
              <a:pPr/>
              <a:t>‹#›</a:t>
            </a:fld>
            <a:endParaRPr lang="en-IN"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997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3532C8DB-8A26-4D7B-863F-CF0724AEE9FE}" type="datetime1">
              <a:rPr lang="en-IN" smtClean="0"/>
              <a:pPr/>
              <a:t>21-05-2022</a:t>
            </a:fld>
            <a:endParaRPr lang="en-IN" dirty="0"/>
          </a:p>
        </p:txBody>
      </p:sp>
      <p:sp>
        <p:nvSpPr>
          <p:cNvPr id="6" name="Footer Placeholder 5"/>
          <p:cNvSpPr>
            <a:spLocks noGrp="1"/>
          </p:cNvSpPr>
          <p:nvPr>
            <p:ph type="ftr" sz="quarter" idx="11"/>
          </p:nvPr>
        </p:nvSpPr>
        <p:spPr>
          <a:xfrm>
            <a:off x="1534910" y="318640"/>
            <a:ext cx="5453475" cy="320931"/>
          </a:xfrm>
        </p:spPr>
        <p:txBody>
          <a:bodyPr/>
          <a:lstStyle/>
          <a:p>
            <a:r>
              <a:rPr lang="en-IN" dirty="0"/>
              <a:t>Dept. of ______, SVIT</a:t>
            </a:r>
          </a:p>
        </p:txBody>
      </p:sp>
      <p:sp>
        <p:nvSpPr>
          <p:cNvPr id="7" name="Slide Number Placeholder 6"/>
          <p:cNvSpPr>
            <a:spLocks noGrp="1"/>
          </p:cNvSpPr>
          <p:nvPr>
            <p:ph type="sldNum" sz="quarter" idx="12"/>
          </p:nvPr>
        </p:nvSpPr>
        <p:spPr/>
        <p:txBody>
          <a:bodyPr/>
          <a:lstStyle/>
          <a:p>
            <a:fld id="{249020A1-FA28-4834-83A8-C0CE35CB1668}" type="slidenum">
              <a:rPr lang="en-IN" smtClean="0"/>
              <a:pPr/>
              <a:t>‹#›</a:t>
            </a:fld>
            <a:endParaRPr lang="en-IN"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674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49D414-CE7D-46FB-9603-64E2DC9BB488}" type="datetime1">
              <a:rPr lang="en-IN" smtClean="0"/>
              <a:pPr/>
              <a:t>21-05-2022</a:t>
            </a:fld>
            <a:endParaRPr lang="en-IN"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dirty="0"/>
              <a:t>Dept. of ______, SVIT</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49020A1-FA28-4834-83A8-C0CE35CB1668}" type="slidenum">
              <a:rPr lang="en-IN" smtClean="0"/>
              <a:pPr/>
              <a:t>‹#›</a:t>
            </a:fld>
            <a:endParaRPr lang="en-IN"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92008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5EF45-7523-418E-8C88-99B435AF634B}"/>
              </a:ext>
            </a:extLst>
          </p:cNvPr>
          <p:cNvSpPr/>
          <p:nvPr/>
        </p:nvSpPr>
        <p:spPr>
          <a:xfrm>
            <a:off x="188536" y="194222"/>
            <a:ext cx="11726945" cy="6469556"/>
          </a:xfrm>
          <a:prstGeom prst="rect">
            <a:avLst/>
          </a:prstGeom>
          <a:ln>
            <a:solidFill>
              <a:srgbClr val="002060"/>
            </a:solidFill>
          </a:ln>
          <a:effectLst>
            <a:innerShdw blurRad="114300">
              <a:prstClr val="black"/>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7429D11E-1799-45FA-B0C6-7D6F2A6E14BC}"/>
              </a:ext>
            </a:extLst>
          </p:cNvPr>
          <p:cNvSpPr>
            <a:spLocks noGrp="1"/>
          </p:cNvSpPr>
          <p:nvPr>
            <p:ph type="ctrTitle"/>
          </p:nvPr>
        </p:nvSpPr>
        <p:spPr>
          <a:xfrm>
            <a:off x="-2" y="506994"/>
            <a:ext cx="12192000" cy="913827"/>
          </a:xfrm>
        </p:spPr>
        <p:txBody>
          <a:bodyPr>
            <a:normAutofit/>
          </a:bodyPr>
          <a:lstStyle/>
          <a:p>
            <a:pPr algn="ctr"/>
            <a:r>
              <a:rPr lang="en-IN" sz="4000" b="1" dirty="0">
                <a:ln w="22225">
                  <a:solidFill>
                    <a:srgbClr val="C00000"/>
                  </a:solidFill>
                  <a:prstDash val="solid"/>
                </a:ln>
                <a:solidFill>
                  <a:srgbClr val="C00000"/>
                </a:solidFill>
                <a:latin typeface="Times New Roman" panose="02020603050405020304" pitchFamily="18" charset="0"/>
                <a:cs typeface="Times New Roman" panose="02020603050405020304" pitchFamily="18" charset="0"/>
              </a:rPr>
              <a:t>SAI VIDYA INSTITUTE OF TECHNOLOGY</a:t>
            </a:r>
          </a:p>
        </p:txBody>
      </p:sp>
      <p:sp>
        <p:nvSpPr>
          <p:cNvPr id="3" name="Subtitle 2">
            <a:extLst>
              <a:ext uri="{FF2B5EF4-FFF2-40B4-BE49-F238E27FC236}">
                <a16:creationId xmlns:a16="http://schemas.microsoft.com/office/drawing/2014/main" id="{EB23C6C5-176A-4DB9-B1BC-D6B06ED95008}"/>
              </a:ext>
            </a:extLst>
          </p:cNvPr>
          <p:cNvSpPr>
            <a:spLocks noGrp="1"/>
          </p:cNvSpPr>
          <p:nvPr>
            <p:ph type="subTitle" idx="1"/>
          </p:nvPr>
        </p:nvSpPr>
        <p:spPr>
          <a:xfrm>
            <a:off x="1480008" y="1415108"/>
            <a:ext cx="9144000" cy="461499"/>
          </a:xfrm>
        </p:spPr>
        <p:txBody>
          <a:bodyPr>
            <a:normAutofit fontScale="92500" lnSpcReduction="10000"/>
          </a:bodyPr>
          <a:lstStyle/>
          <a:p>
            <a:pPr algn="ctr"/>
            <a:r>
              <a:rPr lang="en-IN" b="1" dirty="0" err="1">
                <a:latin typeface="Times New Roman" panose="02020603050405020304" pitchFamily="18" charset="0"/>
                <a:cs typeface="Times New Roman" panose="02020603050405020304" pitchFamily="18" charset="0"/>
              </a:rPr>
              <a:t>Rajanukunte</a:t>
            </a:r>
            <a:r>
              <a:rPr lang="en-IN" b="1" dirty="0">
                <a:latin typeface="Times New Roman" panose="02020603050405020304" pitchFamily="18" charset="0"/>
                <a:cs typeface="Times New Roman" panose="02020603050405020304" pitchFamily="18" charset="0"/>
              </a:rPr>
              <a:t>, Bengaluru - 560064</a:t>
            </a:r>
          </a:p>
        </p:txBody>
      </p:sp>
      <p:pic>
        <p:nvPicPr>
          <p:cNvPr id="4" name="Picture 3">
            <a:extLst>
              <a:ext uri="{FF2B5EF4-FFF2-40B4-BE49-F238E27FC236}">
                <a16:creationId xmlns:a16="http://schemas.microsoft.com/office/drawing/2014/main" id="{C1D09AB7-3A51-47CD-BC5E-AFF1EE385645}"/>
              </a:ext>
            </a:extLst>
          </p:cNvPr>
          <p:cNvPicPr>
            <a:picLocks noChangeAspect="1"/>
          </p:cNvPicPr>
          <p:nvPr/>
        </p:nvPicPr>
        <p:blipFill>
          <a:blip r:embed="rId2" cstate="print"/>
          <a:stretch>
            <a:fillRect/>
          </a:stretch>
        </p:blipFill>
        <p:spPr>
          <a:xfrm>
            <a:off x="5334001" y="1905002"/>
            <a:ext cx="1361440" cy="1361440"/>
          </a:xfrm>
          <a:prstGeom prst="rect">
            <a:avLst/>
          </a:prstGeom>
        </p:spPr>
      </p:pic>
      <p:sp>
        <p:nvSpPr>
          <p:cNvPr id="5" name="TextBox 4">
            <a:extLst>
              <a:ext uri="{FF2B5EF4-FFF2-40B4-BE49-F238E27FC236}">
                <a16:creationId xmlns:a16="http://schemas.microsoft.com/office/drawing/2014/main" id="{FACE4605-4953-4CBB-B635-0B0762C43748}"/>
              </a:ext>
            </a:extLst>
          </p:cNvPr>
          <p:cNvSpPr txBox="1"/>
          <p:nvPr/>
        </p:nvSpPr>
        <p:spPr>
          <a:xfrm>
            <a:off x="597080" y="3319024"/>
            <a:ext cx="10835281" cy="1692771"/>
          </a:xfrm>
          <a:prstGeom prst="rect">
            <a:avLst/>
          </a:prstGeom>
          <a:noFill/>
        </p:spPr>
        <p:txBody>
          <a:bodyPr wrap="square" rtlCol="0">
            <a:spAutoFit/>
          </a:bodyPr>
          <a:lstStyle/>
          <a:p>
            <a:pPr algn="ctr">
              <a:lnSpc>
                <a:spcPct val="150000"/>
              </a:lnSpc>
            </a:pPr>
            <a:r>
              <a:rPr lang="en-IN" sz="3200" b="1" dirty="0">
                <a:solidFill>
                  <a:srgbClr val="002060"/>
                </a:solidFill>
                <a:latin typeface="Times New Roman" panose="02020603050405020304" pitchFamily="18" charset="0"/>
                <a:cs typeface="Times New Roman" panose="02020603050405020304" pitchFamily="18" charset="0"/>
              </a:rPr>
              <a:t>Technical Seminar on</a:t>
            </a:r>
          </a:p>
          <a:p>
            <a:pPr algn="ctr"/>
            <a:r>
              <a:rPr lang="en-US" sz="2800" b="1" dirty="0">
                <a:solidFill>
                  <a:srgbClr val="002060"/>
                </a:solidFill>
                <a:latin typeface="Times New Roman" panose="02020603050405020304" pitchFamily="18" charset="0"/>
                <a:cs typeface="Times New Roman" panose="02020603050405020304" pitchFamily="18" charset="0"/>
              </a:rPr>
              <a:t>The Application of the Machine Learning  Method in Electromyographic Data</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2CF2DE-BB0C-4F8A-A1B5-9C68C76566B8}"/>
              </a:ext>
            </a:extLst>
          </p:cNvPr>
          <p:cNvSpPr txBox="1"/>
          <p:nvPr/>
        </p:nvSpPr>
        <p:spPr>
          <a:xfrm>
            <a:off x="-307223" y="5168995"/>
            <a:ext cx="4506012" cy="1477328"/>
          </a:xfrm>
          <a:prstGeom prst="rect">
            <a:avLst/>
          </a:prstGeom>
          <a:noFill/>
        </p:spPr>
        <p:txBody>
          <a:bodyPr wrap="square" rtlCol="0">
            <a:spAutoFit/>
          </a:bodyPr>
          <a:lstStyle/>
          <a:p>
            <a:pPr algn="ctr"/>
            <a:r>
              <a:rPr lang="en-IN" sz="2400" b="1" dirty="0">
                <a:solidFill>
                  <a:srgbClr val="002060"/>
                </a:solidFill>
              </a:rPr>
              <a:t>By</a:t>
            </a:r>
          </a:p>
          <a:p>
            <a:pPr algn="ctr"/>
            <a:r>
              <a:rPr lang="en-IN" sz="2400" b="1" dirty="0">
                <a:solidFill>
                  <a:srgbClr val="002060"/>
                </a:solidFill>
              </a:rPr>
              <a:t>Name SUHAS M  </a:t>
            </a:r>
          </a:p>
          <a:p>
            <a:pPr algn="ctr"/>
            <a:r>
              <a:rPr lang="en-IN" sz="2400" b="1" dirty="0">
                <a:solidFill>
                  <a:srgbClr val="002060"/>
                </a:solidFill>
              </a:rPr>
              <a:t>USN 1VA18CS0458</a:t>
            </a:r>
          </a:p>
          <a:p>
            <a:endParaRPr lang="en-IN" dirty="0"/>
          </a:p>
        </p:txBody>
      </p:sp>
      <p:sp>
        <p:nvSpPr>
          <p:cNvPr id="7" name="TextBox 6">
            <a:extLst>
              <a:ext uri="{FF2B5EF4-FFF2-40B4-BE49-F238E27FC236}">
                <a16:creationId xmlns:a16="http://schemas.microsoft.com/office/drawing/2014/main" id="{B54F4046-2247-4401-88D7-9C839B401B89}"/>
              </a:ext>
            </a:extLst>
          </p:cNvPr>
          <p:cNvSpPr txBox="1"/>
          <p:nvPr/>
        </p:nvSpPr>
        <p:spPr>
          <a:xfrm>
            <a:off x="7767687" y="5076663"/>
            <a:ext cx="4147794" cy="1569660"/>
          </a:xfrm>
          <a:prstGeom prst="rect">
            <a:avLst/>
          </a:prstGeom>
          <a:noFill/>
        </p:spPr>
        <p:txBody>
          <a:bodyPr wrap="square" rtlCol="0">
            <a:spAutoFit/>
          </a:bodyPr>
          <a:lstStyle/>
          <a:p>
            <a:pPr algn="ctr"/>
            <a:r>
              <a:rPr lang="en-IN" sz="2400" b="1" dirty="0">
                <a:solidFill>
                  <a:srgbClr val="002060"/>
                </a:solidFill>
              </a:rPr>
              <a:t>Under the guidance of</a:t>
            </a:r>
          </a:p>
          <a:p>
            <a:pPr algn="ctr"/>
            <a:r>
              <a:rPr lang="en-IN" sz="2400" b="1" dirty="0">
                <a:solidFill>
                  <a:srgbClr val="002060"/>
                </a:solidFill>
              </a:rPr>
              <a:t>Kshama S B</a:t>
            </a:r>
          </a:p>
          <a:p>
            <a:pPr algn="ctr"/>
            <a:r>
              <a:rPr lang="en-IN" sz="2400" b="1" dirty="0">
                <a:solidFill>
                  <a:srgbClr val="002060"/>
                </a:solidFill>
              </a:rPr>
              <a:t>Assistant professor</a:t>
            </a:r>
          </a:p>
          <a:p>
            <a:pPr algn="ctr"/>
            <a:r>
              <a:rPr lang="en-IN" sz="2400" b="1" dirty="0">
                <a:solidFill>
                  <a:srgbClr val="002060"/>
                </a:solidFill>
              </a:rPr>
              <a:t>CSE</a:t>
            </a:r>
          </a:p>
        </p:txBody>
      </p:sp>
      <p:sp>
        <p:nvSpPr>
          <p:cNvPr id="8" name="TextBox 7">
            <a:extLst>
              <a:ext uri="{FF2B5EF4-FFF2-40B4-BE49-F238E27FC236}">
                <a16:creationId xmlns:a16="http://schemas.microsoft.com/office/drawing/2014/main" id="{3E4D2BB2-F645-4614-9A42-33A44804E7A8}"/>
              </a:ext>
            </a:extLst>
          </p:cNvPr>
          <p:cNvSpPr txBox="1"/>
          <p:nvPr/>
        </p:nvSpPr>
        <p:spPr>
          <a:xfrm>
            <a:off x="188536" y="194222"/>
            <a:ext cx="11849493" cy="584775"/>
          </a:xfrm>
          <a:prstGeom prst="rect">
            <a:avLst/>
          </a:prstGeom>
          <a:noFill/>
        </p:spPr>
        <p:txBody>
          <a:bodyPr wrap="square" rtlCol="0">
            <a:sp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411417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Disadvantages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88701" y="1811264"/>
            <a:ext cx="11265816" cy="4720562"/>
          </a:xfrm>
        </p:spPr>
        <p:txBody>
          <a:bodyPr>
            <a:normAutofit/>
          </a:bodyPr>
          <a:lstStyle/>
          <a:p>
            <a:r>
              <a:rPr lang="en-US" dirty="0"/>
              <a:t>It is used for superficial muscles only.</a:t>
            </a:r>
          </a:p>
          <a:p>
            <a:r>
              <a:rPr lang="en-IN" dirty="0"/>
              <a:t>No standard electrode placement.</a:t>
            </a:r>
          </a:p>
          <a:p>
            <a:r>
              <a:rPr lang="en-US" dirty="0"/>
              <a:t>You may feel a little pain or cramping during an EMG test.</a:t>
            </a:r>
          </a:p>
          <a:p>
            <a:r>
              <a:rPr lang="en-US" dirty="0"/>
              <a:t>Detection area may not be representative of the entire muscle.</a:t>
            </a:r>
          </a:p>
          <a:p>
            <a:r>
              <a:rPr lang="en-US" dirty="0"/>
              <a:t>Limitations with recording dynamic muscle activity.</a:t>
            </a:r>
          </a:p>
          <a:p>
            <a:r>
              <a:rPr lang="en-US" dirty="0"/>
              <a:t>You can get an infection where the needle was inserted.</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10</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86807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Applications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US" dirty="0"/>
              <a:t>EMG results can help the doctor diagnose muscle disorders, nerve disorders, and disorders affecting the connection between nerves and muscles.</a:t>
            </a:r>
          </a:p>
          <a:p>
            <a:r>
              <a:rPr lang="en-US" dirty="0"/>
              <a:t>In the clinical examination, the F-MNCS examination is usually used as an important auxiliary method to diagnose facial paralysis.</a:t>
            </a:r>
          </a:p>
          <a:p>
            <a:r>
              <a:rPr lang="en-US" dirty="0"/>
              <a:t>the ABR examination is usually employed to judge tinnitus for patients. Both examinations items are performed in the head.</a:t>
            </a:r>
          </a:p>
          <a:p>
            <a:r>
              <a:rPr lang="en-US" dirty="0"/>
              <a:t>Used to help diagnose disorders of nerves outside the spinal cord (peripheral nerves), such as carpal tunnel syndrome.</a:t>
            </a:r>
          </a:p>
          <a:p>
            <a:r>
              <a:rPr lang="en-US" dirty="0"/>
              <a:t>And the Disorders that affect the motor neurons in the brain or spinal cord, such as polio.</a:t>
            </a:r>
            <a:endParaRPr lang="en-IN" dirty="0"/>
          </a:p>
          <a:p>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11</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222189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Conclusion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US" dirty="0"/>
              <a:t>Based on the performance comparisons of four machine learning algorithms, it is can be found that the random forest algorithm is superior to the linear algorithm and logistic algorithm in EMG data as it can present the ranking of the features in order of importance. Finally, it is concluded that random forest is an optimal algorithm for computer-aided diagnosis systems.</a:t>
            </a:r>
          </a:p>
          <a:p>
            <a:r>
              <a:rPr lang="en-US" dirty="0"/>
              <a:t>The results of this paper indicate that the application of machine learning in data mining and analysis provides an innovative way and direction for the development of the clinical diagnosis and the treatment technology. </a:t>
            </a:r>
          </a:p>
          <a:p>
            <a:r>
              <a:rPr lang="en-US" dirty="0"/>
              <a:t>Simultaneously, the results also provide a significant reference for the diagnosis based on clinical data and the improvement of medical efficiency.</a:t>
            </a: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12</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09974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References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463092" y="1449019"/>
            <a:ext cx="11265816" cy="4720562"/>
          </a:xfrm>
        </p:spPr>
        <p:txBody>
          <a:bodyPr numCol="1">
            <a:normAutofit fontScale="70000" lnSpcReduction="20000"/>
          </a:bodyPr>
          <a:lstStyle/>
          <a:p>
            <a:pPr marL="0" indent="0">
              <a:buNone/>
            </a:pPr>
            <a:r>
              <a:rPr lang="en-IN" dirty="0"/>
              <a:t>[1] R. </a:t>
            </a:r>
            <a:r>
              <a:rPr lang="en-IN" dirty="0" err="1"/>
              <a:t>Miotto</a:t>
            </a:r>
            <a:r>
              <a:rPr lang="en-IN" dirty="0"/>
              <a:t>, F. Wang, S. Wang, X. Jiang, and J. T. Dudley, ``Deep learning for healthcare: Review, opportunities and challenges,'' Briefings Bioinformatics, vol. 19, no. 6, pp. 1236-1246, Nov. 2018.</a:t>
            </a:r>
          </a:p>
          <a:p>
            <a:pPr marL="0" indent="0">
              <a:buNone/>
            </a:pPr>
            <a:r>
              <a:rPr lang="en-IN" dirty="0"/>
              <a:t>[2] V. Gulshan, L. Peng, M. Coram, M. C. </a:t>
            </a:r>
            <a:r>
              <a:rPr lang="en-IN" dirty="0" err="1"/>
              <a:t>Stumpe</a:t>
            </a:r>
            <a:r>
              <a:rPr lang="en-IN" dirty="0"/>
              <a:t>, </a:t>
            </a:r>
            <a:r>
              <a:rPr lang="en-IN" dirty="0" err="1"/>
              <a:t>D.Wu</a:t>
            </a:r>
            <a:r>
              <a:rPr lang="en-IN" dirty="0"/>
              <a:t>, A. Narayanaswamy, S. </a:t>
            </a:r>
            <a:r>
              <a:rPr lang="en-IN" dirty="0" err="1"/>
              <a:t>Venugopalan</a:t>
            </a:r>
            <a:r>
              <a:rPr lang="en-IN" dirty="0"/>
              <a:t>, K. </a:t>
            </a:r>
            <a:r>
              <a:rPr lang="en-IN" dirty="0" err="1"/>
              <a:t>Widner</a:t>
            </a:r>
            <a:r>
              <a:rPr lang="en-IN" dirty="0"/>
              <a:t>, T. Madams, J. </a:t>
            </a:r>
            <a:r>
              <a:rPr lang="en-IN" dirty="0" err="1"/>
              <a:t>Cuadros</a:t>
            </a:r>
            <a:r>
              <a:rPr lang="en-IN" dirty="0"/>
              <a:t>, R. Kim, R. Raman, P. C. Nelson, J. L. Mega, and D. </a:t>
            </a:r>
            <a:r>
              <a:rPr lang="en-IN" dirty="0" err="1"/>
              <a:t>R.Webster</a:t>
            </a:r>
            <a:r>
              <a:rPr lang="en-IN" dirty="0"/>
              <a:t>, ``Development and validation of a deep learning algorithm for detection of diabetic retinopathy in retinal fundus photographs,'' JAMA, vol. 316, no. 22, p. 2402, Dec. 2016.</a:t>
            </a:r>
          </a:p>
          <a:p>
            <a:pPr marL="0" indent="0">
              <a:buNone/>
            </a:pPr>
            <a:r>
              <a:rPr lang="en-IN" dirty="0"/>
              <a:t>[3] J. A. Golden, ``Deep learning algorithms for detection of lymph node metastases from breast cancer: Helping artificial intelligence be seen,‘’ JAMA, vol. 318, no. 22, p. 2184, Dec. 2017.</a:t>
            </a:r>
          </a:p>
          <a:p>
            <a:pPr marL="0" indent="0">
              <a:buNone/>
            </a:pPr>
            <a:r>
              <a:rPr lang="en-IN" dirty="0"/>
              <a:t>[4] M. J. Aminoff, Electromyography in Clinical Practice: Clinical and Electrodiagnostic Aspects of Neuromuscular Disease, 2nd ed. New York, NY, USA: Churchill Livingstone, 1987.</a:t>
            </a:r>
          </a:p>
          <a:p>
            <a:pPr marL="0" indent="0">
              <a:buNone/>
            </a:pPr>
            <a:r>
              <a:rPr lang="en-IN" dirty="0"/>
              <a:t>[5] J. V. Basmajian, C. De Luca, and C. J. Deluca, Muscles Alive: Their Functions Revealed by Electromyography, 5th ed. Baltimore, MD, USA: William &amp; Wilkins, 1985, pp. 1-20.</a:t>
            </a:r>
          </a:p>
          <a:p>
            <a:pPr marL="0" indent="0">
              <a:buNone/>
            </a:pPr>
            <a:r>
              <a:rPr lang="en-IN" dirty="0"/>
              <a:t>[6] M. J. Aminoff, Electromyography in Clinical Practice: Clinical and Electrodiagnostic Aspects of Neuromuscular Disease, 2nd ed. New York, NY, USA: Churchill Livingstone, 1987, pp. 3-15.</a:t>
            </a:r>
          </a:p>
          <a:p>
            <a:pPr marL="0" indent="0">
              <a:buNone/>
            </a:pPr>
            <a:r>
              <a:rPr lang="en-IN" dirty="0"/>
              <a:t>[7] T. J. Doherty and D. W. </a:t>
            </a:r>
            <a:r>
              <a:rPr lang="en-IN" dirty="0" err="1"/>
              <a:t>Stashuk</a:t>
            </a:r>
            <a:r>
              <a:rPr lang="en-IN" dirty="0"/>
              <a:t>, ``Decomposition-based quantitative electromyography: Methods and initial normative data in five muscles,‘’ Muscle Nerve, vol. 28, no. 2, pp. 204-211, Aug. 2003.</a:t>
            </a:r>
          </a:p>
          <a:p>
            <a:pPr marL="0" indent="0">
              <a:buNone/>
            </a:pPr>
            <a:r>
              <a:rPr lang="en-IN" dirty="0"/>
              <a:t>[8] S. G. </a:t>
            </a:r>
            <a:r>
              <a:rPr lang="en-IN" dirty="0" err="1"/>
              <a:t>Boe</a:t>
            </a:r>
            <a:r>
              <a:rPr lang="en-IN" dirty="0"/>
              <a:t>, D.W. </a:t>
            </a:r>
            <a:r>
              <a:rPr lang="en-IN" dirty="0" err="1"/>
              <a:t>Stashuk</a:t>
            </a:r>
            <a:r>
              <a:rPr lang="en-IN" dirty="0"/>
              <a:t>, and T. J. Doherty, ``Within-subject reliability of motor unit number estimates and quantitative motor unit analysis in a distal and proximal upper limb muscle,'' Clin. </a:t>
            </a:r>
            <a:r>
              <a:rPr lang="en-IN" dirty="0" err="1"/>
              <a:t>Neurophysiol</a:t>
            </a:r>
            <a:r>
              <a:rPr lang="en-IN" dirty="0"/>
              <a:t>., vol. 117, no. 3, pp. 596-603.</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13</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86328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Presentation Outline</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IN" dirty="0"/>
              <a:t>Introduction</a:t>
            </a:r>
          </a:p>
          <a:p>
            <a:r>
              <a:rPr lang="en-IN" dirty="0"/>
              <a:t>Related Work</a:t>
            </a:r>
          </a:p>
          <a:p>
            <a:r>
              <a:rPr lang="en-IN" dirty="0"/>
              <a:t>Architecture/other diagrams</a:t>
            </a:r>
          </a:p>
          <a:p>
            <a:r>
              <a:rPr lang="en-IN" dirty="0"/>
              <a:t>Algorithm/Flowchart/Formulas</a:t>
            </a:r>
          </a:p>
          <a:p>
            <a:r>
              <a:rPr lang="en-IN" dirty="0"/>
              <a:t>Types (if applicable)</a:t>
            </a:r>
          </a:p>
          <a:p>
            <a:r>
              <a:rPr lang="en-IN" dirty="0"/>
              <a:t>Advantages and Disadvantages </a:t>
            </a:r>
          </a:p>
          <a:p>
            <a:r>
              <a:rPr lang="en-IN" dirty="0"/>
              <a:t>Applications</a:t>
            </a:r>
          </a:p>
          <a:p>
            <a:r>
              <a:rPr lang="en-IN" dirty="0"/>
              <a:t>Conclusion</a:t>
            </a:r>
          </a:p>
          <a:p>
            <a:r>
              <a:rPr lang="en-IN" dirty="0"/>
              <a:t>References</a:t>
            </a:r>
          </a:p>
          <a:p>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2</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42463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a:ln>
                  <a:solidFill>
                    <a:schemeClr val="bg1"/>
                  </a:solidFill>
                </a:ln>
                <a:solidFill>
                  <a:schemeClr val="bg1"/>
                </a:solidFill>
              </a:rPr>
              <a:t>INTRODUCTION</a:t>
            </a:r>
            <a:endParaRPr lang="en-IN" b="1" dirty="0">
              <a:ln>
                <a:solidFill>
                  <a:schemeClr val="bg1"/>
                </a:solidFill>
              </a:ln>
              <a:solidFill>
                <a:schemeClr val="bg1"/>
              </a:solidFill>
            </a:endParaRP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00565" y="1584763"/>
            <a:ext cx="11265816" cy="4720562"/>
          </a:xfrm>
        </p:spPr>
        <p:txBody>
          <a:bodyPr>
            <a:noAutofit/>
          </a:bodyPr>
          <a:lstStyle/>
          <a:p>
            <a:r>
              <a:rPr lang="en-US" sz="2400" dirty="0">
                <a:latin typeface="Times New Roman" panose="02020603050405020304" pitchFamily="18" charset="0"/>
                <a:cs typeface="Times New Roman" panose="02020603050405020304" pitchFamily="18" charset="0"/>
              </a:rPr>
              <a:t>Electromyography (EMG) is a diagnostic procedure where it records the movements of the muscles to assess the health of muscles and the nerve cells that control them (motor neurons). EMG results can reveal nerve dysfunction, muscle dysfunction or problems with nerve-to-muscle signal transmission.</a:t>
            </a:r>
          </a:p>
          <a:p>
            <a:r>
              <a:rPr lang="en-US" sz="2400" dirty="0">
                <a:latin typeface="Times New Roman" panose="02020603050405020304" pitchFamily="18" charset="0"/>
                <a:cs typeface="Times New Roman" panose="02020603050405020304" pitchFamily="18" charset="0"/>
              </a:rPr>
              <a:t>An EMG uses tiny devices called electrodes to translate these signals into graphs, sounds or numerical values that are then interpreted by a specialist.</a:t>
            </a:r>
          </a:p>
          <a:p>
            <a:r>
              <a:rPr lang="en-US" sz="2400" dirty="0">
                <a:latin typeface="Times New Roman" panose="02020603050405020304" pitchFamily="18" charset="0"/>
                <a:cs typeface="Times New Roman" panose="02020603050405020304" pitchFamily="18" charset="0"/>
              </a:rPr>
              <a:t>It is based on the simple fact that whenever a muscle contracts, a burst of electric activity is generated which propagates through adjacent tissue and bone and can be recorded from neighboring skin areas.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605013"/>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3</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83941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Related Work</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88701" y="1371901"/>
            <a:ext cx="11265816" cy="5082807"/>
          </a:xfrm>
        </p:spPr>
        <p:txBody>
          <a:bodyPr>
            <a:normAutofit/>
          </a:bodyPr>
          <a:lstStyle/>
          <a:p>
            <a:r>
              <a:rPr lang="en-US" sz="2400" b="0" i="0" u="none" strike="noStrike" baseline="0" dirty="0">
                <a:latin typeface="TimesLTStd-Roman"/>
              </a:rPr>
              <a:t>In the present paper, the traditional machine learning algorithm using EMG data based on small-scale data set has been adopted to carry out the related researches on the clinical application. Firstly, 2,352 EMG examination reports are collected during ten months from Sichuan Provincial Hospital of Traditional Chinese Medicine. After designing, 575 F-MNCS reports and 233 ABR reports are selected. </a:t>
            </a:r>
          </a:p>
          <a:p>
            <a:r>
              <a:rPr lang="en-US" sz="2400" b="0" i="0" u="none" strike="noStrike" baseline="0" dirty="0">
                <a:latin typeface="TimesLTStd-Roman"/>
              </a:rPr>
              <a:t>Meanwhile, two data sets are established after data cleaning. Next, four most popular algorithms, including linear regression, logistic regression, support vector machine(SVM) and random forest, are applied to the two data sets, respectively. Furthermore, detailed comparisons and discussions are conducted on processed results of four algorithms, including the effect comparison in the cases with and without data standardization.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4</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404496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Diagrams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5</a:t>
            </a:fld>
            <a:endParaRPr lang="en-IN" dirty="0">
              <a:ln>
                <a:solidFill>
                  <a:schemeClr val="bg1"/>
                </a:solidFill>
              </a:ln>
              <a:solidFill>
                <a:schemeClr val="bg1"/>
              </a:solidFill>
            </a:endParaRPr>
          </a:p>
        </p:txBody>
      </p:sp>
      <p:pic>
        <p:nvPicPr>
          <p:cNvPr id="12" name="Picture 11">
            <a:extLst>
              <a:ext uri="{FF2B5EF4-FFF2-40B4-BE49-F238E27FC236}">
                <a16:creationId xmlns:a16="http://schemas.microsoft.com/office/drawing/2014/main" id="{2AE153AB-8FC1-4C42-90A8-16C2AC9E637A}"/>
              </a:ext>
            </a:extLst>
          </p:cNvPr>
          <p:cNvPicPr>
            <a:picLocks noChangeAspect="1"/>
          </p:cNvPicPr>
          <p:nvPr/>
        </p:nvPicPr>
        <p:blipFill>
          <a:blip r:embed="rId3"/>
          <a:stretch>
            <a:fillRect/>
          </a:stretch>
        </p:blipFill>
        <p:spPr>
          <a:xfrm>
            <a:off x="640401" y="1598509"/>
            <a:ext cx="4899660" cy="3660982"/>
          </a:xfrm>
          <a:prstGeom prst="rect">
            <a:avLst/>
          </a:prstGeom>
        </p:spPr>
      </p:pic>
      <p:sp>
        <p:nvSpPr>
          <p:cNvPr id="13" name="TextBox 12">
            <a:extLst>
              <a:ext uri="{FF2B5EF4-FFF2-40B4-BE49-F238E27FC236}">
                <a16:creationId xmlns:a16="http://schemas.microsoft.com/office/drawing/2014/main" id="{4D6BB588-12B1-40FE-9514-23EC3EDC26EC}"/>
              </a:ext>
            </a:extLst>
          </p:cNvPr>
          <p:cNvSpPr txBox="1"/>
          <p:nvPr/>
        </p:nvSpPr>
        <p:spPr>
          <a:xfrm>
            <a:off x="892366" y="5572493"/>
            <a:ext cx="4395730"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EMG examination device MEB-9200K outline image.</a:t>
            </a:r>
          </a:p>
        </p:txBody>
      </p:sp>
      <p:pic>
        <p:nvPicPr>
          <p:cNvPr id="17" name="Picture 16">
            <a:extLst>
              <a:ext uri="{FF2B5EF4-FFF2-40B4-BE49-F238E27FC236}">
                <a16:creationId xmlns:a16="http://schemas.microsoft.com/office/drawing/2014/main" id="{42B17DB4-3979-445F-9007-3F6C6A360982}"/>
              </a:ext>
            </a:extLst>
          </p:cNvPr>
          <p:cNvPicPr>
            <a:picLocks noChangeAspect="1"/>
          </p:cNvPicPr>
          <p:nvPr/>
        </p:nvPicPr>
        <p:blipFill>
          <a:blip r:embed="rId4"/>
          <a:stretch>
            <a:fillRect/>
          </a:stretch>
        </p:blipFill>
        <p:spPr>
          <a:xfrm>
            <a:off x="6903906" y="1250497"/>
            <a:ext cx="3798453" cy="4503322"/>
          </a:xfrm>
          <a:prstGeom prst="rect">
            <a:avLst/>
          </a:prstGeom>
        </p:spPr>
      </p:pic>
      <p:sp>
        <p:nvSpPr>
          <p:cNvPr id="19" name="TextBox 18">
            <a:extLst>
              <a:ext uri="{FF2B5EF4-FFF2-40B4-BE49-F238E27FC236}">
                <a16:creationId xmlns:a16="http://schemas.microsoft.com/office/drawing/2014/main" id="{A95DB6D7-7A01-43C2-B401-E586D0BC42B8}"/>
              </a:ext>
            </a:extLst>
          </p:cNvPr>
          <p:cNvSpPr txBox="1"/>
          <p:nvPr/>
        </p:nvSpPr>
        <p:spPr>
          <a:xfrm>
            <a:off x="6971841" y="5868053"/>
            <a:ext cx="3662581"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Types of obtained data.</a:t>
            </a:r>
          </a:p>
        </p:txBody>
      </p:sp>
    </p:spTree>
    <p:extLst>
      <p:ext uri="{BB962C8B-B14F-4D97-AF65-F5344CB8AC3E}">
        <p14:creationId xmlns:p14="http://schemas.microsoft.com/office/powerpoint/2010/main" val="268215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Diagrams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pic>
        <p:nvPicPr>
          <p:cNvPr id="4" name="Picture 3">
            <a:extLst>
              <a:ext uri="{FF2B5EF4-FFF2-40B4-BE49-F238E27FC236}">
                <a16:creationId xmlns:a16="http://schemas.microsoft.com/office/drawing/2014/main" id="{C7384DEF-EBB9-4CAB-9AFC-E1037708B289}"/>
              </a:ext>
            </a:extLst>
          </p:cNvPr>
          <p:cNvPicPr>
            <a:picLocks noChangeAspect="1"/>
          </p:cNvPicPr>
          <p:nvPr/>
        </p:nvPicPr>
        <p:blipFill>
          <a:blip r:embed="rId3"/>
          <a:stretch>
            <a:fillRect/>
          </a:stretch>
        </p:blipFill>
        <p:spPr>
          <a:xfrm>
            <a:off x="862988" y="1594691"/>
            <a:ext cx="3305060" cy="3668617"/>
          </a:xfrm>
          <a:prstGeom prst="rect">
            <a:avLst/>
          </a:prstGeom>
        </p:spPr>
      </p:pic>
      <p:pic>
        <p:nvPicPr>
          <p:cNvPr id="11" name="Picture 10">
            <a:extLst>
              <a:ext uri="{FF2B5EF4-FFF2-40B4-BE49-F238E27FC236}">
                <a16:creationId xmlns:a16="http://schemas.microsoft.com/office/drawing/2014/main" id="{0E2C801C-24AD-401B-9834-8DF9193C7351}"/>
              </a:ext>
            </a:extLst>
          </p:cNvPr>
          <p:cNvPicPr>
            <a:picLocks noChangeAspect="1"/>
          </p:cNvPicPr>
          <p:nvPr/>
        </p:nvPicPr>
        <p:blipFill>
          <a:blip r:embed="rId4"/>
          <a:stretch>
            <a:fillRect/>
          </a:stretch>
        </p:blipFill>
        <p:spPr>
          <a:xfrm>
            <a:off x="5272750" y="1924853"/>
            <a:ext cx="6381767" cy="3197990"/>
          </a:xfrm>
          <a:prstGeom prst="rect">
            <a:avLst/>
          </a:prstGeom>
        </p:spPr>
      </p:pic>
      <p:sp>
        <p:nvSpPr>
          <p:cNvPr id="15" name="TextBox 14">
            <a:extLst>
              <a:ext uri="{FF2B5EF4-FFF2-40B4-BE49-F238E27FC236}">
                <a16:creationId xmlns:a16="http://schemas.microsoft.com/office/drawing/2014/main" id="{53756C94-3994-4DDC-B991-02C92E2EA375}"/>
              </a:ext>
            </a:extLst>
          </p:cNvPr>
          <p:cNvSpPr txBox="1"/>
          <p:nvPr/>
        </p:nvSpPr>
        <p:spPr>
          <a:xfrm>
            <a:off x="5692890" y="5314591"/>
            <a:ext cx="5541485" cy="707886"/>
          </a:xfrm>
          <a:prstGeom prst="rect">
            <a:avLst/>
          </a:prstGeom>
          <a:noFill/>
        </p:spPr>
        <p:txBody>
          <a:bodyPr wrap="square" rtlCol="0">
            <a:spAutoFit/>
          </a:bodyPr>
          <a:lstStyle/>
          <a:p>
            <a:pPr algn="ctr"/>
            <a:r>
              <a:rPr lang="en-US" sz="2000" b="1" i="0" u="none" strike="noStrike" baseline="0" dirty="0">
                <a:effectLst>
                  <a:outerShdw blurRad="38100" dist="38100" dir="2700000" algn="tl">
                    <a:srgbClr val="000000">
                      <a:alpha val="43137"/>
                    </a:srgbClr>
                  </a:outerShdw>
                </a:effectLst>
                <a:latin typeface="FormataOTFMd"/>
              </a:rPr>
              <a:t>Schematic of the position of the electrode slices in the facial motor nerve conduction examination.</a:t>
            </a:r>
            <a:endParaRPr lang="en-US" sz="2000" b="1"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96DD3C19-7290-436B-9508-BB7CD927F0C3}"/>
              </a:ext>
            </a:extLst>
          </p:cNvPr>
          <p:cNvSpPr txBox="1"/>
          <p:nvPr/>
        </p:nvSpPr>
        <p:spPr>
          <a:xfrm>
            <a:off x="572877" y="5417282"/>
            <a:ext cx="3885282" cy="707886"/>
          </a:xfrm>
          <a:prstGeom prst="rect">
            <a:avLst/>
          </a:prstGeom>
          <a:noFill/>
        </p:spPr>
        <p:txBody>
          <a:bodyPr wrap="square" rtlCol="0">
            <a:spAutoFit/>
          </a:bodyPr>
          <a:lstStyle/>
          <a:p>
            <a:pPr algn="ctr"/>
            <a:r>
              <a:rPr lang="en-US" sz="2000" b="1" i="0" u="none" strike="noStrike" baseline="0" dirty="0">
                <a:effectLst>
                  <a:outerShdw blurRad="38100" dist="38100" dir="2700000" algn="tl">
                    <a:srgbClr val="000000">
                      <a:alpha val="43137"/>
                    </a:srgbClr>
                  </a:outerShdw>
                </a:effectLst>
                <a:latin typeface="FormataOTFMd"/>
              </a:rPr>
              <a:t>Facial motor nerve conduction examination electromyography.</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766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Diagrams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7</a:t>
            </a:fld>
            <a:endParaRPr lang="en-IN" dirty="0">
              <a:ln>
                <a:solidFill>
                  <a:schemeClr val="bg1"/>
                </a:solidFill>
              </a:ln>
              <a:solidFill>
                <a:schemeClr val="bg1"/>
              </a:solidFill>
            </a:endParaRPr>
          </a:p>
        </p:txBody>
      </p:sp>
      <p:sp>
        <p:nvSpPr>
          <p:cNvPr id="15" name="TextBox 14">
            <a:extLst>
              <a:ext uri="{FF2B5EF4-FFF2-40B4-BE49-F238E27FC236}">
                <a16:creationId xmlns:a16="http://schemas.microsoft.com/office/drawing/2014/main" id="{53756C94-3994-4DDC-B991-02C92E2EA375}"/>
              </a:ext>
            </a:extLst>
          </p:cNvPr>
          <p:cNvSpPr txBox="1"/>
          <p:nvPr/>
        </p:nvSpPr>
        <p:spPr>
          <a:xfrm>
            <a:off x="-24866" y="5516038"/>
            <a:ext cx="5541485" cy="400110"/>
          </a:xfrm>
          <a:prstGeom prst="rect">
            <a:avLst/>
          </a:prstGeom>
          <a:noFill/>
        </p:spPr>
        <p:txBody>
          <a:bodyPr wrap="square" rtlCol="0">
            <a:spAutoFit/>
          </a:bodyPr>
          <a:lstStyle/>
          <a:p>
            <a:pPr algn="ctr"/>
            <a:r>
              <a:rPr lang="en-US" sz="2000" b="1" i="0" u="none" strike="noStrike" baseline="0" dirty="0">
                <a:effectLst>
                  <a:outerShdw blurRad="38100" dist="38100" dir="2700000" algn="tl">
                    <a:srgbClr val="000000">
                      <a:alpha val="43137"/>
                    </a:srgbClr>
                  </a:outerShdw>
                </a:effectLst>
                <a:latin typeface="FormataOTFMd"/>
              </a:rPr>
              <a:t>Summary of the algorithm accuracy of F-MNCS.</a:t>
            </a:r>
            <a:endParaRPr lang="en-US" sz="20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57F788A7-5922-4034-9B14-A764FF9393B4}"/>
              </a:ext>
            </a:extLst>
          </p:cNvPr>
          <p:cNvPicPr>
            <a:picLocks noChangeAspect="1"/>
          </p:cNvPicPr>
          <p:nvPr/>
        </p:nvPicPr>
        <p:blipFill>
          <a:blip r:embed="rId3"/>
          <a:stretch>
            <a:fillRect/>
          </a:stretch>
        </p:blipFill>
        <p:spPr>
          <a:xfrm>
            <a:off x="320424" y="2380375"/>
            <a:ext cx="4850903" cy="2636678"/>
          </a:xfrm>
          <a:prstGeom prst="rect">
            <a:avLst/>
          </a:prstGeom>
        </p:spPr>
      </p:pic>
      <p:pic>
        <p:nvPicPr>
          <p:cNvPr id="8" name="Picture 7">
            <a:extLst>
              <a:ext uri="{FF2B5EF4-FFF2-40B4-BE49-F238E27FC236}">
                <a16:creationId xmlns:a16="http://schemas.microsoft.com/office/drawing/2014/main" id="{9DBB25F4-FA90-4982-A417-781D7B26752D}"/>
              </a:ext>
            </a:extLst>
          </p:cNvPr>
          <p:cNvPicPr>
            <a:picLocks noChangeAspect="1"/>
          </p:cNvPicPr>
          <p:nvPr/>
        </p:nvPicPr>
        <p:blipFill>
          <a:blip r:embed="rId4"/>
          <a:stretch>
            <a:fillRect/>
          </a:stretch>
        </p:blipFill>
        <p:spPr>
          <a:xfrm>
            <a:off x="6360405" y="2353444"/>
            <a:ext cx="5186288" cy="2663609"/>
          </a:xfrm>
          <a:prstGeom prst="rect">
            <a:avLst/>
          </a:prstGeom>
        </p:spPr>
      </p:pic>
      <p:sp>
        <p:nvSpPr>
          <p:cNvPr id="9" name="TextBox 8">
            <a:extLst>
              <a:ext uri="{FF2B5EF4-FFF2-40B4-BE49-F238E27FC236}">
                <a16:creationId xmlns:a16="http://schemas.microsoft.com/office/drawing/2014/main" id="{0C7631B2-F0B8-4495-825D-45960F545B5C}"/>
              </a:ext>
            </a:extLst>
          </p:cNvPr>
          <p:cNvSpPr txBox="1"/>
          <p:nvPr/>
        </p:nvSpPr>
        <p:spPr>
          <a:xfrm>
            <a:off x="6408652" y="5362150"/>
            <a:ext cx="5089793" cy="707886"/>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FormataOTFMd"/>
              </a:rPr>
              <a:t>Summary of the algorithm accuracy of ABR examinations.</a:t>
            </a:r>
          </a:p>
        </p:txBody>
      </p:sp>
    </p:spTree>
    <p:extLst>
      <p:ext uri="{BB962C8B-B14F-4D97-AF65-F5344CB8AC3E}">
        <p14:creationId xmlns:p14="http://schemas.microsoft.com/office/powerpoint/2010/main" val="21449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127192"/>
            <a:ext cx="9879291" cy="844197"/>
          </a:xfrm>
          <a:solidFill>
            <a:srgbClr val="002060"/>
          </a:solidFill>
        </p:spPr>
        <p:txBody>
          <a:bodyPr/>
          <a:lstStyle/>
          <a:p>
            <a:r>
              <a:rPr lang="en-IN" b="1" dirty="0">
                <a:ln>
                  <a:solidFill>
                    <a:schemeClr val="bg1"/>
                  </a:solidFill>
                </a:ln>
                <a:solidFill>
                  <a:schemeClr val="bg1"/>
                </a:solidFill>
              </a:rPr>
              <a:t>Flowchart</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8</a:t>
            </a:fld>
            <a:endParaRPr lang="en-IN" dirty="0">
              <a:ln>
                <a:solidFill>
                  <a:schemeClr val="bg1"/>
                </a:solidFill>
              </a:ln>
              <a:solidFill>
                <a:schemeClr val="bg1"/>
              </a:solidFill>
            </a:endParaRPr>
          </a:p>
        </p:txBody>
      </p:sp>
      <p:pic>
        <p:nvPicPr>
          <p:cNvPr id="9" name="Picture 8">
            <a:extLst>
              <a:ext uri="{FF2B5EF4-FFF2-40B4-BE49-F238E27FC236}">
                <a16:creationId xmlns:a16="http://schemas.microsoft.com/office/drawing/2014/main" id="{D0160557-5839-432C-B317-0F118C3A403E}"/>
              </a:ext>
            </a:extLst>
          </p:cNvPr>
          <p:cNvPicPr>
            <a:picLocks noChangeAspect="1"/>
          </p:cNvPicPr>
          <p:nvPr/>
        </p:nvPicPr>
        <p:blipFill>
          <a:blip r:embed="rId3"/>
          <a:stretch>
            <a:fillRect/>
          </a:stretch>
        </p:blipFill>
        <p:spPr>
          <a:xfrm>
            <a:off x="3666677" y="971389"/>
            <a:ext cx="3753746" cy="5560437"/>
          </a:xfrm>
          <a:prstGeom prst="rect">
            <a:avLst/>
          </a:prstGeom>
        </p:spPr>
      </p:pic>
    </p:spTree>
    <p:extLst>
      <p:ext uri="{BB962C8B-B14F-4D97-AF65-F5344CB8AC3E}">
        <p14:creationId xmlns:p14="http://schemas.microsoft.com/office/powerpoint/2010/main" val="4101553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Advantages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US" dirty="0"/>
              <a:t>EMG data allows detection of muscle fatigue at early stages.</a:t>
            </a:r>
          </a:p>
          <a:p>
            <a:r>
              <a:rPr lang="en-US" dirty="0"/>
              <a:t>The EMG sensor based on surface electrodes is very quick and easy to apply.</a:t>
            </a:r>
          </a:p>
          <a:p>
            <a:r>
              <a:rPr lang="en-US" dirty="0"/>
              <a:t>It offers minimal discomfort.</a:t>
            </a:r>
          </a:p>
          <a:p>
            <a:r>
              <a:rPr lang="en-US" dirty="0"/>
              <a:t>No medical supervision needed and does not require certification.</a:t>
            </a:r>
          </a:p>
          <a:p>
            <a:r>
              <a:rPr lang="en-US" dirty="0"/>
              <a:t>Fine wire electrodes used in EMG sensor records single muscle activity. It provides access to deep musculature.</a:t>
            </a:r>
          </a:p>
          <a:p>
            <a:r>
              <a:rPr lang="en-US" dirty="0"/>
              <a:t>It is extremely sensitive.</a:t>
            </a:r>
          </a:p>
          <a:p>
            <a:r>
              <a:rPr lang="en-US" dirty="0"/>
              <a:t>EMG provides continuous and quantitative data. Multi-channel EMG can identify muscular bottle necks.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1826"/>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9</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2438870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1094</TotalTime>
  <Words>1277</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FormataOTFMd</vt:lpstr>
      <vt:lpstr>Palatino Linotype</vt:lpstr>
      <vt:lpstr>Times New Roman</vt:lpstr>
      <vt:lpstr>TimesLTStd-Roman</vt:lpstr>
      <vt:lpstr>Gallery</vt:lpstr>
      <vt:lpstr>SAI VIDYA INSTITUTE OF TECHNOLOGY</vt:lpstr>
      <vt:lpstr>Presentation Outline</vt:lpstr>
      <vt:lpstr>INTRODUCTION</vt:lpstr>
      <vt:lpstr>Related Work</vt:lpstr>
      <vt:lpstr>Diagrams</vt:lpstr>
      <vt:lpstr>Diagrams</vt:lpstr>
      <vt:lpstr>Diagrams</vt:lpstr>
      <vt:lpstr>Flowchart</vt:lpstr>
      <vt:lpstr>Advantages</vt:lpstr>
      <vt:lpstr>Disadvantages</vt:lpstr>
      <vt:lpstr>Applications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VIDYA INSTITUTE OF TECHNOLOGY</dc:title>
  <cp:lastModifiedBy>M, Suhas</cp:lastModifiedBy>
  <cp:revision>25</cp:revision>
  <dcterms:modified xsi:type="dcterms:W3CDTF">2022-05-21T20:08:02Z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2022-05-13T09:45:54Z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39608c2b-9ef5-491c-b0ee-72b50aef8417</vt:lpwstr>
  </property>
  <property fmtid="{D5CDD505-2E9C-101B-9397-08002B2CF9AE}" pid="8" name="MSIP_Label_ea60d57e-af5b-4752-ac57-3e4f28ca11dc_ContentBits">
    <vt:lpwstr>0</vt:lpwstr>
  </property>
</Properties>
</file>