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Lst>
  <p:sldSz cx="9144000" cy="5143500" type="screen16x9"/>
  <p:notesSz cx="6858000" cy="9144000"/>
  <p:embeddedFontLst>
    <p:embeddedFont>
      <p:font typeface="Consolas" panose="020B0609020204030204" pitchFamily="49" charset="0"/>
      <p:regular r:id="rId37"/>
      <p:bold r:id="rId38"/>
      <p:italic r:id="rId39"/>
      <p:boldItalic r:id="rId40"/>
    </p:embeddedFont>
    <p:embeddedFont>
      <p:font typeface="Georgia" panose="02040502050405020303" pitchFamily="18" charset="0"/>
      <p:regular r:id="rId41"/>
      <p:bold r:id="rId42"/>
      <p:italic r:id="rId43"/>
      <p:boldItalic r:id="rId44"/>
    </p:embeddedFont>
    <p:embeddedFont>
      <p:font typeface="Merriweather" panose="00000500000000000000" pitchFamily="2" charset="0"/>
      <p:regular r:id="rId45"/>
      <p:bold r:id="rId46"/>
      <p:italic r:id="rId47"/>
      <p:boldItalic r:id="rId48"/>
    </p:embeddedFont>
    <p:embeddedFont>
      <p:font typeface="Roboto" panose="02000000000000000000" pitchFamily="2" charset="0"/>
      <p:regular r:id="rId49"/>
      <p:bold r:id="rId50"/>
      <p:italic r:id="rId51"/>
      <p:boldItalic r:id="rId52"/>
    </p:embeddedFont>
    <p:embeddedFont>
      <p:font typeface="Roboto Condensed" panose="02000000000000000000" pitchFamily="2" charset="0"/>
      <p:regular r:id="rId53"/>
      <p:bold r:id="rId54"/>
      <p:italic r:id="rId55"/>
      <p:boldItalic r:id="rId56"/>
    </p:embeddedFont>
    <p:embeddedFont>
      <p:font typeface="Roboto Condensed Light" panose="02000000000000000000" pitchFamily="2"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EE334-02A6-4B47-B32C-C82E595C1672}" v="1" dt="2022-12-14T09:27:28.980"/>
  </p1510:revLst>
</p1510:revInfo>
</file>

<file path=ppt/tableStyles.xml><?xml version="1.0" encoding="utf-8"?>
<a:tblStyleLst xmlns:a="http://schemas.openxmlformats.org/drawingml/2006/main" def="{596DEF36-9870-4DBF-9D02-633856ECFEA9}">
  <a:tblStyle styleId="{596DEF36-9870-4DBF-9D02-633856ECFE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89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ad7fe5aa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ad7fe5aa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d7fe5aaf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d7fe5aaf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d7fe5aaf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d7fe5aaf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d7fe5aaf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d7fe5aaf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d7fe5aaf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d7fe5aaf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d7fe5aafa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d7fe5aaf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ad7fe5aafa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ad7fe5aafa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de178e4f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de178e4f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d7fe5aafa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d7fe5aaf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d7fe5aafa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d7fe5aaf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ad7fe5aafa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ad7fe5aafa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d7fe5aaf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d7fe5aaf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ad7fe5aaf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ad7fe5aaf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d7fe5aafa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d7fe5aafa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da9de88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da9de88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f2c413c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f2c413c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af2c413cc8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af2c413cc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d7fe5aafa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d7fe5aafa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d7fe5aafa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d7fe5aafa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c2d69e9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c2d69e9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cd05ba4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cd05ba4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c2d69e9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c2d69e9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d7fe5aaf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d7fe5aaf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c2d69e97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c2d69e97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c2d69e97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c2d69e97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bc2d69e97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bc2d69e97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bc2d69e97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bc2d69e97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dbf221cd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dbf221cd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d7fe5aaf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d7fe5aa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d7fe5aaf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d7fe5aaf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d7fe5aaf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d7fe5aaf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d7fe5aaf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d7fe5aaf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d7fe5aaf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d7fe5aaf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d7fe5aaf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d7fe5aaf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yout_1 2">
  <p:cSld name="CUSTOM_12">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1000" y="376547"/>
            <a:ext cx="8229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docs.docker.com/v17.09/get-started/part2/#define-a-container-with-dockerfil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snyk.io/" TargetMode="External"/><Relationship Id="rId4" Type="http://schemas.openxmlformats.org/officeDocument/2006/relationships/hyperlink" Target="https://snyk.io/open-source-security-repor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docs.docker.com/v17.09/get-started/part2/#the-app-itsel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hyperlink" Target="https://www.redhat.com/en/blog/coreos-bet" TargetMode="External"/><Relationship Id="rId4" Type="http://schemas.openxmlformats.org/officeDocument/2006/relationships/hyperlink" Target="https://containerjournal.com/2018/10/17/ways-to-extend-the-core-kubernetes-api/"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containerd.io/doc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ocker.com/docker-for-mac/instal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ata-flair.training/blogs/docker-image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hyperlink" Target="https://www.linkedin.com/company/hashedin/" TargetMode="External"/><Relationship Id="rId3" Type="http://schemas.openxmlformats.org/officeDocument/2006/relationships/image" Target="../media/image8.jpeg"/><Relationship Id="rId7" Type="http://schemas.openxmlformats.org/officeDocument/2006/relationships/image" Target="../media/image10.png"/><Relationship Id="rId12"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twitter.com/hashedin" TargetMode="External"/><Relationship Id="rId11" Type="http://schemas.openxmlformats.org/officeDocument/2006/relationships/image" Target="../media/image2.png"/><Relationship Id="rId5" Type="http://schemas.openxmlformats.org/officeDocument/2006/relationships/image" Target="../media/image9.png"/><Relationship Id="rId10" Type="http://schemas.openxmlformats.org/officeDocument/2006/relationships/hyperlink" Target="https://hashedin.com/hashedin-university/" TargetMode="External"/><Relationship Id="rId4" Type="http://schemas.openxmlformats.org/officeDocument/2006/relationships/hyperlink" Target="https://www.facebook.com/hashedin/" TargetMode="Externa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14"/>
          <p:cNvSpPr/>
          <p:nvPr/>
        </p:nvSpPr>
        <p:spPr>
          <a:xfrm>
            <a:off x="-150" y="4763"/>
            <a:ext cx="9144000" cy="5143500"/>
          </a:xfrm>
          <a:prstGeom prst="rect">
            <a:avLst/>
          </a:prstGeom>
          <a:solidFill>
            <a:srgbClr val="000000">
              <a:alpha val="45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6099275" y="1536075"/>
            <a:ext cx="2124600" cy="2177700"/>
          </a:xfrm>
          <a:prstGeom prst="roundRect">
            <a:avLst>
              <a:gd name="adj" fmla="val 16667"/>
            </a:avLst>
          </a:prstGeom>
          <a:solidFill>
            <a:srgbClr val="000000">
              <a:alpha val="570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p:nvPr/>
        </p:nvSpPr>
        <p:spPr>
          <a:xfrm>
            <a:off x="6099275" y="1656542"/>
            <a:ext cx="2124600" cy="1859100"/>
          </a:xfrm>
          <a:prstGeom prst="rect">
            <a:avLst/>
          </a:prstGeom>
          <a:noFill/>
          <a:ln>
            <a:noFill/>
          </a:ln>
        </p:spPr>
        <p:txBody>
          <a:bodyPr spcFirstLastPara="1" wrap="square" lIns="91425" tIns="91425" rIns="91425" bIns="91425" anchor="t" anchorCtr="0">
            <a:noAutofit/>
          </a:bodyPr>
          <a:lstStyle/>
          <a:p>
            <a:pPr algn="ctr"/>
            <a:endParaRPr lang="en"/>
          </a:p>
          <a:p>
            <a:pPr algn="ctr"/>
            <a:r>
              <a:rPr lang="en">
                <a:solidFill>
                  <a:srgbClr val="F47820"/>
                </a:solidFill>
                <a:latin typeface="Roboto"/>
                <a:ea typeface="Roboto"/>
              </a:rPr>
              <a:t>SDET 1.0</a:t>
            </a:r>
            <a:endParaRPr lang="en-US">
              <a:solidFill>
                <a:srgbClr val="F47820"/>
              </a:solidFill>
              <a:latin typeface="Roboto"/>
              <a:ea typeface="Roboto"/>
            </a:endParaRPr>
          </a:p>
          <a:p>
            <a:pPr algn="ctr"/>
            <a:r>
              <a:rPr lang="en">
                <a:solidFill>
                  <a:srgbClr val="F47820"/>
                </a:solidFill>
                <a:latin typeface="Roboto"/>
                <a:ea typeface="Roboto"/>
              </a:rPr>
              <a:t>Batch</a:t>
            </a:r>
            <a:br>
              <a:rPr lang="en">
                <a:latin typeface="Roboto"/>
                <a:ea typeface="Roboto"/>
                <a:cs typeface="Roboto"/>
              </a:rPr>
            </a:br>
            <a:br>
              <a:rPr lang="en">
                <a:latin typeface="Roboto"/>
                <a:ea typeface="Roboto"/>
                <a:cs typeface="Roboto"/>
              </a:rPr>
            </a:br>
            <a:br>
              <a:rPr lang="en">
                <a:latin typeface="Roboto"/>
                <a:ea typeface="Roboto"/>
                <a:cs typeface="Roboto"/>
              </a:rPr>
            </a:br>
            <a:r>
              <a:rPr lang="en" sz="2400" b="1">
                <a:solidFill>
                  <a:srgbClr val="F47820"/>
                </a:solidFill>
                <a:latin typeface="Roboto"/>
                <a:ea typeface="Roboto"/>
                <a:cs typeface="Roboto"/>
                <a:sym typeface="Roboto"/>
              </a:rPr>
              <a:t>150+</a:t>
            </a:r>
            <a:br>
              <a:rPr lang="en"/>
            </a:br>
            <a:r>
              <a:rPr lang="en">
                <a:solidFill>
                  <a:srgbClr val="F47820"/>
                </a:solidFill>
                <a:latin typeface="Roboto"/>
                <a:ea typeface="Roboto"/>
                <a:cs typeface="Roboto"/>
                <a:sym typeface="Roboto"/>
              </a:rPr>
              <a:t>Engineering Graduates</a:t>
            </a:r>
            <a:endParaRPr lang="en-US">
              <a:solidFill>
                <a:srgbClr val="F47820"/>
              </a:solidFill>
              <a:latin typeface="Roboto"/>
              <a:ea typeface="Roboto"/>
              <a:cs typeface="Roboto"/>
            </a:endParaRPr>
          </a:p>
        </p:txBody>
      </p:sp>
      <p:sp>
        <p:nvSpPr>
          <p:cNvPr id="59" name="Google Shape;59;p14"/>
          <p:cNvSpPr/>
          <p:nvPr/>
        </p:nvSpPr>
        <p:spPr>
          <a:xfrm>
            <a:off x="6240925" y="2559517"/>
            <a:ext cx="1814700" cy="2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p:nvPr/>
        </p:nvSpPr>
        <p:spPr>
          <a:xfrm>
            <a:off x="-93787" y="1365688"/>
            <a:ext cx="5358374" cy="3185700"/>
          </a:xfrm>
          <a:prstGeom prst="rect">
            <a:avLst/>
          </a:prstGeom>
          <a:noFill/>
          <a:ln>
            <a:noFill/>
          </a:ln>
        </p:spPr>
        <p:txBody>
          <a:bodyPr spcFirstLastPara="1" wrap="square" lIns="91425" tIns="91425" rIns="91425" bIns="91425" anchor="t" anchorCtr="0">
            <a:noAutofit/>
          </a:bodyPr>
          <a:lstStyle/>
          <a:p>
            <a:pPr algn="r"/>
            <a:r>
              <a:rPr lang="en" sz="3600" b="1">
                <a:solidFill>
                  <a:srgbClr val="FFFFFF"/>
                </a:solidFill>
                <a:latin typeface="Roboto"/>
                <a:ea typeface="Roboto"/>
                <a:cs typeface="Roboto"/>
                <a:sym typeface="Roboto"/>
              </a:rPr>
              <a:t>Docker Basics</a:t>
            </a:r>
            <a:br>
              <a:rPr lang="en"/>
            </a:br>
            <a:r>
              <a:rPr lang="en">
                <a:solidFill>
                  <a:srgbClr val="FFFFFF"/>
                </a:solidFill>
                <a:latin typeface="Merriweather"/>
                <a:ea typeface="Roboto"/>
              </a:rPr>
              <a:t>     By Sanjay Sharma, Vinsten Leon Dsouza, Riya Yadav,</a:t>
            </a:r>
            <a:endParaRPr lang="en-US">
              <a:ea typeface="Roboto"/>
            </a:endParaRPr>
          </a:p>
          <a:p>
            <a:pPr algn="r"/>
            <a:r>
              <a:rPr lang="en">
                <a:solidFill>
                  <a:srgbClr val="FFFFFF"/>
                </a:solidFill>
                <a:latin typeface="Merriweather"/>
                <a:ea typeface="Roboto"/>
              </a:rPr>
              <a:t>Soumyajyoti </a:t>
            </a:r>
            <a:r>
              <a:rPr lang="en" err="1">
                <a:solidFill>
                  <a:srgbClr val="FFFFFF"/>
                </a:solidFill>
                <a:latin typeface="Merriweather"/>
                <a:ea typeface="Roboto"/>
              </a:rPr>
              <a:t>Mahalanobish</a:t>
            </a:r>
            <a:r>
              <a:rPr lang="en">
                <a:solidFill>
                  <a:srgbClr val="FFFFFF"/>
                </a:solidFill>
                <a:latin typeface="Merriweather"/>
                <a:ea typeface="Roboto"/>
              </a:rPr>
              <a:t>, Karan Tyagi</a:t>
            </a:r>
          </a:p>
        </p:txBody>
      </p:sp>
      <p:sp>
        <p:nvSpPr>
          <p:cNvPr id="61" name="Google Shape;61;p14"/>
          <p:cNvSpPr/>
          <p:nvPr/>
        </p:nvSpPr>
        <p:spPr>
          <a:xfrm>
            <a:off x="0" y="102686"/>
            <a:ext cx="9144000" cy="435000"/>
          </a:xfrm>
          <a:prstGeom prst="rect">
            <a:avLst/>
          </a:prstGeom>
          <a:solidFill>
            <a:srgbClr val="FFFFFF">
              <a:alpha val="84920"/>
            </a:srgbClr>
          </a:solidFill>
          <a:ln>
            <a:noFill/>
          </a:ln>
        </p:spPr>
        <p:txBody>
          <a:bodyPr spcFirstLastPara="1" wrap="square" lIns="91425" tIns="91425" rIns="91425" bIns="91425" anchor="ctr" anchorCtr="0">
            <a:noAutofit/>
          </a:bodyPr>
          <a:lstStyle/>
          <a:p>
            <a:pPr marL="3657600" lvl="0" indent="0" algn="l" rtl="0">
              <a:spcBef>
                <a:spcPts val="0"/>
              </a:spcBef>
              <a:spcAft>
                <a:spcPts val="0"/>
              </a:spcAft>
              <a:buNone/>
            </a:pPr>
            <a:endParaRPr/>
          </a:p>
        </p:txBody>
      </p:sp>
      <p:pic>
        <p:nvPicPr>
          <p:cNvPr id="62" name="Google Shape;62;p14"/>
          <p:cNvPicPr preferRelativeResize="0"/>
          <p:nvPr/>
        </p:nvPicPr>
        <p:blipFill>
          <a:blip r:embed="rId4">
            <a:alphaModFix/>
          </a:blip>
          <a:stretch>
            <a:fillRect/>
          </a:stretch>
        </p:blipFill>
        <p:spPr>
          <a:xfrm>
            <a:off x="7796225" y="168050"/>
            <a:ext cx="1180604" cy="350324"/>
          </a:xfrm>
          <a:prstGeom prst="rect">
            <a:avLst/>
          </a:prstGeom>
          <a:noFill/>
          <a:ln>
            <a:noFill/>
          </a:ln>
        </p:spPr>
      </p:pic>
      <p:sp>
        <p:nvSpPr>
          <p:cNvPr id="63" name="Google Shape;63;p14"/>
          <p:cNvSpPr txBox="1"/>
          <p:nvPr/>
        </p:nvSpPr>
        <p:spPr>
          <a:xfrm>
            <a:off x="6003519" y="4846217"/>
            <a:ext cx="3000000" cy="2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CCCCCC"/>
                </a:solidFill>
                <a:latin typeface="Roboto Condensed"/>
                <a:ea typeface="Roboto Condensed"/>
                <a:cs typeface="Roboto Condensed"/>
                <a:sym typeface="Roboto Condensed"/>
              </a:rPr>
              <a:t>Copyright © HashedIn Inc. All rights reserved</a:t>
            </a:r>
            <a:endParaRPr sz="800">
              <a:solidFill>
                <a:srgbClr val="CCCCCC"/>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Commands Workflow</a:t>
            </a:r>
            <a:endParaRPr/>
          </a:p>
        </p:txBody>
      </p:sp>
      <p:graphicFrame>
        <p:nvGraphicFramePr>
          <p:cNvPr id="186" name="Google Shape;186;p23"/>
          <p:cNvGraphicFramePr/>
          <p:nvPr/>
        </p:nvGraphicFramePr>
        <p:xfrm>
          <a:off x="342900" y="1390650"/>
          <a:ext cx="8107475" cy="3931800"/>
        </p:xfrm>
        <a:graphic>
          <a:graphicData uri="http://schemas.openxmlformats.org/drawingml/2006/table">
            <a:tbl>
              <a:tblPr>
                <a:noFill/>
                <a:tableStyleId>{596DEF36-9870-4DBF-9D02-633856ECFEA9}</a:tableStyleId>
              </a:tblPr>
              <a:tblGrid>
                <a:gridCol w="428775">
                  <a:extLst>
                    <a:ext uri="{9D8B030D-6E8A-4147-A177-3AD203B41FA5}">
                      <a16:colId xmlns:a16="http://schemas.microsoft.com/office/drawing/2014/main" val="20000"/>
                    </a:ext>
                  </a:extLst>
                </a:gridCol>
                <a:gridCol w="2382050">
                  <a:extLst>
                    <a:ext uri="{9D8B030D-6E8A-4147-A177-3AD203B41FA5}">
                      <a16:colId xmlns:a16="http://schemas.microsoft.com/office/drawing/2014/main" val="20001"/>
                    </a:ext>
                  </a:extLst>
                </a:gridCol>
                <a:gridCol w="52966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Create Image</a:t>
                      </a:r>
                      <a:endParaRPr>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a:latin typeface="Roboto"/>
                          <a:ea typeface="Roboto"/>
                          <a:cs typeface="Roboto"/>
                          <a:sym typeface="Roboto"/>
                        </a:rPr>
                        <a:t>Write a Dockerfile and use docker build to create an image on local machine or build machine</a:t>
                      </a:r>
                      <a:endParaRPr dirty="0">
                        <a:latin typeface="Roboto"/>
                        <a:ea typeface="Roboto"/>
                        <a:cs typeface="Roboto"/>
                        <a:sym typeface="Roboto"/>
                      </a:endParaRPr>
                    </a:p>
                    <a:p>
                      <a:pPr marL="457200" lvl="0" indent="-317500" algn="l" rtl="0">
                        <a:spcBef>
                          <a:spcPts val="0"/>
                        </a:spcBef>
                        <a:spcAft>
                          <a:spcPts val="0"/>
                        </a:spcAft>
                        <a:buClr>
                          <a:srgbClr val="0000FF"/>
                        </a:buClr>
                        <a:buSzPts val="1400"/>
                        <a:buFont typeface="Roboto"/>
                        <a:buChar char="-"/>
                      </a:pPr>
                      <a:r>
                        <a:rPr lang="en" i="1" dirty="0">
                          <a:solidFill>
                            <a:srgbClr val="0000FF"/>
                          </a:solidFill>
                          <a:latin typeface="Roboto"/>
                          <a:ea typeface="Roboto"/>
                          <a:cs typeface="Roboto"/>
                          <a:sym typeface="Roboto"/>
                        </a:rPr>
                        <a:t>docker build -t myfirstimage .</a:t>
                      </a:r>
                      <a:endParaRPr i="1" dirty="0">
                        <a:solidFill>
                          <a:srgbClr val="0000FF"/>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Run &amp; Test on Local</a:t>
                      </a:r>
                      <a:endParaRPr>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000000"/>
                          </a:solidFill>
                          <a:latin typeface="Roboto"/>
                          <a:ea typeface="Roboto"/>
                          <a:cs typeface="Roboto"/>
                          <a:sym typeface="Roboto"/>
                        </a:rPr>
                        <a:t>Application URL on local browser</a:t>
                      </a:r>
                      <a:endParaRPr dirty="0">
                        <a:solidFill>
                          <a:srgbClr val="000000"/>
                        </a:solidFill>
                        <a:latin typeface="Roboto"/>
                        <a:ea typeface="Roboto"/>
                        <a:cs typeface="Roboto"/>
                        <a:sym typeface="Roboto"/>
                      </a:endParaRPr>
                    </a:p>
                    <a:p>
                      <a:pPr marL="457200" lvl="0" indent="-317500" algn="l" rtl="0">
                        <a:spcBef>
                          <a:spcPts val="0"/>
                        </a:spcBef>
                        <a:spcAft>
                          <a:spcPts val="0"/>
                        </a:spcAft>
                        <a:buClr>
                          <a:srgbClr val="0000FF"/>
                        </a:buClr>
                        <a:buSzPts val="1400"/>
                        <a:buFont typeface="Roboto"/>
                        <a:buChar char="-"/>
                      </a:pPr>
                      <a:r>
                        <a:rPr lang="en" i="1" dirty="0">
                          <a:solidFill>
                            <a:srgbClr val="0000FF"/>
                          </a:solidFill>
                          <a:latin typeface="Roboto"/>
                          <a:ea typeface="Roboto"/>
                          <a:cs typeface="Roboto"/>
                          <a:sym typeface="Roboto"/>
                        </a:rPr>
                        <a:t>docker run -p 4000:80 myfirstimage</a:t>
                      </a:r>
                      <a:endParaRPr dirty="0">
                        <a:solidFill>
                          <a:srgbClr val="000000"/>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Push Image</a:t>
                      </a:r>
                      <a:endParaRPr>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000000"/>
                          </a:solidFill>
                          <a:latin typeface="Roboto"/>
                          <a:ea typeface="Roboto"/>
                          <a:cs typeface="Roboto"/>
                          <a:sym typeface="Roboto"/>
                        </a:rPr>
                        <a:t>Push your image on portus.hashedin.com</a:t>
                      </a:r>
                      <a:endParaRPr>
                        <a:solidFill>
                          <a:srgbClr val="000000"/>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i="1">
                          <a:solidFill>
                            <a:srgbClr val="0000FF"/>
                          </a:solidFill>
                          <a:latin typeface="Roboto"/>
                          <a:ea typeface="Roboto"/>
                          <a:cs typeface="Roboto"/>
                          <a:sym typeface="Roboto"/>
                        </a:rPr>
                        <a:t>docker login portus.hashedin.com</a:t>
                      </a:r>
                      <a:endParaRPr i="1">
                        <a:solidFill>
                          <a:srgbClr val="0000FF"/>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i="1">
                          <a:solidFill>
                            <a:srgbClr val="0000FF"/>
                          </a:solidFill>
                          <a:latin typeface="Roboto"/>
                          <a:ea typeface="Roboto"/>
                          <a:cs typeface="Roboto"/>
                          <a:sym typeface="Roboto"/>
                        </a:rPr>
                        <a:t>docker tag &lt;</a:t>
                      </a:r>
                      <a:r>
                        <a:rPr lang="en" i="1">
                          <a:solidFill>
                            <a:srgbClr val="FF0000"/>
                          </a:solidFill>
                          <a:latin typeface="Roboto"/>
                          <a:ea typeface="Roboto"/>
                          <a:cs typeface="Roboto"/>
                          <a:sym typeface="Roboto"/>
                        </a:rPr>
                        <a:t>imageid</a:t>
                      </a:r>
                      <a:r>
                        <a:rPr lang="en" i="1">
                          <a:solidFill>
                            <a:srgbClr val="0000FF"/>
                          </a:solidFill>
                          <a:latin typeface="Roboto"/>
                          <a:ea typeface="Roboto"/>
                          <a:cs typeface="Roboto"/>
                          <a:sym typeface="Roboto"/>
                        </a:rPr>
                        <a:t>&gt; portus.hashedin.com/&lt;</a:t>
                      </a:r>
                      <a:r>
                        <a:rPr lang="en" i="1">
                          <a:solidFill>
                            <a:srgbClr val="FF0000"/>
                          </a:solidFill>
                          <a:latin typeface="Roboto"/>
                          <a:ea typeface="Roboto"/>
                          <a:cs typeface="Roboto"/>
                          <a:sym typeface="Roboto"/>
                        </a:rPr>
                        <a:t>portususername</a:t>
                      </a:r>
                      <a:r>
                        <a:rPr lang="en" i="1">
                          <a:solidFill>
                            <a:srgbClr val="0000FF"/>
                          </a:solidFill>
                          <a:latin typeface="Roboto"/>
                          <a:ea typeface="Roboto"/>
                          <a:cs typeface="Roboto"/>
                          <a:sym typeface="Roboto"/>
                        </a:rPr>
                        <a:t>&gt;/myfirstimage:v1</a:t>
                      </a:r>
                      <a:endParaRPr i="1">
                        <a:solidFill>
                          <a:srgbClr val="0000FF"/>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i="1">
                          <a:solidFill>
                            <a:srgbClr val="0000FF"/>
                          </a:solidFill>
                          <a:latin typeface="Roboto"/>
                          <a:ea typeface="Roboto"/>
                          <a:cs typeface="Roboto"/>
                          <a:sym typeface="Roboto"/>
                        </a:rPr>
                        <a:t>docker push portus.hashedin.com/&lt;</a:t>
                      </a:r>
                      <a:r>
                        <a:rPr lang="en" i="1">
                          <a:solidFill>
                            <a:srgbClr val="FF0000"/>
                          </a:solidFill>
                          <a:latin typeface="Roboto"/>
                          <a:ea typeface="Roboto"/>
                          <a:cs typeface="Roboto"/>
                          <a:sym typeface="Roboto"/>
                        </a:rPr>
                        <a:t>portususername</a:t>
                      </a:r>
                      <a:r>
                        <a:rPr lang="en" i="1">
                          <a:solidFill>
                            <a:srgbClr val="0000FF"/>
                          </a:solidFill>
                          <a:latin typeface="Roboto"/>
                          <a:ea typeface="Roboto"/>
                          <a:cs typeface="Roboto"/>
                          <a:sym typeface="Roboto"/>
                        </a:rPr>
                        <a:t>&gt;/myfirstimage:v1</a:t>
                      </a:r>
                      <a:endParaRPr i="1">
                        <a:solidFill>
                          <a:srgbClr val="0000FF"/>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Pull Image</a:t>
                      </a:r>
                      <a:endParaRPr>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a:latin typeface="Roboto"/>
                          <a:ea typeface="Roboto"/>
                          <a:cs typeface="Roboto"/>
                          <a:sym typeface="Roboto"/>
                        </a:rPr>
                        <a:t>Pull</a:t>
                      </a:r>
                      <a:r>
                        <a:rPr lang="en" dirty="0">
                          <a:solidFill>
                            <a:srgbClr val="000000"/>
                          </a:solidFill>
                          <a:latin typeface="Roboto"/>
                          <a:ea typeface="Roboto"/>
                          <a:cs typeface="Roboto"/>
                          <a:sym typeface="Roboto"/>
                        </a:rPr>
                        <a:t> required image from portus.hashedin.com</a:t>
                      </a:r>
                      <a:endParaRPr dirty="0">
                        <a:solidFill>
                          <a:srgbClr val="000000"/>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i="1" dirty="0">
                          <a:solidFill>
                            <a:srgbClr val="0000FF"/>
                          </a:solidFill>
                          <a:latin typeface="Roboto"/>
                          <a:ea typeface="Roboto"/>
                          <a:cs typeface="Roboto"/>
                          <a:sym typeface="Roboto"/>
                        </a:rPr>
                        <a:t>docker pull portus.hashedin.com/&lt;</a:t>
                      </a:r>
                      <a:r>
                        <a:rPr lang="en" i="1" dirty="0">
                          <a:solidFill>
                            <a:srgbClr val="FF0000"/>
                          </a:solidFill>
                          <a:latin typeface="Roboto"/>
                          <a:ea typeface="Roboto"/>
                          <a:cs typeface="Roboto"/>
                          <a:sym typeface="Roboto"/>
                        </a:rPr>
                        <a:t>portususername&gt;</a:t>
                      </a:r>
                      <a:r>
                        <a:rPr lang="en" i="1" dirty="0">
                          <a:solidFill>
                            <a:srgbClr val="0000FF"/>
                          </a:solidFill>
                          <a:latin typeface="Roboto"/>
                          <a:ea typeface="Roboto"/>
                          <a:cs typeface="Roboto"/>
                          <a:sym typeface="Roboto"/>
                        </a:rPr>
                        <a:t>/myfirstimage:v1</a:t>
                      </a:r>
                      <a:endParaRPr i="1" dirty="0">
                        <a:solidFill>
                          <a:srgbClr val="0000FF"/>
                        </a:solidFill>
                        <a:latin typeface="Roboto"/>
                        <a:ea typeface="Roboto"/>
                        <a:cs typeface="Roboto"/>
                        <a:sym typeface="Roboto"/>
                      </a:endParaRPr>
                    </a:p>
                    <a:p>
                      <a:pPr marL="0" lvl="0" indent="0" algn="l" rtl="0">
                        <a:spcBef>
                          <a:spcPts val="0"/>
                        </a:spcBef>
                        <a:spcAft>
                          <a:spcPts val="0"/>
                        </a:spcAft>
                        <a:buNone/>
                      </a:pPr>
                      <a:endParaRPr dirty="0">
                        <a:solidFill>
                          <a:srgbClr val="000000"/>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an Image</a:t>
            </a:r>
            <a:endParaRPr/>
          </a:p>
        </p:txBody>
      </p:sp>
      <p:sp>
        <p:nvSpPr>
          <p:cNvPr id="192" name="Google Shape;192;p24"/>
          <p:cNvSpPr txBox="1"/>
          <p:nvPr/>
        </p:nvSpPr>
        <p:spPr>
          <a:xfrm>
            <a:off x="324150" y="1814849"/>
            <a:ext cx="4844100" cy="4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0000FF"/>
                </a:solidFill>
                <a:latin typeface="Roboto"/>
                <a:ea typeface="Roboto"/>
                <a:cs typeface="Roboto"/>
                <a:sym typeface="Roboto"/>
              </a:rPr>
              <a:t>FROM</a:t>
            </a:r>
            <a:r>
              <a:rPr lang="en" sz="1800">
                <a:solidFill>
                  <a:srgbClr val="595959"/>
                </a:solidFill>
                <a:latin typeface="Roboto"/>
                <a:ea typeface="Roboto"/>
                <a:cs typeface="Roboto"/>
                <a:sym typeface="Roboto"/>
              </a:rPr>
              <a:t> python:3.7-alpine</a:t>
            </a:r>
            <a:endParaRPr sz="1800">
              <a:solidFill>
                <a:srgbClr val="595959"/>
              </a:solidFill>
              <a:latin typeface="Roboto"/>
              <a:ea typeface="Roboto"/>
              <a:cs typeface="Roboto"/>
              <a:sym typeface="Roboto"/>
            </a:endParaRPr>
          </a:p>
        </p:txBody>
      </p:sp>
      <p:sp>
        <p:nvSpPr>
          <p:cNvPr id="193" name="Google Shape;193;p24"/>
          <p:cNvSpPr txBox="1"/>
          <p:nvPr/>
        </p:nvSpPr>
        <p:spPr>
          <a:xfrm>
            <a:off x="419000" y="4502450"/>
            <a:ext cx="69369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 This is NOT PRODUCTION READY as it violates several Dockerfile best practices</a:t>
            </a:r>
            <a:endParaRPr>
              <a:latin typeface="Roboto"/>
              <a:ea typeface="Roboto"/>
              <a:cs typeface="Roboto"/>
              <a:sym typeface="Roboto"/>
            </a:endParaRPr>
          </a:p>
        </p:txBody>
      </p:sp>
      <p:sp>
        <p:nvSpPr>
          <p:cNvPr id="194" name="Google Shape;194;p24"/>
          <p:cNvSpPr/>
          <p:nvPr/>
        </p:nvSpPr>
        <p:spPr>
          <a:xfrm>
            <a:off x="5168250" y="222875"/>
            <a:ext cx="3325500" cy="420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Host OS</a:t>
            </a:r>
            <a:endParaRPr>
              <a:latin typeface="Roboto"/>
              <a:ea typeface="Roboto"/>
              <a:cs typeface="Roboto"/>
              <a:sym typeface="Roboto"/>
            </a:endParaRPr>
          </a:p>
        </p:txBody>
      </p:sp>
      <p:sp>
        <p:nvSpPr>
          <p:cNvPr id="195" name="Google Shape;195;p24"/>
          <p:cNvSpPr/>
          <p:nvPr/>
        </p:nvSpPr>
        <p:spPr>
          <a:xfrm>
            <a:off x="6042475" y="2589650"/>
            <a:ext cx="1794900" cy="17568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Image</a:t>
            </a:r>
            <a:endParaRPr>
              <a:latin typeface="Roboto"/>
              <a:ea typeface="Roboto"/>
              <a:cs typeface="Roboto"/>
              <a:sym typeface="Roboto"/>
            </a:endParaRPr>
          </a:p>
        </p:txBody>
      </p:sp>
      <p:sp>
        <p:nvSpPr>
          <p:cNvPr id="196" name="Google Shape;196;p24"/>
          <p:cNvSpPr/>
          <p:nvPr/>
        </p:nvSpPr>
        <p:spPr>
          <a:xfrm>
            <a:off x="5979984" y="1758911"/>
            <a:ext cx="1794900" cy="3864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Docker Engine</a:t>
            </a:r>
            <a:endParaRPr>
              <a:latin typeface="Roboto"/>
              <a:ea typeface="Roboto"/>
              <a:cs typeface="Roboto"/>
              <a:sym typeface="Roboto"/>
            </a:endParaRPr>
          </a:p>
        </p:txBody>
      </p:sp>
      <p:sp>
        <p:nvSpPr>
          <p:cNvPr id="197" name="Google Shape;197;p24"/>
          <p:cNvSpPr/>
          <p:nvPr/>
        </p:nvSpPr>
        <p:spPr>
          <a:xfrm>
            <a:off x="6042475" y="3456902"/>
            <a:ext cx="1794900" cy="286500"/>
          </a:xfrm>
          <a:prstGeom prst="rect">
            <a:avLst/>
          </a:prstGeom>
          <a:solidFill>
            <a:srgbClr val="A4C2F4"/>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000">
                <a:latin typeface="Roboto"/>
                <a:ea typeface="Roboto"/>
                <a:cs typeface="Roboto"/>
                <a:sym typeface="Roboto"/>
              </a:rPr>
              <a:t>Layer 3</a:t>
            </a:r>
            <a:endParaRPr sz="1000">
              <a:latin typeface="Roboto"/>
              <a:ea typeface="Roboto"/>
              <a:cs typeface="Roboto"/>
              <a:sym typeface="Roboto"/>
            </a:endParaRPr>
          </a:p>
        </p:txBody>
      </p:sp>
      <p:sp>
        <p:nvSpPr>
          <p:cNvPr id="198" name="Google Shape;198;p24"/>
          <p:cNvSpPr/>
          <p:nvPr/>
        </p:nvSpPr>
        <p:spPr>
          <a:xfrm>
            <a:off x="6042475" y="3164556"/>
            <a:ext cx="1794900" cy="286500"/>
          </a:xfrm>
          <a:prstGeom prst="rect">
            <a:avLst/>
          </a:prstGeom>
          <a:solidFill>
            <a:srgbClr val="A4C2F4"/>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000">
                <a:latin typeface="Roboto"/>
                <a:ea typeface="Roboto"/>
                <a:cs typeface="Roboto"/>
                <a:sym typeface="Roboto"/>
              </a:rPr>
              <a:t>Layer 2</a:t>
            </a:r>
            <a:endParaRPr sz="1000">
              <a:latin typeface="Roboto"/>
              <a:ea typeface="Roboto"/>
              <a:cs typeface="Roboto"/>
              <a:sym typeface="Roboto"/>
            </a:endParaRPr>
          </a:p>
        </p:txBody>
      </p:sp>
      <p:sp>
        <p:nvSpPr>
          <p:cNvPr id="199" name="Google Shape;199;p24"/>
          <p:cNvSpPr/>
          <p:nvPr/>
        </p:nvSpPr>
        <p:spPr>
          <a:xfrm>
            <a:off x="6042475" y="2873686"/>
            <a:ext cx="1794900" cy="286500"/>
          </a:xfrm>
          <a:prstGeom prst="rect">
            <a:avLst/>
          </a:prstGeom>
          <a:solidFill>
            <a:srgbClr val="A4C2F4"/>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000">
                <a:latin typeface="Roboto"/>
                <a:ea typeface="Roboto"/>
                <a:cs typeface="Roboto"/>
                <a:sym typeface="Roboto"/>
              </a:rPr>
              <a:t>Layer 1</a:t>
            </a:r>
            <a:endParaRPr sz="1000">
              <a:latin typeface="Roboto"/>
              <a:ea typeface="Roboto"/>
              <a:cs typeface="Roboto"/>
              <a:sym typeface="Roboto"/>
            </a:endParaRPr>
          </a:p>
        </p:txBody>
      </p:sp>
      <p:sp>
        <p:nvSpPr>
          <p:cNvPr id="200" name="Google Shape;200;p24"/>
          <p:cNvSpPr/>
          <p:nvPr/>
        </p:nvSpPr>
        <p:spPr>
          <a:xfrm>
            <a:off x="6042475" y="2581340"/>
            <a:ext cx="1794900" cy="286500"/>
          </a:xfrm>
          <a:prstGeom prst="rect">
            <a:avLst/>
          </a:prstGeom>
          <a:solidFill>
            <a:srgbClr val="A4C2F4"/>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latin typeface="Roboto"/>
                <a:ea typeface="Roboto"/>
                <a:cs typeface="Roboto"/>
                <a:sym typeface="Roboto"/>
              </a:rPr>
              <a:t>Base Layer</a:t>
            </a:r>
            <a:endParaRPr sz="1000" dirty="0">
              <a:latin typeface="Roboto"/>
              <a:ea typeface="Roboto"/>
              <a:cs typeface="Roboto"/>
              <a:sym typeface="Roboto"/>
            </a:endParaRPr>
          </a:p>
        </p:txBody>
      </p:sp>
      <p:sp>
        <p:nvSpPr>
          <p:cNvPr id="201" name="Google Shape;201;p24"/>
          <p:cNvSpPr txBox="1"/>
          <p:nvPr/>
        </p:nvSpPr>
        <p:spPr>
          <a:xfrm>
            <a:off x="317250" y="1259500"/>
            <a:ext cx="5342700" cy="4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1">
                <a:solidFill>
                  <a:srgbClr val="595959"/>
                </a:solidFill>
                <a:latin typeface="Roboto"/>
                <a:ea typeface="Roboto"/>
                <a:cs typeface="Roboto"/>
                <a:sym typeface="Roboto"/>
              </a:rPr>
              <a:t>docker build &lt;context-dir&gt;</a:t>
            </a:r>
            <a:endParaRPr>
              <a:latin typeface="Roboto"/>
              <a:ea typeface="Roboto"/>
              <a:cs typeface="Roboto"/>
              <a:sym typeface="Roboto"/>
            </a:endParaRPr>
          </a:p>
        </p:txBody>
      </p:sp>
      <p:sp>
        <p:nvSpPr>
          <p:cNvPr id="202" name="Google Shape;202;p24"/>
          <p:cNvSpPr txBox="1"/>
          <p:nvPr/>
        </p:nvSpPr>
        <p:spPr>
          <a:xfrm>
            <a:off x="5406425" y="757800"/>
            <a:ext cx="2962500" cy="648300"/>
          </a:xfrm>
          <a:prstGeom prst="rect">
            <a:avLst/>
          </a:prstGeom>
          <a:solidFill>
            <a:srgbClr val="D9EAD3"/>
          </a:solidFill>
          <a:ln w="9525" cap="flat" cmpd="sng">
            <a:solidFill>
              <a:srgbClr val="93C47D"/>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Context Dir</a:t>
            </a:r>
            <a:br>
              <a:rPr lang="en" b="1" dirty="0">
                <a:latin typeface="Roboto"/>
                <a:ea typeface="Roboto"/>
                <a:cs typeface="Roboto"/>
                <a:sym typeface="Roboto"/>
              </a:rPr>
            </a:br>
            <a:r>
              <a:rPr lang="en" sz="1000" dirty="0">
                <a:latin typeface="Roboto"/>
                <a:ea typeface="Roboto"/>
                <a:cs typeface="Roboto"/>
                <a:sym typeface="Roboto"/>
              </a:rPr>
              <a:t>(source code + Dockerfile + .dockerignore)</a:t>
            </a:r>
            <a:endParaRPr sz="1000" dirty="0">
              <a:latin typeface="Roboto"/>
              <a:ea typeface="Roboto"/>
              <a:cs typeface="Roboto"/>
              <a:sym typeface="Roboto"/>
            </a:endParaRPr>
          </a:p>
        </p:txBody>
      </p:sp>
      <p:sp>
        <p:nvSpPr>
          <p:cNvPr id="203" name="Google Shape;203;p24"/>
          <p:cNvSpPr txBox="1"/>
          <p:nvPr/>
        </p:nvSpPr>
        <p:spPr>
          <a:xfrm>
            <a:off x="329708" y="2096238"/>
            <a:ext cx="3000000" cy="4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0000FF"/>
                </a:solidFill>
                <a:latin typeface="Roboto"/>
                <a:ea typeface="Roboto"/>
                <a:cs typeface="Roboto"/>
                <a:sym typeface="Roboto"/>
              </a:rPr>
              <a:t>RUN</a:t>
            </a:r>
            <a:r>
              <a:rPr lang="en" sz="1800">
                <a:solidFill>
                  <a:srgbClr val="595959"/>
                </a:solidFill>
                <a:latin typeface="Roboto"/>
                <a:ea typeface="Roboto"/>
                <a:cs typeface="Roboto"/>
                <a:sym typeface="Roboto"/>
              </a:rPr>
              <a:t> mkdir /code</a:t>
            </a:r>
            <a:endParaRPr>
              <a:latin typeface="Roboto"/>
              <a:ea typeface="Roboto"/>
              <a:cs typeface="Roboto"/>
              <a:sym typeface="Roboto"/>
            </a:endParaRPr>
          </a:p>
        </p:txBody>
      </p:sp>
      <p:sp>
        <p:nvSpPr>
          <p:cNvPr id="204" name="Google Shape;204;p24"/>
          <p:cNvSpPr txBox="1"/>
          <p:nvPr/>
        </p:nvSpPr>
        <p:spPr>
          <a:xfrm>
            <a:off x="317254" y="2413492"/>
            <a:ext cx="3000000" cy="38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0000FF"/>
                </a:solidFill>
                <a:latin typeface="Roboto"/>
                <a:ea typeface="Roboto"/>
                <a:cs typeface="Roboto"/>
                <a:sym typeface="Roboto"/>
              </a:rPr>
              <a:t>WORKDIR</a:t>
            </a:r>
            <a:r>
              <a:rPr lang="en" sz="1800">
                <a:solidFill>
                  <a:srgbClr val="595959"/>
                </a:solidFill>
                <a:latin typeface="Roboto"/>
                <a:ea typeface="Roboto"/>
                <a:cs typeface="Roboto"/>
                <a:sym typeface="Roboto"/>
              </a:rPr>
              <a:t> /code</a:t>
            </a:r>
            <a:endParaRPr>
              <a:latin typeface="Roboto"/>
              <a:ea typeface="Roboto"/>
              <a:cs typeface="Roboto"/>
              <a:sym typeface="Roboto"/>
            </a:endParaRPr>
          </a:p>
        </p:txBody>
      </p:sp>
      <p:sp>
        <p:nvSpPr>
          <p:cNvPr id="205" name="Google Shape;205;p24"/>
          <p:cNvSpPr txBox="1"/>
          <p:nvPr/>
        </p:nvSpPr>
        <p:spPr>
          <a:xfrm>
            <a:off x="304800" y="2724945"/>
            <a:ext cx="4415400" cy="4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0000FF"/>
                </a:solidFill>
                <a:latin typeface="Roboto"/>
                <a:ea typeface="Roboto"/>
                <a:cs typeface="Roboto"/>
                <a:sym typeface="Roboto"/>
              </a:rPr>
              <a:t>COPY</a:t>
            </a:r>
            <a:r>
              <a:rPr lang="en" sz="1800">
                <a:solidFill>
                  <a:srgbClr val="595959"/>
                </a:solidFill>
                <a:latin typeface="Roboto"/>
                <a:ea typeface="Roboto"/>
                <a:cs typeface="Roboto"/>
                <a:sym typeface="Roboto"/>
              </a:rPr>
              <a:t> requirements.txt /code/</a:t>
            </a:r>
            <a:endParaRPr>
              <a:latin typeface="Roboto"/>
              <a:ea typeface="Roboto"/>
              <a:cs typeface="Roboto"/>
              <a:sym typeface="Roboto"/>
            </a:endParaRPr>
          </a:p>
        </p:txBody>
      </p:sp>
      <p:sp>
        <p:nvSpPr>
          <p:cNvPr id="206" name="Google Shape;206;p24"/>
          <p:cNvSpPr txBox="1"/>
          <p:nvPr/>
        </p:nvSpPr>
        <p:spPr>
          <a:xfrm>
            <a:off x="304800" y="3057275"/>
            <a:ext cx="4639500" cy="117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0000FF"/>
                </a:solidFill>
                <a:latin typeface="Roboto"/>
                <a:ea typeface="Roboto"/>
                <a:cs typeface="Roboto"/>
                <a:sym typeface="Roboto"/>
              </a:rPr>
              <a:t>RUN</a:t>
            </a:r>
            <a:r>
              <a:rPr lang="en" sz="1800">
                <a:solidFill>
                  <a:srgbClr val="595959"/>
                </a:solidFill>
                <a:latin typeface="Roboto"/>
                <a:ea typeface="Roboto"/>
                <a:cs typeface="Roboto"/>
                <a:sym typeface="Roboto"/>
              </a:rPr>
              <a:t> pip install -r requirements.txt</a:t>
            </a:r>
            <a:br>
              <a:rPr lang="en" sz="1800">
                <a:solidFill>
                  <a:srgbClr val="595959"/>
                </a:solidFill>
                <a:latin typeface="Roboto"/>
                <a:ea typeface="Roboto"/>
                <a:cs typeface="Roboto"/>
                <a:sym typeface="Roboto"/>
              </a:rPr>
            </a:br>
            <a:r>
              <a:rPr lang="en" sz="1800">
                <a:solidFill>
                  <a:srgbClr val="0000FF"/>
                </a:solidFill>
                <a:latin typeface="Roboto"/>
                <a:ea typeface="Roboto"/>
                <a:cs typeface="Roboto"/>
                <a:sym typeface="Roboto"/>
              </a:rPr>
              <a:t>COPY</a:t>
            </a:r>
            <a:r>
              <a:rPr lang="en" sz="1800">
                <a:solidFill>
                  <a:srgbClr val="595959"/>
                </a:solidFill>
                <a:latin typeface="Roboto"/>
                <a:ea typeface="Roboto"/>
                <a:cs typeface="Roboto"/>
                <a:sym typeface="Roboto"/>
              </a:rPr>
              <a:t> . /code/</a:t>
            </a:r>
            <a:br>
              <a:rPr lang="en" sz="1800">
                <a:solidFill>
                  <a:srgbClr val="595959"/>
                </a:solidFill>
                <a:latin typeface="Roboto"/>
                <a:ea typeface="Roboto"/>
                <a:cs typeface="Roboto"/>
                <a:sym typeface="Roboto"/>
              </a:rPr>
            </a:br>
            <a:r>
              <a:rPr lang="en" sz="1800">
                <a:solidFill>
                  <a:srgbClr val="0000FF"/>
                </a:solidFill>
                <a:latin typeface="Roboto"/>
                <a:ea typeface="Roboto"/>
                <a:cs typeface="Roboto"/>
                <a:sym typeface="Roboto"/>
              </a:rPr>
              <a:t>CMD </a:t>
            </a:r>
            <a:r>
              <a:rPr lang="en" sz="1800">
                <a:solidFill>
                  <a:srgbClr val="595959"/>
                </a:solidFill>
                <a:latin typeface="Roboto"/>
                <a:ea typeface="Roboto"/>
                <a:cs typeface="Roboto"/>
                <a:sym typeface="Roboto"/>
              </a:rPr>
              <a:t>gunicorn todoapp.wsgi</a:t>
            </a:r>
            <a:endParaRPr sz="1800">
              <a:solidFill>
                <a:srgbClr val="595959"/>
              </a:solidFill>
              <a:latin typeface="Roboto"/>
              <a:ea typeface="Roboto"/>
              <a:cs typeface="Roboto"/>
              <a:sym typeface="Roboto"/>
            </a:endParaRPr>
          </a:p>
        </p:txBody>
      </p:sp>
      <p:cxnSp>
        <p:nvCxnSpPr>
          <p:cNvPr id="207" name="Google Shape;207;p24"/>
          <p:cNvCxnSpPr>
            <a:stCxn id="202" idx="2"/>
            <a:endCxn id="196" idx="0"/>
          </p:cNvCxnSpPr>
          <p:nvPr/>
        </p:nvCxnSpPr>
        <p:spPr>
          <a:xfrm flipH="1">
            <a:off x="6877434" y="1406100"/>
            <a:ext cx="10241" cy="352811"/>
          </a:xfrm>
          <a:prstGeom prst="straightConnector1">
            <a:avLst/>
          </a:prstGeom>
          <a:noFill/>
          <a:ln w="28575" cap="flat" cmpd="sng">
            <a:solidFill>
              <a:srgbClr val="595959"/>
            </a:solidFill>
            <a:prstDash val="solid"/>
            <a:round/>
            <a:headEnd type="none" w="med" len="med"/>
            <a:tailEnd type="triangle" w="med" len="med"/>
          </a:ln>
        </p:spPr>
      </p:cxnSp>
      <p:cxnSp>
        <p:nvCxnSpPr>
          <p:cNvPr id="208" name="Google Shape;208;p24"/>
          <p:cNvCxnSpPr>
            <a:stCxn id="196" idx="1"/>
            <a:endCxn id="200" idx="1"/>
          </p:cNvCxnSpPr>
          <p:nvPr/>
        </p:nvCxnSpPr>
        <p:spPr>
          <a:xfrm rot="10800000" flipH="1" flipV="1">
            <a:off x="5979983" y="1952110"/>
            <a:ext cx="62491" cy="772479"/>
          </a:xfrm>
          <a:prstGeom prst="bentConnector3">
            <a:avLst>
              <a:gd name="adj1" fmla="val -365813"/>
            </a:avLst>
          </a:prstGeom>
          <a:noFill/>
          <a:ln w="9525" cap="flat" cmpd="sng">
            <a:solidFill>
              <a:srgbClr val="595959"/>
            </a:solidFill>
            <a:prstDash val="solid"/>
            <a:round/>
            <a:headEnd type="none" w="med" len="med"/>
            <a:tailEnd type="stealth" w="med" len="med"/>
          </a:ln>
        </p:spPr>
      </p:cxnSp>
      <p:cxnSp>
        <p:nvCxnSpPr>
          <p:cNvPr id="209" name="Google Shape;209;p24"/>
          <p:cNvCxnSpPr>
            <a:stCxn id="196" idx="1"/>
            <a:endCxn id="199" idx="1"/>
          </p:cNvCxnSpPr>
          <p:nvPr/>
        </p:nvCxnSpPr>
        <p:spPr>
          <a:xfrm rot="10800000" flipH="1" flipV="1">
            <a:off x="5979983" y="1952110"/>
            <a:ext cx="62491" cy="1064825"/>
          </a:xfrm>
          <a:prstGeom prst="bentConnector3">
            <a:avLst>
              <a:gd name="adj1" fmla="val -365813"/>
            </a:avLst>
          </a:prstGeom>
          <a:noFill/>
          <a:ln w="9525" cap="flat" cmpd="sng">
            <a:solidFill>
              <a:srgbClr val="595959"/>
            </a:solidFill>
            <a:prstDash val="solid"/>
            <a:round/>
            <a:headEnd type="none" w="med" len="med"/>
            <a:tailEnd type="stealth" w="med" len="med"/>
          </a:ln>
        </p:spPr>
      </p:cxnSp>
      <p:cxnSp>
        <p:nvCxnSpPr>
          <p:cNvPr id="210" name="Google Shape;210;p24"/>
          <p:cNvCxnSpPr>
            <a:stCxn id="196" idx="1"/>
            <a:endCxn id="198" idx="1"/>
          </p:cNvCxnSpPr>
          <p:nvPr/>
        </p:nvCxnSpPr>
        <p:spPr>
          <a:xfrm rot="10800000" flipH="1" flipV="1">
            <a:off x="5979983" y="1952110"/>
            <a:ext cx="62491" cy="1355695"/>
          </a:xfrm>
          <a:prstGeom prst="bentConnector3">
            <a:avLst>
              <a:gd name="adj1" fmla="val -365813"/>
            </a:avLst>
          </a:prstGeom>
          <a:noFill/>
          <a:ln w="9525" cap="flat" cmpd="sng">
            <a:solidFill>
              <a:srgbClr val="595959"/>
            </a:solidFill>
            <a:prstDash val="solid"/>
            <a:round/>
            <a:headEnd type="none" w="med" len="med"/>
            <a:tailEnd type="stealth" w="med" len="med"/>
          </a:ln>
        </p:spPr>
      </p:cxnSp>
      <p:cxnSp>
        <p:nvCxnSpPr>
          <p:cNvPr id="211" name="Google Shape;211;p24"/>
          <p:cNvCxnSpPr>
            <a:stCxn id="196" idx="1"/>
            <a:endCxn id="197" idx="1"/>
          </p:cNvCxnSpPr>
          <p:nvPr/>
        </p:nvCxnSpPr>
        <p:spPr>
          <a:xfrm rot="10800000" flipH="1" flipV="1">
            <a:off x="5979983" y="1952110"/>
            <a:ext cx="62491" cy="1648041"/>
          </a:xfrm>
          <a:prstGeom prst="bentConnector3">
            <a:avLst>
              <a:gd name="adj1" fmla="val -365813"/>
            </a:avLst>
          </a:prstGeom>
          <a:noFill/>
          <a:ln w="9525" cap="flat" cmpd="sng">
            <a:solidFill>
              <a:srgbClr val="595959"/>
            </a:solidFill>
            <a:prstDash val="solid"/>
            <a:round/>
            <a:headEnd type="none" w="med" len="med"/>
            <a:tailEnd type="stealth" w="med" len="med"/>
          </a:ln>
        </p:spPr>
      </p:cxnSp>
      <p:sp>
        <p:nvSpPr>
          <p:cNvPr id="212" name="Google Shape;212;p24"/>
          <p:cNvSpPr/>
          <p:nvPr/>
        </p:nvSpPr>
        <p:spPr>
          <a:xfrm>
            <a:off x="6042475" y="3747993"/>
            <a:ext cx="1794900" cy="286500"/>
          </a:xfrm>
          <a:prstGeom prst="rect">
            <a:avLst/>
          </a:prstGeom>
          <a:solidFill>
            <a:srgbClr val="A4C2F4"/>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7" name="Google Shape;217;p25"/>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000000"/>
                </a:solidFill>
                <a:latin typeface="Roboto"/>
                <a:ea typeface="Roboto"/>
                <a:cs typeface="Roboto"/>
                <a:sym typeface="Roboto"/>
              </a:rPr>
              <a:t>Hands-on - Create your first image</a:t>
            </a:r>
            <a:endParaRPr sz="5200">
              <a:solidFill>
                <a:srgbClr val="000000"/>
              </a:solidFill>
              <a:latin typeface="Roboto"/>
              <a:ea typeface="Roboto"/>
              <a:cs typeface="Roboto"/>
              <a:sym typeface="Roboto"/>
            </a:endParaRPr>
          </a:p>
        </p:txBody>
      </p:sp>
      <p:sp>
        <p:nvSpPr>
          <p:cNvPr id="218" name="Google Shape;218;p25"/>
          <p:cNvSpPr txBox="1"/>
          <p:nvPr/>
        </p:nvSpPr>
        <p:spPr>
          <a:xfrm>
            <a:off x="311690" y="3283332"/>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595959"/>
                </a:solidFill>
                <a:latin typeface="Roboto"/>
                <a:ea typeface="Roboto"/>
                <a:cs typeface="Roboto"/>
                <a:sym typeface="Roboto"/>
              </a:rPr>
              <a:t>Refer -  </a:t>
            </a:r>
            <a:r>
              <a:rPr lang="en" sz="1600" u="sng" dirty="0">
                <a:solidFill>
                  <a:srgbClr val="0097A7"/>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https://docs.docker.com/v17.09/get-started/part2/#define-a-container-with-dockerfile</a:t>
            </a:r>
            <a:r>
              <a:rPr lang="en" sz="1600" dirty="0">
                <a:solidFill>
                  <a:srgbClr val="595959"/>
                </a:solidFill>
                <a:latin typeface="Roboto"/>
                <a:ea typeface="Roboto"/>
                <a:cs typeface="Roboto"/>
                <a:sym typeface="Roboto"/>
              </a:rPr>
              <a:t> verify with </a:t>
            </a:r>
            <a:r>
              <a:rPr lang="en" sz="1600" i="1" dirty="0">
                <a:solidFill>
                  <a:srgbClr val="595959"/>
                </a:solidFill>
                <a:latin typeface="Roboto"/>
                <a:ea typeface="Roboto"/>
                <a:cs typeface="Roboto"/>
                <a:sym typeface="Roboto"/>
              </a:rPr>
              <a:t>‘</a:t>
            </a:r>
            <a:r>
              <a:rPr lang="en" sz="1600" i="1" dirty="0">
                <a:solidFill>
                  <a:srgbClr val="333333"/>
                </a:solidFill>
                <a:latin typeface="Roboto"/>
                <a:ea typeface="Roboto"/>
                <a:cs typeface="Roboto"/>
                <a:sym typeface="Roboto"/>
              </a:rPr>
              <a:t>docker images</a:t>
            </a:r>
            <a:r>
              <a:rPr lang="en" sz="1600" dirty="0">
                <a:solidFill>
                  <a:srgbClr val="333333"/>
                </a:solidFill>
                <a:latin typeface="Roboto"/>
                <a:ea typeface="Roboto"/>
                <a:cs typeface="Roboto"/>
                <a:sym typeface="Roboto"/>
              </a:rPr>
              <a:t>’ command</a:t>
            </a:r>
            <a:endParaRPr sz="1600" dirty="0">
              <a:solidFill>
                <a:srgbClr val="333333"/>
              </a:solidFill>
              <a:latin typeface="Roboto"/>
              <a:ea typeface="Roboto"/>
              <a:cs typeface="Roboto"/>
              <a:sym typeface="Roboto"/>
            </a:endParaRPr>
          </a:p>
          <a:p>
            <a:pPr marL="0" lvl="0" indent="0" algn="ctr" rtl="0">
              <a:spcBef>
                <a:spcPts val="0"/>
              </a:spcBef>
              <a:spcAft>
                <a:spcPts val="0"/>
              </a:spcAft>
              <a:buNone/>
            </a:pPr>
            <a:endParaRPr sz="1600" dirty="0">
              <a:solidFill>
                <a:srgbClr val="333333"/>
              </a:solidFill>
              <a:latin typeface="Roboto"/>
              <a:ea typeface="Roboto"/>
              <a:cs typeface="Roboto"/>
              <a:sym typeface="Roboto"/>
            </a:endParaRPr>
          </a:p>
          <a:p>
            <a:pPr marL="0" lvl="0" indent="0" algn="ctr" rtl="0">
              <a:spcBef>
                <a:spcPts val="0"/>
              </a:spcBef>
              <a:spcAft>
                <a:spcPts val="0"/>
              </a:spcAft>
              <a:buNone/>
            </a:pPr>
            <a:endParaRPr sz="1600" dirty="0">
              <a:solidFill>
                <a:srgbClr val="333333"/>
              </a:solidFill>
              <a:latin typeface="Roboto"/>
              <a:ea typeface="Roboto"/>
              <a:cs typeface="Roboto"/>
              <a:sym typeface="Roboto"/>
            </a:endParaRPr>
          </a:p>
          <a:p>
            <a:pPr marL="0" lvl="0" indent="0" algn="ctr" rtl="0">
              <a:spcBef>
                <a:spcPts val="0"/>
              </a:spcBef>
              <a:spcAft>
                <a:spcPts val="0"/>
              </a:spcAft>
              <a:buNone/>
            </a:pPr>
            <a:r>
              <a:rPr lang="en" sz="1600" dirty="0">
                <a:solidFill>
                  <a:srgbClr val="333333"/>
                </a:solidFill>
                <a:latin typeface="Roboto"/>
                <a:ea typeface="Roboto"/>
                <a:cs typeface="Roboto"/>
                <a:sym typeface="Roboto"/>
              </a:rPr>
              <a:t>20 mins</a:t>
            </a:r>
            <a:endParaRPr sz="1600" dirty="0">
              <a:solidFill>
                <a:srgbClr val="333333"/>
              </a:solidFill>
              <a:latin typeface="Roboto"/>
              <a:ea typeface="Roboto"/>
              <a:cs typeface="Roboto"/>
              <a:sym typeface="Roboto"/>
            </a:endParaRPr>
          </a:p>
          <a:p>
            <a:pPr marL="0" lvl="0" indent="0" algn="ctr" rtl="0">
              <a:spcBef>
                <a:spcPts val="0"/>
              </a:spcBef>
              <a:spcAft>
                <a:spcPts val="0"/>
              </a:spcAft>
              <a:buNone/>
            </a:pPr>
            <a:endParaRPr sz="1600" dirty="0">
              <a:solidFill>
                <a:srgbClr val="333333"/>
              </a:solidFill>
              <a:highlight>
                <a:srgbClr val="F5F5F5"/>
              </a:highlight>
              <a:latin typeface="Roboto"/>
              <a:ea typeface="Roboto"/>
              <a:cs typeface="Roboto"/>
              <a:sym typeface="Roboto"/>
            </a:endParaRPr>
          </a:p>
          <a:p>
            <a:pPr marL="0" lvl="0" indent="0" algn="l" rtl="0">
              <a:lnSpc>
                <a:spcPct val="115000"/>
              </a:lnSpc>
              <a:spcBef>
                <a:spcPts val="1100"/>
              </a:spcBef>
              <a:spcAft>
                <a:spcPts val="0"/>
              </a:spcAft>
              <a:buNone/>
            </a:pPr>
            <a:endParaRPr sz="1600" dirty="0">
              <a:solidFill>
                <a:srgbClr val="254356"/>
              </a:solidFill>
              <a:highlight>
                <a:srgbClr val="FFFFFF"/>
              </a:highlight>
              <a:latin typeface="Roboto"/>
              <a:ea typeface="Roboto"/>
              <a:cs typeface="Roboto"/>
              <a:sym typeface="Roboto"/>
            </a:endParaRPr>
          </a:p>
          <a:p>
            <a:pPr marL="0" lvl="0" indent="0" algn="ctr" rtl="0">
              <a:spcBef>
                <a:spcPts val="1100"/>
              </a:spcBef>
              <a:spcAft>
                <a:spcPts val="0"/>
              </a:spcAft>
              <a:buNone/>
            </a:pPr>
            <a:r>
              <a:rPr lang="en" sz="1600" dirty="0">
                <a:solidFill>
                  <a:srgbClr val="595959"/>
                </a:solidFill>
                <a:latin typeface="Roboto"/>
                <a:ea typeface="Roboto"/>
                <a:cs typeface="Roboto"/>
                <a:sym typeface="Roboto"/>
              </a:rPr>
              <a:t>’</a:t>
            </a:r>
            <a:endParaRPr sz="1600" dirty="0">
              <a:solidFill>
                <a:srgbClr val="595959"/>
              </a:solidFill>
              <a:latin typeface="Roboto"/>
              <a:ea typeface="Roboto"/>
              <a:cs typeface="Roboto"/>
              <a:sym typeface="Roboto"/>
            </a:endParaRPr>
          </a:p>
          <a:p>
            <a:pPr marL="0" lvl="0" indent="0" algn="ctr" rtl="0">
              <a:spcBef>
                <a:spcPts val="0"/>
              </a:spcBef>
              <a:spcAft>
                <a:spcPts val="0"/>
              </a:spcAft>
              <a:buNone/>
            </a:pPr>
            <a:endParaRPr sz="1600" dirty="0">
              <a:solidFill>
                <a:srgbClr val="595959"/>
              </a:solidFill>
              <a:latin typeface="Roboto"/>
              <a:ea typeface="Roboto"/>
              <a:cs typeface="Roboto"/>
              <a:sym typeface="Roboto"/>
            </a:endParaRPr>
          </a:p>
          <a:p>
            <a:pPr marL="0" lvl="0" indent="0" algn="ctr" rtl="0">
              <a:spcBef>
                <a:spcPts val="0"/>
              </a:spcBef>
              <a:spcAft>
                <a:spcPts val="0"/>
              </a:spcAft>
              <a:buNone/>
            </a:pPr>
            <a:endParaRPr sz="1600" dirty="0">
              <a:solidFill>
                <a:srgbClr val="595959"/>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Containers</a:t>
            </a:r>
            <a:endParaRPr/>
          </a:p>
        </p:txBody>
      </p:sp>
      <p:sp>
        <p:nvSpPr>
          <p:cNvPr id="224" name="Google Shape;224;p26"/>
          <p:cNvSpPr/>
          <p:nvPr/>
        </p:nvSpPr>
        <p:spPr>
          <a:xfrm>
            <a:off x="2377200" y="1506925"/>
            <a:ext cx="3911700" cy="2229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a:t>Host OS</a:t>
            </a:r>
            <a:endParaRPr/>
          </a:p>
        </p:txBody>
      </p:sp>
      <p:sp>
        <p:nvSpPr>
          <p:cNvPr id="225" name="Google Shape;225;p26"/>
          <p:cNvSpPr/>
          <p:nvPr/>
        </p:nvSpPr>
        <p:spPr>
          <a:xfrm>
            <a:off x="2537275" y="19789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Container #1</a:t>
            </a:r>
            <a:endParaRPr/>
          </a:p>
        </p:txBody>
      </p:sp>
      <p:sp>
        <p:nvSpPr>
          <p:cNvPr id="226" name="Google Shape;226;p26"/>
          <p:cNvSpPr/>
          <p:nvPr/>
        </p:nvSpPr>
        <p:spPr>
          <a:xfrm>
            <a:off x="2537275" y="2784798"/>
            <a:ext cx="3621600" cy="5145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227" name="Google Shape;227;p26"/>
          <p:cNvSpPr/>
          <p:nvPr/>
        </p:nvSpPr>
        <p:spPr>
          <a:xfrm>
            <a:off x="3807767" y="19789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Container #2</a:t>
            </a:r>
            <a:endParaRPr/>
          </a:p>
        </p:txBody>
      </p:sp>
      <p:sp>
        <p:nvSpPr>
          <p:cNvPr id="228" name="Google Shape;228;p26"/>
          <p:cNvSpPr/>
          <p:nvPr/>
        </p:nvSpPr>
        <p:spPr>
          <a:xfrm>
            <a:off x="5051875" y="19789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Container #3</a:t>
            </a:r>
            <a:endParaRPr/>
          </a:p>
        </p:txBody>
      </p:sp>
      <p:sp>
        <p:nvSpPr>
          <p:cNvPr id="229" name="Google Shape;229;p26"/>
          <p:cNvSpPr txBox="1"/>
          <p:nvPr/>
        </p:nvSpPr>
        <p:spPr>
          <a:xfrm>
            <a:off x="381650" y="1903983"/>
            <a:ext cx="1382400" cy="15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Running </a:t>
            </a:r>
            <a:r>
              <a:rPr lang="en" b="1"/>
              <a:t>ps -ef </a:t>
            </a:r>
            <a:r>
              <a:rPr lang="en"/>
              <a:t>inside the container will </a:t>
            </a:r>
            <a:r>
              <a:rPr lang="en" b="1"/>
              <a:t>only list 1</a:t>
            </a:r>
            <a:r>
              <a:rPr lang="en"/>
              <a:t> process</a:t>
            </a:r>
            <a:endParaRPr/>
          </a:p>
        </p:txBody>
      </p:sp>
      <p:sp>
        <p:nvSpPr>
          <p:cNvPr id="230" name="Google Shape;230;p26"/>
          <p:cNvSpPr/>
          <p:nvPr/>
        </p:nvSpPr>
        <p:spPr>
          <a:xfrm>
            <a:off x="2465900" y="1868087"/>
            <a:ext cx="1245300" cy="741000"/>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3736392" y="1868087"/>
            <a:ext cx="1245300" cy="741000"/>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4955592" y="1868087"/>
            <a:ext cx="1245300" cy="741000"/>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26"/>
          <p:cNvCxnSpPr>
            <a:stCxn id="232" idx="3"/>
          </p:cNvCxnSpPr>
          <p:nvPr/>
        </p:nvCxnSpPr>
        <p:spPr>
          <a:xfrm rot="10800000" flipH="1">
            <a:off x="6200892" y="2229287"/>
            <a:ext cx="885300" cy="9300"/>
          </a:xfrm>
          <a:prstGeom prst="straightConnector1">
            <a:avLst/>
          </a:prstGeom>
          <a:noFill/>
          <a:ln w="9525" cap="flat" cmpd="sng">
            <a:solidFill>
              <a:srgbClr val="595959"/>
            </a:solidFill>
            <a:prstDash val="solid"/>
            <a:round/>
            <a:headEnd type="triangle" w="med" len="med"/>
            <a:tailEnd type="none" w="med" len="med"/>
          </a:ln>
        </p:spPr>
      </p:cxnSp>
      <p:sp>
        <p:nvSpPr>
          <p:cNvPr id="234" name="Google Shape;234;p26"/>
          <p:cNvSpPr txBox="1"/>
          <p:nvPr/>
        </p:nvSpPr>
        <p:spPr>
          <a:xfrm>
            <a:off x="7087250" y="1751583"/>
            <a:ext cx="1382400" cy="15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Containers cannot access files, network, processes etc. from the host machine.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it work?</a:t>
            </a:r>
            <a:endParaRPr/>
          </a:p>
        </p:txBody>
      </p:sp>
      <p:sp>
        <p:nvSpPr>
          <p:cNvPr id="240" name="Google Shape;240;p27"/>
          <p:cNvSpPr/>
          <p:nvPr/>
        </p:nvSpPr>
        <p:spPr>
          <a:xfrm>
            <a:off x="2377200" y="1506925"/>
            <a:ext cx="3911700" cy="2229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Host OS</a:t>
            </a:r>
            <a:endParaRPr>
              <a:latin typeface="Roboto"/>
              <a:ea typeface="Roboto"/>
              <a:cs typeface="Roboto"/>
              <a:sym typeface="Roboto"/>
            </a:endParaRPr>
          </a:p>
        </p:txBody>
      </p:sp>
      <p:sp>
        <p:nvSpPr>
          <p:cNvPr id="241" name="Google Shape;241;p27"/>
          <p:cNvSpPr/>
          <p:nvPr/>
        </p:nvSpPr>
        <p:spPr>
          <a:xfrm>
            <a:off x="3560375" y="1751575"/>
            <a:ext cx="1531800" cy="876300"/>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42" name="Google Shape;242;p27"/>
          <p:cNvSpPr/>
          <p:nvPr/>
        </p:nvSpPr>
        <p:spPr>
          <a:xfrm>
            <a:off x="4005550" y="1962300"/>
            <a:ext cx="728100" cy="3660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app.py</a:t>
            </a:r>
            <a:endParaRPr sz="1200">
              <a:latin typeface="Roboto"/>
              <a:ea typeface="Roboto"/>
              <a:cs typeface="Roboto"/>
              <a:sym typeface="Roboto"/>
            </a:endParaRPr>
          </a:p>
        </p:txBody>
      </p:sp>
      <p:sp>
        <p:nvSpPr>
          <p:cNvPr id="243" name="Google Shape;243;p27"/>
          <p:cNvSpPr/>
          <p:nvPr/>
        </p:nvSpPr>
        <p:spPr>
          <a:xfrm>
            <a:off x="2537275" y="2784798"/>
            <a:ext cx="3621600" cy="5145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Docker Engine</a:t>
            </a:r>
            <a:endParaRPr>
              <a:latin typeface="Roboto"/>
              <a:ea typeface="Roboto"/>
              <a:cs typeface="Roboto"/>
              <a:sym typeface="Roboto"/>
            </a:endParaRPr>
          </a:p>
        </p:txBody>
      </p:sp>
      <p:sp>
        <p:nvSpPr>
          <p:cNvPr id="244" name="Google Shape;244;p27"/>
          <p:cNvSpPr txBox="1"/>
          <p:nvPr/>
        </p:nvSpPr>
        <p:spPr>
          <a:xfrm>
            <a:off x="6787425" y="1531852"/>
            <a:ext cx="1917900" cy="15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/data</a:t>
            </a:r>
            <a:r>
              <a:rPr lang="en">
                <a:latin typeface="Roboto"/>
                <a:ea typeface="Roboto"/>
                <a:cs typeface="Roboto"/>
                <a:sym typeface="Roboto"/>
              </a:rPr>
              <a:t> inside the container maps to </a:t>
            </a:r>
            <a:r>
              <a:rPr lang="en" b="1">
                <a:latin typeface="Roboto"/>
                <a:ea typeface="Roboto"/>
                <a:cs typeface="Roboto"/>
                <a:sym typeface="Roboto"/>
              </a:rPr>
              <a:t>/user/mysql/data</a:t>
            </a:r>
            <a:r>
              <a:rPr lang="en">
                <a:latin typeface="Roboto"/>
                <a:ea typeface="Roboto"/>
                <a:cs typeface="Roboto"/>
                <a:sym typeface="Roboto"/>
              </a:rPr>
              <a:t> on the host machine</a:t>
            </a:r>
            <a:endParaRPr>
              <a:latin typeface="Roboto"/>
              <a:ea typeface="Roboto"/>
              <a:cs typeface="Roboto"/>
              <a:sym typeface="Roboto"/>
            </a:endParaRPr>
          </a:p>
        </p:txBody>
      </p:sp>
      <p:cxnSp>
        <p:nvCxnSpPr>
          <p:cNvPr id="245" name="Google Shape;245;p27"/>
          <p:cNvCxnSpPr/>
          <p:nvPr/>
        </p:nvCxnSpPr>
        <p:spPr>
          <a:xfrm>
            <a:off x="3350117" y="2054900"/>
            <a:ext cx="448200" cy="0"/>
          </a:xfrm>
          <a:prstGeom prst="straightConnector1">
            <a:avLst/>
          </a:prstGeom>
          <a:noFill/>
          <a:ln w="28575" cap="flat" cmpd="sng">
            <a:solidFill>
              <a:srgbClr val="4A86E8"/>
            </a:solidFill>
            <a:prstDash val="solid"/>
            <a:round/>
            <a:headEnd type="none" w="med" len="med"/>
            <a:tailEnd type="none" w="med" len="med"/>
          </a:ln>
        </p:spPr>
      </p:cxnSp>
      <p:cxnSp>
        <p:nvCxnSpPr>
          <p:cNvPr id="246" name="Google Shape;246;p27"/>
          <p:cNvCxnSpPr/>
          <p:nvPr/>
        </p:nvCxnSpPr>
        <p:spPr>
          <a:xfrm>
            <a:off x="3362571" y="2207300"/>
            <a:ext cx="448200" cy="0"/>
          </a:xfrm>
          <a:prstGeom prst="straightConnector1">
            <a:avLst/>
          </a:prstGeom>
          <a:noFill/>
          <a:ln w="28575" cap="flat" cmpd="sng">
            <a:solidFill>
              <a:srgbClr val="4A86E8"/>
            </a:solidFill>
            <a:prstDash val="solid"/>
            <a:round/>
            <a:headEnd type="none" w="med" len="med"/>
            <a:tailEnd type="none" w="med" len="med"/>
          </a:ln>
        </p:spPr>
      </p:cxnSp>
      <p:cxnSp>
        <p:nvCxnSpPr>
          <p:cNvPr id="247" name="Google Shape;247;p27"/>
          <p:cNvCxnSpPr/>
          <p:nvPr/>
        </p:nvCxnSpPr>
        <p:spPr>
          <a:xfrm>
            <a:off x="4874117" y="2067354"/>
            <a:ext cx="448200" cy="0"/>
          </a:xfrm>
          <a:prstGeom prst="straightConnector1">
            <a:avLst/>
          </a:prstGeom>
          <a:noFill/>
          <a:ln w="28575" cap="flat" cmpd="sng">
            <a:solidFill>
              <a:srgbClr val="4A86E8"/>
            </a:solidFill>
            <a:prstDash val="solid"/>
            <a:round/>
            <a:headEnd type="none" w="med" len="med"/>
            <a:tailEnd type="none" w="med" len="med"/>
          </a:ln>
        </p:spPr>
      </p:cxnSp>
      <p:cxnSp>
        <p:nvCxnSpPr>
          <p:cNvPr id="248" name="Google Shape;248;p27"/>
          <p:cNvCxnSpPr/>
          <p:nvPr/>
        </p:nvCxnSpPr>
        <p:spPr>
          <a:xfrm>
            <a:off x="4886571" y="2219754"/>
            <a:ext cx="448200" cy="0"/>
          </a:xfrm>
          <a:prstGeom prst="straightConnector1">
            <a:avLst/>
          </a:prstGeom>
          <a:noFill/>
          <a:ln w="28575" cap="flat" cmpd="sng">
            <a:solidFill>
              <a:srgbClr val="4A86E8"/>
            </a:solidFill>
            <a:prstDash val="solid"/>
            <a:round/>
            <a:headEnd type="none" w="med" len="med"/>
            <a:tailEnd type="none" w="med" len="med"/>
          </a:ln>
        </p:spPr>
      </p:cxnSp>
      <p:sp>
        <p:nvSpPr>
          <p:cNvPr id="249" name="Google Shape;249;p27"/>
          <p:cNvSpPr txBox="1"/>
          <p:nvPr/>
        </p:nvSpPr>
        <p:spPr>
          <a:xfrm>
            <a:off x="3120416" y="2311175"/>
            <a:ext cx="572700" cy="1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4000</a:t>
            </a:r>
            <a:endParaRPr sz="1000">
              <a:latin typeface="Roboto"/>
              <a:ea typeface="Roboto"/>
              <a:cs typeface="Roboto"/>
              <a:sym typeface="Roboto"/>
            </a:endParaRPr>
          </a:p>
        </p:txBody>
      </p:sp>
      <p:sp>
        <p:nvSpPr>
          <p:cNvPr id="250" name="Google Shape;250;p27"/>
          <p:cNvSpPr txBox="1"/>
          <p:nvPr/>
        </p:nvSpPr>
        <p:spPr>
          <a:xfrm>
            <a:off x="3540254" y="2311175"/>
            <a:ext cx="572700" cy="1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80</a:t>
            </a:r>
            <a:endParaRPr sz="1000">
              <a:latin typeface="Roboto"/>
              <a:ea typeface="Roboto"/>
              <a:cs typeface="Roboto"/>
              <a:sym typeface="Roboto"/>
            </a:endParaRPr>
          </a:p>
        </p:txBody>
      </p:sp>
      <p:sp>
        <p:nvSpPr>
          <p:cNvPr id="251" name="Google Shape;251;p27"/>
          <p:cNvSpPr txBox="1"/>
          <p:nvPr/>
        </p:nvSpPr>
        <p:spPr>
          <a:xfrm>
            <a:off x="4569692" y="2259883"/>
            <a:ext cx="572700" cy="1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/data</a:t>
            </a:r>
            <a:endParaRPr sz="1000">
              <a:latin typeface="Roboto"/>
              <a:ea typeface="Roboto"/>
              <a:cs typeface="Roboto"/>
              <a:sym typeface="Roboto"/>
            </a:endParaRPr>
          </a:p>
        </p:txBody>
      </p:sp>
      <p:sp>
        <p:nvSpPr>
          <p:cNvPr id="252" name="Google Shape;252;p27"/>
          <p:cNvSpPr txBox="1"/>
          <p:nvPr/>
        </p:nvSpPr>
        <p:spPr>
          <a:xfrm>
            <a:off x="5142400" y="2234967"/>
            <a:ext cx="1058700" cy="1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/user/mysql/data</a:t>
            </a:r>
            <a:endParaRPr sz="1000">
              <a:latin typeface="Roboto"/>
              <a:ea typeface="Roboto"/>
              <a:cs typeface="Roboto"/>
              <a:sym typeface="Roboto"/>
            </a:endParaRPr>
          </a:p>
        </p:txBody>
      </p:sp>
      <p:sp>
        <p:nvSpPr>
          <p:cNvPr id="253" name="Google Shape;253;p27"/>
          <p:cNvSpPr txBox="1"/>
          <p:nvPr/>
        </p:nvSpPr>
        <p:spPr>
          <a:xfrm>
            <a:off x="310425" y="1616928"/>
            <a:ext cx="1917900" cy="15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Inside the container, our app.py runs on port </a:t>
            </a:r>
            <a:r>
              <a:rPr lang="en" b="1">
                <a:latin typeface="Roboto"/>
                <a:ea typeface="Roboto"/>
                <a:cs typeface="Roboto"/>
                <a:sym typeface="Roboto"/>
              </a:rPr>
              <a:t>80</a:t>
            </a:r>
            <a:r>
              <a:rPr lang="en">
                <a:latin typeface="Roboto"/>
                <a:ea typeface="Roboto"/>
                <a:cs typeface="Roboto"/>
                <a:sym typeface="Roboto"/>
              </a:rPr>
              <a: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But outside, the port is exposed as </a:t>
            </a:r>
            <a:r>
              <a:rPr lang="en" b="1">
                <a:latin typeface="Roboto"/>
                <a:ea typeface="Roboto"/>
                <a:cs typeface="Roboto"/>
                <a:sym typeface="Roboto"/>
              </a:rPr>
              <a:t>4000</a:t>
            </a:r>
            <a:r>
              <a:rPr lang="en">
                <a:latin typeface="Roboto"/>
                <a:ea typeface="Roboto"/>
                <a:cs typeface="Roboto"/>
                <a:sym typeface="Roboto"/>
              </a:rPr>
              <a:t>.</a:t>
            </a:r>
            <a:endParaRPr>
              <a:latin typeface="Roboto"/>
              <a:ea typeface="Roboto"/>
              <a:cs typeface="Roboto"/>
              <a:sym typeface="Roboto"/>
            </a:endParaRPr>
          </a:p>
        </p:txBody>
      </p:sp>
      <p:cxnSp>
        <p:nvCxnSpPr>
          <p:cNvPr id="254" name="Google Shape;254;p27"/>
          <p:cNvCxnSpPr>
            <a:stCxn id="253" idx="3"/>
            <a:endCxn id="249" idx="1"/>
          </p:cNvCxnSpPr>
          <p:nvPr/>
        </p:nvCxnSpPr>
        <p:spPr>
          <a:xfrm rot="10800000" flipH="1">
            <a:off x="2228325" y="2398278"/>
            <a:ext cx="892200" cy="3300"/>
          </a:xfrm>
          <a:prstGeom prst="straightConnector1">
            <a:avLst/>
          </a:prstGeom>
          <a:noFill/>
          <a:ln w="9525" cap="flat" cmpd="sng">
            <a:solidFill>
              <a:srgbClr val="595959"/>
            </a:solidFill>
            <a:prstDash val="solid"/>
            <a:round/>
            <a:headEnd type="none" w="med" len="med"/>
            <a:tailEnd type="triangle" w="med" len="med"/>
          </a:ln>
        </p:spPr>
      </p:cxnSp>
      <p:cxnSp>
        <p:nvCxnSpPr>
          <p:cNvPr id="255" name="Google Shape;255;p27"/>
          <p:cNvCxnSpPr>
            <a:stCxn id="244" idx="1"/>
            <a:endCxn id="252" idx="3"/>
          </p:cNvCxnSpPr>
          <p:nvPr/>
        </p:nvCxnSpPr>
        <p:spPr>
          <a:xfrm flipH="1">
            <a:off x="6201225" y="2316502"/>
            <a:ext cx="586200" cy="5700"/>
          </a:xfrm>
          <a:prstGeom prst="straightConnector1">
            <a:avLst/>
          </a:prstGeom>
          <a:noFill/>
          <a:ln w="9525" cap="flat" cmpd="sng">
            <a:solidFill>
              <a:srgbClr val="595959"/>
            </a:solidFill>
            <a:prstDash val="solid"/>
            <a:round/>
            <a:headEnd type="none" w="med" len="med"/>
            <a:tailEnd type="triangle" w="med" len="med"/>
          </a:ln>
        </p:spPr>
      </p:cxnSp>
      <p:sp>
        <p:nvSpPr>
          <p:cNvPr id="256" name="Google Shape;256;p27"/>
          <p:cNvSpPr txBox="1"/>
          <p:nvPr/>
        </p:nvSpPr>
        <p:spPr>
          <a:xfrm>
            <a:off x="1208400" y="3864352"/>
            <a:ext cx="6727200" cy="7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 container have all the required resources attached to it or has a way to to do it - Storage, RAM, Processing, Cache, Ports, health check, etc.</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Entrypoint and CMD</a:t>
            </a:r>
            <a:endParaRPr/>
          </a:p>
        </p:txBody>
      </p:sp>
      <p:sp>
        <p:nvSpPr>
          <p:cNvPr id="262" name="Google Shape;262;p28"/>
          <p:cNvSpPr txBox="1"/>
          <p:nvPr/>
        </p:nvSpPr>
        <p:spPr>
          <a:xfrm>
            <a:off x="435900" y="1145775"/>
            <a:ext cx="7572000" cy="2804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b="1">
                <a:solidFill>
                  <a:schemeClr val="dk1"/>
                </a:solidFill>
                <a:latin typeface="Roboto"/>
                <a:ea typeface="Roboto"/>
                <a:cs typeface="Roboto"/>
                <a:sym typeface="Roboto"/>
              </a:rPr>
              <a:t>RUN</a:t>
            </a:r>
            <a:r>
              <a:rPr lang="en">
                <a:solidFill>
                  <a:schemeClr val="dk1"/>
                </a:solidFill>
                <a:latin typeface="Roboto"/>
                <a:ea typeface="Roboto"/>
                <a:cs typeface="Roboto"/>
                <a:sym typeface="Roboto"/>
              </a:rPr>
              <a:t> lets you execute commands inside of your Docker image. These commands get executed once at build time and get written into your Docker image as a new layer.</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b="1">
                <a:latin typeface="Roboto"/>
                <a:ea typeface="Roboto"/>
                <a:cs typeface="Roboto"/>
                <a:sym typeface="Roboto"/>
              </a:rPr>
              <a:t>ENTRYPOINT</a:t>
            </a:r>
            <a:r>
              <a:rPr lang="en">
                <a:latin typeface="Roboto"/>
                <a:ea typeface="Roboto"/>
                <a:cs typeface="Roboto"/>
                <a:sym typeface="Roboto"/>
              </a:rPr>
              <a:t> is the executable used to start the container</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b="1">
                <a:latin typeface="Roboto"/>
                <a:ea typeface="Roboto"/>
                <a:cs typeface="Roboto"/>
                <a:sym typeface="Roboto"/>
              </a:rPr>
              <a:t>CMD</a:t>
            </a:r>
            <a:r>
              <a:rPr lang="en">
                <a:latin typeface="Roboto"/>
                <a:ea typeface="Roboto"/>
                <a:cs typeface="Roboto"/>
                <a:sym typeface="Roboto"/>
              </a:rPr>
              <a:t> is the default arguments provided to the ENTRYPOINT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Both Entrypoint and CMD can be set in the Dockerfile (hence Image). Both can be overridden by the operator.</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For mysql, ENTRYPOINT = docker-entrypoint.sh</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sp>
        <p:nvSpPr>
          <p:cNvPr id="267" name="Google Shape;267;p29"/>
          <p:cNvSpPr txBox="1">
            <a:spLocks noGrp="1"/>
          </p:cNvSpPr>
          <p:nvPr>
            <p:ph type="title"/>
          </p:nvPr>
        </p:nvSpPr>
        <p:spPr>
          <a:xfrm>
            <a:off x="311700" y="168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Best Practices</a:t>
            </a:r>
            <a:endParaRPr b="1"/>
          </a:p>
        </p:txBody>
      </p:sp>
      <p:sp>
        <p:nvSpPr>
          <p:cNvPr id="268" name="Google Shape;268;p29"/>
          <p:cNvSpPr txBox="1">
            <a:spLocks noGrp="1"/>
          </p:cNvSpPr>
          <p:nvPr>
            <p:ph type="body" idx="1"/>
          </p:nvPr>
        </p:nvSpPr>
        <p:spPr>
          <a:xfrm>
            <a:off x="369900" y="708675"/>
            <a:ext cx="8520600" cy="4434900"/>
          </a:xfrm>
          <a:prstGeom prst="rect">
            <a:avLst/>
          </a:prstGeom>
        </p:spPr>
        <p:txBody>
          <a:bodyPr spcFirstLastPara="1" wrap="square" lIns="91425" tIns="91425" rIns="91425" bIns="91425" anchor="t" anchorCtr="0">
            <a:noAutofit/>
          </a:bodyPr>
          <a:lstStyle/>
          <a:p>
            <a:pPr marL="457200" marR="0" lvl="0" indent="-301625" algn="l" rtl="0">
              <a:lnSpc>
                <a:spcPct val="150000"/>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Make sure that you’re pushing the image to private Dockerhub repository.</a:t>
            </a:r>
            <a:endParaRPr sz="1150">
              <a:solidFill>
                <a:srgbClr val="000000"/>
              </a:solidFill>
              <a:highlight>
                <a:srgbClr val="FAFAFA"/>
              </a:highlight>
              <a:latin typeface="Roboto"/>
              <a:ea typeface="Roboto"/>
              <a:cs typeface="Roboto"/>
              <a:sym typeface="Roboto"/>
            </a:endParaRPr>
          </a:p>
          <a:p>
            <a:pPr marL="457200" lvl="0" indent="-301625" algn="l" rtl="0">
              <a:lnSpc>
                <a:spcPct val="117391"/>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Do not Store Sensitive Data inside a Container Image</a:t>
            </a:r>
            <a:endParaRPr sz="1150">
              <a:solidFill>
                <a:srgbClr val="000000"/>
              </a:solidFill>
              <a:highlight>
                <a:srgbClr val="FAFAFA"/>
              </a:highlight>
              <a:latin typeface="Roboto"/>
              <a:ea typeface="Roboto"/>
              <a:cs typeface="Roboto"/>
              <a:sym typeface="Roboto"/>
            </a:endParaRPr>
          </a:p>
          <a:p>
            <a:pPr marL="457200" marR="0" lvl="0" indent="0" algn="l" rtl="0">
              <a:lnSpc>
                <a:spcPct val="150000"/>
              </a:lnSpc>
              <a:spcBef>
                <a:spcPts val="0"/>
              </a:spcBef>
              <a:spcAft>
                <a:spcPts val="0"/>
              </a:spcAft>
              <a:buNone/>
            </a:pPr>
            <a:r>
              <a:rPr lang="en" sz="1150">
                <a:solidFill>
                  <a:srgbClr val="000000"/>
                </a:solidFill>
                <a:highlight>
                  <a:srgbClr val="FAFAFA"/>
                </a:highlight>
                <a:latin typeface="Roboto"/>
                <a:ea typeface="Roboto"/>
                <a:cs typeface="Roboto"/>
                <a:sym typeface="Roboto"/>
              </a:rPr>
              <a:t> 	- The tokens and keys must be kept outside of the Dockerfile</a:t>
            </a:r>
            <a:endParaRPr sz="1150">
              <a:solidFill>
                <a:srgbClr val="000000"/>
              </a:solidFill>
              <a:highlight>
                <a:srgbClr val="FAFAFA"/>
              </a:highlight>
              <a:latin typeface="Roboto"/>
              <a:ea typeface="Roboto"/>
              <a:cs typeface="Roboto"/>
              <a:sym typeface="Roboto"/>
            </a:endParaRPr>
          </a:p>
          <a:p>
            <a:pPr marL="457200" marR="0" lvl="0" indent="-301625" algn="l" rtl="0">
              <a:lnSpc>
                <a:spcPct val="150000"/>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Scan docker image for known vulnerabilities </a:t>
            </a:r>
            <a:endParaRPr sz="1150">
              <a:solidFill>
                <a:srgbClr val="000000"/>
              </a:solidFill>
              <a:highlight>
                <a:srgbClr val="FAFAFA"/>
              </a:highlight>
              <a:latin typeface="Roboto"/>
              <a:ea typeface="Roboto"/>
              <a:cs typeface="Roboto"/>
              <a:sym typeface="Roboto"/>
            </a:endParaRPr>
          </a:p>
          <a:p>
            <a:pPr marL="914400" marR="0" lvl="1" indent="-301625" algn="l" rtl="0">
              <a:lnSpc>
                <a:spcPct val="150000"/>
              </a:lnSpc>
              <a:spcBef>
                <a:spcPts val="0"/>
              </a:spcBef>
              <a:spcAft>
                <a:spcPts val="0"/>
              </a:spcAft>
              <a:buClr>
                <a:srgbClr val="000000"/>
              </a:buClr>
              <a:buSzPts val="1150"/>
              <a:buChar char="-"/>
            </a:pPr>
            <a:r>
              <a:rPr lang="en" sz="1150">
                <a:solidFill>
                  <a:srgbClr val="000000"/>
                </a:solidFill>
                <a:highlight>
                  <a:srgbClr val="FAFAFA"/>
                </a:highlight>
                <a:latin typeface="Roboto"/>
                <a:ea typeface="Roboto"/>
                <a:cs typeface="Roboto"/>
                <a:sym typeface="Roboto"/>
              </a:rPr>
              <a:t>one way of protecting against vulnerabilities in </a:t>
            </a:r>
            <a:r>
              <a:rPr lang="en" sz="1150">
                <a:solidFill>
                  <a:srgbClr val="000000"/>
                </a:solidFill>
                <a:highlight>
                  <a:srgbClr val="FAFAFA"/>
                </a:highlight>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open source security software</a:t>
            </a:r>
            <a:r>
              <a:rPr lang="en" sz="1150">
                <a:solidFill>
                  <a:srgbClr val="000000"/>
                </a:solidFill>
                <a:highlight>
                  <a:srgbClr val="FAFAFA"/>
                </a:highlight>
                <a:latin typeface="Roboto"/>
                <a:ea typeface="Roboto"/>
                <a:cs typeface="Roboto"/>
                <a:sym typeface="Roboto"/>
              </a:rPr>
              <a:t> is to use tools such as </a:t>
            </a:r>
            <a:r>
              <a:rPr lang="en" sz="1150" b="1">
                <a:solidFill>
                  <a:srgbClr val="000000"/>
                </a:solidFill>
                <a:highlight>
                  <a:srgbClr val="FAFAFA"/>
                </a:highlight>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Snyk</a:t>
            </a:r>
            <a:r>
              <a:rPr lang="en" sz="1150">
                <a:solidFill>
                  <a:srgbClr val="000000"/>
                </a:solidFill>
                <a:highlight>
                  <a:srgbClr val="FAFAFA"/>
                </a:highlight>
                <a:latin typeface="Roboto"/>
                <a:ea typeface="Roboto"/>
                <a:cs typeface="Roboto"/>
                <a:sym typeface="Roboto"/>
              </a:rPr>
              <a:t>	</a:t>
            </a:r>
            <a:endParaRPr sz="1150">
              <a:solidFill>
                <a:srgbClr val="000000"/>
              </a:solidFill>
              <a:highlight>
                <a:srgbClr val="FAFAFA"/>
              </a:highlight>
              <a:latin typeface="Roboto"/>
              <a:ea typeface="Roboto"/>
              <a:cs typeface="Roboto"/>
              <a:sym typeface="Roboto"/>
            </a:endParaRPr>
          </a:p>
          <a:p>
            <a:pPr marL="457200" lvl="0" indent="-301625" algn="l" rtl="0">
              <a:lnSpc>
                <a:spcPct val="150000"/>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Use multi-stage build for small and secure images</a:t>
            </a:r>
            <a:endParaRPr sz="1150">
              <a:solidFill>
                <a:srgbClr val="000000"/>
              </a:solidFill>
              <a:highlight>
                <a:srgbClr val="FAFAFA"/>
              </a:highlight>
              <a:latin typeface="Roboto"/>
              <a:ea typeface="Roboto"/>
              <a:cs typeface="Roboto"/>
              <a:sym typeface="Roboto"/>
            </a:endParaRPr>
          </a:p>
          <a:p>
            <a:pPr marL="914400" lvl="1" indent="-301625" algn="l" rtl="0">
              <a:lnSpc>
                <a:spcPct val="150000"/>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For smaller base images, use alpine and slim</a:t>
            </a:r>
            <a:endParaRPr sz="1150">
              <a:solidFill>
                <a:srgbClr val="000000"/>
              </a:solidFill>
              <a:highlight>
                <a:srgbClr val="FAFAFA"/>
              </a:highlight>
              <a:latin typeface="Roboto"/>
              <a:ea typeface="Roboto"/>
              <a:cs typeface="Roboto"/>
              <a:sym typeface="Roboto"/>
            </a:endParaRPr>
          </a:p>
          <a:p>
            <a:pPr marL="457200" lvl="0" indent="-301625" algn="l" rtl="0">
              <a:lnSpc>
                <a:spcPct val="117391"/>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Use LABEL to Catalog your Images</a:t>
            </a:r>
            <a:endParaRPr sz="1150">
              <a:solidFill>
                <a:srgbClr val="000000"/>
              </a:solidFill>
              <a:highlight>
                <a:srgbClr val="FAFAFA"/>
              </a:highlight>
              <a:latin typeface="Roboto"/>
              <a:ea typeface="Roboto"/>
              <a:cs typeface="Roboto"/>
              <a:sym typeface="Roboto"/>
            </a:endParaRPr>
          </a:p>
          <a:p>
            <a:pPr marL="914400" lvl="1" indent="-301625" algn="l" rtl="0">
              <a:lnSpc>
                <a:spcPct val="117391"/>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Ex: LABEL maintainer="ab@abcd.com"</a:t>
            </a:r>
            <a:endParaRPr sz="1150">
              <a:solidFill>
                <a:srgbClr val="000000"/>
              </a:solidFill>
              <a:highlight>
                <a:srgbClr val="FAFAFA"/>
              </a:highlight>
              <a:latin typeface="Roboto"/>
              <a:ea typeface="Roboto"/>
              <a:cs typeface="Roboto"/>
              <a:sym typeface="Roboto"/>
            </a:endParaRPr>
          </a:p>
          <a:p>
            <a:pPr marL="457200" lvl="0" indent="-301625" algn="l" rtl="0">
              <a:lnSpc>
                <a:spcPct val="117391"/>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Use a Non-Root Container</a:t>
            </a:r>
            <a:endParaRPr sz="2250">
              <a:solidFill>
                <a:srgbClr val="292929"/>
              </a:solidFill>
              <a:highlight>
                <a:srgbClr val="FFFFFF"/>
              </a:highlight>
              <a:latin typeface="Roboto"/>
              <a:ea typeface="Roboto"/>
              <a:cs typeface="Roboto"/>
              <a:sym typeface="Roboto"/>
            </a:endParaRPr>
          </a:p>
          <a:p>
            <a:pPr marL="914400" lvl="1" indent="-301625" algn="l" rtl="0">
              <a:lnSpc>
                <a:spcPct val="117391"/>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By default, Docker containers run as root. This is not desirable due to security concerns.</a:t>
            </a:r>
            <a:endParaRPr sz="1150">
              <a:solidFill>
                <a:srgbClr val="000000"/>
              </a:solidFill>
              <a:highlight>
                <a:srgbClr val="FAFAFA"/>
              </a:highlight>
              <a:latin typeface="Roboto"/>
              <a:ea typeface="Roboto"/>
              <a:cs typeface="Roboto"/>
              <a:sym typeface="Roboto"/>
            </a:endParaRPr>
          </a:p>
          <a:p>
            <a:pPr marL="457200" lvl="0" indent="-301625" algn="l" rtl="0">
              <a:lnSpc>
                <a:spcPct val="117391"/>
              </a:lnSpc>
              <a:spcBef>
                <a:spcPts val="0"/>
              </a:spcBef>
              <a:spcAft>
                <a:spcPts val="0"/>
              </a:spcAft>
              <a:buClr>
                <a:srgbClr val="000000"/>
              </a:buClr>
              <a:buSzPts val="1150"/>
              <a:buFont typeface="Roboto"/>
              <a:buChar char="-"/>
            </a:pPr>
            <a:r>
              <a:rPr lang="en" sz="1150">
                <a:solidFill>
                  <a:srgbClr val="000000"/>
                </a:solidFill>
                <a:highlight>
                  <a:srgbClr val="FAFAFA"/>
                </a:highlight>
                <a:latin typeface="Roboto"/>
                <a:ea typeface="Roboto"/>
                <a:cs typeface="Roboto"/>
                <a:sym typeface="Roboto"/>
              </a:rPr>
              <a:t>Do not Store Data or Logs Inside Containers</a:t>
            </a:r>
            <a:endParaRPr sz="1150">
              <a:solidFill>
                <a:srgbClr val="000000"/>
              </a:solidFill>
              <a:highlight>
                <a:srgbClr val="FAFAFA"/>
              </a:highlight>
              <a:latin typeface="Roboto"/>
              <a:ea typeface="Roboto"/>
              <a:cs typeface="Roboto"/>
              <a:sym typeface="Roboto"/>
            </a:endParaRPr>
          </a:p>
          <a:p>
            <a:pPr marL="914400" lvl="1" indent="-301625" algn="l" rtl="0">
              <a:lnSpc>
                <a:spcPct val="150000"/>
              </a:lnSpc>
              <a:spcBef>
                <a:spcPts val="0"/>
              </a:spcBef>
              <a:spcAft>
                <a:spcPts val="0"/>
              </a:spcAft>
              <a:buClr>
                <a:srgbClr val="000000"/>
              </a:buClr>
              <a:buSzPts val="1150"/>
              <a:buFont typeface="Roboto"/>
              <a:buChar char="-"/>
            </a:pPr>
            <a:r>
              <a:rPr lang="en" sz="1150">
                <a:solidFill>
                  <a:schemeClr val="dk1"/>
                </a:solidFill>
                <a:highlight>
                  <a:srgbClr val="FAFAFA"/>
                </a:highlight>
                <a:latin typeface="Roboto"/>
                <a:ea typeface="Roboto"/>
                <a:cs typeface="Roboto"/>
                <a:sym typeface="Roboto"/>
              </a:rPr>
              <a:t>Containers are ideal for stateless applications that are transient in nature and are meant to be ephemeral aka (short-lived).</a:t>
            </a:r>
            <a:endParaRPr sz="1150">
              <a:solidFill>
                <a:srgbClr val="000000"/>
              </a:solidFill>
              <a:highlight>
                <a:srgbClr val="FAFAFA"/>
              </a:highlight>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n" sz="1150">
                <a:solidFill>
                  <a:schemeClr val="dk1"/>
                </a:solidFill>
                <a:highlight>
                  <a:srgbClr val="FAFAFA"/>
                </a:highlight>
                <a:latin typeface="Roboto"/>
                <a:ea typeface="Roboto"/>
                <a:cs typeface="Roboto"/>
                <a:sym typeface="Roboto"/>
              </a:rPr>
              <a:t>Use only trusted base images when building your containers.</a:t>
            </a:r>
            <a:endParaRPr sz="1150">
              <a:solidFill>
                <a:schemeClr val="dk1"/>
              </a:solidFill>
              <a:highlight>
                <a:srgbClr val="FAFAFA"/>
              </a:highlight>
              <a:latin typeface="Roboto"/>
              <a:ea typeface="Roboto"/>
              <a:cs typeface="Roboto"/>
              <a:sym typeface="Roboto"/>
            </a:endParaRPr>
          </a:p>
          <a:p>
            <a:pPr marL="457200" lvl="0" indent="-301625" algn="l" rtl="0">
              <a:lnSpc>
                <a:spcPct val="117391"/>
              </a:lnSpc>
              <a:spcBef>
                <a:spcPts val="0"/>
              </a:spcBef>
              <a:spcAft>
                <a:spcPts val="0"/>
              </a:spcAft>
              <a:buClr>
                <a:srgbClr val="000000"/>
              </a:buClr>
              <a:buSzPts val="1150"/>
              <a:buFont typeface="Roboto"/>
              <a:buChar char="-"/>
            </a:pPr>
            <a:r>
              <a:rPr lang="en" sz="1150">
                <a:solidFill>
                  <a:schemeClr val="dk1"/>
                </a:solidFill>
                <a:highlight>
                  <a:srgbClr val="FAFAFA"/>
                </a:highlight>
                <a:latin typeface="Roboto"/>
                <a:ea typeface="Roboto"/>
                <a:cs typeface="Roboto"/>
                <a:sym typeface="Roboto"/>
              </a:rPr>
              <a:t>Always use the most up to date version of Docker.</a:t>
            </a:r>
            <a:endParaRPr sz="1150">
              <a:solidFill>
                <a:schemeClr val="dk1"/>
              </a:solidFill>
              <a:highlight>
                <a:srgbClr val="FAFAFA"/>
              </a:highlight>
              <a:latin typeface="Roboto"/>
              <a:ea typeface="Roboto"/>
              <a:cs typeface="Roboto"/>
              <a:sym typeface="Roboto"/>
            </a:endParaRPr>
          </a:p>
          <a:p>
            <a:pPr marL="457200" lvl="0" indent="-301625" algn="l" rtl="0">
              <a:lnSpc>
                <a:spcPct val="117391"/>
              </a:lnSpc>
              <a:spcBef>
                <a:spcPts val="0"/>
              </a:spcBef>
              <a:spcAft>
                <a:spcPts val="0"/>
              </a:spcAft>
              <a:buClr>
                <a:schemeClr val="dk1"/>
              </a:buClr>
              <a:buSzPts val="1150"/>
              <a:buFont typeface="Roboto"/>
              <a:buChar char="-"/>
            </a:pPr>
            <a:r>
              <a:rPr lang="en" sz="1150">
                <a:solidFill>
                  <a:schemeClr val="dk1"/>
                </a:solidFill>
                <a:highlight>
                  <a:srgbClr val="FAFAFA"/>
                </a:highlight>
                <a:latin typeface="Roboto"/>
                <a:ea typeface="Roboto"/>
                <a:cs typeface="Roboto"/>
                <a:sym typeface="Roboto"/>
              </a:rPr>
              <a:t>Use minimal base images that don’t include unnecessary software packages that could lead to a larger attack surface.</a:t>
            </a:r>
            <a:endParaRPr sz="1150">
              <a:solidFill>
                <a:schemeClr val="dk1"/>
              </a:solidFill>
              <a:highlight>
                <a:srgbClr val="FAFAFA"/>
              </a:highlight>
              <a:latin typeface="Roboto"/>
              <a:ea typeface="Roboto"/>
              <a:cs typeface="Roboto"/>
              <a:sym typeface="Roboto"/>
            </a:endParaRPr>
          </a:p>
          <a:p>
            <a:pPr marL="0" marR="0" lvl="0" indent="0" algn="l" rtl="0">
              <a:lnSpc>
                <a:spcPct val="150000"/>
              </a:lnSpc>
              <a:spcBef>
                <a:spcPts val="0"/>
              </a:spcBef>
              <a:spcAft>
                <a:spcPts val="0"/>
              </a:spcAft>
              <a:buNone/>
            </a:pPr>
            <a:endParaRPr sz="1150">
              <a:solidFill>
                <a:srgbClr val="000000"/>
              </a:solidFill>
              <a:highlight>
                <a:srgbClr val="FAFAFA"/>
              </a:highlight>
            </a:endParaRPr>
          </a:p>
          <a:p>
            <a:pPr marL="457200" marR="0" lvl="0" indent="0" algn="l" rtl="0">
              <a:lnSpc>
                <a:spcPct val="150000"/>
              </a:lnSpc>
              <a:spcBef>
                <a:spcPts val="0"/>
              </a:spcBef>
              <a:spcAft>
                <a:spcPts val="0"/>
              </a:spcAft>
              <a:buNone/>
            </a:pPr>
            <a:endParaRPr sz="1200">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sp>
        <p:nvSpPr>
          <p:cNvPr id="273" name="Google Shape;273;p30"/>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000000"/>
                </a:solidFill>
                <a:latin typeface="Roboto"/>
                <a:ea typeface="Roboto"/>
                <a:cs typeface="Roboto"/>
                <a:sym typeface="Roboto"/>
              </a:rPr>
              <a:t>Hands-on - </a:t>
            </a:r>
            <a:r>
              <a:rPr lang="en" sz="5200">
                <a:latin typeface="Roboto"/>
                <a:ea typeface="Roboto"/>
                <a:cs typeface="Roboto"/>
                <a:sym typeface="Roboto"/>
              </a:rPr>
              <a:t>Run</a:t>
            </a:r>
            <a:r>
              <a:rPr lang="en" sz="5200">
                <a:solidFill>
                  <a:srgbClr val="000000"/>
                </a:solidFill>
                <a:latin typeface="Roboto"/>
                <a:ea typeface="Roboto"/>
                <a:cs typeface="Roboto"/>
                <a:sym typeface="Roboto"/>
              </a:rPr>
              <a:t> your first </a:t>
            </a:r>
            <a:r>
              <a:rPr lang="en" sz="5200">
                <a:latin typeface="Roboto"/>
                <a:ea typeface="Roboto"/>
                <a:cs typeface="Roboto"/>
                <a:sym typeface="Roboto"/>
              </a:rPr>
              <a:t>Container</a:t>
            </a:r>
            <a:endParaRPr sz="5200">
              <a:solidFill>
                <a:srgbClr val="000000"/>
              </a:solidFill>
              <a:latin typeface="Roboto"/>
              <a:ea typeface="Roboto"/>
              <a:cs typeface="Roboto"/>
              <a:sym typeface="Roboto"/>
            </a:endParaRPr>
          </a:p>
        </p:txBody>
      </p:sp>
      <p:sp>
        <p:nvSpPr>
          <p:cNvPr id="274" name="Google Shape;274;p30"/>
          <p:cNvSpPr txBox="1"/>
          <p:nvPr/>
        </p:nvSpPr>
        <p:spPr>
          <a:xfrm>
            <a:off x="311690" y="3283332"/>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595959"/>
                </a:solidFill>
                <a:latin typeface="Roboto"/>
                <a:ea typeface="Roboto"/>
                <a:cs typeface="Roboto"/>
                <a:sym typeface="Roboto"/>
              </a:rPr>
              <a:t>Refer -  </a:t>
            </a:r>
            <a:r>
              <a:rPr lang="en" u="sng">
                <a:solidFill>
                  <a:schemeClr val="hlink"/>
                </a:solidFill>
                <a:latin typeface="Roboto"/>
                <a:ea typeface="Roboto"/>
                <a:cs typeface="Roboto"/>
                <a:sym typeface="Roboto"/>
                <a:hlinkClick r:id="rId4"/>
              </a:rPr>
              <a:t>https://docs.docker.com/v17.09/get-started/part2/#the-app-itself</a:t>
            </a:r>
            <a:r>
              <a:rPr lang="en">
                <a:solidFill>
                  <a:srgbClr val="595959"/>
                </a:solidFill>
                <a:latin typeface="Roboto"/>
                <a:ea typeface="Roboto"/>
                <a:cs typeface="Roboto"/>
                <a:sym typeface="Roboto"/>
              </a:rPr>
              <a:t> verify with </a:t>
            </a:r>
            <a:r>
              <a:rPr lang="en" i="1">
                <a:solidFill>
                  <a:srgbClr val="595959"/>
                </a:solidFill>
                <a:latin typeface="Roboto"/>
                <a:ea typeface="Roboto"/>
                <a:cs typeface="Roboto"/>
                <a:sym typeface="Roboto"/>
              </a:rPr>
              <a:t>‘</a:t>
            </a:r>
            <a:r>
              <a:rPr lang="en" i="1">
                <a:solidFill>
                  <a:srgbClr val="333333"/>
                </a:solidFill>
                <a:latin typeface="Roboto"/>
                <a:ea typeface="Roboto"/>
                <a:cs typeface="Roboto"/>
                <a:sym typeface="Roboto"/>
              </a:rPr>
              <a:t>docker containers list’</a:t>
            </a:r>
            <a:r>
              <a:rPr lang="en">
                <a:solidFill>
                  <a:srgbClr val="333333"/>
                </a:solidFill>
                <a:latin typeface="Roboto"/>
                <a:ea typeface="Roboto"/>
                <a:cs typeface="Roboto"/>
                <a:sym typeface="Roboto"/>
              </a:rPr>
              <a:t> command</a:t>
            </a:r>
            <a:endParaRPr>
              <a:solidFill>
                <a:srgbClr val="333333"/>
              </a:solidFill>
              <a:latin typeface="Roboto"/>
              <a:ea typeface="Roboto"/>
              <a:cs typeface="Roboto"/>
              <a:sym typeface="Roboto"/>
            </a:endParaRPr>
          </a:p>
          <a:p>
            <a:pPr marL="0" lvl="0" indent="0" algn="ctr" rtl="0">
              <a:spcBef>
                <a:spcPts val="0"/>
              </a:spcBef>
              <a:spcAft>
                <a:spcPts val="0"/>
              </a:spcAft>
              <a:buNone/>
            </a:pPr>
            <a:endParaRPr>
              <a:solidFill>
                <a:srgbClr val="333333"/>
              </a:solidFill>
              <a:latin typeface="Roboto"/>
              <a:ea typeface="Roboto"/>
              <a:cs typeface="Roboto"/>
              <a:sym typeface="Roboto"/>
            </a:endParaRPr>
          </a:p>
          <a:p>
            <a:pPr marL="0" lvl="0" indent="0" algn="ctr" rtl="0">
              <a:spcBef>
                <a:spcPts val="0"/>
              </a:spcBef>
              <a:spcAft>
                <a:spcPts val="0"/>
              </a:spcAft>
              <a:buNone/>
            </a:pPr>
            <a:endParaRPr>
              <a:solidFill>
                <a:srgbClr val="333333"/>
              </a:solidFill>
              <a:latin typeface="Roboto"/>
              <a:ea typeface="Roboto"/>
              <a:cs typeface="Roboto"/>
              <a:sym typeface="Roboto"/>
            </a:endParaRPr>
          </a:p>
          <a:p>
            <a:pPr marL="0" lvl="0" indent="0" algn="ctr" rtl="0">
              <a:spcBef>
                <a:spcPts val="0"/>
              </a:spcBef>
              <a:spcAft>
                <a:spcPts val="0"/>
              </a:spcAft>
              <a:buNone/>
            </a:pPr>
            <a:r>
              <a:rPr lang="en">
                <a:solidFill>
                  <a:srgbClr val="333333"/>
                </a:solidFill>
                <a:latin typeface="Roboto"/>
                <a:ea typeface="Roboto"/>
                <a:cs typeface="Roboto"/>
                <a:sym typeface="Roboto"/>
              </a:rPr>
              <a:t>20 mins</a:t>
            </a:r>
            <a:endParaRPr>
              <a:solidFill>
                <a:srgbClr val="333333"/>
              </a:solidFill>
              <a:latin typeface="Roboto"/>
              <a:ea typeface="Roboto"/>
              <a:cs typeface="Roboto"/>
              <a:sym typeface="Roboto"/>
            </a:endParaRPr>
          </a:p>
          <a:p>
            <a:pPr marL="0" lvl="0" indent="0" algn="ctr" rtl="0">
              <a:spcBef>
                <a:spcPts val="0"/>
              </a:spcBef>
              <a:spcAft>
                <a:spcPts val="0"/>
              </a:spcAft>
              <a:buNone/>
            </a:pPr>
            <a:endParaRPr>
              <a:solidFill>
                <a:srgbClr val="333333"/>
              </a:solidFill>
              <a:highlight>
                <a:srgbClr val="F5F5F5"/>
              </a:highlight>
              <a:latin typeface="Roboto"/>
              <a:ea typeface="Roboto"/>
              <a:cs typeface="Roboto"/>
              <a:sym typeface="Roboto"/>
            </a:endParaRPr>
          </a:p>
          <a:p>
            <a:pPr marL="0" lvl="0" indent="0" algn="l" rtl="0">
              <a:lnSpc>
                <a:spcPct val="115000"/>
              </a:lnSpc>
              <a:spcBef>
                <a:spcPts val="1100"/>
              </a:spcBef>
              <a:spcAft>
                <a:spcPts val="0"/>
              </a:spcAft>
              <a:buNone/>
            </a:pPr>
            <a:endParaRPr>
              <a:solidFill>
                <a:srgbClr val="254356"/>
              </a:solidFill>
              <a:highlight>
                <a:srgbClr val="FFFFFF"/>
              </a:highlight>
              <a:latin typeface="Roboto"/>
              <a:ea typeface="Roboto"/>
              <a:cs typeface="Roboto"/>
              <a:sym typeface="Roboto"/>
            </a:endParaRPr>
          </a:p>
          <a:p>
            <a:pPr marL="0" lvl="0" indent="0" algn="ctr" rtl="0">
              <a:spcBef>
                <a:spcPts val="1100"/>
              </a:spcBef>
              <a:spcAft>
                <a:spcPts val="0"/>
              </a:spcAft>
              <a:buNone/>
            </a:pPr>
            <a:r>
              <a:rPr lang="en">
                <a:solidFill>
                  <a:srgbClr val="595959"/>
                </a:solidFill>
                <a:latin typeface="Roboto"/>
                <a:ea typeface="Roboto"/>
                <a:cs typeface="Roboto"/>
                <a:sym typeface="Roboto"/>
              </a:rPr>
              <a:t>’</a:t>
            </a:r>
            <a:endParaRPr>
              <a:solidFill>
                <a:srgbClr val="595959"/>
              </a:solidFill>
              <a:latin typeface="Roboto"/>
              <a:ea typeface="Roboto"/>
              <a:cs typeface="Roboto"/>
              <a:sym typeface="Roboto"/>
            </a:endParaRPr>
          </a:p>
          <a:p>
            <a:pPr marL="0" lvl="0" indent="0" algn="ctr" rtl="0">
              <a:spcBef>
                <a:spcPts val="0"/>
              </a:spcBef>
              <a:spcAft>
                <a:spcPts val="0"/>
              </a:spcAft>
              <a:buNone/>
            </a:pPr>
            <a:endParaRPr>
              <a:solidFill>
                <a:srgbClr val="595959"/>
              </a:solidFill>
              <a:latin typeface="Roboto"/>
              <a:ea typeface="Roboto"/>
              <a:cs typeface="Roboto"/>
              <a:sym typeface="Roboto"/>
            </a:endParaRPr>
          </a:p>
          <a:p>
            <a:pPr marL="0" lvl="0" indent="0" algn="ctr" rtl="0">
              <a:spcBef>
                <a:spcPts val="0"/>
              </a:spcBef>
              <a:spcAft>
                <a:spcPts val="0"/>
              </a:spcAft>
              <a:buNone/>
            </a:pPr>
            <a:endParaRPr>
              <a:solidFill>
                <a:srgbClr val="595959"/>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280" name="Google Shape;280;p31"/>
          <p:cNvSpPr/>
          <p:nvPr/>
        </p:nvSpPr>
        <p:spPr>
          <a:xfrm>
            <a:off x="3730475" y="2189450"/>
            <a:ext cx="1860900" cy="720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Container</a:t>
            </a:r>
            <a:endParaRPr/>
          </a:p>
        </p:txBody>
      </p:sp>
      <p:sp>
        <p:nvSpPr>
          <p:cNvPr id="281" name="Google Shape;281;p31"/>
          <p:cNvSpPr/>
          <p:nvPr/>
        </p:nvSpPr>
        <p:spPr>
          <a:xfrm>
            <a:off x="3465474" y="3701500"/>
            <a:ext cx="543825" cy="840300"/>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Volume</a:t>
            </a:r>
            <a:endParaRPr sz="800"/>
          </a:p>
        </p:txBody>
      </p:sp>
      <p:sp>
        <p:nvSpPr>
          <p:cNvPr id="282" name="Google Shape;282;p31"/>
          <p:cNvSpPr/>
          <p:nvPr/>
        </p:nvSpPr>
        <p:spPr>
          <a:xfrm>
            <a:off x="3541674" y="3777700"/>
            <a:ext cx="543825" cy="840300"/>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Volume</a:t>
            </a:r>
            <a:endParaRPr sz="800"/>
          </a:p>
        </p:txBody>
      </p:sp>
      <p:sp>
        <p:nvSpPr>
          <p:cNvPr id="283" name="Google Shape;283;p31"/>
          <p:cNvSpPr/>
          <p:nvPr/>
        </p:nvSpPr>
        <p:spPr>
          <a:xfrm>
            <a:off x="3617874" y="3853900"/>
            <a:ext cx="543825" cy="840300"/>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Volume</a:t>
            </a:r>
            <a:endParaRPr sz="800"/>
          </a:p>
        </p:txBody>
      </p:sp>
      <p:sp>
        <p:nvSpPr>
          <p:cNvPr id="284" name="Google Shape;284;p31"/>
          <p:cNvSpPr/>
          <p:nvPr/>
        </p:nvSpPr>
        <p:spPr>
          <a:xfrm>
            <a:off x="4929975" y="4246850"/>
            <a:ext cx="690000" cy="238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Port</a:t>
            </a:r>
            <a:endParaRPr sz="800"/>
          </a:p>
        </p:txBody>
      </p:sp>
      <p:sp>
        <p:nvSpPr>
          <p:cNvPr id="285" name="Google Shape;285;p31"/>
          <p:cNvSpPr/>
          <p:nvPr/>
        </p:nvSpPr>
        <p:spPr>
          <a:xfrm>
            <a:off x="5006175" y="4313630"/>
            <a:ext cx="690000" cy="238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Port</a:t>
            </a:r>
            <a:endParaRPr sz="800"/>
          </a:p>
        </p:txBody>
      </p:sp>
      <p:sp>
        <p:nvSpPr>
          <p:cNvPr id="286" name="Google Shape;286;p31"/>
          <p:cNvSpPr/>
          <p:nvPr/>
        </p:nvSpPr>
        <p:spPr>
          <a:xfrm>
            <a:off x="5082375" y="4389830"/>
            <a:ext cx="690000" cy="238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t>Port</a:t>
            </a:r>
            <a:endParaRPr sz="800"/>
          </a:p>
        </p:txBody>
      </p:sp>
      <p:sp>
        <p:nvSpPr>
          <p:cNvPr id="287" name="Google Shape;287;p31"/>
          <p:cNvSpPr txBox="1"/>
          <p:nvPr/>
        </p:nvSpPr>
        <p:spPr>
          <a:xfrm>
            <a:off x="3092725" y="4674150"/>
            <a:ext cx="13191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t>-v</a:t>
            </a:r>
            <a:r>
              <a:rPr lang="en" sz="1000"/>
              <a:t> /outside:/inside</a:t>
            </a:r>
            <a:endParaRPr sz="1000"/>
          </a:p>
        </p:txBody>
      </p:sp>
      <p:sp>
        <p:nvSpPr>
          <p:cNvPr id="288" name="Google Shape;288;p31"/>
          <p:cNvSpPr txBox="1"/>
          <p:nvPr/>
        </p:nvSpPr>
        <p:spPr>
          <a:xfrm>
            <a:off x="4769125" y="4597950"/>
            <a:ext cx="13191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t>-p</a:t>
            </a:r>
            <a:r>
              <a:rPr lang="en" sz="1000"/>
              <a:t> 80:8080</a:t>
            </a:r>
            <a:endParaRPr sz="1000"/>
          </a:p>
        </p:txBody>
      </p:sp>
      <p:sp>
        <p:nvSpPr>
          <p:cNvPr id="289" name="Google Shape;289;p31"/>
          <p:cNvSpPr/>
          <p:nvPr/>
        </p:nvSpPr>
        <p:spPr>
          <a:xfrm>
            <a:off x="3273275" y="1122650"/>
            <a:ext cx="1090500" cy="3789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Image</a:t>
            </a:r>
            <a:endParaRPr/>
          </a:p>
        </p:txBody>
      </p:sp>
      <p:sp>
        <p:nvSpPr>
          <p:cNvPr id="290" name="Google Shape;290;p31"/>
          <p:cNvSpPr txBox="1"/>
          <p:nvPr/>
        </p:nvSpPr>
        <p:spPr>
          <a:xfrm>
            <a:off x="3247936" y="1568725"/>
            <a:ext cx="9186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Starts from an image</a:t>
            </a:r>
            <a:endParaRPr sz="1000"/>
          </a:p>
        </p:txBody>
      </p:sp>
      <p:cxnSp>
        <p:nvCxnSpPr>
          <p:cNvPr id="291" name="Google Shape;291;p31"/>
          <p:cNvCxnSpPr>
            <a:stCxn id="280" idx="2"/>
            <a:endCxn id="283" idx="1"/>
          </p:cNvCxnSpPr>
          <p:nvPr/>
        </p:nvCxnSpPr>
        <p:spPr>
          <a:xfrm flipH="1">
            <a:off x="3889925" y="2909750"/>
            <a:ext cx="771000" cy="944100"/>
          </a:xfrm>
          <a:prstGeom prst="straightConnector1">
            <a:avLst/>
          </a:prstGeom>
          <a:noFill/>
          <a:ln w="9525" cap="flat" cmpd="sng">
            <a:solidFill>
              <a:srgbClr val="595959"/>
            </a:solidFill>
            <a:prstDash val="solid"/>
            <a:round/>
            <a:headEnd type="none" w="med" len="med"/>
            <a:tailEnd type="triangle" w="med" len="med"/>
          </a:ln>
        </p:spPr>
      </p:cxnSp>
      <p:cxnSp>
        <p:nvCxnSpPr>
          <p:cNvPr id="292" name="Google Shape;292;p31"/>
          <p:cNvCxnSpPr>
            <a:stCxn id="280" idx="2"/>
            <a:endCxn id="285" idx="0"/>
          </p:cNvCxnSpPr>
          <p:nvPr/>
        </p:nvCxnSpPr>
        <p:spPr>
          <a:xfrm>
            <a:off x="4660925" y="2909750"/>
            <a:ext cx="690300" cy="1404000"/>
          </a:xfrm>
          <a:prstGeom prst="straightConnector1">
            <a:avLst/>
          </a:prstGeom>
          <a:noFill/>
          <a:ln w="9525" cap="flat" cmpd="sng">
            <a:solidFill>
              <a:srgbClr val="595959"/>
            </a:solidFill>
            <a:prstDash val="solid"/>
            <a:round/>
            <a:headEnd type="none" w="med" len="med"/>
            <a:tailEnd type="triangle" w="med" len="med"/>
          </a:ln>
        </p:spPr>
      </p:cxnSp>
      <p:sp>
        <p:nvSpPr>
          <p:cNvPr id="293" name="Google Shape;293;p31"/>
          <p:cNvSpPr txBox="1"/>
          <p:nvPr/>
        </p:nvSpPr>
        <p:spPr>
          <a:xfrm>
            <a:off x="3636659" y="3226353"/>
            <a:ext cx="5946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can have</a:t>
            </a:r>
            <a:endParaRPr sz="1000"/>
          </a:p>
        </p:txBody>
      </p:sp>
      <p:sp>
        <p:nvSpPr>
          <p:cNvPr id="294" name="Google Shape;294;p31"/>
          <p:cNvSpPr txBox="1"/>
          <p:nvPr/>
        </p:nvSpPr>
        <p:spPr>
          <a:xfrm>
            <a:off x="4608497" y="3826564"/>
            <a:ext cx="6903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can expose</a:t>
            </a:r>
            <a:endParaRPr sz="1000"/>
          </a:p>
        </p:txBody>
      </p:sp>
      <p:sp>
        <p:nvSpPr>
          <p:cNvPr id="295" name="Google Shape;295;p31"/>
          <p:cNvSpPr/>
          <p:nvPr/>
        </p:nvSpPr>
        <p:spPr>
          <a:xfrm>
            <a:off x="6062477" y="2389851"/>
            <a:ext cx="729900" cy="31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Process</a:t>
            </a:r>
            <a:endParaRPr sz="800" b="1"/>
          </a:p>
        </p:txBody>
      </p:sp>
      <p:cxnSp>
        <p:nvCxnSpPr>
          <p:cNvPr id="296" name="Google Shape;296;p31"/>
          <p:cNvCxnSpPr>
            <a:stCxn id="280" idx="3"/>
            <a:endCxn id="295" idx="1"/>
          </p:cNvCxnSpPr>
          <p:nvPr/>
        </p:nvCxnSpPr>
        <p:spPr>
          <a:xfrm rot="10800000" flipH="1">
            <a:off x="5591375" y="2547800"/>
            <a:ext cx="471000" cy="1800"/>
          </a:xfrm>
          <a:prstGeom prst="straightConnector1">
            <a:avLst/>
          </a:prstGeom>
          <a:noFill/>
          <a:ln w="9525" cap="flat" cmpd="sng">
            <a:solidFill>
              <a:srgbClr val="595959"/>
            </a:solidFill>
            <a:prstDash val="solid"/>
            <a:round/>
            <a:headEnd type="none" w="med" len="med"/>
            <a:tailEnd type="triangle" w="med" len="med"/>
          </a:ln>
        </p:spPr>
      </p:cxnSp>
      <p:sp>
        <p:nvSpPr>
          <p:cNvPr id="297" name="Google Shape;297;p31"/>
          <p:cNvSpPr txBox="1"/>
          <p:nvPr/>
        </p:nvSpPr>
        <p:spPr>
          <a:xfrm>
            <a:off x="5712833" y="2092750"/>
            <a:ext cx="7710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is just a</a:t>
            </a:r>
            <a:endParaRPr sz="1000"/>
          </a:p>
        </p:txBody>
      </p:sp>
      <p:sp>
        <p:nvSpPr>
          <p:cNvPr id="298" name="Google Shape;298;p31"/>
          <p:cNvSpPr/>
          <p:nvPr/>
        </p:nvSpPr>
        <p:spPr>
          <a:xfrm>
            <a:off x="3806675" y="2265650"/>
            <a:ext cx="1860900" cy="720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Container</a:t>
            </a:r>
            <a:endParaRPr/>
          </a:p>
        </p:txBody>
      </p:sp>
      <p:sp>
        <p:nvSpPr>
          <p:cNvPr id="299" name="Google Shape;299;p31"/>
          <p:cNvSpPr/>
          <p:nvPr/>
        </p:nvSpPr>
        <p:spPr>
          <a:xfrm>
            <a:off x="3882875" y="2341850"/>
            <a:ext cx="1860900" cy="720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Container</a:t>
            </a:r>
            <a:endParaRPr/>
          </a:p>
        </p:txBody>
      </p:sp>
      <p:sp>
        <p:nvSpPr>
          <p:cNvPr id="300" name="Google Shape;300;p31"/>
          <p:cNvSpPr/>
          <p:nvPr/>
        </p:nvSpPr>
        <p:spPr>
          <a:xfrm>
            <a:off x="6138677" y="3609051"/>
            <a:ext cx="729900" cy="31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CPU</a:t>
            </a:r>
            <a:endParaRPr sz="800" b="1"/>
          </a:p>
        </p:txBody>
      </p:sp>
      <p:sp>
        <p:nvSpPr>
          <p:cNvPr id="301" name="Google Shape;301;p31"/>
          <p:cNvSpPr/>
          <p:nvPr/>
        </p:nvSpPr>
        <p:spPr>
          <a:xfrm>
            <a:off x="6990586" y="3609051"/>
            <a:ext cx="729900" cy="31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Memory</a:t>
            </a:r>
            <a:endParaRPr sz="800" b="1"/>
          </a:p>
        </p:txBody>
      </p:sp>
      <p:cxnSp>
        <p:nvCxnSpPr>
          <p:cNvPr id="302" name="Google Shape;302;p31"/>
          <p:cNvCxnSpPr>
            <a:stCxn id="299" idx="2"/>
            <a:endCxn id="300" idx="0"/>
          </p:cNvCxnSpPr>
          <p:nvPr/>
        </p:nvCxnSpPr>
        <p:spPr>
          <a:xfrm>
            <a:off x="4813325" y="3062150"/>
            <a:ext cx="1690200" cy="546900"/>
          </a:xfrm>
          <a:prstGeom prst="straightConnector1">
            <a:avLst/>
          </a:prstGeom>
          <a:noFill/>
          <a:ln w="9525" cap="flat" cmpd="sng">
            <a:solidFill>
              <a:srgbClr val="595959"/>
            </a:solidFill>
            <a:prstDash val="solid"/>
            <a:round/>
            <a:headEnd type="none" w="med" len="med"/>
            <a:tailEnd type="triangle" w="med" len="med"/>
          </a:ln>
        </p:spPr>
      </p:cxnSp>
      <p:cxnSp>
        <p:nvCxnSpPr>
          <p:cNvPr id="303" name="Google Shape;303;p31"/>
          <p:cNvCxnSpPr>
            <a:stCxn id="299" idx="2"/>
            <a:endCxn id="301" idx="0"/>
          </p:cNvCxnSpPr>
          <p:nvPr/>
        </p:nvCxnSpPr>
        <p:spPr>
          <a:xfrm>
            <a:off x="4813325" y="3062150"/>
            <a:ext cx="2542200" cy="54690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31"/>
          <p:cNvSpPr txBox="1"/>
          <p:nvPr/>
        </p:nvSpPr>
        <p:spPr>
          <a:xfrm>
            <a:off x="6437302" y="3877807"/>
            <a:ext cx="10905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Can have CPU / Memory constraints</a:t>
            </a:r>
            <a:endParaRPr sz="1000"/>
          </a:p>
        </p:txBody>
      </p:sp>
      <p:sp>
        <p:nvSpPr>
          <p:cNvPr id="305" name="Google Shape;305;p31"/>
          <p:cNvSpPr/>
          <p:nvPr/>
        </p:nvSpPr>
        <p:spPr>
          <a:xfrm>
            <a:off x="774023" y="1704050"/>
            <a:ext cx="1751100" cy="31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t>Entrypoint &amp; CMD</a:t>
            </a:r>
            <a:endParaRPr sz="800" b="1"/>
          </a:p>
        </p:txBody>
      </p:sp>
      <p:cxnSp>
        <p:nvCxnSpPr>
          <p:cNvPr id="306" name="Google Shape;306;p31"/>
          <p:cNvCxnSpPr>
            <a:stCxn id="299" idx="1"/>
            <a:endCxn id="305" idx="3"/>
          </p:cNvCxnSpPr>
          <p:nvPr/>
        </p:nvCxnSpPr>
        <p:spPr>
          <a:xfrm rot="10800000">
            <a:off x="2525075" y="1862000"/>
            <a:ext cx="1357800" cy="840000"/>
          </a:xfrm>
          <a:prstGeom prst="straightConnector1">
            <a:avLst/>
          </a:prstGeom>
          <a:noFill/>
          <a:ln w="9525" cap="flat" cmpd="sng">
            <a:solidFill>
              <a:srgbClr val="595959"/>
            </a:solidFill>
            <a:prstDash val="solid"/>
            <a:round/>
            <a:headEnd type="none" w="med" len="med"/>
            <a:tailEnd type="triangle" w="med" len="med"/>
          </a:ln>
        </p:spPr>
      </p:cxnSp>
      <p:sp>
        <p:nvSpPr>
          <p:cNvPr id="307" name="Google Shape;307;p31"/>
          <p:cNvSpPr txBox="1"/>
          <p:nvPr/>
        </p:nvSpPr>
        <p:spPr>
          <a:xfrm>
            <a:off x="2798459" y="2375669"/>
            <a:ext cx="5946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has a</a:t>
            </a:r>
            <a:endParaRPr sz="1000"/>
          </a:p>
        </p:txBody>
      </p:sp>
      <p:sp>
        <p:nvSpPr>
          <p:cNvPr id="308" name="Google Shape;308;p31"/>
          <p:cNvSpPr txBox="1"/>
          <p:nvPr/>
        </p:nvSpPr>
        <p:spPr>
          <a:xfrm>
            <a:off x="158400" y="2460225"/>
            <a:ext cx="2705700" cy="18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Commands</a:t>
            </a:r>
            <a:endParaRPr b="1"/>
          </a:p>
          <a:p>
            <a:pPr marL="0" lvl="0" indent="0" algn="l" rtl="0">
              <a:spcBef>
                <a:spcPts val="0"/>
              </a:spcBef>
              <a:spcAft>
                <a:spcPts val="0"/>
              </a:spcAft>
              <a:buClr>
                <a:srgbClr val="000000"/>
              </a:buClr>
              <a:buSzPts val="1100"/>
              <a:buFont typeface="Arial"/>
              <a:buNone/>
            </a:pPr>
            <a:r>
              <a:rPr lang="en">
                <a:solidFill>
                  <a:srgbClr val="000000"/>
                </a:solidFill>
                <a:latin typeface="Consolas"/>
                <a:ea typeface="Consolas"/>
                <a:cs typeface="Consolas"/>
                <a:sym typeface="Consolas"/>
              </a:rPr>
              <a:t>docker run &lt;image&gt;</a:t>
            </a:r>
            <a:r>
              <a:rPr lang="en">
                <a:solidFill>
                  <a:srgbClr val="000000"/>
                </a:solidFill>
              </a:rPr>
              <a:t> - start a container</a:t>
            </a:r>
            <a:br>
              <a:rPr lang="en">
                <a:solidFill>
                  <a:srgbClr val="000000"/>
                </a:solidFill>
              </a:rPr>
            </a:b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docker ps</a:t>
            </a:r>
            <a:r>
              <a:rPr lang="en"/>
              <a:t> - list containers</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docker kill &lt;id&gt;</a:t>
            </a:r>
            <a:r>
              <a:rPr lang="en"/>
              <a:t> - kill a container</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docker container prune</a:t>
            </a:r>
            <a:r>
              <a:rPr lang="en"/>
              <a:t> - remove stopped containers</a:t>
            </a:r>
            <a:endParaRPr/>
          </a:p>
        </p:txBody>
      </p:sp>
      <p:sp>
        <p:nvSpPr>
          <p:cNvPr id="309" name="Google Shape;309;p31"/>
          <p:cNvSpPr/>
          <p:nvPr/>
        </p:nvSpPr>
        <p:spPr>
          <a:xfrm>
            <a:off x="5173512" y="1098837"/>
            <a:ext cx="1477200" cy="3789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Environment Variables</a:t>
            </a:r>
            <a:endParaRPr/>
          </a:p>
        </p:txBody>
      </p:sp>
      <p:cxnSp>
        <p:nvCxnSpPr>
          <p:cNvPr id="310" name="Google Shape;310;p31"/>
          <p:cNvCxnSpPr>
            <a:stCxn id="289" idx="2"/>
            <a:endCxn id="298" idx="0"/>
          </p:cNvCxnSpPr>
          <p:nvPr/>
        </p:nvCxnSpPr>
        <p:spPr>
          <a:xfrm>
            <a:off x="3818525" y="1501550"/>
            <a:ext cx="918600" cy="764100"/>
          </a:xfrm>
          <a:prstGeom prst="straightConnector1">
            <a:avLst/>
          </a:prstGeom>
          <a:noFill/>
          <a:ln w="9525" cap="flat" cmpd="sng">
            <a:solidFill>
              <a:srgbClr val="595959"/>
            </a:solidFill>
            <a:prstDash val="solid"/>
            <a:round/>
            <a:headEnd type="none" w="med" len="med"/>
            <a:tailEnd type="triangle" w="med" len="med"/>
          </a:ln>
        </p:spPr>
      </p:cxnSp>
      <p:cxnSp>
        <p:nvCxnSpPr>
          <p:cNvPr id="311" name="Google Shape;311;p31"/>
          <p:cNvCxnSpPr>
            <a:stCxn id="309" idx="2"/>
            <a:endCxn id="298" idx="0"/>
          </p:cNvCxnSpPr>
          <p:nvPr/>
        </p:nvCxnSpPr>
        <p:spPr>
          <a:xfrm flipH="1">
            <a:off x="4737125" y="1477737"/>
            <a:ext cx="1174987" cy="787913"/>
          </a:xfrm>
          <a:prstGeom prst="straightConnector1">
            <a:avLst/>
          </a:prstGeom>
          <a:noFill/>
          <a:ln w="9525" cap="flat" cmpd="sng">
            <a:solidFill>
              <a:srgbClr val="595959"/>
            </a:solidFill>
            <a:prstDash val="solid"/>
            <a:round/>
            <a:headEnd type="none" w="med" len="med"/>
            <a:tailEnd type="triangle" w="med" len="med"/>
          </a:ln>
        </p:spPr>
      </p:cxnSp>
      <p:sp>
        <p:nvSpPr>
          <p:cNvPr id="312" name="Google Shape;312;p31"/>
          <p:cNvSpPr txBox="1"/>
          <p:nvPr/>
        </p:nvSpPr>
        <p:spPr>
          <a:xfrm>
            <a:off x="5457736" y="1568725"/>
            <a:ext cx="918600" cy="23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Configured using env</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6"/>
        <p:cNvGrpSpPr/>
        <p:nvPr/>
      </p:nvGrpSpPr>
      <p:grpSpPr>
        <a:xfrm>
          <a:off x="0" y="0"/>
          <a:ext cx="0" cy="0"/>
          <a:chOff x="0" y="0"/>
          <a:chExt cx="0" cy="0"/>
        </a:xfrm>
      </p:grpSpPr>
      <p:sp>
        <p:nvSpPr>
          <p:cNvPr id="317" name="Google Shape;31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an image</a:t>
            </a:r>
            <a:endParaRPr/>
          </a:p>
        </p:txBody>
      </p:sp>
      <p:sp>
        <p:nvSpPr>
          <p:cNvPr id="318" name="Google Shape;318;p32"/>
          <p:cNvSpPr txBox="1"/>
          <p:nvPr/>
        </p:nvSpPr>
        <p:spPr>
          <a:xfrm>
            <a:off x="435900" y="1145775"/>
            <a:ext cx="7572000" cy="2772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Just like any code, docker engine allows us to push, save and share our images.</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Dockehub.com is just like github.com; common base images available, you can collaborate, may have private registry</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Lately it is called Docker Distribution rather than Docker Registry</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The core of Docker registry remains same but there are many tools on top of it to manage repositories</a:t>
            </a:r>
            <a:endParaRPr>
              <a:latin typeface="Roboto"/>
              <a:ea typeface="Roboto"/>
              <a:cs typeface="Roboto"/>
              <a:sym typeface="Roboto"/>
            </a:endParaRPr>
          </a:p>
          <a:p>
            <a:pPr marL="457200" indent="-317500">
              <a:lnSpc>
                <a:spcPct val="115000"/>
              </a:lnSpc>
              <a:buSzPts val="1400"/>
              <a:buFont typeface="Roboto"/>
              <a:buChar char="●"/>
            </a:pPr>
            <a:r>
              <a:rPr lang="en">
                <a:latin typeface="Roboto"/>
                <a:ea typeface="Roboto"/>
                <a:cs typeface="Roboto"/>
              </a:rPr>
              <a:t>Few alternatives to the Dockerhub are Portus, Nexus etc.</a:t>
            </a: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Dockerhub.com is default, if registries URLs are not explicitly mentioned.</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52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9" name="Google Shape;69;p15"/>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365760" lvl="0" indent="-226059" algn="l" rtl="0">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Familiarize with docker and containers</a:t>
            </a:r>
            <a:endParaRPr sz="1400">
              <a:solidFill>
                <a:schemeClr val="dk1"/>
              </a:solidFill>
              <a:latin typeface="Roboto"/>
              <a:ea typeface="Roboto"/>
              <a:cs typeface="Roboto"/>
              <a:sym typeface="Roboto"/>
            </a:endParaRPr>
          </a:p>
          <a:p>
            <a:pPr marL="365760" marR="0" lvl="0" indent="-226059" algn="l" rtl="0">
              <a:lnSpc>
                <a:spcPct val="115000"/>
              </a:lnSpc>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Understand basic docker concepts</a:t>
            </a:r>
            <a:endParaRPr sz="1400">
              <a:solidFill>
                <a:schemeClr val="dk1"/>
              </a:solidFill>
              <a:latin typeface="Roboto"/>
              <a:ea typeface="Roboto"/>
              <a:cs typeface="Roboto"/>
              <a:sym typeface="Roboto"/>
            </a:endParaRPr>
          </a:p>
          <a:p>
            <a:pPr marL="365760" marR="0" lvl="0" indent="-226059" algn="l" rtl="0">
              <a:lnSpc>
                <a:spcPct val="115000"/>
              </a:lnSpc>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Understand minimal commands to work with dockers</a:t>
            </a:r>
            <a:endParaRPr sz="1400">
              <a:solidFill>
                <a:schemeClr val="dk1"/>
              </a:solidFill>
              <a:latin typeface="Roboto"/>
              <a:ea typeface="Roboto"/>
              <a:cs typeface="Roboto"/>
              <a:sym typeface="Roboto"/>
            </a:endParaRPr>
          </a:p>
          <a:p>
            <a:pPr marL="365760" marR="0" lvl="0" indent="-226059" algn="l" rtl="0">
              <a:lnSpc>
                <a:spcPct val="115000"/>
              </a:lnSpc>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Learn enough to use throughout the HU</a:t>
            </a:r>
            <a:endParaRPr sz="14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33"/>
          <p:cNvSpPr txBox="1">
            <a:spLocks noGrp="1"/>
          </p:cNvSpPr>
          <p:nvPr>
            <p:ph type="title"/>
          </p:nvPr>
        </p:nvSpPr>
        <p:spPr>
          <a:xfrm>
            <a:off x="414058" y="359727"/>
            <a:ext cx="8520600" cy="572700"/>
          </a:xfrm>
          <a:prstGeom prst="rect">
            <a:avLst/>
          </a:prstGeom>
        </p:spPr>
        <p:txBody>
          <a:bodyPr spcFirstLastPara="1" wrap="square" lIns="91425" tIns="91425" rIns="91425" bIns="91425" anchor="t" anchorCtr="0">
            <a:noAutofit/>
          </a:bodyPr>
          <a:lstStyle/>
          <a:p>
            <a:r>
              <a:rPr lang="en"/>
              <a:t>Docker Hub</a:t>
            </a:r>
            <a:endParaRPr lang="en-US"/>
          </a:p>
        </p:txBody>
      </p:sp>
      <p:sp>
        <p:nvSpPr>
          <p:cNvPr id="324" name="Google Shape;324;p33"/>
          <p:cNvSpPr txBox="1"/>
          <p:nvPr/>
        </p:nvSpPr>
        <p:spPr>
          <a:xfrm>
            <a:off x="410311" y="727813"/>
            <a:ext cx="7572000" cy="2772600"/>
          </a:xfrm>
          <a:prstGeom prst="rect">
            <a:avLst/>
          </a:prstGeom>
          <a:noFill/>
          <a:ln>
            <a:noFill/>
          </a:ln>
        </p:spPr>
        <p:txBody>
          <a:bodyPr spcFirstLastPara="1" wrap="square" lIns="91425" tIns="91425" rIns="91425" bIns="91425" anchor="t" anchorCtr="0">
            <a:noAutofit/>
          </a:bodyPr>
          <a:lstStyle/>
          <a:p>
            <a:pPr>
              <a:lnSpc>
                <a:spcPct val="150000"/>
              </a:lnSpc>
              <a:buClr>
                <a:schemeClr val="dk2"/>
              </a:buClr>
              <a:buSzPts val="1400"/>
            </a:pPr>
            <a:r>
              <a:rPr lang="en-US">
                <a:highlight>
                  <a:srgbClr val="FFFFFF"/>
                </a:highlight>
                <a:ea typeface="Roboto"/>
              </a:rPr>
              <a:t>    Docker Hub is a cloud-based repository in which Docker users and partners create, test, store and distribute container images. Through Docker Hub, a user can access public, open-source image repositories, as well as use a space to create their own private repositories.</a:t>
            </a:r>
            <a:endParaRPr lang="en-US">
              <a:ea typeface="Roboto"/>
            </a:endParaRPr>
          </a:p>
          <a:p>
            <a:pPr>
              <a:lnSpc>
                <a:spcPct val="150000"/>
              </a:lnSpc>
              <a:buClr>
                <a:schemeClr val="dk2"/>
              </a:buClr>
              <a:buSzPts val="1400"/>
            </a:pPr>
            <a:r>
              <a:rPr lang="en-US" b="1">
                <a:ea typeface="Roboto"/>
              </a:rPr>
              <a:t>How Docker Hub repositories work</a:t>
            </a:r>
            <a:endParaRPr lang="en-US">
              <a:ea typeface="Roboto"/>
            </a:endParaRPr>
          </a:p>
          <a:p>
            <a:pPr>
              <a:lnSpc>
                <a:spcPct val="150000"/>
              </a:lnSpc>
              <a:buClr>
                <a:schemeClr val="dk2"/>
              </a:buClr>
              <a:buSzPts val="1400"/>
            </a:pPr>
            <a:r>
              <a:rPr lang="en-US">
                <a:highlight>
                  <a:srgbClr val="FFFFFF"/>
                </a:highlight>
                <a:ea typeface="Roboto"/>
              </a:rPr>
              <a:t>    Docker Hub where in users upload and store container images. Public repositories enable users to share and collaborate on container images. Private repositories protect any sensitive or proprietary data from unauthorized persons.</a:t>
            </a:r>
            <a:endParaRPr lang="en-US">
              <a:ea typeface="Roboto"/>
            </a:endParaRPr>
          </a:p>
          <a:p>
            <a:pPr marL="285750" indent="-285750">
              <a:lnSpc>
                <a:spcPct val="114999"/>
              </a:lnSpc>
              <a:buClr>
                <a:schemeClr val="dk2"/>
              </a:buClr>
              <a:buSzPts val="1400"/>
              <a:buFont typeface="Arial"/>
              <a:buChar char="•"/>
            </a:pPr>
            <a:r>
              <a:rPr lang="en-US">
                <a:highlight>
                  <a:srgbClr val="FFFFFF"/>
                </a:highlight>
                <a:ea typeface="Roboto"/>
              </a:rPr>
              <a:t>To push an image to Docker Hub, a user must do the following:</a:t>
            </a:r>
            <a:endParaRPr lang="en-US">
              <a:ea typeface="Roboto"/>
            </a:endParaRPr>
          </a:p>
          <a:p>
            <a:pPr marL="285750" indent="-285750">
              <a:lnSpc>
                <a:spcPct val="114999"/>
              </a:lnSpc>
              <a:buSzPts val="1400"/>
              <a:buFont typeface="Arial"/>
              <a:buChar char="•"/>
            </a:pPr>
            <a:r>
              <a:rPr lang="en-US">
                <a:highlight>
                  <a:srgbClr val="FFFFFF"/>
                </a:highlight>
                <a:ea typeface="Roboto"/>
              </a:rPr>
              <a:t>Log into Docker Cloud with the docker login command.</a:t>
            </a:r>
            <a:endParaRPr lang="en-US">
              <a:ea typeface="Roboto"/>
            </a:endParaRPr>
          </a:p>
          <a:p>
            <a:pPr marL="285750" indent="-285750">
              <a:lnSpc>
                <a:spcPct val="114999"/>
              </a:lnSpc>
              <a:buSzPts val="1400"/>
              <a:buFont typeface="Arial"/>
              <a:buChar char="•"/>
            </a:pPr>
            <a:r>
              <a:rPr lang="en-US">
                <a:highlight>
                  <a:srgbClr val="FFFFFF"/>
                </a:highlight>
                <a:ea typeface="Roboto"/>
              </a:rPr>
              <a:t>Tag the specified image using docker tag</a:t>
            </a:r>
            <a:r>
              <a:rPr lang="en-US" b="1">
                <a:highlight>
                  <a:srgbClr val="FFFFFF"/>
                </a:highlight>
                <a:ea typeface="Roboto"/>
              </a:rPr>
              <a:t>.</a:t>
            </a:r>
            <a:endParaRPr lang="en-US">
              <a:ea typeface="Roboto"/>
            </a:endParaRPr>
          </a:p>
          <a:p>
            <a:pPr marL="285750" indent="-285750">
              <a:lnSpc>
                <a:spcPct val="114999"/>
              </a:lnSpc>
              <a:buSzPts val="1400"/>
              <a:buFont typeface="Arial"/>
              <a:buChar char="•"/>
            </a:pPr>
            <a:r>
              <a:rPr lang="en-US">
                <a:highlight>
                  <a:srgbClr val="FFFFFF"/>
                </a:highlight>
                <a:ea typeface="Roboto"/>
              </a:rPr>
              <a:t>Push the image to Docker Hub with docker push.</a:t>
            </a:r>
            <a:endParaRPr lang="en-US">
              <a:ea typeface="Roboto"/>
            </a:endParaRPr>
          </a:p>
          <a:p>
            <a:pPr marL="285750" indent="-285750">
              <a:lnSpc>
                <a:spcPct val="114999"/>
              </a:lnSpc>
              <a:buSzPts val="1400"/>
              <a:buFont typeface="Arial"/>
              <a:buChar char="•"/>
            </a:pPr>
            <a:r>
              <a:rPr lang="en-US">
                <a:highlight>
                  <a:srgbClr val="FFFFFF"/>
                </a:highlight>
                <a:ea typeface="Roboto"/>
              </a:rPr>
              <a:t>Check Docker Cloud to ensure the image appears in her repository.</a:t>
            </a:r>
            <a:endParaRPr lang="en-US">
              <a:ea typeface="Roboto"/>
            </a:endParaRPr>
          </a:p>
          <a:p>
            <a:pPr marL="285750" indent="-285750">
              <a:lnSpc>
                <a:spcPct val="114999"/>
              </a:lnSpc>
              <a:buSzPts val="1400"/>
              <a:buFont typeface="Arial"/>
              <a:buChar char="•"/>
            </a:pPr>
            <a:r>
              <a:rPr lang="en-US">
                <a:highlight>
                  <a:srgbClr val="FFFFFF"/>
                </a:highlight>
                <a:ea typeface="Roboto"/>
              </a:rPr>
              <a:t>A user pulls an image from Docker Hub with the docker pull command.</a:t>
            </a:r>
            <a:endParaRPr lang="en-US">
              <a:ea typeface="Roboto"/>
            </a:endParaRPr>
          </a:p>
          <a:p>
            <a:pPr marL="285750" indent="-285750">
              <a:lnSpc>
                <a:spcPct val="150000"/>
              </a:lnSpc>
              <a:buSzPts val="1400"/>
              <a:buFont typeface="Arial"/>
              <a:buChar char="•"/>
            </a:pPr>
            <a:endParaRPr lang="en-US">
              <a:ea typeface="Roboto"/>
            </a:endParaRPr>
          </a:p>
          <a:p>
            <a:pPr marL="457200" indent="-317500">
              <a:buClr>
                <a:schemeClr val="dk2"/>
              </a:buClr>
              <a:buSzPts val="1400"/>
              <a:buFont typeface="Roboto"/>
              <a:buChar char="●"/>
            </a:pPr>
            <a:endParaRPr lang="en" u="sng">
              <a:solidFill>
                <a:schemeClr val="hlink"/>
              </a:solidFill>
              <a:latin typeface="Roboto"/>
              <a:ea typeface="Roboto"/>
              <a:cs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8"/>
        <p:cNvGrpSpPr/>
        <p:nvPr/>
      </p:nvGrpSpPr>
      <p:grpSpPr>
        <a:xfrm>
          <a:off x="0" y="0"/>
          <a:ext cx="0" cy="0"/>
          <a:chOff x="0" y="0"/>
          <a:chExt cx="0" cy="0"/>
        </a:xfrm>
      </p:grpSpPr>
      <p:sp>
        <p:nvSpPr>
          <p:cNvPr id="329" name="Google Shape;329;p34"/>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algn="ctr"/>
            <a:r>
              <a:rPr lang="en" sz="5200">
                <a:solidFill>
                  <a:srgbClr val="000000"/>
                </a:solidFill>
                <a:latin typeface="Roboto"/>
                <a:ea typeface="Roboto"/>
                <a:cs typeface="Roboto"/>
                <a:sym typeface="Roboto"/>
              </a:rPr>
              <a:t>Hands-on - </a:t>
            </a:r>
            <a:r>
              <a:rPr lang="en" sz="5200">
                <a:latin typeface="Roboto"/>
                <a:ea typeface="Roboto"/>
                <a:cs typeface="Roboto"/>
                <a:sym typeface="Roboto"/>
              </a:rPr>
              <a:t>Push image to DockerHub</a:t>
            </a:r>
            <a:endParaRPr lang="en" sz="5200">
              <a:solidFill>
                <a:srgbClr val="000000"/>
              </a:solidFill>
              <a:latin typeface="Roboto"/>
              <a:ea typeface="Roboto"/>
              <a:cs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Networks</a:t>
            </a:r>
            <a:endParaRPr b="1"/>
          </a:p>
        </p:txBody>
      </p:sp>
      <p:sp>
        <p:nvSpPr>
          <p:cNvPr id="335" name="Google Shape;335;p35"/>
          <p:cNvSpPr txBox="1">
            <a:spLocks noGrp="1"/>
          </p:cNvSpPr>
          <p:nvPr>
            <p:ph type="body" idx="1"/>
          </p:nvPr>
        </p:nvSpPr>
        <p:spPr>
          <a:xfrm>
            <a:off x="311700" y="1152475"/>
            <a:ext cx="8520600" cy="3633300"/>
          </a:xfrm>
          <a:prstGeom prst="rect">
            <a:avLst/>
          </a:prstGeom>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 sz="1200">
                <a:solidFill>
                  <a:srgbClr val="000000"/>
                </a:solidFill>
                <a:latin typeface="Roboto"/>
                <a:ea typeface="Roboto"/>
                <a:cs typeface="Roboto"/>
                <a:sym typeface="Roboto"/>
              </a:rPr>
              <a:t>One of the reasons Docker containers and services are so powerful is that you can connect them together, or connect them to non-Docker workloads. </a:t>
            </a:r>
            <a:endParaRPr sz="1200">
              <a:solidFill>
                <a:srgbClr val="000000"/>
              </a:solidFill>
              <a:latin typeface="Roboto"/>
              <a:ea typeface="Roboto"/>
              <a:cs typeface="Roboto"/>
              <a:sym typeface="Roboto"/>
            </a:endParaRPr>
          </a:p>
          <a:p>
            <a:pPr marL="0" marR="0" lvl="0" indent="0" algn="l" rtl="0">
              <a:lnSpc>
                <a:spcPct val="150000"/>
              </a:lnSpc>
              <a:spcBef>
                <a:spcPts val="0"/>
              </a:spcBef>
              <a:spcAft>
                <a:spcPts val="0"/>
              </a:spcAft>
              <a:buNone/>
            </a:pPr>
            <a:r>
              <a:rPr lang="en" sz="1200">
                <a:solidFill>
                  <a:srgbClr val="000000"/>
                </a:solidFill>
                <a:latin typeface="Roboto"/>
                <a:ea typeface="Roboto"/>
                <a:cs typeface="Roboto"/>
                <a:sym typeface="Roboto"/>
              </a:rPr>
              <a:t>Network drivers:-</a:t>
            </a:r>
            <a:endParaRPr sz="1200">
              <a:solidFill>
                <a:srgbClr val="000000"/>
              </a:solidFill>
              <a:latin typeface="Roboto"/>
              <a:ea typeface="Roboto"/>
              <a:cs typeface="Roboto"/>
              <a:sym typeface="Roboto"/>
            </a:endParaRPr>
          </a:p>
          <a:p>
            <a:pPr marL="457200" marR="0" lvl="0" indent="-304800" algn="l" rtl="0">
              <a:lnSpc>
                <a:spcPct val="150000"/>
              </a:lnSpc>
              <a:spcBef>
                <a:spcPts val="0"/>
              </a:spcBef>
              <a:spcAft>
                <a:spcPts val="0"/>
              </a:spcAft>
              <a:buClr>
                <a:srgbClr val="000000"/>
              </a:buClr>
              <a:buSzPts val="1200"/>
              <a:buFont typeface="Roboto"/>
              <a:buAutoNum type="arabicPeriod"/>
            </a:pPr>
            <a:r>
              <a:rPr lang="en" sz="1200" b="1" u="sng">
                <a:solidFill>
                  <a:srgbClr val="000000"/>
                </a:solidFill>
                <a:latin typeface="Roboto"/>
                <a:ea typeface="Roboto"/>
                <a:cs typeface="Roboto"/>
                <a:sym typeface="Roboto"/>
              </a:rPr>
              <a:t>Bridge </a:t>
            </a:r>
            <a:r>
              <a:rPr lang="en" sz="1200">
                <a:solidFill>
                  <a:srgbClr val="000000"/>
                </a:solidFill>
                <a:latin typeface="Roboto"/>
                <a:ea typeface="Roboto"/>
                <a:cs typeface="Roboto"/>
                <a:sym typeface="Roboto"/>
              </a:rPr>
              <a:t>:- Bridge networks are usually used when your applications run in standalone containers that need to communicate.</a:t>
            </a:r>
            <a:endParaRPr sz="1200">
              <a:solidFill>
                <a:srgbClr val="000000"/>
              </a:solidFill>
              <a:latin typeface="Roboto"/>
              <a:ea typeface="Roboto"/>
              <a:cs typeface="Roboto"/>
              <a:sym typeface="Roboto"/>
            </a:endParaRPr>
          </a:p>
          <a:p>
            <a:pPr marL="457200" marR="0" lvl="0" indent="-304800" algn="l" rtl="0">
              <a:lnSpc>
                <a:spcPct val="150000"/>
              </a:lnSpc>
              <a:spcBef>
                <a:spcPts val="0"/>
              </a:spcBef>
              <a:spcAft>
                <a:spcPts val="0"/>
              </a:spcAft>
              <a:buClr>
                <a:srgbClr val="000000"/>
              </a:buClr>
              <a:buSzPts val="1200"/>
              <a:buFont typeface="Roboto"/>
              <a:buAutoNum type="arabicPeriod"/>
            </a:pPr>
            <a:r>
              <a:rPr lang="en" sz="1200" b="1" u="sng">
                <a:solidFill>
                  <a:srgbClr val="000000"/>
                </a:solidFill>
                <a:latin typeface="Roboto"/>
                <a:ea typeface="Roboto"/>
                <a:cs typeface="Roboto"/>
                <a:sym typeface="Roboto"/>
              </a:rPr>
              <a:t>Host</a:t>
            </a:r>
            <a:r>
              <a:rPr lang="en" sz="1200" b="1">
                <a:solidFill>
                  <a:srgbClr val="000000"/>
                </a:solidFill>
                <a:latin typeface="Roboto"/>
                <a:ea typeface="Roboto"/>
                <a:cs typeface="Roboto"/>
                <a:sym typeface="Roboto"/>
              </a:rPr>
              <a:t>:- </a:t>
            </a:r>
            <a:r>
              <a:rPr lang="en" sz="1200">
                <a:solidFill>
                  <a:srgbClr val="000000"/>
                </a:solidFill>
                <a:latin typeface="Roboto"/>
                <a:ea typeface="Roboto"/>
                <a:cs typeface="Roboto"/>
                <a:sym typeface="Roboto"/>
              </a:rPr>
              <a:t>For standalone containers, remove network isolation between the container and the Docker host, and use the host’s networking directly</a:t>
            </a:r>
            <a:endParaRPr sz="1200">
              <a:solidFill>
                <a:srgbClr val="000000"/>
              </a:solidFill>
              <a:latin typeface="Roboto"/>
              <a:ea typeface="Roboto"/>
              <a:cs typeface="Roboto"/>
              <a:sym typeface="Roboto"/>
            </a:endParaRPr>
          </a:p>
          <a:p>
            <a:pPr marL="457200" marR="0" lvl="0" indent="-304800" algn="l" rtl="0">
              <a:lnSpc>
                <a:spcPct val="150000"/>
              </a:lnSpc>
              <a:spcBef>
                <a:spcPts val="0"/>
              </a:spcBef>
              <a:spcAft>
                <a:spcPts val="0"/>
              </a:spcAft>
              <a:buClr>
                <a:srgbClr val="000000"/>
              </a:buClr>
              <a:buSzPts val="1200"/>
              <a:buFont typeface="Roboto"/>
              <a:buAutoNum type="arabicPeriod"/>
            </a:pPr>
            <a:r>
              <a:rPr lang="en" sz="1200" b="1" u="sng">
                <a:solidFill>
                  <a:srgbClr val="000000"/>
                </a:solidFill>
                <a:latin typeface="Roboto"/>
                <a:ea typeface="Roboto"/>
                <a:cs typeface="Roboto"/>
                <a:sym typeface="Roboto"/>
              </a:rPr>
              <a:t>Overlay:- </a:t>
            </a:r>
            <a:r>
              <a:rPr lang="en" sz="1200">
                <a:solidFill>
                  <a:srgbClr val="000000"/>
                </a:solidFill>
                <a:latin typeface="Roboto"/>
                <a:ea typeface="Roboto"/>
                <a:cs typeface="Roboto"/>
                <a:sym typeface="Roboto"/>
              </a:rPr>
              <a:t>Overlay networks connect multiple Docker daemons together and enable swarm services to communicate with each other.</a:t>
            </a:r>
            <a:endParaRPr sz="1200">
              <a:solidFill>
                <a:srgbClr val="000000"/>
              </a:solidFill>
              <a:latin typeface="Roboto"/>
              <a:ea typeface="Roboto"/>
              <a:cs typeface="Roboto"/>
              <a:sym typeface="Roboto"/>
            </a:endParaRPr>
          </a:p>
          <a:p>
            <a:pPr marL="457200" marR="0" lvl="0" indent="-304800" algn="l" rtl="0">
              <a:lnSpc>
                <a:spcPct val="150000"/>
              </a:lnSpc>
              <a:spcBef>
                <a:spcPts val="0"/>
              </a:spcBef>
              <a:spcAft>
                <a:spcPts val="0"/>
              </a:spcAft>
              <a:buClr>
                <a:srgbClr val="000000"/>
              </a:buClr>
              <a:buSzPts val="1200"/>
              <a:buFont typeface="Roboto"/>
              <a:buAutoNum type="arabicPeriod"/>
            </a:pPr>
            <a:r>
              <a:rPr lang="en" sz="1200" b="1" u="sng">
                <a:solidFill>
                  <a:srgbClr val="000000"/>
                </a:solidFill>
                <a:latin typeface="Roboto"/>
                <a:ea typeface="Roboto"/>
                <a:cs typeface="Roboto"/>
                <a:sym typeface="Roboto"/>
              </a:rPr>
              <a:t>Macvlan:-</a:t>
            </a:r>
            <a:r>
              <a:rPr lang="en" sz="1200">
                <a:solidFill>
                  <a:srgbClr val="000000"/>
                </a:solidFill>
                <a:latin typeface="Roboto"/>
                <a:ea typeface="Roboto"/>
                <a:cs typeface="Roboto"/>
                <a:sym typeface="Roboto"/>
              </a:rPr>
              <a:t>Macvlan networks allow you to assign a MAC address to a container, making it appear as a physical device on your network.</a:t>
            </a:r>
            <a:endParaRPr sz="1200">
              <a:solidFill>
                <a:srgbClr val="000000"/>
              </a:solidFill>
              <a:latin typeface="Roboto"/>
              <a:ea typeface="Roboto"/>
              <a:cs typeface="Roboto"/>
              <a:sym typeface="Roboto"/>
            </a:endParaRPr>
          </a:p>
          <a:p>
            <a:pPr marL="457200" marR="0" lvl="0" indent="-304800" algn="l" rtl="0">
              <a:lnSpc>
                <a:spcPct val="150000"/>
              </a:lnSpc>
              <a:spcBef>
                <a:spcPts val="0"/>
              </a:spcBef>
              <a:spcAft>
                <a:spcPts val="0"/>
              </a:spcAft>
              <a:buClr>
                <a:srgbClr val="000000"/>
              </a:buClr>
              <a:buSzPts val="1200"/>
              <a:buFont typeface="Roboto"/>
              <a:buAutoNum type="arabicPeriod"/>
            </a:pPr>
            <a:r>
              <a:rPr lang="en" sz="1200" b="1" u="sng">
                <a:solidFill>
                  <a:srgbClr val="000000"/>
                </a:solidFill>
                <a:latin typeface="Roboto"/>
                <a:ea typeface="Roboto"/>
                <a:cs typeface="Roboto"/>
                <a:sym typeface="Roboto"/>
              </a:rPr>
              <a:t>None:-  </a:t>
            </a:r>
            <a:r>
              <a:rPr lang="en" sz="1200">
                <a:solidFill>
                  <a:srgbClr val="000000"/>
                </a:solidFill>
                <a:latin typeface="Roboto"/>
                <a:ea typeface="Roboto"/>
                <a:cs typeface="Roboto"/>
                <a:sym typeface="Roboto"/>
              </a:rPr>
              <a:t>For this container, disable all networking. Usually used in conjunction with a custom network driver. none is not available for swarm services.</a:t>
            </a:r>
            <a:endParaRPr sz="1200">
              <a:solidFill>
                <a:srgbClr val="000000"/>
              </a:solidFill>
              <a:latin typeface="Roboto"/>
              <a:ea typeface="Roboto"/>
              <a:cs typeface="Roboto"/>
              <a:sym typeface="Roboto"/>
            </a:endParaRPr>
          </a:p>
          <a:p>
            <a:pPr marL="0" marR="0" lvl="0" indent="0" algn="l" rtl="0">
              <a:lnSpc>
                <a:spcPct val="150000"/>
              </a:lnSpc>
              <a:spcBef>
                <a:spcPts val="0"/>
              </a:spcBef>
              <a:spcAft>
                <a:spcPts val="0"/>
              </a:spcAft>
              <a:buNone/>
            </a:pPr>
            <a:endParaRPr sz="1200">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311700" y="274850"/>
            <a:ext cx="8520600" cy="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Logging</a:t>
            </a:r>
            <a:endParaRPr b="1"/>
          </a:p>
        </p:txBody>
      </p:sp>
      <p:sp>
        <p:nvSpPr>
          <p:cNvPr id="341" name="Google Shape;341;p36"/>
          <p:cNvSpPr txBox="1">
            <a:spLocks noGrp="1"/>
          </p:cNvSpPr>
          <p:nvPr>
            <p:ph type="body" idx="1"/>
          </p:nvPr>
        </p:nvSpPr>
        <p:spPr>
          <a:xfrm>
            <a:off x="311700" y="772250"/>
            <a:ext cx="8745000" cy="4371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Docker has logging mechanisms in place which can be used to debug issues as and when they occur. There is logging at </a:t>
            </a:r>
            <a:endParaRPr sz="1100">
              <a:solidFill>
                <a:schemeClr val="dk1"/>
              </a:solidFill>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the daemon level and at the container level.</a:t>
            </a:r>
            <a:endParaRPr sz="1200">
              <a:solidFill>
                <a:schemeClr val="dk1"/>
              </a:solidFill>
              <a:highlight>
                <a:srgbClr val="FFFFFF"/>
              </a:highlight>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r>
              <a:rPr lang="en" sz="1300" b="1">
                <a:solidFill>
                  <a:schemeClr val="dk1"/>
                </a:solidFill>
                <a:highlight>
                  <a:srgbClr val="FFFFFF"/>
                </a:highlight>
                <a:latin typeface="Roboto"/>
                <a:ea typeface="Roboto"/>
                <a:cs typeface="Roboto"/>
                <a:sym typeface="Roboto"/>
              </a:rPr>
              <a:t>Daemon Level Logging:</a:t>
            </a:r>
            <a:endParaRPr sz="1300" b="1">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At the daemon logging level, there are four levels of logging available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Debug − It details all the possible information handled by the daemon process.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Info − It details all the errors + Information handled by the daemon process.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Errors − It details all the errors handled by the daemon process.</a:t>
            </a:r>
            <a:endParaRPr sz="1200">
              <a:solidFill>
                <a:schemeClr val="dk1"/>
              </a:solidFill>
              <a:latin typeface="Roboto"/>
              <a:ea typeface="Roboto"/>
              <a:cs typeface="Roboto"/>
              <a:sym typeface="Roboto"/>
            </a:endParaRPr>
          </a:p>
          <a:p>
            <a:pPr marL="457200" lvl="0" indent="-304800" algn="l"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Fatal − It only details all the fatal errors handled by the daemon process.</a:t>
            </a:r>
            <a:endParaRPr sz="1200">
              <a:solidFill>
                <a:schemeClr val="dk1"/>
              </a:solidFill>
              <a:highlight>
                <a:srgbClr val="FFFFFF"/>
              </a:highlight>
              <a:latin typeface="Roboto"/>
              <a:ea typeface="Roboto"/>
              <a:cs typeface="Roboto"/>
              <a:sym typeface="Roboto"/>
            </a:endParaRPr>
          </a:p>
          <a:p>
            <a:pPr marL="0" lvl="0" indent="0" algn="l" rtl="0">
              <a:lnSpc>
                <a:spcPct val="150000"/>
              </a:lnSpc>
              <a:spcBef>
                <a:spcPts val="40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Stop the docker daemon process, if it is already running.</a:t>
            </a:r>
            <a:br>
              <a:rPr lang="en" sz="1200">
                <a:solidFill>
                  <a:schemeClr val="dk1"/>
                </a:solidFill>
                <a:highlight>
                  <a:srgbClr val="FFFFFF"/>
                </a:highlight>
                <a:latin typeface="Roboto"/>
                <a:ea typeface="Roboto"/>
                <a:cs typeface="Roboto"/>
                <a:sym typeface="Roboto"/>
              </a:rPr>
            </a:br>
            <a:r>
              <a:rPr lang="en" sz="1150">
                <a:solidFill>
                  <a:schemeClr val="dk1"/>
                </a:solidFill>
                <a:highlight>
                  <a:srgbClr val="EEEEEE"/>
                </a:highlight>
                <a:latin typeface="Roboto"/>
                <a:ea typeface="Roboto"/>
                <a:cs typeface="Roboto"/>
                <a:sym typeface="Roboto"/>
              </a:rPr>
              <a:t>sudo service docker stop</a:t>
            </a:r>
            <a:endParaRPr sz="1150">
              <a:solidFill>
                <a:schemeClr val="dk1"/>
              </a:solidFill>
              <a:highlight>
                <a:srgbClr val="EEEEEE"/>
              </a:highlight>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Start the docker daemon process by specifying logging option</a:t>
            </a:r>
            <a:endParaRPr sz="1200">
              <a:solidFill>
                <a:schemeClr val="dk1"/>
              </a:solidFill>
              <a:highlight>
                <a:srgbClr val="FFFFFF"/>
              </a:highlight>
              <a:latin typeface="Roboto"/>
              <a:ea typeface="Roboto"/>
              <a:cs typeface="Roboto"/>
              <a:sym typeface="Roboto"/>
            </a:endParaRPr>
          </a:p>
          <a:p>
            <a:pPr marL="0" marR="50800" lvl="0" indent="0" algn="l" rtl="0">
              <a:lnSpc>
                <a:spcPct val="150000"/>
              </a:lnSpc>
              <a:spcBef>
                <a:spcPts val="0"/>
              </a:spcBef>
              <a:spcAft>
                <a:spcPts val="0"/>
              </a:spcAft>
              <a:buClr>
                <a:schemeClr val="dk1"/>
              </a:buClr>
              <a:buSzPts val="1100"/>
              <a:buFont typeface="Arial"/>
              <a:buNone/>
            </a:pPr>
            <a:r>
              <a:rPr lang="en" sz="1150">
                <a:solidFill>
                  <a:schemeClr val="dk1"/>
                </a:solidFill>
                <a:highlight>
                  <a:srgbClr val="EEEEEE"/>
                </a:highlight>
                <a:latin typeface="Roboto"/>
                <a:ea typeface="Roboto"/>
                <a:cs typeface="Roboto"/>
                <a:sym typeface="Roboto"/>
              </a:rPr>
              <a:t>sudo dockerd –l debug &amp;</a:t>
            </a:r>
            <a:endParaRPr sz="1150">
              <a:solidFill>
                <a:schemeClr val="dk1"/>
              </a:solidFill>
              <a:highlight>
                <a:srgbClr val="EEEEEE"/>
              </a:highlight>
              <a:latin typeface="Roboto"/>
              <a:ea typeface="Roboto"/>
              <a:cs typeface="Roboto"/>
              <a:sym typeface="Roboto"/>
            </a:endParaRPr>
          </a:p>
          <a:p>
            <a:pPr marL="50800" marR="50800" lvl="0" indent="0" algn="l" rtl="0">
              <a:lnSpc>
                <a:spcPct val="150000"/>
              </a:lnSpc>
              <a:spcBef>
                <a:spcPts val="0"/>
              </a:spcBef>
              <a:spcAft>
                <a:spcPts val="0"/>
              </a:spcAft>
              <a:buClr>
                <a:schemeClr val="dk1"/>
              </a:buClr>
              <a:buSzPts val="1100"/>
              <a:buFont typeface="Arial"/>
              <a:buNone/>
            </a:pPr>
            <a:r>
              <a:rPr lang="en" sz="1200" b="1">
                <a:solidFill>
                  <a:schemeClr val="dk1"/>
                </a:solidFill>
                <a:highlight>
                  <a:srgbClr val="FFFFFF"/>
                </a:highlight>
                <a:latin typeface="Roboto"/>
                <a:ea typeface="Roboto"/>
                <a:cs typeface="Roboto"/>
                <a:sym typeface="Roboto"/>
              </a:rPr>
              <a:t>dockerd </a:t>
            </a:r>
            <a:r>
              <a:rPr lang="en" sz="1200">
                <a:solidFill>
                  <a:schemeClr val="dk1"/>
                </a:solidFill>
                <a:highlight>
                  <a:srgbClr val="FFFFFF"/>
                </a:highlight>
                <a:latin typeface="Roboto"/>
                <a:ea typeface="Roboto"/>
                <a:cs typeface="Roboto"/>
                <a:sym typeface="Roboto"/>
              </a:rPr>
              <a:t>is the executable for the docker daemon process, </a:t>
            </a:r>
            <a:r>
              <a:rPr lang="en" sz="1200" b="1">
                <a:solidFill>
                  <a:schemeClr val="dk1"/>
                </a:solidFill>
                <a:highlight>
                  <a:srgbClr val="FFFFFF"/>
                </a:highlight>
                <a:latin typeface="Roboto"/>
                <a:ea typeface="Roboto"/>
                <a:cs typeface="Roboto"/>
                <a:sym typeface="Roboto"/>
              </a:rPr>
              <a:t>-l</a:t>
            </a:r>
            <a:r>
              <a:rPr lang="en" sz="1200">
                <a:solidFill>
                  <a:schemeClr val="dk1"/>
                </a:solidFill>
                <a:highlight>
                  <a:srgbClr val="FFFFFF"/>
                </a:highlight>
                <a:latin typeface="Roboto"/>
                <a:ea typeface="Roboto"/>
                <a:cs typeface="Roboto"/>
                <a:sym typeface="Roboto"/>
              </a:rPr>
              <a:t> for logging option </a:t>
            </a:r>
            <a:r>
              <a:rPr lang="en" sz="1200" b="1">
                <a:solidFill>
                  <a:schemeClr val="dk1"/>
                </a:solidFill>
                <a:highlight>
                  <a:srgbClr val="FFFFFF"/>
                </a:highlight>
                <a:latin typeface="Roboto"/>
                <a:ea typeface="Roboto"/>
                <a:cs typeface="Roboto"/>
                <a:sym typeface="Roboto"/>
              </a:rPr>
              <a:t>&amp; </a:t>
            </a:r>
            <a:r>
              <a:rPr lang="en" sz="1200">
                <a:solidFill>
                  <a:schemeClr val="dk1"/>
                </a:solidFill>
                <a:highlight>
                  <a:srgbClr val="FFFFFF"/>
                </a:highlight>
                <a:latin typeface="Roboto"/>
                <a:ea typeface="Roboto"/>
                <a:cs typeface="Roboto"/>
                <a:sym typeface="Roboto"/>
              </a:rPr>
              <a:t>to come back to the command prompt</a:t>
            </a:r>
            <a:endParaRPr sz="1150">
              <a:solidFill>
                <a:schemeClr val="dk1"/>
              </a:solidFill>
              <a:highlight>
                <a:srgbClr val="EEEEEE"/>
              </a:highlight>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r>
              <a:rPr lang="en" sz="1300" b="1">
                <a:solidFill>
                  <a:schemeClr val="dk1"/>
                </a:solidFill>
                <a:highlight>
                  <a:srgbClr val="FFFFFF"/>
                </a:highlight>
                <a:latin typeface="Roboto"/>
                <a:ea typeface="Roboto"/>
                <a:cs typeface="Roboto"/>
                <a:sym typeface="Roboto"/>
              </a:rPr>
              <a:t>Container Level Logging:</a:t>
            </a:r>
            <a:br>
              <a:rPr lang="en" sz="1200">
                <a:solidFill>
                  <a:schemeClr val="dk1"/>
                </a:solidFill>
                <a:highlight>
                  <a:srgbClr val="FFFFFF"/>
                </a:highlight>
                <a:latin typeface="Roboto"/>
                <a:ea typeface="Roboto"/>
                <a:cs typeface="Roboto"/>
                <a:sym typeface="Roboto"/>
              </a:rPr>
            </a:br>
            <a:r>
              <a:rPr lang="en" sz="1150">
                <a:solidFill>
                  <a:schemeClr val="dk1"/>
                </a:solidFill>
                <a:highlight>
                  <a:srgbClr val="EEEEEE"/>
                </a:highlight>
                <a:latin typeface="Roboto"/>
                <a:ea typeface="Roboto"/>
                <a:cs typeface="Roboto"/>
                <a:sym typeface="Roboto"/>
              </a:rPr>
              <a:t>docker logs containerid</a:t>
            </a:r>
            <a:br>
              <a:rPr lang="en" sz="1150">
                <a:solidFill>
                  <a:schemeClr val="dk1"/>
                </a:solidFill>
                <a:highlight>
                  <a:srgbClr val="EEEEEE"/>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containerID − This is the ID of the container for which you need to see the logs.</a:t>
            </a:r>
            <a:endParaRPr sz="1150">
              <a:solidFill>
                <a:schemeClr val="dk1"/>
              </a:solidFill>
              <a:highlight>
                <a:srgbClr val="EEEEEE"/>
              </a:highlight>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highlight>
                <a:srgbClr val="FFFFFF"/>
              </a:highlight>
            </a:endParaRPr>
          </a:p>
          <a:p>
            <a:pPr marL="0" marR="0" lvl="0" indent="0" algn="l" rtl="0">
              <a:lnSpc>
                <a:spcPct val="150000"/>
              </a:lnSpc>
              <a:spcBef>
                <a:spcPts val="0"/>
              </a:spcBef>
              <a:spcAft>
                <a:spcPts val="0"/>
              </a:spcAft>
              <a:buNone/>
            </a:pPr>
            <a:endParaRPr sz="1200">
              <a:solidFill>
                <a:srgbClr val="000000"/>
              </a:solidFill>
              <a:latin typeface="Roboto"/>
              <a:ea typeface="Roboto"/>
              <a:cs typeface="Roboto"/>
              <a:sym typeface="Roboto"/>
            </a:endParaRPr>
          </a:p>
          <a:p>
            <a:pPr marL="0" marR="0" lvl="0" indent="0" algn="l" rtl="0">
              <a:lnSpc>
                <a:spcPct val="150000"/>
              </a:lnSpc>
              <a:spcBef>
                <a:spcPts val="0"/>
              </a:spcBef>
              <a:spcAft>
                <a:spcPts val="0"/>
              </a:spcAft>
              <a:buNone/>
            </a:pPr>
            <a:endParaRPr sz="1200">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
        <p:cNvGrpSpPr/>
        <p:nvPr/>
      </p:nvGrpSpPr>
      <p:grpSpPr>
        <a:xfrm>
          <a:off x="0" y="0"/>
          <a:ext cx="0" cy="0"/>
          <a:chOff x="0" y="0"/>
          <a:chExt cx="0" cy="0"/>
        </a:xfrm>
      </p:grpSpPr>
      <p:sp>
        <p:nvSpPr>
          <p:cNvPr id="346" name="Google Shape;346;p37"/>
          <p:cNvSpPr txBox="1">
            <a:spLocks noGrp="1"/>
          </p:cNvSpPr>
          <p:nvPr>
            <p:ph type="title"/>
          </p:nvPr>
        </p:nvSpPr>
        <p:spPr>
          <a:xfrm>
            <a:off x="311700" y="274850"/>
            <a:ext cx="8520600" cy="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Volumes</a:t>
            </a:r>
            <a:endParaRPr b="1"/>
          </a:p>
        </p:txBody>
      </p:sp>
      <p:sp>
        <p:nvSpPr>
          <p:cNvPr id="347" name="Google Shape;347;p37"/>
          <p:cNvSpPr txBox="1">
            <a:spLocks noGrp="1"/>
          </p:cNvSpPr>
          <p:nvPr>
            <p:ph type="body" idx="1"/>
          </p:nvPr>
        </p:nvSpPr>
        <p:spPr>
          <a:xfrm>
            <a:off x="311700" y="903050"/>
            <a:ext cx="8745000" cy="42405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Volumes are the preferred mechanism for persisting data generated by and used by Docker containers</a:t>
            </a:r>
            <a:endParaRPr sz="1150">
              <a:solidFill>
                <a:schemeClr val="dk1"/>
              </a:solidFill>
              <a:highlight>
                <a:srgbClr val="EEEEEE"/>
              </a:highlight>
              <a:latin typeface="Roboto"/>
              <a:ea typeface="Roboto"/>
              <a:cs typeface="Roboto"/>
              <a:sym typeface="Roboto"/>
            </a:endParaRPr>
          </a:p>
          <a:p>
            <a:pPr marL="457200" lvl="0" indent="-304800" algn="l" rtl="0">
              <a:lnSpc>
                <a:spcPct val="150000"/>
              </a:lnSpc>
              <a:spcBef>
                <a:spcPts val="0"/>
              </a:spcBef>
              <a:spcAft>
                <a:spcPts val="0"/>
              </a:spcAft>
              <a:buClr>
                <a:schemeClr val="dk1"/>
              </a:buClr>
              <a:buSzPts val="1200"/>
              <a:buFont typeface="Roboto"/>
              <a:buChar char="●"/>
            </a:pPr>
            <a:r>
              <a:rPr lang="en" sz="1200" b="1">
                <a:solidFill>
                  <a:schemeClr val="dk1"/>
                </a:solidFill>
                <a:highlight>
                  <a:srgbClr val="FFFFFF"/>
                </a:highlight>
                <a:latin typeface="Roboto"/>
                <a:ea typeface="Roboto"/>
                <a:cs typeface="Roboto"/>
                <a:sym typeface="Roboto"/>
              </a:rPr>
              <a:t>Volumes </a:t>
            </a:r>
            <a:r>
              <a:rPr lang="en" sz="1200">
                <a:solidFill>
                  <a:schemeClr val="dk1"/>
                </a:solidFill>
                <a:highlight>
                  <a:srgbClr val="FFFFFF"/>
                </a:highlight>
                <a:latin typeface="Roboto"/>
                <a:ea typeface="Roboto"/>
                <a:cs typeface="Roboto"/>
                <a:sym typeface="Roboto"/>
              </a:rPr>
              <a:t>are saved in the host filesystem </a:t>
            </a:r>
            <a:r>
              <a:rPr lang="en" sz="1200" b="1">
                <a:solidFill>
                  <a:schemeClr val="dk1"/>
                </a:solidFill>
                <a:highlight>
                  <a:srgbClr val="FFFFFF"/>
                </a:highlight>
                <a:latin typeface="Roboto"/>
                <a:ea typeface="Roboto"/>
                <a:cs typeface="Roboto"/>
                <a:sym typeface="Roboto"/>
              </a:rPr>
              <a:t>(/var/lib/docker/volumes/)</a:t>
            </a:r>
            <a:r>
              <a:rPr lang="en" sz="1200">
                <a:solidFill>
                  <a:schemeClr val="dk1"/>
                </a:solidFill>
                <a:highlight>
                  <a:srgbClr val="FFFFFF"/>
                </a:highlight>
                <a:latin typeface="Roboto"/>
                <a:ea typeface="Roboto"/>
                <a:cs typeface="Roboto"/>
                <a:sym typeface="Roboto"/>
              </a:rPr>
              <a:t> which is owned and maintained by docker. Any other non-docker process can’t access it</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 create a volume</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docker volume create new_vol</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 list volumes</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docker volume ls</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 inspect volumes</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docker volume inspect new_vol</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 removing volumes</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docker volume rm new_vol</a:t>
            </a:r>
            <a:endParaRPr sz="1200">
              <a:solidFill>
                <a:srgbClr val="292929"/>
              </a:solidFill>
              <a:highlight>
                <a:srgbClr val="F2F2F2"/>
              </a:highlight>
              <a:latin typeface="Courier New"/>
              <a:ea typeface="Courier New"/>
              <a:cs typeface="Courier New"/>
              <a:sym typeface="Courier New"/>
            </a:endParaRPr>
          </a:p>
          <a:p>
            <a:pPr marL="457200" lvl="0" indent="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 Start a Container with volume</a:t>
            </a:r>
            <a:endParaRPr sz="1200">
              <a:solidFill>
                <a:schemeClr val="dk1"/>
              </a:solidFill>
              <a:highlight>
                <a:srgbClr val="FFFFFF"/>
              </a:highlight>
              <a:latin typeface="Roboto"/>
              <a:ea typeface="Roboto"/>
              <a:cs typeface="Roboto"/>
              <a:sym typeface="Roboto"/>
            </a:endParaRPr>
          </a:p>
          <a:p>
            <a:pPr marL="0" lvl="0" indent="457200" algn="l" rtl="0">
              <a:lnSpc>
                <a:spcPct val="150000"/>
              </a:lnSpc>
              <a:spcBef>
                <a:spcPts val="0"/>
              </a:spcBef>
              <a:spcAft>
                <a:spcPts val="0"/>
              </a:spcAft>
              <a:buClr>
                <a:schemeClr val="dk1"/>
              </a:buClr>
              <a:buSzPts val="1100"/>
              <a:buFont typeface="Arial"/>
              <a:buNone/>
            </a:pPr>
            <a:r>
              <a:rPr lang="en" sz="1200">
                <a:solidFill>
                  <a:srgbClr val="292929"/>
                </a:solidFill>
                <a:highlight>
                  <a:srgbClr val="F2F2F2"/>
                </a:highlight>
                <a:latin typeface="Courier New"/>
                <a:ea typeface="Courier New"/>
                <a:cs typeface="Courier New"/>
                <a:sym typeface="Courier New"/>
              </a:rPr>
              <a:t>docker run -d --name devtest --mount source=myvol2,target=/app nginx:latest</a:t>
            </a:r>
            <a:endParaRPr sz="1200">
              <a:solidFill>
                <a:schemeClr val="dk1"/>
              </a:solidFill>
              <a:highlight>
                <a:srgbClr val="FFFFFF"/>
              </a:highlight>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endParaRPr sz="1200">
              <a:solidFill>
                <a:schemeClr val="dk1"/>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None/>
            </a:pPr>
            <a:endParaRPr sz="1200">
              <a:solidFill>
                <a:srgbClr val="000000"/>
              </a:solidFill>
              <a:latin typeface="Roboto"/>
              <a:ea typeface="Roboto"/>
              <a:cs typeface="Roboto"/>
              <a:sym typeface="Roboto"/>
            </a:endParaRPr>
          </a:p>
          <a:p>
            <a:pPr marL="0" marR="0" lvl="0" indent="0" algn="l" rtl="0">
              <a:lnSpc>
                <a:spcPct val="150000"/>
              </a:lnSpc>
              <a:spcBef>
                <a:spcPts val="0"/>
              </a:spcBef>
              <a:spcAft>
                <a:spcPts val="0"/>
              </a:spcAft>
              <a:buNone/>
            </a:pPr>
            <a:endParaRPr sz="1200">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311700" y="168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Containerising Tools other than Docker</a:t>
            </a:r>
            <a:endParaRPr b="1"/>
          </a:p>
        </p:txBody>
      </p:sp>
      <p:sp>
        <p:nvSpPr>
          <p:cNvPr id="353" name="Google Shape;353;p38"/>
          <p:cNvSpPr txBox="1">
            <a:spLocks noGrp="1"/>
          </p:cNvSpPr>
          <p:nvPr>
            <p:ph type="body" idx="1"/>
          </p:nvPr>
        </p:nvSpPr>
        <p:spPr>
          <a:xfrm>
            <a:off x="369900" y="708675"/>
            <a:ext cx="8520600" cy="4165800"/>
          </a:xfrm>
          <a:prstGeom prst="rect">
            <a:avLst/>
          </a:prstGeom>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1200" b="1" u="sng">
              <a:solidFill>
                <a:srgbClr val="000000"/>
              </a:solidFill>
              <a:latin typeface="Roboto"/>
              <a:ea typeface="Roboto"/>
              <a:cs typeface="Roboto"/>
              <a:sym typeface="Roboto"/>
            </a:endParaRPr>
          </a:p>
          <a:p>
            <a:pPr marL="457200" marR="0" lvl="0" indent="0" algn="l" rtl="0">
              <a:lnSpc>
                <a:spcPct val="150000"/>
              </a:lnSpc>
              <a:spcBef>
                <a:spcPts val="0"/>
              </a:spcBef>
              <a:spcAft>
                <a:spcPts val="0"/>
              </a:spcAft>
              <a:buNone/>
            </a:pPr>
            <a:endParaRPr sz="1200" b="1" u="sng">
              <a:solidFill>
                <a:srgbClr val="000000"/>
              </a:solidFill>
              <a:latin typeface="Roboto"/>
              <a:ea typeface="Roboto"/>
              <a:cs typeface="Roboto"/>
              <a:sym typeface="Roboto"/>
            </a:endParaRPr>
          </a:p>
          <a:p>
            <a:pPr marL="457200" marR="0" lvl="0" indent="-304800" algn="l" rtl="0">
              <a:lnSpc>
                <a:spcPct val="150000"/>
              </a:lnSpc>
              <a:spcBef>
                <a:spcPts val="0"/>
              </a:spcBef>
              <a:spcAft>
                <a:spcPts val="0"/>
              </a:spcAft>
              <a:buClr>
                <a:srgbClr val="000000"/>
              </a:buClr>
              <a:buSzPts val="1200"/>
              <a:buFont typeface="Roboto"/>
              <a:buChar char="●"/>
            </a:pPr>
            <a:r>
              <a:rPr lang="en" sz="1200" b="1" u="sng">
                <a:solidFill>
                  <a:srgbClr val="000000"/>
                </a:solidFill>
                <a:latin typeface="Roboto"/>
                <a:ea typeface="Roboto"/>
                <a:cs typeface="Roboto"/>
                <a:sym typeface="Roboto"/>
              </a:rPr>
              <a:t>CoreOs rkt</a:t>
            </a: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marL="914400" marR="0" lvl="1" indent="-304800" algn="l" rtl="0">
              <a:lnSpc>
                <a:spcPct val="150000"/>
              </a:lnSpc>
              <a:spcBef>
                <a:spcPts val="0"/>
              </a:spcBef>
              <a:spcAft>
                <a:spcPts val="0"/>
              </a:spcAft>
              <a:buClr>
                <a:srgbClr val="000000"/>
              </a:buClr>
              <a:buSzPts val="1200"/>
              <a:buFont typeface="Roboto"/>
              <a:buChar char="○"/>
            </a:pPr>
            <a:r>
              <a:rPr lang="en" sz="1150">
                <a:solidFill>
                  <a:srgbClr val="000000"/>
                </a:solidFill>
                <a:highlight>
                  <a:srgbClr val="FAFAFA"/>
                </a:highlight>
                <a:latin typeface="Roboto"/>
                <a:ea typeface="Roboto"/>
                <a:cs typeface="Roboto"/>
                <a:sym typeface="Roboto"/>
              </a:rPr>
              <a:t>Rkt supports two types of images: </a:t>
            </a:r>
            <a:r>
              <a:rPr lang="en" sz="1150" u="sng">
                <a:solidFill>
                  <a:srgbClr val="000000"/>
                </a:solidFill>
                <a:highlight>
                  <a:srgbClr val="FAFAFA"/>
                </a:highlight>
                <a:latin typeface="Roboto"/>
                <a:ea typeface="Roboto"/>
                <a:cs typeface="Roboto"/>
                <a:sym typeface="Roboto"/>
              </a:rPr>
              <a:t>Docker</a:t>
            </a:r>
            <a:r>
              <a:rPr lang="en" sz="1150">
                <a:solidFill>
                  <a:srgbClr val="000000"/>
                </a:solidFill>
                <a:highlight>
                  <a:srgbClr val="FAFAFA"/>
                </a:highlight>
                <a:latin typeface="Roboto"/>
                <a:ea typeface="Roboto"/>
                <a:cs typeface="Roboto"/>
                <a:sym typeface="Roboto"/>
              </a:rPr>
              <a:t> and </a:t>
            </a:r>
            <a:r>
              <a:rPr lang="en" sz="1150" u="sng">
                <a:solidFill>
                  <a:srgbClr val="000000"/>
                </a:solidFill>
                <a:highlight>
                  <a:srgbClr val="FAFAFA"/>
                </a:highlight>
                <a:latin typeface="Roboto"/>
                <a:ea typeface="Roboto"/>
                <a:cs typeface="Roboto"/>
                <a:sym typeface="Roboto"/>
              </a:rPr>
              <a:t>appc</a:t>
            </a:r>
            <a:r>
              <a:rPr lang="en" sz="1150">
                <a:solidFill>
                  <a:srgbClr val="000000"/>
                </a:solidFill>
                <a:highlight>
                  <a:srgbClr val="FAFAFA"/>
                </a:highlight>
                <a:latin typeface="Roboto"/>
                <a:ea typeface="Roboto"/>
                <a:cs typeface="Roboto"/>
                <a:sym typeface="Roboto"/>
              </a:rPr>
              <a:t>. It supports features like its pod-based process that works out of the box with </a:t>
            </a:r>
            <a:r>
              <a:rPr lang="en" sz="1150" b="1">
                <a:solidFill>
                  <a:srgbClr val="000000"/>
                </a:solidFill>
                <a:highlight>
                  <a:srgbClr val="FAFAFA"/>
                </a:highlight>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Kubernetes</a:t>
            </a:r>
            <a:r>
              <a:rPr lang="en" sz="1150">
                <a:solidFill>
                  <a:srgbClr val="000000"/>
                </a:solidFill>
                <a:latin typeface="Roboto"/>
                <a:ea typeface="Roboto"/>
                <a:cs typeface="Roboto"/>
                <a:sym typeface="Roboto"/>
              </a:rPr>
              <a:t>, also </a:t>
            </a:r>
            <a:r>
              <a:rPr lang="en" sz="1150">
                <a:solidFill>
                  <a:srgbClr val="000000"/>
                </a:solidFill>
                <a:highlight>
                  <a:srgbClr val="FAFAFA"/>
                </a:highlight>
                <a:latin typeface="Roboto"/>
                <a:ea typeface="Roboto"/>
                <a:cs typeface="Roboto"/>
                <a:sym typeface="Roboto"/>
              </a:rPr>
              <a:t>support for Trusted Platform Modules (TPM). </a:t>
            </a:r>
            <a:endParaRPr sz="1150">
              <a:solidFill>
                <a:srgbClr val="000000"/>
              </a:solidFill>
              <a:highlight>
                <a:srgbClr val="FAFAFA"/>
              </a:highlight>
              <a:latin typeface="Roboto"/>
              <a:ea typeface="Roboto"/>
              <a:cs typeface="Roboto"/>
              <a:sym typeface="Roboto"/>
            </a:endParaRPr>
          </a:p>
          <a:p>
            <a:pPr marL="914400" marR="0" lvl="1" indent="-304800" algn="l" rtl="0">
              <a:lnSpc>
                <a:spcPct val="150000"/>
              </a:lnSpc>
              <a:spcBef>
                <a:spcPts val="0"/>
              </a:spcBef>
              <a:spcAft>
                <a:spcPts val="0"/>
              </a:spcAft>
              <a:buClr>
                <a:srgbClr val="000000"/>
              </a:buClr>
              <a:buSzPts val="1200"/>
              <a:buFont typeface="Roboto"/>
              <a:buChar char="○"/>
            </a:pPr>
            <a:r>
              <a:rPr lang="en" sz="1150">
                <a:solidFill>
                  <a:srgbClr val="000000"/>
                </a:solidFill>
                <a:highlight>
                  <a:srgbClr val="FAFAFA"/>
                </a:highlight>
                <a:latin typeface="Roboto"/>
                <a:ea typeface="Roboto"/>
                <a:cs typeface="Roboto"/>
                <a:sym typeface="Roboto"/>
              </a:rPr>
              <a:t>Some potential drawbacks include a lack of OCI compliance. Rkt is no longer developing appc. Also, Rklet (CRI) is still under development. Red Hat recently </a:t>
            </a:r>
            <a:r>
              <a:rPr lang="en" sz="1150">
                <a:solidFill>
                  <a:srgbClr val="000000"/>
                </a:solidFill>
                <a:highlight>
                  <a:srgbClr val="FAFAFA"/>
                </a:highlight>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acquired CoreOS</a:t>
            </a:r>
            <a:r>
              <a:rPr lang="en" sz="1150">
                <a:solidFill>
                  <a:srgbClr val="000000"/>
                </a:solidFill>
                <a:highlight>
                  <a:srgbClr val="FAFAFA"/>
                </a:highlight>
                <a:latin typeface="Roboto"/>
                <a:ea typeface="Roboto"/>
                <a:cs typeface="Roboto"/>
                <a:sym typeface="Roboto"/>
              </a:rPr>
              <a:t>, the company behind rkt.</a:t>
            </a:r>
            <a:endParaRPr sz="1150">
              <a:solidFill>
                <a:srgbClr val="000000"/>
              </a:solidFill>
              <a:highlight>
                <a:srgbClr val="FAFAFA"/>
              </a:highlight>
              <a:latin typeface="Roboto"/>
              <a:ea typeface="Roboto"/>
              <a:cs typeface="Roboto"/>
              <a:sym typeface="Roboto"/>
            </a:endParaRPr>
          </a:p>
          <a:p>
            <a:pPr marL="0" marR="0" lvl="0" indent="0" algn="l" rtl="0">
              <a:lnSpc>
                <a:spcPct val="150000"/>
              </a:lnSpc>
              <a:spcBef>
                <a:spcPts val="0"/>
              </a:spcBef>
              <a:spcAft>
                <a:spcPts val="0"/>
              </a:spcAft>
              <a:buNone/>
            </a:pPr>
            <a:endParaRPr sz="1150">
              <a:solidFill>
                <a:srgbClr val="000000"/>
              </a:solidFill>
              <a:highlight>
                <a:srgbClr val="FAFAFA"/>
              </a:highlight>
              <a:latin typeface="Roboto"/>
              <a:ea typeface="Roboto"/>
              <a:cs typeface="Roboto"/>
              <a:sym typeface="Roboto"/>
            </a:endParaRPr>
          </a:p>
          <a:p>
            <a:pPr marL="0" marR="0" lvl="0" indent="0" algn="l" rtl="0">
              <a:lnSpc>
                <a:spcPct val="150000"/>
              </a:lnSpc>
              <a:spcBef>
                <a:spcPts val="0"/>
              </a:spcBef>
              <a:spcAft>
                <a:spcPts val="0"/>
              </a:spcAft>
              <a:buNone/>
            </a:pPr>
            <a:endParaRPr sz="1150">
              <a:solidFill>
                <a:srgbClr val="000000"/>
              </a:solidFill>
              <a:highlight>
                <a:srgbClr val="FAFAFA"/>
              </a:highlight>
              <a:latin typeface="Roboto"/>
              <a:ea typeface="Roboto"/>
              <a:cs typeface="Roboto"/>
              <a:sym typeface="Roboto"/>
            </a:endParaRPr>
          </a:p>
          <a:p>
            <a:pPr marL="0" marR="0" lvl="0" indent="0" algn="l" rtl="0">
              <a:lnSpc>
                <a:spcPct val="150000"/>
              </a:lnSpc>
              <a:spcBef>
                <a:spcPts val="0"/>
              </a:spcBef>
              <a:spcAft>
                <a:spcPts val="0"/>
              </a:spcAft>
              <a:buNone/>
            </a:pPr>
            <a:endParaRPr sz="1150">
              <a:solidFill>
                <a:srgbClr val="000000"/>
              </a:solidFill>
              <a:highlight>
                <a:srgbClr val="FAFAFA"/>
              </a:highlight>
              <a:latin typeface="Roboto"/>
              <a:ea typeface="Roboto"/>
              <a:cs typeface="Roboto"/>
              <a:sym typeface="Roboto"/>
            </a:endParaRPr>
          </a:p>
          <a:p>
            <a:pPr marL="457200" marR="0" lvl="0" indent="-304800" algn="l" rtl="0">
              <a:lnSpc>
                <a:spcPct val="150000"/>
              </a:lnSpc>
              <a:spcBef>
                <a:spcPts val="0"/>
              </a:spcBef>
              <a:spcAft>
                <a:spcPts val="0"/>
              </a:spcAft>
              <a:buClr>
                <a:srgbClr val="000000"/>
              </a:buClr>
              <a:buSzPts val="1200"/>
              <a:buFont typeface="Roboto"/>
              <a:buChar char="●"/>
            </a:pPr>
            <a:r>
              <a:rPr lang="en" sz="1200" b="1" u="sng">
                <a:solidFill>
                  <a:srgbClr val="000000"/>
                </a:solidFill>
                <a:latin typeface="Roboto"/>
                <a:ea typeface="Roboto"/>
                <a:cs typeface="Roboto"/>
                <a:sym typeface="Roboto"/>
              </a:rPr>
              <a:t>Mesos Containerizer</a:t>
            </a: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marL="914400" marR="0" lvl="1" indent="-304800" algn="l" rtl="0">
              <a:lnSpc>
                <a:spcPct val="150000"/>
              </a:lnSpc>
              <a:spcBef>
                <a:spcPts val="0"/>
              </a:spcBef>
              <a:spcAft>
                <a:spcPts val="0"/>
              </a:spcAft>
              <a:buClr>
                <a:srgbClr val="000000"/>
              </a:buClr>
              <a:buSzPts val="1200"/>
              <a:buFont typeface="Roboto"/>
              <a:buChar char="○"/>
            </a:pPr>
            <a:r>
              <a:rPr lang="en" sz="1150">
                <a:solidFill>
                  <a:srgbClr val="000000"/>
                </a:solidFill>
                <a:highlight>
                  <a:srgbClr val="FAFAFA"/>
                </a:highlight>
                <a:latin typeface="Roboto"/>
                <a:ea typeface="Roboto"/>
                <a:cs typeface="Roboto"/>
                <a:sym typeface="Roboto"/>
              </a:rPr>
              <a:t>Developed by Apache, Mesos offers quality performance, supporting both Docker and appc image types. OCI support is likely coming, with indications they will follow Docker’s adoption trajectory. </a:t>
            </a:r>
            <a:endParaRPr sz="1150">
              <a:solidFill>
                <a:srgbClr val="000000"/>
              </a:solidFill>
              <a:highlight>
                <a:srgbClr val="FAFAFA"/>
              </a:highlight>
              <a:latin typeface="Roboto"/>
              <a:ea typeface="Roboto"/>
              <a:cs typeface="Roboto"/>
              <a:sym typeface="Roboto"/>
            </a:endParaRPr>
          </a:p>
          <a:p>
            <a:pPr marL="914400" marR="0" lvl="1" indent="-304800" algn="l" rtl="0">
              <a:lnSpc>
                <a:spcPct val="150000"/>
              </a:lnSpc>
              <a:spcBef>
                <a:spcPts val="0"/>
              </a:spcBef>
              <a:spcAft>
                <a:spcPts val="0"/>
              </a:spcAft>
              <a:buClr>
                <a:srgbClr val="000000"/>
              </a:buClr>
              <a:buSzPts val="1200"/>
              <a:buFont typeface="Roboto"/>
              <a:buChar char="○"/>
            </a:pPr>
            <a:r>
              <a:rPr lang="en" sz="1150">
                <a:solidFill>
                  <a:srgbClr val="000000"/>
                </a:solidFill>
                <a:highlight>
                  <a:srgbClr val="FAFAFA"/>
                </a:highlight>
                <a:latin typeface="Roboto"/>
                <a:ea typeface="Roboto"/>
                <a:cs typeface="Roboto"/>
                <a:sym typeface="Roboto"/>
              </a:rPr>
              <a:t>It can be integrated well with Spark and Flink. </a:t>
            </a:r>
            <a:endParaRPr sz="1150">
              <a:solidFill>
                <a:srgbClr val="000000"/>
              </a:solidFill>
              <a:highlight>
                <a:srgbClr val="FAFAFA"/>
              </a:highlight>
              <a:latin typeface="Roboto"/>
              <a:ea typeface="Roboto"/>
              <a:cs typeface="Roboto"/>
              <a:sym typeface="Roboto"/>
            </a:endParaRPr>
          </a:p>
          <a:p>
            <a:pPr marL="914400" marR="0" lvl="1" indent="-304800" algn="l" rtl="0">
              <a:lnSpc>
                <a:spcPct val="150000"/>
              </a:lnSpc>
              <a:spcBef>
                <a:spcPts val="0"/>
              </a:spcBef>
              <a:spcAft>
                <a:spcPts val="0"/>
              </a:spcAft>
              <a:buClr>
                <a:srgbClr val="000000"/>
              </a:buClr>
              <a:buSzPts val="1200"/>
              <a:buFont typeface="Roboto"/>
              <a:buChar char="○"/>
            </a:pPr>
            <a:r>
              <a:rPr lang="en" sz="1150">
                <a:solidFill>
                  <a:srgbClr val="000000"/>
                </a:solidFill>
                <a:highlight>
                  <a:srgbClr val="FAFAFA"/>
                </a:highlight>
                <a:latin typeface="Roboto"/>
                <a:ea typeface="Roboto"/>
                <a:cs typeface="Roboto"/>
                <a:sym typeface="Roboto"/>
              </a:rPr>
              <a:t>A potential downside is that you can’t run these containers standalone i.e it required complete Mesos Framework</a:t>
            </a:r>
            <a:endParaRPr sz="1150">
              <a:solidFill>
                <a:srgbClr val="000000"/>
              </a:solidFill>
              <a:highlight>
                <a:srgbClr val="FAFAFA"/>
              </a:highlight>
            </a:endParaRPr>
          </a:p>
          <a:p>
            <a:pPr marL="457200" marR="0" lvl="0" indent="0" algn="l" rtl="0">
              <a:lnSpc>
                <a:spcPct val="150000"/>
              </a:lnSpc>
              <a:spcBef>
                <a:spcPts val="0"/>
              </a:spcBef>
              <a:spcAft>
                <a:spcPts val="0"/>
              </a:spcAft>
              <a:buNone/>
            </a:pPr>
            <a:endParaRPr sz="1200">
              <a:solidFill>
                <a:srgbClr val="000000"/>
              </a:solidFill>
              <a:latin typeface="Roboto"/>
              <a:ea typeface="Roboto"/>
              <a:cs typeface="Roboto"/>
              <a:sym typeface="Roboto"/>
            </a:endParaRPr>
          </a:p>
        </p:txBody>
      </p:sp>
      <p:pic>
        <p:nvPicPr>
          <p:cNvPr id="354" name="Google Shape;354;p38"/>
          <p:cNvPicPr preferRelativeResize="0"/>
          <p:nvPr/>
        </p:nvPicPr>
        <p:blipFill>
          <a:blip r:embed="rId6">
            <a:alphaModFix/>
          </a:blip>
          <a:stretch>
            <a:fillRect/>
          </a:stretch>
        </p:blipFill>
        <p:spPr>
          <a:xfrm>
            <a:off x="921800" y="844750"/>
            <a:ext cx="1300350" cy="492876"/>
          </a:xfrm>
          <a:prstGeom prst="rect">
            <a:avLst/>
          </a:prstGeom>
          <a:noFill/>
          <a:ln>
            <a:noFill/>
          </a:ln>
        </p:spPr>
      </p:pic>
      <p:pic>
        <p:nvPicPr>
          <p:cNvPr id="355" name="Google Shape;355;p38"/>
          <p:cNvPicPr preferRelativeResize="0"/>
          <p:nvPr/>
        </p:nvPicPr>
        <p:blipFill>
          <a:blip r:embed="rId7">
            <a:alphaModFix/>
          </a:blip>
          <a:stretch>
            <a:fillRect/>
          </a:stretch>
        </p:blipFill>
        <p:spPr>
          <a:xfrm>
            <a:off x="921800" y="2951600"/>
            <a:ext cx="1387200" cy="57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9"/>
        <p:cNvGrpSpPr/>
        <p:nvPr/>
      </p:nvGrpSpPr>
      <p:grpSpPr>
        <a:xfrm>
          <a:off x="0" y="0"/>
          <a:ext cx="0" cy="0"/>
          <a:chOff x="0" y="0"/>
          <a:chExt cx="0" cy="0"/>
        </a:xfrm>
      </p:grpSpPr>
      <p:sp>
        <p:nvSpPr>
          <p:cNvPr id="360" name="Google Shape;360;p39"/>
          <p:cNvSpPr txBox="1">
            <a:spLocks noGrp="1"/>
          </p:cNvSpPr>
          <p:nvPr>
            <p:ph type="body" idx="1"/>
          </p:nvPr>
        </p:nvSpPr>
        <p:spPr>
          <a:xfrm>
            <a:off x="377175" y="519525"/>
            <a:ext cx="8520600" cy="4165800"/>
          </a:xfrm>
          <a:prstGeom prst="rect">
            <a:avLst/>
          </a:prstGeom>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200" b="1" u="sng">
              <a:solidFill>
                <a:srgbClr val="000000"/>
              </a:solidFill>
              <a:latin typeface="Roboto"/>
              <a:ea typeface="Roboto"/>
              <a:cs typeface="Roboto"/>
              <a:sym typeface="Roboto"/>
            </a:endParaRPr>
          </a:p>
          <a:p>
            <a:pPr marL="0" marR="0" lvl="0" indent="0" algn="l" rtl="0">
              <a:lnSpc>
                <a:spcPct val="150000"/>
              </a:lnSpc>
              <a:spcBef>
                <a:spcPts val="0"/>
              </a:spcBef>
              <a:spcAft>
                <a:spcPts val="0"/>
              </a:spcAft>
              <a:buNone/>
            </a:pPr>
            <a:endParaRPr sz="1200" b="1" u="sng">
              <a:solidFill>
                <a:srgbClr val="000000"/>
              </a:solidFill>
              <a:latin typeface="Roboto"/>
              <a:ea typeface="Roboto"/>
              <a:cs typeface="Roboto"/>
              <a:sym typeface="Roboto"/>
            </a:endParaRPr>
          </a:p>
          <a:p>
            <a:pPr marL="457200" marR="0" lvl="0" indent="-304800" algn="l" rtl="0">
              <a:lnSpc>
                <a:spcPct val="150000"/>
              </a:lnSpc>
              <a:spcBef>
                <a:spcPts val="0"/>
              </a:spcBef>
              <a:spcAft>
                <a:spcPts val="0"/>
              </a:spcAft>
              <a:buClr>
                <a:srgbClr val="000000"/>
              </a:buClr>
              <a:buSzPts val="1200"/>
              <a:buFont typeface="Roboto"/>
              <a:buChar char="●"/>
            </a:pPr>
            <a:r>
              <a:rPr lang="en" sz="1200" b="1" u="sng">
                <a:solidFill>
                  <a:srgbClr val="000000"/>
                </a:solidFill>
                <a:latin typeface="Roboto"/>
                <a:ea typeface="Roboto"/>
                <a:cs typeface="Roboto"/>
                <a:sym typeface="Roboto"/>
              </a:rPr>
              <a:t>Containerd</a:t>
            </a: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marL="914400" marR="0" lvl="1" indent="-304800" algn="l" rtl="0">
              <a:lnSpc>
                <a:spcPct val="150000"/>
              </a:lnSpc>
              <a:spcBef>
                <a:spcPts val="0"/>
              </a:spcBef>
              <a:spcAft>
                <a:spcPts val="0"/>
              </a:spcAft>
              <a:buClr>
                <a:srgbClr val="000000"/>
              </a:buClr>
              <a:buSzPts val="1200"/>
              <a:buFont typeface="Roboto"/>
              <a:buChar char="○"/>
            </a:pPr>
            <a:r>
              <a:rPr lang="en" sz="1150">
                <a:solidFill>
                  <a:srgbClr val="000000"/>
                </a:solidFill>
                <a:highlight>
                  <a:srgbClr val="FAFAFA"/>
                </a:highlight>
                <a:latin typeface="Roboto"/>
                <a:ea typeface="Roboto"/>
                <a:cs typeface="Roboto"/>
                <a:sym typeface="Roboto"/>
              </a:rPr>
              <a:t>containerd is described as “an industry-standard container runtime with an emphasis on simplicity, robustness and portability.” </a:t>
            </a:r>
            <a:endParaRPr sz="1150">
              <a:solidFill>
                <a:srgbClr val="000000"/>
              </a:solidFill>
              <a:highlight>
                <a:srgbClr val="FAFAFA"/>
              </a:highlight>
              <a:latin typeface="Roboto"/>
              <a:ea typeface="Roboto"/>
              <a:cs typeface="Roboto"/>
              <a:sym typeface="Roboto"/>
            </a:endParaRPr>
          </a:p>
          <a:p>
            <a:pPr marL="914400" marR="0" lvl="1" indent="-304800" algn="l" rtl="0">
              <a:lnSpc>
                <a:spcPct val="150000"/>
              </a:lnSpc>
              <a:spcBef>
                <a:spcPts val="0"/>
              </a:spcBef>
              <a:spcAft>
                <a:spcPts val="0"/>
              </a:spcAft>
              <a:buClr>
                <a:srgbClr val="000000"/>
              </a:buClr>
              <a:buSzPts val="1200"/>
              <a:buFont typeface="Roboto"/>
              <a:buChar char="○"/>
            </a:pPr>
            <a:r>
              <a:rPr lang="en" sz="1150">
                <a:solidFill>
                  <a:srgbClr val="000000"/>
                </a:solidFill>
                <a:highlight>
                  <a:srgbClr val="FAFAFA"/>
                </a:highlight>
                <a:latin typeface="Roboto"/>
                <a:ea typeface="Roboto"/>
                <a:cs typeface="Roboto"/>
                <a:sym typeface="Roboto"/>
              </a:rPr>
              <a:t>An incubating project of the Cloud Native Computing Foundation, containerd is available as a daemon for Linux or Windows. </a:t>
            </a:r>
            <a:endParaRPr sz="1150">
              <a:solidFill>
                <a:srgbClr val="000000"/>
              </a:solidFill>
              <a:highlight>
                <a:srgbClr val="FAFAFA"/>
              </a:highlight>
              <a:latin typeface="Roboto"/>
              <a:ea typeface="Roboto"/>
              <a:cs typeface="Roboto"/>
              <a:sym typeface="Roboto"/>
            </a:endParaRPr>
          </a:p>
          <a:p>
            <a:pPr marL="914400" marR="0" lvl="1" indent="-304800" algn="l" rtl="0">
              <a:lnSpc>
                <a:spcPct val="150000"/>
              </a:lnSpc>
              <a:spcBef>
                <a:spcPts val="0"/>
              </a:spcBef>
              <a:spcAft>
                <a:spcPts val="0"/>
              </a:spcAft>
              <a:buClr>
                <a:srgbClr val="000000"/>
              </a:buClr>
              <a:buSzPts val="1200"/>
              <a:buFont typeface="Roboto"/>
              <a:buChar char="○"/>
            </a:pPr>
            <a:r>
              <a:rPr lang="en" sz="1150">
                <a:solidFill>
                  <a:srgbClr val="000000"/>
                </a:solidFill>
                <a:highlight>
                  <a:srgbClr val="FAFAFA"/>
                </a:highlight>
                <a:latin typeface="Roboto"/>
                <a:ea typeface="Roboto"/>
                <a:cs typeface="Roboto"/>
                <a:sym typeface="Roboto"/>
              </a:rPr>
              <a:t>Containerd supports OCI images, is designed to work in concert with gRPC and comes with many container lifecycle management features. View the </a:t>
            </a:r>
            <a:r>
              <a:rPr lang="en" sz="1150">
                <a:solidFill>
                  <a:srgbClr val="000000"/>
                </a:solidFill>
                <a:highlight>
                  <a:srgbClr val="FAFAFA"/>
                </a:highlight>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docs here</a:t>
            </a:r>
            <a:r>
              <a:rPr lang="en" sz="1150">
                <a:solidFill>
                  <a:srgbClr val="000000"/>
                </a:solidFill>
                <a:highlight>
                  <a:srgbClr val="FAFAFA"/>
                </a:highlight>
                <a:latin typeface="Roboto"/>
                <a:ea typeface="Roboto"/>
                <a:cs typeface="Roboto"/>
                <a:sym typeface="Roboto"/>
              </a:rPr>
              <a:t> for more information.</a:t>
            </a:r>
            <a:endParaRPr sz="1150">
              <a:solidFill>
                <a:srgbClr val="000000"/>
              </a:solidFill>
              <a:highlight>
                <a:srgbClr val="FAFAFA"/>
              </a:highlight>
              <a:latin typeface="Roboto"/>
              <a:ea typeface="Roboto"/>
              <a:cs typeface="Roboto"/>
              <a:sym typeface="Roboto"/>
            </a:endParaRPr>
          </a:p>
          <a:p>
            <a:pPr marL="457200" marR="0" lvl="0" indent="0" algn="l" rtl="0">
              <a:lnSpc>
                <a:spcPct val="150000"/>
              </a:lnSpc>
              <a:spcBef>
                <a:spcPts val="0"/>
              </a:spcBef>
              <a:spcAft>
                <a:spcPts val="0"/>
              </a:spcAft>
              <a:buNone/>
            </a:pPr>
            <a:endParaRPr sz="1200">
              <a:solidFill>
                <a:srgbClr val="000000"/>
              </a:solidFill>
              <a:latin typeface="Roboto"/>
              <a:ea typeface="Roboto"/>
              <a:cs typeface="Roboto"/>
              <a:sym typeface="Roboto"/>
            </a:endParaRPr>
          </a:p>
        </p:txBody>
      </p:sp>
      <p:pic>
        <p:nvPicPr>
          <p:cNvPr id="361" name="Google Shape;361;p39"/>
          <p:cNvPicPr preferRelativeResize="0"/>
          <p:nvPr/>
        </p:nvPicPr>
        <p:blipFill>
          <a:blip r:embed="rId5">
            <a:alphaModFix/>
          </a:blip>
          <a:stretch>
            <a:fillRect/>
          </a:stretch>
        </p:blipFill>
        <p:spPr>
          <a:xfrm>
            <a:off x="915725" y="620875"/>
            <a:ext cx="2237249" cy="409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Installation</a:t>
            </a:r>
            <a:endParaRPr/>
          </a:p>
        </p:txBody>
      </p:sp>
      <p:sp>
        <p:nvSpPr>
          <p:cNvPr id="367" name="Google Shape;36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rPr>
              <a:t>Installation on linux:</a:t>
            </a:r>
            <a:endParaRPr sz="1200" b="1">
              <a:solidFill>
                <a:srgbClr val="000000"/>
              </a:solidFill>
            </a:endParaRPr>
          </a:p>
          <a:p>
            <a:pPr marL="0" lvl="0" indent="457200" algn="just" rtl="0">
              <a:spcBef>
                <a:spcPts val="0"/>
              </a:spcBef>
              <a:spcAft>
                <a:spcPts val="0"/>
              </a:spcAft>
              <a:buNone/>
            </a:pPr>
            <a:r>
              <a:rPr lang="en" sz="1200">
                <a:solidFill>
                  <a:srgbClr val="000000"/>
                </a:solidFill>
              </a:rPr>
              <a:t>Reference :- get.docker.com </a:t>
            </a:r>
            <a:endParaRPr sz="1200">
              <a:solidFill>
                <a:srgbClr val="000000"/>
              </a:solidFill>
            </a:endParaRPr>
          </a:p>
          <a:p>
            <a:pPr marL="914400" lvl="0" indent="-304800" algn="l" rtl="0">
              <a:spcBef>
                <a:spcPts val="0"/>
              </a:spcBef>
              <a:spcAft>
                <a:spcPts val="0"/>
              </a:spcAft>
              <a:buClr>
                <a:srgbClr val="000000"/>
              </a:buClr>
              <a:buSzPts val="1200"/>
              <a:buChar char="●"/>
            </a:pPr>
            <a:r>
              <a:rPr lang="en" sz="1200">
                <a:solidFill>
                  <a:srgbClr val="000000"/>
                </a:solidFill>
              </a:rPr>
              <a:t>curl -fsSL https://get.docker.com -o get-docker.sh</a:t>
            </a:r>
            <a:endParaRPr sz="1200">
              <a:solidFill>
                <a:srgbClr val="000000"/>
              </a:solidFill>
            </a:endParaRPr>
          </a:p>
          <a:p>
            <a:pPr marL="914400" lvl="0" indent="-304800" algn="l" rtl="0">
              <a:spcBef>
                <a:spcPts val="0"/>
              </a:spcBef>
              <a:spcAft>
                <a:spcPts val="0"/>
              </a:spcAft>
              <a:buClr>
                <a:srgbClr val="000000"/>
              </a:buClr>
              <a:buSzPts val="1200"/>
              <a:buChar char="●"/>
            </a:pPr>
            <a:r>
              <a:rPr lang="en" sz="1200">
                <a:solidFill>
                  <a:srgbClr val="000000"/>
                </a:solidFill>
              </a:rPr>
              <a:t>sh get-docker.sh</a:t>
            </a:r>
            <a:endParaRPr sz="1200">
              <a:solidFill>
                <a:srgbClr val="000000"/>
              </a:solidFill>
            </a:endParaRPr>
          </a:p>
          <a:p>
            <a:pPr marL="0" lvl="0" indent="0" algn="l" rtl="0">
              <a:spcBef>
                <a:spcPts val="0"/>
              </a:spcBef>
              <a:spcAft>
                <a:spcPts val="0"/>
              </a:spcAft>
              <a:buNone/>
            </a:pPr>
            <a:endParaRPr sz="1200">
              <a:solidFill>
                <a:srgbClr val="000000"/>
              </a:solidFill>
            </a:endParaRPr>
          </a:p>
          <a:p>
            <a:pPr marL="0" lvl="0" indent="0" algn="just" rtl="0">
              <a:lnSpc>
                <a:spcPct val="100000"/>
              </a:lnSpc>
              <a:spcBef>
                <a:spcPts val="0"/>
              </a:spcBef>
              <a:spcAft>
                <a:spcPts val="0"/>
              </a:spcAft>
              <a:buNone/>
            </a:pPr>
            <a:r>
              <a:rPr lang="en" sz="1200" b="1">
                <a:solidFill>
                  <a:srgbClr val="000000"/>
                </a:solidFill>
              </a:rPr>
              <a:t>Installation on windows:</a:t>
            </a:r>
            <a:endParaRPr sz="1200" b="1">
              <a:solidFill>
                <a:srgbClr val="000000"/>
              </a:solidFill>
            </a:endParaRPr>
          </a:p>
          <a:p>
            <a:pPr marL="457200" lvl="0" indent="-304800" algn="just" rtl="0">
              <a:lnSpc>
                <a:spcPct val="100000"/>
              </a:lnSpc>
              <a:spcBef>
                <a:spcPts val="1600"/>
              </a:spcBef>
              <a:spcAft>
                <a:spcPts val="0"/>
              </a:spcAft>
              <a:buSzPts val="1200"/>
              <a:buChar char="●"/>
            </a:pPr>
            <a:r>
              <a:rPr lang="en" sz="1200">
                <a:solidFill>
                  <a:srgbClr val="000000"/>
                </a:solidFill>
              </a:rPr>
              <a:t>Open - </a:t>
            </a:r>
            <a:r>
              <a:rPr lang="en" sz="1200" u="sng">
                <a:solidFill>
                  <a:schemeClr val="hlink"/>
                </a:solidFill>
                <a:hlinkClick r:id="rId3"/>
              </a:rPr>
              <a:t>https://docs.docker.com/docker-for-windows/install/</a:t>
            </a:r>
            <a:endParaRPr sz="1200">
              <a:solidFill>
                <a:srgbClr val="000000"/>
              </a:solidFill>
            </a:endParaRPr>
          </a:p>
          <a:p>
            <a:pPr marL="457200" lvl="0" indent="-304800" algn="just" rtl="0">
              <a:lnSpc>
                <a:spcPct val="100000"/>
              </a:lnSpc>
              <a:spcBef>
                <a:spcPts val="0"/>
              </a:spcBef>
              <a:spcAft>
                <a:spcPts val="0"/>
              </a:spcAft>
              <a:buSzPts val="1200"/>
              <a:buChar char="●"/>
            </a:pPr>
            <a:r>
              <a:rPr lang="en" sz="1200">
                <a:solidFill>
                  <a:srgbClr val="000000"/>
                </a:solidFill>
              </a:rPr>
              <a:t>Navigate to Download from Docker Hub and Get Docker</a:t>
            </a:r>
            <a:endParaRPr sz="1200">
              <a:solidFill>
                <a:srgbClr val="000000"/>
              </a:solidFill>
            </a:endParaRPr>
          </a:p>
          <a:p>
            <a:pPr marL="457200" lvl="0" indent="-304800" algn="just" rtl="0">
              <a:lnSpc>
                <a:spcPct val="100000"/>
              </a:lnSpc>
              <a:spcBef>
                <a:spcPts val="0"/>
              </a:spcBef>
              <a:spcAft>
                <a:spcPts val="0"/>
              </a:spcAft>
              <a:buSzPts val="1200"/>
              <a:buChar char="●"/>
            </a:pPr>
            <a:r>
              <a:rPr lang="en" sz="1200">
                <a:solidFill>
                  <a:srgbClr val="000000"/>
                </a:solidFill>
              </a:rPr>
              <a:t>To execute the docker commands open powershell and run the docker commands</a:t>
            </a:r>
            <a:endParaRPr sz="1200">
              <a:solidFill>
                <a:srgbClr val="000000"/>
              </a:solidFill>
            </a:endParaRPr>
          </a:p>
          <a:p>
            <a:pPr marL="457200" lvl="0" indent="0" algn="just" rtl="0">
              <a:lnSpc>
                <a:spcPct val="100000"/>
              </a:lnSpc>
              <a:spcBef>
                <a:spcPts val="1600"/>
              </a:spcBef>
              <a:spcAft>
                <a:spcPts val="0"/>
              </a:spcAft>
              <a:buNone/>
            </a:pPr>
            <a:r>
              <a:rPr lang="en" sz="1200" b="1">
                <a:solidFill>
                  <a:srgbClr val="000000"/>
                </a:solidFill>
              </a:rPr>
              <a:t>Note:</a:t>
            </a:r>
            <a:r>
              <a:rPr lang="en" sz="1200">
                <a:solidFill>
                  <a:srgbClr val="000000"/>
                </a:solidFill>
              </a:rPr>
              <a:t> Docker can be installed only on windows 10 from 64-bit version or windows 2016 server edition and once docker is installed on windows it activates an application called Hyper-v this will not allow any other virtualization to run on our machine</a:t>
            </a:r>
            <a:endParaRPr sz="1200">
              <a:solidFill>
                <a:srgbClr val="000000"/>
              </a:solidFill>
            </a:endParaRPr>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title"/>
          </p:nvPr>
        </p:nvSpPr>
        <p:spPr>
          <a:xfrm>
            <a:off x="311700" y="556150"/>
            <a:ext cx="8520600" cy="310763"/>
          </a:xfrm>
          <a:prstGeom prst="rect">
            <a:avLst/>
          </a:prstGeom>
        </p:spPr>
        <p:txBody>
          <a:bodyPr spcFirstLastPara="1" wrap="square" lIns="91425" tIns="91425" rIns="91425" bIns="91425" anchor="t" anchorCtr="0">
            <a:noAutofit/>
          </a:bodyPr>
          <a:lstStyle/>
          <a:p>
            <a:r>
              <a:rPr lang="en" b="1"/>
              <a:t>Installation on Mac:</a:t>
            </a:r>
            <a:endParaRPr lang="en-US"/>
          </a:p>
        </p:txBody>
      </p:sp>
      <p:sp>
        <p:nvSpPr>
          <p:cNvPr id="373" name="Google Shape;373;p41"/>
          <p:cNvSpPr txBox="1">
            <a:spLocks noGrp="1"/>
          </p:cNvSpPr>
          <p:nvPr>
            <p:ph type="body" idx="1"/>
          </p:nvPr>
        </p:nvSpPr>
        <p:spPr>
          <a:xfrm>
            <a:off x="311700" y="977850"/>
            <a:ext cx="8520600" cy="3416400"/>
          </a:xfrm>
          <a:prstGeom prst="rect">
            <a:avLst/>
          </a:prstGeom>
        </p:spPr>
        <p:txBody>
          <a:bodyPr spcFirstLastPara="1" wrap="square" lIns="91425" tIns="91425" rIns="91425" bIns="91425" anchor="t" anchorCtr="0">
            <a:noAutofit/>
          </a:bodyPr>
          <a:lstStyle/>
          <a:p>
            <a:pPr marL="0" indent="0" algn="just">
              <a:lnSpc>
                <a:spcPct val="100000"/>
              </a:lnSpc>
              <a:buClr>
                <a:srgbClr val="595959"/>
              </a:buClr>
              <a:buNone/>
            </a:pPr>
            <a:endParaRPr lang="en" sz="1200" b="1">
              <a:solidFill>
                <a:schemeClr val="dk1"/>
              </a:solidFill>
            </a:endParaRPr>
          </a:p>
          <a:p>
            <a:pPr marL="171450" indent="-171450" algn="just">
              <a:lnSpc>
                <a:spcPct val="100000"/>
              </a:lnSpc>
            </a:pPr>
            <a:r>
              <a:rPr lang="en" sz="1200" b="1">
                <a:solidFill>
                  <a:schemeClr val="dk1"/>
                </a:solidFill>
              </a:rPr>
              <a:t>Open - </a:t>
            </a:r>
            <a:r>
              <a:rPr lang="en" sz="1200" b="1" u="sng">
                <a:solidFill>
                  <a:schemeClr val="hlink"/>
                </a:solidFill>
                <a:hlinkClick r:id="rId3"/>
              </a:rPr>
              <a:t>https://docs.docker.com/docker-for-mac/install/</a:t>
            </a:r>
            <a:endParaRPr lang="en-US" sz="1200">
              <a:solidFill>
                <a:schemeClr val="hlink"/>
              </a:solidFill>
            </a:endParaRPr>
          </a:p>
          <a:p>
            <a:pPr marL="171450" lvl="0" indent="-171450" algn="just">
              <a:lnSpc>
                <a:spcPct val="100000"/>
              </a:lnSpc>
              <a:spcAft>
                <a:spcPts val="0"/>
              </a:spcAft>
            </a:pPr>
            <a:r>
              <a:rPr lang="en" sz="1200">
                <a:solidFill>
                  <a:schemeClr val="dk1"/>
                </a:solidFill>
              </a:rPr>
              <a:t>Navigate to Download from Docker Hub and Get Docker</a:t>
            </a:r>
            <a:endParaRPr lang="en-US" sz="1200">
              <a:solidFill>
                <a:schemeClr val="dk1"/>
              </a:solidFill>
            </a:endParaRPr>
          </a:p>
          <a:p>
            <a:pPr marL="0" lvl="0" indent="0" algn="l" rtl="0">
              <a:lnSpc>
                <a:spcPct val="100000"/>
              </a:lnSpc>
              <a:spcBef>
                <a:spcPts val="1600"/>
              </a:spcBef>
              <a:spcAft>
                <a:spcPts val="0"/>
              </a:spcAft>
              <a:buNone/>
            </a:pPr>
            <a:r>
              <a:rPr lang="en" sz="1200" b="1">
                <a:solidFill>
                  <a:schemeClr val="dk1"/>
                </a:solidFill>
              </a:rPr>
              <a:t>Note:	</a:t>
            </a:r>
            <a:endParaRPr sz="1200" b="1">
              <a:solidFill>
                <a:schemeClr val="dk1"/>
              </a:solidFill>
            </a:endParaRPr>
          </a:p>
          <a:p>
            <a:pPr marL="0" lvl="0" indent="457200" algn="l" rtl="0">
              <a:lnSpc>
                <a:spcPct val="100000"/>
              </a:lnSpc>
              <a:spcBef>
                <a:spcPts val="1600"/>
              </a:spcBef>
              <a:spcAft>
                <a:spcPts val="0"/>
              </a:spcAft>
              <a:buNone/>
            </a:pPr>
            <a:r>
              <a:rPr lang="en" sz="1050">
                <a:solidFill>
                  <a:srgbClr val="33444D"/>
                </a:solidFill>
                <a:highlight>
                  <a:srgbClr val="FFFFFF"/>
                </a:highlight>
              </a:rPr>
              <a:t>Mac hardware must be a 2010 or a newer model with an Intel processor, with Intel’s hardware support for memory management unit (MMU) virtualization, including Extended Page Tables (EPT) and Unrestricted Mode. You can check to see if your machine has this support by running the following command in a terminal: </a:t>
            </a:r>
            <a:r>
              <a:rPr lang="en" sz="950" err="1">
                <a:solidFill>
                  <a:srgbClr val="33444D"/>
                </a:solidFill>
                <a:highlight>
                  <a:srgbClr val="FFFFFF"/>
                </a:highlight>
                <a:latin typeface="Consolas"/>
                <a:ea typeface="Consolas"/>
                <a:cs typeface="Consolas"/>
                <a:sym typeface="Consolas"/>
              </a:rPr>
              <a:t>sysctl</a:t>
            </a:r>
            <a:r>
              <a:rPr lang="en" sz="950">
                <a:solidFill>
                  <a:srgbClr val="33444D"/>
                </a:solidFill>
                <a:highlight>
                  <a:srgbClr val="FFFFFF"/>
                </a:highlight>
                <a:latin typeface="Consolas"/>
                <a:ea typeface="Consolas"/>
                <a:cs typeface="Consolas"/>
                <a:sym typeface="Consolas"/>
              </a:rPr>
              <a:t> </a:t>
            </a:r>
            <a:r>
              <a:rPr lang="en" sz="950" err="1">
                <a:solidFill>
                  <a:srgbClr val="33444D"/>
                </a:solidFill>
                <a:highlight>
                  <a:srgbClr val="FFFFFF"/>
                </a:highlight>
                <a:latin typeface="Consolas"/>
                <a:ea typeface="Consolas"/>
                <a:cs typeface="Consolas"/>
                <a:sym typeface="Consolas"/>
              </a:rPr>
              <a:t>kern.hv_support</a:t>
            </a:r>
            <a:br>
              <a:rPr lang="en" sz="950">
                <a:highlight>
                  <a:srgbClr val="FFFFFF"/>
                </a:highlight>
                <a:latin typeface="Consolas"/>
                <a:ea typeface="Consolas"/>
                <a:cs typeface="Consolas"/>
              </a:rPr>
            </a:br>
            <a:r>
              <a:rPr lang="en" sz="1050">
                <a:solidFill>
                  <a:srgbClr val="33444D"/>
                </a:solidFill>
                <a:highlight>
                  <a:srgbClr val="FFFFFF"/>
                </a:highlight>
              </a:rPr>
              <a:t>If your Mac supports the Hypervisor framework, the command prints </a:t>
            </a:r>
            <a:r>
              <a:rPr lang="en" sz="950" err="1">
                <a:solidFill>
                  <a:srgbClr val="33444D"/>
                </a:solidFill>
                <a:highlight>
                  <a:srgbClr val="FFFFFF"/>
                </a:highlight>
                <a:latin typeface="Consolas"/>
                <a:ea typeface="Consolas"/>
                <a:cs typeface="Consolas"/>
                <a:sym typeface="Consolas"/>
              </a:rPr>
              <a:t>kern.hv_support</a:t>
            </a:r>
            <a:r>
              <a:rPr lang="en" sz="950">
                <a:solidFill>
                  <a:srgbClr val="33444D"/>
                </a:solidFill>
                <a:highlight>
                  <a:srgbClr val="FFFFFF"/>
                </a:highlight>
                <a:latin typeface="Consolas"/>
                <a:ea typeface="Consolas"/>
                <a:cs typeface="Consolas"/>
                <a:sym typeface="Consolas"/>
              </a:rPr>
              <a:t>: 1</a:t>
            </a:r>
            <a:r>
              <a:rPr lang="en" sz="1050">
                <a:solidFill>
                  <a:srgbClr val="33444D"/>
                </a:solidFill>
                <a:highlight>
                  <a:srgbClr val="FFFFFF"/>
                </a:highlight>
              </a:rPr>
              <a:t>.</a:t>
            </a:r>
            <a:endParaRPr sz="1050">
              <a:solidFill>
                <a:srgbClr val="33444D"/>
              </a:solidFill>
              <a:highlight>
                <a:srgbClr val="FFFFFF"/>
              </a:highlight>
            </a:endParaRPr>
          </a:p>
          <a:p>
            <a:pPr marL="0" lvl="0" indent="457200" algn="l" rtl="0">
              <a:lnSpc>
                <a:spcPct val="100000"/>
              </a:lnSpc>
              <a:spcBef>
                <a:spcPts val="1600"/>
              </a:spcBef>
              <a:spcAft>
                <a:spcPts val="0"/>
              </a:spcAft>
              <a:buNone/>
            </a:pPr>
            <a:r>
              <a:rPr lang="en" sz="1050">
                <a:solidFill>
                  <a:srgbClr val="33444D"/>
                </a:solidFill>
                <a:highlight>
                  <a:srgbClr val="FFFFFF"/>
                </a:highlight>
              </a:rPr>
              <a:t>macOS must be version 10.14 or newer. That is, Mojave, Catalina, or Big Sur. We recommend upgrading to the latest version of macOS. If you experience any issues after upgrading your macOS to version 10.15, you must install the latest version of Docker Desktop to be compatible with this version of macOS.</a:t>
            </a:r>
            <a:endParaRPr sz="1050">
              <a:solidFill>
                <a:srgbClr val="33444D"/>
              </a:solidFill>
              <a:highlight>
                <a:srgbClr val="FFFFFF"/>
              </a:highlight>
            </a:endParaRPr>
          </a:p>
          <a:p>
            <a:pPr marL="0" lvl="0" indent="0" algn="l" rtl="0">
              <a:lnSpc>
                <a:spcPct val="100000"/>
              </a:lnSpc>
              <a:spcBef>
                <a:spcPts val="800"/>
              </a:spcBef>
              <a:spcAft>
                <a:spcPts val="0"/>
              </a:spcAft>
              <a:buNone/>
            </a:pPr>
            <a:r>
              <a:rPr lang="en" sz="1050">
                <a:solidFill>
                  <a:srgbClr val="33444D"/>
                </a:solidFill>
                <a:highlight>
                  <a:srgbClr val="FFFFFF"/>
                </a:highlight>
              </a:rPr>
              <a:t>At least 4 GB of RAM.</a:t>
            </a:r>
            <a:endParaRPr sz="1050">
              <a:solidFill>
                <a:srgbClr val="33444D"/>
              </a:solidFill>
              <a:highlight>
                <a:srgbClr val="FFFFFF"/>
              </a:highlight>
            </a:endParaRPr>
          </a:p>
          <a:p>
            <a:pPr marL="0" lvl="0" indent="0" algn="l" rtl="0">
              <a:lnSpc>
                <a:spcPct val="100000"/>
              </a:lnSpc>
              <a:spcBef>
                <a:spcPts val="800"/>
              </a:spcBef>
              <a:spcAft>
                <a:spcPts val="0"/>
              </a:spcAft>
              <a:buNone/>
            </a:pPr>
            <a:r>
              <a:rPr lang="en" sz="1050">
                <a:solidFill>
                  <a:srgbClr val="33444D"/>
                </a:solidFill>
                <a:highlight>
                  <a:srgbClr val="FFFFFF"/>
                </a:highlight>
              </a:rPr>
              <a:t>VirtualBox prior to version 4.3.30 must not be installed as it is not compatible with Docker Desktop.</a:t>
            </a:r>
            <a:endParaRPr sz="1050">
              <a:solidFill>
                <a:srgbClr val="33444D"/>
              </a:solidFill>
              <a:highlight>
                <a:srgbClr val="FFFFFF"/>
              </a:highlight>
            </a:endParaRPr>
          </a:p>
          <a:p>
            <a:pPr marL="457200" lvl="0" indent="0" algn="l" rtl="0">
              <a:spcBef>
                <a:spcPts val="800"/>
              </a:spcBef>
              <a:spcAft>
                <a:spcPts val="0"/>
              </a:spcAft>
              <a:buNone/>
            </a:pPr>
            <a:endParaRPr sz="1050">
              <a:solidFill>
                <a:srgbClr val="33444D"/>
              </a:solidFill>
              <a:highlight>
                <a:srgbClr val="FFFFFF"/>
              </a:highlight>
            </a:endParaRPr>
          </a:p>
          <a:p>
            <a:pPr marL="457200" lvl="0" indent="0" algn="just" rtl="0">
              <a:lnSpc>
                <a:spcPct val="100000"/>
              </a:lnSpc>
              <a:spcBef>
                <a:spcPts val="800"/>
              </a:spcBef>
              <a:spcAft>
                <a:spcPts val="0"/>
              </a:spcAft>
              <a:buNone/>
            </a:pPr>
            <a:endParaRPr sz="1200" b="1">
              <a:solidFill>
                <a:schemeClr val="dk1"/>
              </a:solidFill>
            </a:endParaRPr>
          </a:p>
          <a:p>
            <a:pPr marL="0" lvl="0" indent="0" algn="just" rtl="0">
              <a:lnSpc>
                <a:spcPct val="100000"/>
              </a:lnSpc>
              <a:spcBef>
                <a:spcPts val="1600"/>
              </a:spcBef>
              <a:spcAft>
                <a:spcPts val="0"/>
              </a:spcAft>
              <a:buClr>
                <a:schemeClr val="dk1"/>
              </a:buClr>
              <a:buSzPts val="1100"/>
              <a:buFont typeface="Arial"/>
              <a:buNone/>
            </a:pPr>
            <a:endParaRPr sz="1200" b="1">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rgbClr val="202124"/>
                </a:solidFill>
                <a:highlight>
                  <a:srgbClr val="FFFFFF"/>
                </a:highlight>
              </a:rPr>
              <a:t>Can Docker replace VM’s?</a:t>
            </a:r>
            <a:endParaRPr sz="3700" b="1"/>
          </a:p>
        </p:txBody>
      </p:sp>
      <p:sp>
        <p:nvSpPr>
          <p:cNvPr id="379" name="Google Shape;379;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b="1">
                <a:solidFill>
                  <a:srgbClr val="202124"/>
                </a:solidFill>
                <a:highlight>
                  <a:srgbClr val="FFFFFF"/>
                </a:highlight>
              </a:rPr>
              <a:t>Docker</a:t>
            </a:r>
            <a:r>
              <a:rPr lang="en" sz="1700">
                <a:solidFill>
                  <a:srgbClr val="202124"/>
                </a:solidFill>
                <a:highlight>
                  <a:srgbClr val="FFFFFF"/>
                </a:highlight>
              </a:rPr>
              <a:t> containers are generally faster and less resource-intensive than virtual machines, but full </a:t>
            </a:r>
            <a:r>
              <a:rPr lang="en" sz="1700" b="1">
                <a:solidFill>
                  <a:srgbClr val="202124"/>
                </a:solidFill>
                <a:highlight>
                  <a:srgbClr val="FFFFFF"/>
                </a:highlight>
              </a:rPr>
              <a:t>VMware</a:t>
            </a:r>
            <a:r>
              <a:rPr lang="en" sz="1700">
                <a:solidFill>
                  <a:srgbClr val="202124"/>
                </a:solidFill>
                <a:highlight>
                  <a:srgbClr val="FFFFFF"/>
                </a:highlight>
              </a:rPr>
              <a:t> virtualization still has its unique core benefits—namely, security and isolation. So for application/software portability, </a:t>
            </a:r>
            <a:r>
              <a:rPr lang="en" sz="1700" b="1">
                <a:solidFill>
                  <a:srgbClr val="202124"/>
                </a:solidFill>
                <a:highlight>
                  <a:srgbClr val="FFFFFF"/>
                </a:highlight>
              </a:rPr>
              <a:t>Docker</a:t>
            </a:r>
            <a:r>
              <a:rPr lang="en" sz="1700">
                <a:solidFill>
                  <a:srgbClr val="202124"/>
                </a:solidFill>
                <a:highlight>
                  <a:srgbClr val="FFFFFF"/>
                </a:highlight>
              </a:rPr>
              <a:t> is your safest bet. For machine portability and greater isolation, go with </a:t>
            </a:r>
            <a:r>
              <a:rPr lang="en" sz="1700" b="1">
                <a:solidFill>
                  <a:srgbClr val="202124"/>
                </a:solidFill>
                <a:highlight>
                  <a:srgbClr val="FFFFFF"/>
                </a:highlight>
              </a:rPr>
              <a:t>VM’s.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Desktops</a:t>
            </a:r>
            <a:endParaRPr/>
          </a:p>
        </p:txBody>
      </p:sp>
      <p:sp>
        <p:nvSpPr>
          <p:cNvPr id="75" name="Google Shape;75;p16"/>
          <p:cNvSpPr/>
          <p:nvPr/>
        </p:nvSpPr>
        <p:spPr>
          <a:xfrm>
            <a:off x="2616150" y="1786350"/>
            <a:ext cx="3911700" cy="1570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Physical Server</a:t>
            </a:r>
            <a:endParaRPr>
              <a:latin typeface="Roboto"/>
              <a:ea typeface="Roboto"/>
              <a:cs typeface="Roboto"/>
              <a:sym typeface="Roboto"/>
            </a:endParaRPr>
          </a:p>
        </p:txBody>
      </p:sp>
      <p:sp>
        <p:nvSpPr>
          <p:cNvPr id="76" name="Google Shape;76;p16"/>
          <p:cNvSpPr/>
          <p:nvPr/>
        </p:nvSpPr>
        <p:spPr>
          <a:xfrm>
            <a:off x="2776225" y="2552034"/>
            <a:ext cx="3621600" cy="3963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OS</a:t>
            </a:r>
            <a:endParaRPr>
              <a:latin typeface="Roboto"/>
              <a:ea typeface="Roboto"/>
              <a:cs typeface="Roboto"/>
              <a:sym typeface="Roboto"/>
            </a:endParaRPr>
          </a:p>
        </p:txBody>
      </p:sp>
      <p:sp>
        <p:nvSpPr>
          <p:cNvPr id="77" name="Google Shape;77;p16"/>
          <p:cNvSpPr/>
          <p:nvPr/>
        </p:nvSpPr>
        <p:spPr>
          <a:xfrm>
            <a:off x="2776225" y="2028650"/>
            <a:ext cx="1090500" cy="3963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Application</a:t>
            </a:r>
            <a:endParaRPr>
              <a:latin typeface="Roboto"/>
              <a:ea typeface="Roboto"/>
              <a:cs typeface="Roboto"/>
              <a:sym typeface="Roboto"/>
            </a:endParaRPr>
          </a:p>
        </p:txBody>
      </p:sp>
      <p:sp>
        <p:nvSpPr>
          <p:cNvPr id="78" name="Google Shape;78;p16"/>
          <p:cNvSpPr/>
          <p:nvPr/>
        </p:nvSpPr>
        <p:spPr>
          <a:xfrm>
            <a:off x="4035443" y="2028650"/>
            <a:ext cx="1090500" cy="3963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Application</a:t>
            </a:r>
            <a:endParaRPr>
              <a:latin typeface="Roboto"/>
              <a:ea typeface="Roboto"/>
              <a:cs typeface="Roboto"/>
              <a:sym typeface="Roboto"/>
            </a:endParaRPr>
          </a:p>
        </p:txBody>
      </p:sp>
      <p:sp>
        <p:nvSpPr>
          <p:cNvPr id="79" name="Google Shape;79;p16"/>
          <p:cNvSpPr/>
          <p:nvPr/>
        </p:nvSpPr>
        <p:spPr>
          <a:xfrm>
            <a:off x="5294675" y="2028650"/>
            <a:ext cx="1090500" cy="3963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Application</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Use cases</a:t>
            </a:r>
            <a:endParaRPr/>
          </a:p>
          <a:p>
            <a:pPr marL="0" lvl="0" indent="0" algn="l" rtl="0">
              <a:spcBef>
                <a:spcPts val="0"/>
              </a:spcBef>
              <a:spcAft>
                <a:spcPts val="0"/>
              </a:spcAft>
              <a:buNone/>
            </a:pPr>
            <a:endParaRPr/>
          </a:p>
        </p:txBody>
      </p:sp>
      <p:sp>
        <p:nvSpPr>
          <p:cNvPr id="385" name="Google Shape;38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rgbClr val="444444"/>
                </a:solidFill>
                <a:highlight>
                  <a:srgbClr val="FFFFFF"/>
                </a:highlight>
                <a:latin typeface="Georgia"/>
                <a:ea typeface="Georgia"/>
                <a:cs typeface="Georgia"/>
                <a:sym typeface="Georgia"/>
              </a:rPr>
              <a:t>i. Simplifying Configuration:</a:t>
            </a:r>
            <a:endParaRPr sz="1200">
              <a:solidFill>
                <a:srgbClr val="444444"/>
              </a:solidFill>
              <a:highlight>
                <a:srgbClr val="FFFFFF"/>
              </a:highlight>
              <a:latin typeface="Georgia"/>
              <a:ea typeface="Georgia"/>
              <a:cs typeface="Georgia"/>
              <a:sym typeface="Georgia"/>
            </a:endParaRPr>
          </a:p>
          <a:p>
            <a:pPr marL="0" lvl="0" indent="45720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Simplifying configuration is the primary use case of Docker. As VMs offers the ability to run any platform with its own config on top of our infrastructure, Docker also offers this same capability even without the overhead of a virtual machine.</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ii. Code Pipeline Management</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Docker eases the code development and deployment pipeline and offers a consistent environment for the application from dev through production.</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400"/>
              </a:spcBef>
              <a:spcAft>
                <a:spcPts val="0"/>
              </a:spcAft>
              <a:buNone/>
            </a:pPr>
            <a:r>
              <a:rPr lang="en" sz="1200">
                <a:solidFill>
                  <a:srgbClr val="444444"/>
                </a:solidFill>
                <a:highlight>
                  <a:srgbClr val="FFFFFF"/>
                </a:highlight>
                <a:latin typeface="Georgia"/>
                <a:ea typeface="Georgia"/>
                <a:cs typeface="Georgia"/>
                <a:sym typeface="Georgia"/>
              </a:rPr>
              <a:t>iii. Multi-tenancy</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Basically, it was easy and inexpensive to create isolated environments using Docker especially for running multiple instances of app tiers for each tenant.</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iv. Developer Productivity</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Basically, we need to achieve two major goals, in the development environment. First, we need the development environment to be as close as possible to produce. And, secondly,  we need the development environment to be as fast as possible for the interactive purpose.</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400"/>
              </a:spcBef>
              <a:spcAft>
                <a:spcPts val="0"/>
              </a:spcAft>
              <a:buNone/>
            </a:pP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400"/>
              </a:spcBef>
              <a:spcAft>
                <a:spcPts val="0"/>
              </a:spcAft>
              <a:buNone/>
            </a:pP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Clr>
                <a:schemeClr val="dk1"/>
              </a:buClr>
              <a:buSzPts val="1100"/>
              <a:buFont typeface="Arial"/>
              <a:buNone/>
            </a:pP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400"/>
              </a:spcBef>
              <a:spcAft>
                <a:spcPts val="1600"/>
              </a:spcAft>
              <a:buNone/>
            </a:pP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In order to attain the first goal, it is must that every service runs on its own VM to reflect how the production application runs. The low overhead of Docker easily permits a few dozen services to run inside different containers on the development environment that generally has a low memory capacity.</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40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Further, to attain the next goal, we make use of docker’s shared volumes to make the application code available to the container from the host OS. As a result, the developer is allowed to edit the source code from his platform &amp; editor of choice and also is able to see the changes right away as the applications run with the help of same source code by running environment set inside the Docker container</a:t>
            </a:r>
            <a:endParaRPr sz="1200">
              <a:solidFill>
                <a:schemeClr val="dk1"/>
              </a:solidFill>
            </a:endParaRPr>
          </a:p>
          <a:p>
            <a:pPr marL="0" lvl="0" indent="0" algn="l" rtl="0">
              <a:lnSpc>
                <a:spcPct val="100000"/>
              </a:lnSpc>
              <a:spcBef>
                <a:spcPts val="140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v. Rapid Deployment</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It is possible to create Docker containers in milliseconds. This is not achieved by booting up an OS but by creating containers and just running the application process. And, since  </a:t>
            </a:r>
            <a:r>
              <a:rPr lang="en" sz="1200">
                <a:solidFill>
                  <a:srgbClr val="65ABF6"/>
                </a:solidFill>
                <a:highlight>
                  <a:srgbClr val="FFFFFF"/>
                </a:highlight>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Docker images</a:t>
            </a:r>
            <a:r>
              <a:rPr lang="en" sz="1200">
                <a:solidFill>
                  <a:srgbClr val="444444"/>
                </a:solidFill>
                <a:highlight>
                  <a:srgbClr val="FFFFFF"/>
                </a:highlight>
                <a:latin typeface="Georgia"/>
                <a:ea typeface="Georgia"/>
                <a:cs typeface="Georgia"/>
                <a:sym typeface="Georgia"/>
              </a:rPr>
              <a:t> are immutable in nature they ensure us the peace of mind that things will work exactly the way they have been working or exactly they are supposed to work.</a:t>
            </a:r>
            <a:endParaRPr sz="1200">
              <a:solidFill>
                <a:srgbClr val="444444"/>
              </a:solidFill>
              <a:highlight>
                <a:srgbClr val="FFFFFF"/>
              </a:highlight>
              <a:latin typeface="Georgia"/>
              <a:ea typeface="Georgia"/>
              <a:cs typeface="Georgia"/>
              <a:sym typeface="Georgia"/>
            </a:endParaRPr>
          </a:p>
          <a:p>
            <a:pPr marL="0" lvl="0" indent="0" algn="l" rtl="0">
              <a:spcBef>
                <a:spcPts val="14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to use Docker?</a:t>
            </a:r>
            <a:endParaRPr/>
          </a:p>
        </p:txBody>
      </p:sp>
      <p:sp>
        <p:nvSpPr>
          <p:cNvPr id="397" name="Google Shape;39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i. Complicated  app and no sysadmin</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Basically, using a pre-made Dockerfile or pulling an existing image will not be sufficient for large or complicated applications. Because, editing, Building, and managing communication between multiple containers on multiple servers is quite a time-consuming task.</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400"/>
              </a:spcBef>
              <a:spcAft>
                <a:spcPts val="0"/>
              </a:spcAft>
              <a:buNone/>
            </a:pPr>
            <a:r>
              <a:rPr lang="en" sz="1200">
                <a:solidFill>
                  <a:srgbClr val="444444"/>
                </a:solidFill>
                <a:highlight>
                  <a:srgbClr val="FFFFFF"/>
                </a:highlight>
                <a:latin typeface="Georgia"/>
                <a:ea typeface="Georgia"/>
                <a:cs typeface="Georgia"/>
                <a:sym typeface="Georgia"/>
              </a:rPr>
              <a:t>ii. Performance is critical to your application</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When it comes to performance, Docker shines compared to virtual machines due to the reason that containers share the host kernel and do not emulate a full operating system. Although, it does impose performance costs. Processes running on the native OS will run more quiet and fast in comparison to the process within a container. We may want to avoid Docker if we need to get the best possible performance out of your server.</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400"/>
              </a:spcBef>
              <a:spcAft>
                <a:spcPts val="0"/>
              </a:spcAft>
              <a:buNone/>
            </a:pPr>
            <a:r>
              <a:rPr lang="en" sz="1200">
                <a:solidFill>
                  <a:srgbClr val="444444"/>
                </a:solidFill>
                <a:highlight>
                  <a:srgbClr val="FFFFFF"/>
                </a:highlight>
                <a:latin typeface="Georgia"/>
                <a:ea typeface="Georgia"/>
                <a:cs typeface="Georgia"/>
                <a:sym typeface="Georgia"/>
              </a:rPr>
              <a:t>iii. You don’t want upgrade hassles</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None/>
            </a:pPr>
            <a:r>
              <a:rPr lang="en" sz="1200">
                <a:solidFill>
                  <a:srgbClr val="444444"/>
                </a:solidFill>
                <a:highlight>
                  <a:srgbClr val="FFFFFF"/>
                </a:highlight>
                <a:latin typeface="Georgia"/>
                <a:ea typeface="Georgia"/>
                <a:cs typeface="Georgia"/>
                <a:sym typeface="Georgia"/>
              </a:rPr>
              <a:t>As it is a new technology so some work is still under development. Hence, we might have to update versions frequently, to get new features.</a:t>
            </a:r>
            <a:endParaRPr sz="1200">
              <a:solidFill>
                <a:srgbClr val="444444"/>
              </a:solidFill>
              <a:highlight>
                <a:srgbClr val="FFFFFF"/>
              </a:highlight>
              <a:latin typeface="Georgia"/>
              <a:ea typeface="Georgia"/>
              <a:cs typeface="Georgia"/>
              <a:sym typeface="Georgia"/>
            </a:endParaRPr>
          </a:p>
          <a:p>
            <a:pPr marL="0" lvl="0" indent="0" algn="l" rtl="0">
              <a:spcBef>
                <a:spcPts val="1400"/>
              </a:spcBef>
              <a:spcAft>
                <a:spcPts val="0"/>
              </a:spcAft>
              <a:buNone/>
            </a:pPr>
            <a:endParaRPr sz="1100">
              <a:solidFill>
                <a:schemeClr val="dk1"/>
              </a:solidFill>
            </a:endParaRPr>
          </a:p>
          <a:p>
            <a:pPr marL="0" lvl="0" indent="0" algn="l" rtl="0">
              <a:spcBef>
                <a:spcPts val="0"/>
              </a:spcBef>
              <a:spcAft>
                <a:spcPts val="0"/>
              </a:spcAft>
              <a:buNone/>
            </a:pPr>
            <a:endParaRPr sz="1200">
              <a:solidFill>
                <a:srgbClr val="444444"/>
              </a:solidFill>
              <a:highlight>
                <a:srgbClr val="FFFFFF"/>
              </a:highlight>
              <a:latin typeface="Georgia"/>
              <a:ea typeface="Georgia"/>
              <a:cs typeface="Georgia"/>
              <a:sym typeface="Georgia"/>
            </a:endParaRPr>
          </a:p>
          <a:p>
            <a:pPr marL="0" lvl="0" indent="0" algn="l" rtl="0">
              <a:spcBef>
                <a:spcPts val="1400"/>
              </a:spcBef>
              <a:spcAft>
                <a:spcPts val="0"/>
              </a:spcAft>
              <a:buClr>
                <a:schemeClr val="dk1"/>
              </a:buClr>
              <a:buSzPts val="1100"/>
              <a:buFont typeface="Arial"/>
              <a:buNone/>
            </a:pPr>
            <a:endParaRPr sz="1200">
              <a:solidFill>
                <a:srgbClr val="444444"/>
              </a:solidFill>
              <a:highlight>
                <a:srgbClr val="FFFFFF"/>
              </a:highlight>
              <a:latin typeface="Georgia"/>
              <a:ea typeface="Georgia"/>
              <a:cs typeface="Georgia"/>
              <a:sym typeface="Georgia"/>
            </a:endParaRPr>
          </a:p>
          <a:p>
            <a:pPr marL="0" lvl="0" indent="0" algn="l" rtl="0">
              <a:spcBef>
                <a:spcPts val="14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Google Shape;40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iv. Security is critical to your application</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Especially for more complicated applications, Docker’s containerization approach raises its own security challenges. So, it requires attention from an experienced security engineer, even if these issues are solvable.</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40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v. Multiple operating systems</a:t>
            </a:r>
            <a:endParaRPr sz="1200">
              <a:solidFill>
                <a:srgbClr val="444444"/>
              </a:solidFill>
              <a:highlight>
                <a:srgbClr val="FFFFFF"/>
              </a:highlight>
              <a:latin typeface="Georgia"/>
              <a:ea typeface="Georgia"/>
              <a:cs typeface="Georgia"/>
              <a:sym typeface="Georgia"/>
            </a:endParaRPr>
          </a:p>
          <a:p>
            <a:pPr marL="0" lvl="0" indent="0" algn="l" rtl="0">
              <a:lnSpc>
                <a:spcPct val="100000"/>
              </a:lnSpc>
              <a:spcBef>
                <a:spcPts val="1100"/>
              </a:spcBef>
              <a:spcAft>
                <a:spcPts val="0"/>
              </a:spcAft>
              <a:buClr>
                <a:schemeClr val="dk1"/>
              </a:buClr>
              <a:buSzPts val="1100"/>
              <a:buFont typeface="Arial"/>
              <a:buNone/>
            </a:pPr>
            <a:r>
              <a:rPr lang="en" sz="1200">
                <a:solidFill>
                  <a:srgbClr val="444444"/>
                </a:solidFill>
                <a:highlight>
                  <a:srgbClr val="FFFFFF"/>
                </a:highlight>
                <a:latin typeface="Georgia"/>
                <a:ea typeface="Georgia"/>
                <a:cs typeface="Georgia"/>
                <a:sym typeface="Georgia"/>
              </a:rPr>
              <a:t>If you want to run or test the same application on different operating systems, we will need to use virtual machines instead of Docker, since Docker containers share the host computer’s operating system.</a:t>
            </a:r>
            <a:endParaRPr sz="1200">
              <a:solidFill>
                <a:srgbClr val="444444"/>
              </a:solidFill>
              <a:highlight>
                <a:srgbClr val="FFFFFF"/>
              </a:highlight>
              <a:latin typeface="Georgia"/>
              <a:ea typeface="Georgia"/>
              <a:cs typeface="Georgia"/>
              <a:sym typeface="Georgia"/>
            </a:endParaRPr>
          </a:p>
          <a:p>
            <a:pPr marL="0" lvl="0" indent="0" algn="l" rtl="0">
              <a:spcBef>
                <a:spcPts val="14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5"/>
          <p:cNvSpPr txBox="1"/>
          <p:nvPr/>
        </p:nvSpPr>
        <p:spPr>
          <a:xfrm>
            <a:off x="6225" y="-3375"/>
            <a:ext cx="6063900" cy="5143500"/>
          </a:xfrm>
          <a:prstGeom prst="rect">
            <a:avLst/>
          </a:prstGeom>
          <a:solidFill>
            <a:srgbClr val="000000">
              <a:alpha val="5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b="1">
              <a:solidFill>
                <a:srgbClr val="FFFFFF"/>
              </a:solidFill>
              <a:latin typeface="Roboto Condensed"/>
              <a:ea typeface="Roboto Condensed"/>
              <a:cs typeface="Roboto Condensed"/>
              <a:sym typeface="Roboto Condensed"/>
            </a:endParaRPr>
          </a:p>
        </p:txBody>
      </p:sp>
      <p:sp>
        <p:nvSpPr>
          <p:cNvPr id="140" name="Google Shape;140;p25"/>
          <p:cNvSpPr txBox="1"/>
          <p:nvPr/>
        </p:nvSpPr>
        <p:spPr>
          <a:xfrm>
            <a:off x="3025" y="4475750"/>
            <a:ext cx="9160200" cy="668100"/>
          </a:xfrm>
          <a:prstGeom prst="rect">
            <a:avLst/>
          </a:prstGeom>
          <a:solidFill>
            <a:srgbClr val="434343">
              <a:alpha val="71150"/>
            </a:srgbClr>
          </a:solidFill>
          <a:ln>
            <a:noFill/>
          </a:ln>
        </p:spPr>
        <p:txBody>
          <a:bodyPr spcFirstLastPara="1" wrap="square" lIns="91425" tIns="91425" rIns="91425" bIns="91425" anchor="ctr" anchorCtr="0">
            <a:noAutofit/>
          </a:bodyPr>
          <a:lstStyle/>
          <a:p>
            <a:pPr marL="621792" lvl="0" indent="0" algn="l" rtl="0">
              <a:lnSpc>
                <a:spcPct val="115000"/>
              </a:lnSpc>
              <a:spcBef>
                <a:spcPts val="0"/>
              </a:spcBef>
              <a:spcAft>
                <a:spcPts val="0"/>
              </a:spcAft>
              <a:buNone/>
            </a:pPr>
            <a:r>
              <a:rPr lang="en" sz="1200">
                <a:solidFill>
                  <a:srgbClr val="FFFFFF"/>
                </a:solidFill>
                <a:latin typeface="Roboto Condensed"/>
                <a:ea typeface="Roboto Condensed"/>
                <a:cs typeface="Roboto Condensed"/>
                <a:sym typeface="Roboto Condensed"/>
              </a:rPr>
              <a:t>This award-winning study showcases how fresh perspectives can be applied</a:t>
            </a:r>
            <a:br>
              <a:rPr lang="en" sz="1200">
                <a:solidFill>
                  <a:srgbClr val="FFFFFF"/>
                </a:solidFill>
                <a:latin typeface="Roboto Condensed"/>
                <a:ea typeface="Roboto Condensed"/>
                <a:cs typeface="Roboto Condensed"/>
                <a:sym typeface="Roboto Condensed"/>
              </a:rPr>
            </a:br>
            <a:r>
              <a:rPr lang="en" sz="1200">
                <a:solidFill>
                  <a:srgbClr val="FFFFFF"/>
                </a:solidFill>
                <a:latin typeface="Roboto Condensed"/>
                <a:ea typeface="Roboto Condensed"/>
                <a:cs typeface="Roboto Condensed"/>
                <a:sym typeface="Roboto Condensed"/>
              </a:rPr>
              <a:t>by new talent before they are entrenched in the organizational processes.</a:t>
            </a:r>
            <a:endParaRPr sz="1200">
              <a:solidFill>
                <a:srgbClr val="FFFFFF"/>
              </a:solidFill>
              <a:latin typeface="Roboto Condensed"/>
              <a:ea typeface="Roboto Condensed"/>
              <a:cs typeface="Roboto Condensed"/>
              <a:sym typeface="Roboto Condensed"/>
            </a:endParaRPr>
          </a:p>
        </p:txBody>
      </p:sp>
      <p:sp>
        <p:nvSpPr>
          <p:cNvPr id="141" name="Google Shape;141;p25"/>
          <p:cNvSpPr/>
          <p:nvPr/>
        </p:nvSpPr>
        <p:spPr>
          <a:xfrm>
            <a:off x="6066875" y="0"/>
            <a:ext cx="3096225" cy="5143500"/>
          </a:xfrm>
          <a:prstGeom prst="flowChartProcess">
            <a:avLst/>
          </a:prstGeom>
          <a:solidFill>
            <a:srgbClr val="F8F8F8">
              <a:alpha val="89620"/>
            </a:srgbClr>
          </a:solid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endParaRPr sz="800" b="1">
              <a:solidFill>
                <a:srgbClr val="FFFFFF"/>
              </a:solidFill>
              <a:latin typeface="Roboto"/>
              <a:ea typeface="Roboto"/>
              <a:cs typeface="Roboto"/>
              <a:sym typeface="Roboto"/>
            </a:endParaRPr>
          </a:p>
        </p:txBody>
      </p:sp>
      <p:sp>
        <p:nvSpPr>
          <p:cNvPr id="142" name="Google Shape;142;p25"/>
          <p:cNvSpPr txBox="1"/>
          <p:nvPr/>
        </p:nvSpPr>
        <p:spPr>
          <a:xfrm>
            <a:off x="280575" y="223143"/>
            <a:ext cx="5786400" cy="123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200" b="1">
                <a:solidFill>
                  <a:schemeClr val="lt1"/>
                </a:solidFill>
                <a:latin typeface="Roboto Condensed"/>
                <a:ea typeface="Roboto Condensed"/>
                <a:cs typeface="Roboto Condensed"/>
                <a:sym typeface="Roboto Condensed"/>
              </a:rPr>
              <a:t>Unique approach to learning &amp; training on the job</a:t>
            </a:r>
            <a:endParaRPr sz="2200">
              <a:latin typeface="Roboto Condensed"/>
              <a:ea typeface="Roboto Condensed"/>
              <a:cs typeface="Roboto Condensed"/>
              <a:sym typeface="Roboto Condensed"/>
            </a:endParaRPr>
          </a:p>
        </p:txBody>
      </p:sp>
      <p:pic>
        <p:nvPicPr>
          <p:cNvPr id="143" name="Google Shape;143;p25">
            <a:hlinkClick r:id="rId4"/>
          </p:cNvPr>
          <p:cNvPicPr preferRelativeResize="0"/>
          <p:nvPr/>
        </p:nvPicPr>
        <p:blipFill>
          <a:blip r:embed="rId5">
            <a:alphaModFix/>
          </a:blip>
          <a:stretch>
            <a:fillRect/>
          </a:stretch>
        </p:blipFill>
        <p:spPr>
          <a:xfrm>
            <a:off x="6970609" y="4657165"/>
            <a:ext cx="324531" cy="324440"/>
          </a:xfrm>
          <a:prstGeom prst="rect">
            <a:avLst/>
          </a:prstGeom>
          <a:noFill/>
          <a:ln>
            <a:noFill/>
          </a:ln>
        </p:spPr>
      </p:pic>
      <p:pic>
        <p:nvPicPr>
          <p:cNvPr id="144" name="Google Shape;144;p25">
            <a:hlinkClick r:id="rId6"/>
          </p:cNvPr>
          <p:cNvPicPr preferRelativeResize="0"/>
          <p:nvPr/>
        </p:nvPicPr>
        <p:blipFill rotWithShape="1">
          <a:blip r:embed="rId7">
            <a:alphaModFix/>
          </a:blip>
          <a:srcRect t="9" b="19"/>
          <a:stretch/>
        </p:blipFill>
        <p:spPr>
          <a:xfrm>
            <a:off x="7759295" y="4693184"/>
            <a:ext cx="257561" cy="257489"/>
          </a:xfrm>
          <a:prstGeom prst="rect">
            <a:avLst/>
          </a:prstGeom>
          <a:noFill/>
          <a:ln>
            <a:noFill/>
          </a:ln>
        </p:spPr>
      </p:pic>
      <p:pic>
        <p:nvPicPr>
          <p:cNvPr id="145" name="Google Shape;145;p25">
            <a:hlinkClick r:id="rId8"/>
          </p:cNvPr>
          <p:cNvPicPr preferRelativeResize="0"/>
          <p:nvPr/>
        </p:nvPicPr>
        <p:blipFill>
          <a:blip r:embed="rId9">
            <a:alphaModFix/>
          </a:blip>
          <a:stretch>
            <a:fillRect/>
          </a:stretch>
        </p:blipFill>
        <p:spPr>
          <a:xfrm>
            <a:off x="7383033" y="4672622"/>
            <a:ext cx="288369" cy="288288"/>
          </a:xfrm>
          <a:prstGeom prst="rect">
            <a:avLst/>
          </a:prstGeom>
          <a:noFill/>
          <a:ln>
            <a:noFill/>
          </a:ln>
        </p:spPr>
      </p:pic>
      <p:grpSp>
        <p:nvGrpSpPr>
          <p:cNvPr id="146" name="Google Shape;146;p25"/>
          <p:cNvGrpSpPr/>
          <p:nvPr/>
        </p:nvGrpSpPr>
        <p:grpSpPr>
          <a:xfrm>
            <a:off x="6264499" y="2569836"/>
            <a:ext cx="2711326" cy="822300"/>
            <a:chOff x="6416899" y="1807836"/>
            <a:chExt cx="2711326" cy="822300"/>
          </a:xfrm>
        </p:grpSpPr>
        <p:sp>
          <p:nvSpPr>
            <p:cNvPr id="147" name="Google Shape;147;p25"/>
            <p:cNvSpPr/>
            <p:nvPr/>
          </p:nvSpPr>
          <p:spPr>
            <a:xfrm>
              <a:off x="6416899" y="1884745"/>
              <a:ext cx="156978" cy="115020"/>
            </a:xfrm>
            <a:custGeom>
              <a:avLst/>
              <a:gdLst/>
              <a:ahLst/>
              <a:cxnLst/>
              <a:rect l="l" t="t" r="r" b="b"/>
              <a:pathLst>
                <a:path w="21600" h="21600" extrusionOk="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191919"/>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800">
                <a:solidFill>
                  <a:srgbClr val="44CEB9"/>
                </a:solidFill>
                <a:latin typeface="Gill Sans"/>
                <a:ea typeface="Gill Sans"/>
                <a:cs typeface="Gill Sans"/>
                <a:sym typeface="Gill Sans"/>
              </a:endParaRPr>
            </a:p>
          </p:txBody>
        </p:sp>
        <p:sp>
          <p:nvSpPr>
            <p:cNvPr id="148" name="Google Shape;148;p25"/>
            <p:cNvSpPr txBox="1"/>
            <p:nvPr/>
          </p:nvSpPr>
          <p:spPr>
            <a:xfrm>
              <a:off x="6620525" y="1807836"/>
              <a:ext cx="2507700" cy="822300"/>
            </a:xfrm>
            <a:prstGeom prst="rect">
              <a:avLst/>
            </a:prstGeom>
            <a:noFill/>
            <a:ln>
              <a:noFill/>
            </a:ln>
          </p:spPr>
          <p:txBody>
            <a:bodyPr spcFirstLastPara="1" wrap="square" lIns="34275" tIns="17125" rIns="34275" bIns="17125" anchor="t" anchorCtr="0">
              <a:noAutofit/>
            </a:bodyPr>
            <a:lstStyle/>
            <a:p>
              <a:pPr marL="0" marR="0" lvl="0" indent="0" algn="l" rtl="0">
                <a:lnSpc>
                  <a:spcPct val="150000"/>
                </a:lnSpc>
                <a:spcBef>
                  <a:spcPts val="0"/>
                </a:spcBef>
                <a:spcAft>
                  <a:spcPts val="0"/>
                </a:spcAft>
                <a:buNone/>
              </a:pPr>
              <a:r>
                <a:rPr lang="en" b="1">
                  <a:solidFill>
                    <a:srgbClr val="FF7700"/>
                  </a:solidFill>
                  <a:latin typeface="Roboto Condensed"/>
                  <a:ea typeface="Roboto Condensed"/>
                  <a:cs typeface="Roboto Condensed"/>
                  <a:sym typeface="Roboto Condensed"/>
                </a:rPr>
                <a:t>Email: </a:t>
              </a:r>
              <a:r>
                <a:rPr lang="en" b="1">
                  <a:latin typeface="Roboto Condensed"/>
                  <a:ea typeface="Roboto Condensed"/>
                  <a:cs typeface="Roboto Condensed"/>
                  <a:sym typeface="Roboto Condensed"/>
                </a:rPr>
                <a:t>devops@hashedin.com</a:t>
              </a:r>
              <a:endParaRPr b="1">
                <a:latin typeface="Roboto Condensed"/>
                <a:ea typeface="Roboto Condensed"/>
                <a:cs typeface="Roboto Condensed"/>
                <a:sym typeface="Roboto Condensed"/>
              </a:endParaRPr>
            </a:p>
            <a:p>
              <a:pPr marL="0" lvl="0" indent="0" algn="l" rtl="0">
                <a:lnSpc>
                  <a:spcPct val="150000"/>
                </a:lnSpc>
                <a:spcBef>
                  <a:spcPts val="0"/>
                </a:spcBef>
                <a:spcAft>
                  <a:spcPts val="0"/>
                </a:spcAft>
                <a:buClr>
                  <a:schemeClr val="dk1"/>
                </a:buClr>
                <a:buFont typeface="Arial"/>
                <a:buNone/>
              </a:pPr>
              <a:r>
                <a:rPr lang="en" sz="1100" b="1" u="sng">
                  <a:solidFill>
                    <a:srgbClr val="1155CC"/>
                  </a:solidFill>
                  <a:latin typeface="Roboto Condensed"/>
                  <a:ea typeface="Roboto Condensed"/>
                  <a:cs typeface="Roboto Condensed"/>
                  <a:sym typeface="Roboto Condensed"/>
                  <a:hlinkClick r:id="rId10">
                    <a:extLst>
                      <a:ext uri="{A12FA001-AC4F-418D-AE19-62706E023703}">
                        <ahyp:hlinkClr xmlns:ahyp="http://schemas.microsoft.com/office/drawing/2018/hyperlinkcolor" val="tx"/>
                      </a:ext>
                    </a:extLst>
                  </a:hlinkClick>
                </a:rPr>
                <a:t>https://hashedin.com/hashedin-university/</a:t>
              </a:r>
              <a:endParaRPr sz="1100" b="1">
                <a:solidFill>
                  <a:srgbClr val="1155CC"/>
                </a:solidFill>
                <a:latin typeface="Roboto Condensed"/>
                <a:ea typeface="Roboto Condensed"/>
                <a:cs typeface="Roboto Condensed"/>
                <a:sym typeface="Roboto Condensed"/>
              </a:endParaRPr>
            </a:p>
          </p:txBody>
        </p:sp>
      </p:grpSp>
      <p:grpSp>
        <p:nvGrpSpPr>
          <p:cNvPr id="149" name="Google Shape;149;p25"/>
          <p:cNvGrpSpPr/>
          <p:nvPr/>
        </p:nvGrpSpPr>
        <p:grpSpPr>
          <a:xfrm>
            <a:off x="6254564" y="3401450"/>
            <a:ext cx="2721261" cy="1074300"/>
            <a:chOff x="6254564" y="3401450"/>
            <a:chExt cx="2721261" cy="1074300"/>
          </a:xfrm>
        </p:grpSpPr>
        <p:sp>
          <p:nvSpPr>
            <p:cNvPr id="150" name="Google Shape;150;p25"/>
            <p:cNvSpPr/>
            <p:nvPr/>
          </p:nvSpPr>
          <p:spPr>
            <a:xfrm>
              <a:off x="6254564" y="3441815"/>
              <a:ext cx="177066" cy="251802"/>
            </a:xfrm>
            <a:custGeom>
              <a:avLst/>
              <a:gdLst/>
              <a:ahLst/>
              <a:cxnLst/>
              <a:rect l="l" t="t" r="r" b="b"/>
              <a:pathLst>
                <a:path w="21600" h="21600" extrusionOk="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rgbClr val="191919"/>
            </a:solidFill>
            <a:ln>
              <a:noFill/>
            </a:ln>
          </p:spPr>
          <p:txBody>
            <a:bodyPr spcFirstLastPara="1" wrap="square" lIns="14275" tIns="14275" rIns="14275" bIns="14275" anchor="ctr" anchorCtr="0">
              <a:noAutofit/>
            </a:bodyPr>
            <a:lstStyle/>
            <a:p>
              <a:pPr marL="0" marR="0" lvl="0" indent="0" algn="l" rtl="0">
                <a:lnSpc>
                  <a:spcPct val="100000"/>
                </a:lnSpc>
                <a:spcBef>
                  <a:spcPts val="0"/>
                </a:spcBef>
                <a:spcAft>
                  <a:spcPts val="0"/>
                </a:spcAft>
                <a:buNone/>
              </a:pPr>
              <a:endParaRPr sz="800">
                <a:solidFill>
                  <a:srgbClr val="44CEB9"/>
                </a:solidFill>
                <a:latin typeface="Gill Sans"/>
                <a:ea typeface="Gill Sans"/>
                <a:cs typeface="Gill Sans"/>
                <a:sym typeface="Gill Sans"/>
              </a:endParaRPr>
            </a:p>
          </p:txBody>
        </p:sp>
        <p:sp>
          <p:nvSpPr>
            <p:cNvPr id="151" name="Google Shape;151;p25"/>
            <p:cNvSpPr txBox="1"/>
            <p:nvPr/>
          </p:nvSpPr>
          <p:spPr>
            <a:xfrm>
              <a:off x="6468125" y="3401450"/>
              <a:ext cx="2507700" cy="1074300"/>
            </a:xfrm>
            <a:prstGeom prst="rect">
              <a:avLst/>
            </a:prstGeom>
            <a:noFill/>
            <a:ln>
              <a:noFill/>
            </a:ln>
          </p:spPr>
          <p:txBody>
            <a:bodyPr spcFirstLastPara="1" wrap="square" lIns="34275" tIns="17125" rIns="34275" bIns="17125" anchor="t" anchorCtr="0">
              <a:noAutofit/>
            </a:bodyPr>
            <a:lstStyle/>
            <a:p>
              <a:pPr marL="0" lvl="0" indent="0" algn="l" rtl="0">
                <a:lnSpc>
                  <a:spcPct val="115000"/>
                </a:lnSpc>
                <a:spcBef>
                  <a:spcPts val="0"/>
                </a:spcBef>
                <a:spcAft>
                  <a:spcPts val="0"/>
                </a:spcAft>
                <a:buNone/>
              </a:pPr>
              <a:r>
                <a:rPr lang="en" b="1">
                  <a:solidFill>
                    <a:srgbClr val="FF7700"/>
                  </a:solidFill>
                  <a:latin typeface="Roboto Condensed"/>
                  <a:ea typeface="Roboto Condensed"/>
                  <a:cs typeface="Roboto Condensed"/>
                  <a:sym typeface="Roboto Condensed"/>
                </a:rPr>
                <a:t>INDIA </a:t>
              </a:r>
              <a:endParaRPr b="1">
                <a:solidFill>
                  <a:srgbClr val="FF7700"/>
                </a:solidFill>
                <a:latin typeface="Roboto Condensed"/>
                <a:ea typeface="Roboto Condensed"/>
                <a:cs typeface="Roboto Condensed"/>
                <a:sym typeface="Roboto Condensed"/>
              </a:endParaRPr>
            </a:p>
            <a:p>
              <a:pPr marL="0" lvl="0" indent="0" algn="l" rtl="0">
                <a:lnSpc>
                  <a:spcPct val="115000"/>
                </a:lnSpc>
                <a:spcBef>
                  <a:spcPts val="0"/>
                </a:spcBef>
                <a:spcAft>
                  <a:spcPts val="0"/>
                </a:spcAft>
                <a:buNone/>
              </a:pPr>
              <a:r>
                <a:rPr lang="en" sz="1100">
                  <a:solidFill>
                    <a:schemeClr val="dk1"/>
                  </a:solidFill>
                  <a:latin typeface="Roboto Condensed Light"/>
                  <a:ea typeface="Roboto Condensed Light"/>
                  <a:cs typeface="Roboto Condensed Light"/>
                  <a:sym typeface="Roboto Condensed Light"/>
                </a:rPr>
                <a:t>#459, 17th Cross,</a:t>
              </a:r>
              <a:br>
                <a:rPr lang="en" sz="1100">
                  <a:solidFill>
                    <a:schemeClr val="dk1"/>
                  </a:solidFill>
                  <a:latin typeface="Roboto Condensed Light"/>
                  <a:ea typeface="Roboto Condensed Light"/>
                  <a:cs typeface="Roboto Condensed Light"/>
                  <a:sym typeface="Roboto Condensed Light"/>
                </a:rPr>
              </a:br>
              <a:r>
                <a:rPr lang="en" sz="1100">
                  <a:solidFill>
                    <a:schemeClr val="dk1"/>
                  </a:solidFill>
                  <a:latin typeface="Roboto Condensed Light"/>
                  <a:ea typeface="Roboto Condensed Light"/>
                  <a:cs typeface="Roboto Condensed Light"/>
                  <a:sym typeface="Roboto Condensed Light"/>
                </a:rPr>
                <a:t>HSR Layout,</a:t>
              </a:r>
              <a:br>
                <a:rPr lang="en" sz="1100">
                  <a:solidFill>
                    <a:schemeClr val="dk1"/>
                  </a:solidFill>
                  <a:latin typeface="Roboto Condensed Light"/>
                  <a:ea typeface="Roboto Condensed Light"/>
                  <a:cs typeface="Roboto Condensed Light"/>
                  <a:sym typeface="Roboto Condensed Light"/>
                </a:rPr>
              </a:br>
              <a:r>
                <a:rPr lang="en" sz="1100">
                  <a:solidFill>
                    <a:schemeClr val="dk1"/>
                  </a:solidFill>
                  <a:latin typeface="Roboto Condensed Light"/>
                  <a:ea typeface="Roboto Condensed Light"/>
                  <a:cs typeface="Roboto Condensed Light"/>
                  <a:sym typeface="Roboto Condensed Light"/>
                </a:rPr>
                <a:t>Bangalore, KA, 560102</a:t>
              </a:r>
              <a:endParaRPr sz="110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sz="800">
                <a:solidFill>
                  <a:schemeClr val="dk1"/>
                </a:solidFill>
                <a:latin typeface="Roboto Condensed Light"/>
                <a:ea typeface="Roboto Condensed Light"/>
                <a:cs typeface="Roboto Condensed Light"/>
                <a:sym typeface="Roboto Condensed Light"/>
              </a:endParaRPr>
            </a:p>
            <a:p>
              <a:pPr marL="0" marR="0" lvl="0" indent="0" algn="l" rtl="0">
                <a:lnSpc>
                  <a:spcPct val="115000"/>
                </a:lnSpc>
                <a:spcBef>
                  <a:spcPts val="0"/>
                </a:spcBef>
                <a:spcAft>
                  <a:spcPts val="0"/>
                </a:spcAft>
                <a:buNone/>
              </a:pPr>
              <a:endParaRPr sz="800">
                <a:solidFill>
                  <a:schemeClr val="dk1"/>
                </a:solidFill>
                <a:latin typeface="Roboto Condensed Light"/>
                <a:ea typeface="Roboto Condensed Light"/>
                <a:cs typeface="Roboto Condensed Light"/>
                <a:sym typeface="Roboto Condensed Light"/>
              </a:endParaRPr>
            </a:p>
          </p:txBody>
        </p:sp>
      </p:grpSp>
      <p:pic>
        <p:nvPicPr>
          <p:cNvPr id="152" name="Google Shape;152;p25"/>
          <p:cNvPicPr preferRelativeResize="0"/>
          <p:nvPr/>
        </p:nvPicPr>
        <p:blipFill>
          <a:blip r:embed="rId11">
            <a:alphaModFix/>
          </a:blip>
          <a:stretch>
            <a:fillRect/>
          </a:stretch>
        </p:blipFill>
        <p:spPr>
          <a:xfrm>
            <a:off x="6762660" y="310825"/>
            <a:ext cx="1759143" cy="521976"/>
          </a:xfrm>
          <a:prstGeom prst="rect">
            <a:avLst/>
          </a:prstGeom>
          <a:noFill/>
          <a:ln>
            <a:noFill/>
          </a:ln>
        </p:spPr>
      </p:pic>
      <p:sp>
        <p:nvSpPr>
          <p:cNvPr id="153" name="Google Shape;153;p25"/>
          <p:cNvSpPr/>
          <p:nvPr/>
        </p:nvSpPr>
        <p:spPr>
          <a:xfrm>
            <a:off x="8119158" y="4682948"/>
            <a:ext cx="257400" cy="257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25"/>
          <p:cNvPicPr preferRelativeResize="0"/>
          <p:nvPr/>
        </p:nvPicPr>
        <p:blipFill>
          <a:blip r:embed="rId12">
            <a:alphaModFix/>
          </a:blip>
          <a:stretch>
            <a:fillRect/>
          </a:stretch>
        </p:blipFill>
        <p:spPr>
          <a:xfrm>
            <a:off x="8163625" y="4727425"/>
            <a:ext cx="168449" cy="168449"/>
          </a:xfrm>
          <a:prstGeom prst="rect">
            <a:avLst/>
          </a:prstGeom>
          <a:noFill/>
          <a:ln>
            <a:noFill/>
          </a:ln>
        </p:spPr>
      </p:pic>
    </p:spTree>
    <p:extLst>
      <p:ext uri="{BB962C8B-B14F-4D97-AF65-F5344CB8AC3E}">
        <p14:creationId xmlns:p14="http://schemas.microsoft.com/office/powerpoint/2010/main" val="89707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Virtual Machines, or VMs</a:t>
            </a:r>
            <a:endParaRPr/>
          </a:p>
        </p:txBody>
      </p:sp>
      <p:sp>
        <p:nvSpPr>
          <p:cNvPr id="85" name="Google Shape;85;p17"/>
          <p:cNvSpPr/>
          <p:nvPr/>
        </p:nvSpPr>
        <p:spPr>
          <a:xfrm>
            <a:off x="2453400" y="1547375"/>
            <a:ext cx="3911700" cy="317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Physical Server</a:t>
            </a:r>
            <a:endParaRPr>
              <a:latin typeface="Roboto"/>
              <a:ea typeface="Roboto"/>
              <a:cs typeface="Roboto"/>
              <a:sym typeface="Roboto"/>
            </a:endParaRPr>
          </a:p>
        </p:txBody>
      </p:sp>
      <p:sp>
        <p:nvSpPr>
          <p:cNvPr id="86" name="Google Shape;86;p17"/>
          <p:cNvSpPr/>
          <p:nvPr/>
        </p:nvSpPr>
        <p:spPr>
          <a:xfrm>
            <a:off x="2613475" y="3719206"/>
            <a:ext cx="3621600" cy="5145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Host OS</a:t>
            </a:r>
            <a:endParaRPr>
              <a:latin typeface="Roboto"/>
              <a:ea typeface="Roboto"/>
              <a:cs typeface="Roboto"/>
              <a:sym typeface="Roboto"/>
            </a:endParaRPr>
          </a:p>
        </p:txBody>
      </p:sp>
      <p:sp>
        <p:nvSpPr>
          <p:cNvPr id="87" name="Google Shape;87;p17"/>
          <p:cNvSpPr/>
          <p:nvPr/>
        </p:nvSpPr>
        <p:spPr>
          <a:xfrm>
            <a:off x="2613475" y="1730325"/>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Application</a:t>
            </a:r>
            <a:endParaRPr>
              <a:latin typeface="Roboto"/>
              <a:ea typeface="Roboto"/>
              <a:cs typeface="Roboto"/>
              <a:sym typeface="Roboto"/>
            </a:endParaRPr>
          </a:p>
        </p:txBody>
      </p:sp>
      <p:sp>
        <p:nvSpPr>
          <p:cNvPr id="88" name="Google Shape;88;p17"/>
          <p:cNvSpPr/>
          <p:nvPr/>
        </p:nvSpPr>
        <p:spPr>
          <a:xfrm>
            <a:off x="3872693" y="1730325"/>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Application</a:t>
            </a:r>
            <a:endParaRPr>
              <a:latin typeface="Roboto"/>
              <a:ea typeface="Roboto"/>
              <a:cs typeface="Roboto"/>
              <a:sym typeface="Roboto"/>
            </a:endParaRPr>
          </a:p>
        </p:txBody>
      </p:sp>
      <p:sp>
        <p:nvSpPr>
          <p:cNvPr id="89" name="Google Shape;89;p17"/>
          <p:cNvSpPr/>
          <p:nvPr/>
        </p:nvSpPr>
        <p:spPr>
          <a:xfrm>
            <a:off x="5128075" y="1730325"/>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Application</a:t>
            </a:r>
            <a:endParaRPr>
              <a:latin typeface="Roboto"/>
              <a:ea typeface="Roboto"/>
              <a:cs typeface="Roboto"/>
              <a:sym typeface="Roboto"/>
            </a:endParaRPr>
          </a:p>
        </p:txBody>
      </p:sp>
      <p:sp>
        <p:nvSpPr>
          <p:cNvPr id="90" name="Google Shape;90;p17"/>
          <p:cNvSpPr/>
          <p:nvPr/>
        </p:nvSpPr>
        <p:spPr>
          <a:xfrm>
            <a:off x="2613475" y="23599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Guest OS</a:t>
            </a:r>
            <a:endParaRPr>
              <a:latin typeface="Roboto"/>
              <a:ea typeface="Roboto"/>
              <a:cs typeface="Roboto"/>
              <a:sym typeface="Roboto"/>
            </a:endParaRPr>
          </a:p>
        </p:txBody>
      </p:sp>
      <p:sp>
        <p:nvSpPr>
          <p:cNvPr id="91" name="Google Shape;91;p17"/>
          <p:cNvSpPr/>
          <p:nvPr/>
        </p:nvSpPr>
        <p:spPr>
          <a:xfrm>
            <a:off x="3872693" y="23599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Guest OS</a:t>
            </a:r>
            <a:endParaRPr>
              <a:latin typeface="Roboto"/>
              <a:ea typeface="Roboto"/>
              <a:cs typeface="Roboto"/>
              <a:sym typeface="Roboto"/>
            </a:endParaRPr>
          </a:p>
        </p:txBody>
      </p:sp>
      <p:sp>
        <p:nvSpPr>
          <p:cNvPr id="92" name="Google Shape;92;p17"/>
          <p:cNvSpPr/>
          <p:nvPr/>
        </p:nvSpPr>
        <p:spPr>
          <a:xfrm>
            <a:off x="5128075" y="23599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Guest OS</a:t>
            </a:r>
            <a:endParaRPr>
              <a:latin typeface="Roboto"/>
              <a:ea typeface="Roboto"/>
              <a:cs typeface="Roboto"/>
              <a:sym typeface="Roboto"/>
            </a:endParaRPr>
          </a:p>
        </p:txBody>
      </p:sp>
      <p:sp>
        <p:nvSpPr>
          <p:cNvPr id="93" name="Google Shape;93;p17"/>
          <p:cNvSpPr/>
          <p:nvPr/>
        </p:nvSpPr>
        <p:spPr>
          <a:xfrm>
            <a:off x="2613475" y="3069662"/>
            <a:ext cx="3621600" cy="5145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HyperVisor</a:t>
            </a:r>
            <a:endParaRPr>
              <a:latin typeface="Roboto"/>
              <a:ea typeface="Roboto"/>
              <a:cs typeface="Roboto"/>
              <a:sym typeface="Roboto"/>
            </a:endParaRPr>
          </a:p>
        </p:txBody>
      </p:sp>
      <p:cxnSp>
        <p:nvCxnSpPr>
          <p:cNvPr id="94" name="Google Shape;94;p17"/>
          <p:cNvCxnSpPr/>
          <p:nvPr/>
        </p:nvCxnSpPr>
        <p:spPr>
          <a:xfrm>
            <a:off x="3793984" y="1257250"/>
            <a:ext cx="0" cy="1790700"/>
          </a:xfrm>
          <a:prstGeom prst="straightConnector1">
            <a:avLst/>
          </a:prstGeom>
          <a:noFill/>
          <a:ln w="28575" cap="flat" cmpd="sng">
            <a:solidFill>
              <a:srgbClr val="FF0000"/>
            </a:solidFill>
            <a:prstDash val="solid"/>
            <a:round/>
            <a:headEnd type="none" w="med" len="med"/>
            <a:tailEnd type="none" w="med" len="med"/>
          </a:ln>
        </p:spPr>
      </p:cxnSp>
      <p:cxnSp>
        <p:nvCxnSpPr>
          <p:cNvPr id="95" name="Google Shape;95;p17"/>
          <p:cNvCxnSpPr/>
          <p:nvPr/>
        </p:nvCxnSpPr>
        <p:spPr>
          <a:xfrm>
            <a:off x="5049366" y="1257250"/>
            <a:ext cx="0" cy="1790700"/>
          </a:xfrm>
          <a:prstGeom prst="straightConnector1">
            <a:avLst/>
          </a:prstGeom>
          <a:noFill/>
          <a:ln w="28575" cap="flat" cmpd="sng">
            <a:solidFill>
              <a:srgbClr val="FF0000"/>
            </a:solidFill>
            <a:prstDash val="solid"/>
            <a:round/>
            <a:headEnd type="none" w="med" len="med"/>
            <a:tailEnd type="none" w="med" len="med"/>
          </a:ln>
        </p:spPr>
      </p:cxnSp>
      <p:sp>
        <p:nvSpPr>
          <p:cNvPr id="96" name="Google Shape;96;p17"/>
          <p:cNvSpPr txBox="1"/>
          <p:nvPr/>
        </p:nvSpPr>
        <p:spPr>
          <a:xfrm>
            <a:off x="7269325" y="1014325"/>
            <a:ext cx="1050900" cy="71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latin typeface="Roboto"/>
                <a:ea typeface="Roboto"/>
                <a:cs typeface="Roboto"/>
                <a:sym typeface="Roboto"/>
              </a:rPr>
              <a:t>Strong Isolation &amp;</a:t>
            </a:r>
            <a:endParaRPr sz="1100" b="1">
              <a:latin typeface="Roboto"/>
              <a:ea typeface="Roboto"/>
              <a:cs typeface="Roboto"/>
              <a:sym typeface="Roboto"/>
            </a:endParaRPr>
          </a:p>
          <a:p>
            <a:pPr marL="0" lvl="0" indent="0" algn="ctr" rtl="0">
              <a:spcBef>
                <a:spcPts val="0"/>
              </a:spcBef>
              <a:spcAft>
                <a:spcPts val="0"/>
              </a:spcAft>
              <a:buNone/>
            </a:pPr>
            <a:r>
              <a:rPr lang="en" sz="1100" b="1">
                <a:latin typeface="Roboto"/>
                <a:ea typeface="Roboto"/>
                <a:cs typeface="Roboto"/>
                <a:sym typeface="Roboto"/>
              </a:rPr>
              <a:t>Security</a:t>
            </a:r>
            <a:endParaRPr sz="1100" b="1">
              <a:latin typeface="Roboto"/>
              <a:ea typeface="Roboto"/>
              <a:cs typeface="Roboto"/>
              <a:sym typeface="Roboto"/>
            </a:endParaRPr>
          </a:p>
        </p:txBody>
      </p:sp>
      <p:sp>
        <p:nvSpPr>
          <p:cNvPr id="97" name="Google Shape;97;p17"/>
          <p:cNvSpPr txBox="1"/>
          <p:nvPr/>
        </p:nvSpPr>
        <p:spPr>
          <a:xfrm>
            <a:off x="7269325" y="2843125"/>
            <a:ext cx="1050900" cy="716100"/>
          </a:xfrm>
          <a:prstGeom prst="rect">
            <a:avLst/>
          </a:prstGeom>
          <a:solidFill>
            <a:srgbClr val="F4CCC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latin typeface="Roboto"/>
                <a:ea typeface="Roboto"/>
                <a:cs typeface="Roboto"/>
                <a:sym typeface="Roboto"/>
              </a:rPr>
              <a:t>Wastage, Redundant OS</a:t>
            </a:r>
            <a:endParaRPr sz="1100" b="1">
              <a:latin typeface="Roboto"/>
              <a:ea typeface="Roboto"/>
              <a:cs typeface="Roboto"/>
              <a:sym typeface="Roboto"/>
            </a:endParaRPr>
          </a:p>
        </p:txBody>
      </p:sp>
      <p:cxnSp>
        <p:nvCxnSpPr>
          <p:cNvPr id="98" name="Google Shape;98;p17"/>
          <p:cNvCxnSpPr>
            <a:stCxn id="96" idx="1"/>
          </p:cNvCxnSpPr>
          <p:nvPr/>
        </p:nvCxnSpPr>
        <p:spPr>
          <a:xfrm rot="10800000">
            <a:off x="5050525" y="1372375"/>
            <a:ext cx="2218800" cy="0"/>
          </a:xfrm>
          <a:prstGeom prst="straightConnector1">
            <a:avLst/>
          </a:prstGeom>
          <a:noFill/>
          <a:ln w="9525" cap="flat" cmpd="sng">
            <a:solidFill>
              <a:srgbClr val="595959"/>
            </a:solidFill>
            <a:prstDash val="solid"/>
            <a:round/>
            <a:headEnd type="none" w="med" len="med"/>
            <a:tailEnd type="triangle" w="med" len="med"/>
          </a:ln>
        </p:spPr>
      </p:cxnSp>
      <p:cxnSp>
        <p:nvCxnSpPr>
          <p:cNvPr id="99" name="Google Shape;99;p17"/>
          <p:cNvCxnSpPr>
            <a:stCxn id="97" idx="1"/>
            <a:endCxn id="92" idx="3"/>
          </p:cNvCxnSpPr>
          <p:nvPr/>
        </p:nvCxnSpPr>
        <p:spPr>
          <a:xfrm rot="10800000">
            <a:off x="6218725" y="2617075"/>
            <a:ext cx="1050600" cy="584100"/>
          </a:xfrm>
          <a:prstGeom prst="straightConnector1">
            <a:avLst/>
          </a:prstGeom>
          <a:noFill/>
          <a:ln w="9525" cap="flat" cmpd="sng">
            <a:solidFill>
              <a:srgbClr val="595959"/>
            </a:solidFill>
            <a:prstDash val="solid"/>
            <a:round/>
            <a:headEnd type="none" w="med" len="med"/>
            <a:tailEnd type="triangle" w="med" len="med"/>
          </a:ln>
        </p:spPr>
      </p:cxnSp>
      <p:cxnSp>
        <p:nvCxnSpPr>
          <p:cNvPr id="100" name="Google Shape;100;p17"/>
          <p:cNvCxnSpPr/>
          <p:nvPr/>
        </p:nvCxnSpPr>
        <p:spPr>
          <a:xfrm rot="10800000">
            <a:off x="972675" y="1727475"/>
            <a:ext cx="1630800" cy="0"/>
          </a:xfrm>
          <a:prstGeom prst="straightConnector1">
            <a:avLst/>
          </a:prstGeom>
          <a:noFill/>
          <a:ln w="9525" cap="flat" cmpd="sng">
            <a:solidFill>
              <a:srgbClr val="595959"/>
            </a:solidFill>
            <a:prstDash val="solid"/>
            <a:round/>
            <a:headEnd type="none" w="med" len="med"/>
            <a:tailEnd type="none" w="med" len="med"/>
          </a:ln>
        </p:spPr>
      </p:cxnSp>
      <p:cxnSp>
        <p:nvCxnSpPr>
          <p:cNvPr id="101" name="Google Shape;101;p17"/>
          <p:cNvCxnSpPr/>
          <p:nvPr/>
        </p:nvCxnSpPr>
        <p:spPr>
          <a:xfrm rot="10800000">
            <a:off x="972675" y="2870475"/>
            <a:ext cx="1630800" cy="0"/>
          </a:xfrm>
          <a:prstGeom prst="straightConnector1">
            <a:avLst/>
          </a:prstGeom>
          <a:noFill/>
          <a:ln w="9525" cap="flat" cmpd="sng">
            <a:solidFill>
              <a:srgbClr val="595959"/>
            </a:solidFill>
            <a:prstDash val="solid"/>
            <a:round/>
            <a:headEnd type="none" w="med" len="med"/>
            <a:tailEnd type="none" w="med" len="med"/>
          </a:ln>
        </p:spPr>
      </p:cxnSp>
      <p:sp>
        <p:nvSpPr>
          <p:cNvPr id="102" name="Google Shape;102;p17"/>
          <p:cNvSpPr txBox="1"/>
          <p:nvPr/>
        </p:nvSpPr>
        <p:spPr>
          <a:xfrm>
            <a:off x="1117500" y="2107625"/>
            <a:ext cx="10905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VM</a:t>
            </a:r>
            <a:endParaRPr>
              <a:latin typeface="Roboto"/>
              <a:ea typeface="Roboto"/>
              <a:cs typeface="Roboto"/>
              <a:sym typeface="Roboto"/>
            </a:endParaRPr>
          </a:p>
        </p:txBody>
      </p:sp>
      <p:cxnSp>
        <p:nvCxnSpPr>
          <p:cNvPr id="103" name="Google Shape;103;p17"/>
          <p:cNvCxnSpPr/>
          <p:nvPr/>
        </p:nvCxnSpPr>
        <p:spPr>
          <a:xfrm rot="10800000">
            <a:off x="1662750" y="1717534"/>
            <a:ext cx="0" cy="410100"/>
          </a:xfrm>
          <a:prstGeom prst="straightConnector1">
            <a:avLst/>
          </a:prstGeom>
          <a:noFill/>
          <a:ln w="9525" cap="flat" cmpd="sng">
            <a:solidFill>
              <a:srgbClr val="595959"/>
            </a:solidFill>
            <a:prstDash val="solid"/>
            <a:round/>
            <a:headEnd type="none" w="med" len="med"/>
            <a:tailEnd type="triangle" w="med" len="med"/>
          </a:ln>
        </p:spPr>
      </p:cxnSp>
      <p:cxnSp>
        <p:nvCxnSpPr>
          <p:cNvPr id="104" name="Google Shape;104;p17"/>
          <p:cNvCxnSpPr/>
          <p:nvPr/>
        </p:nvCxnSpPr>
        <p:spPr>
          <a:xfrm>
            <a:off x="1672754" y="2423343"/>
            <a:ext cx="0" cy="410100"/>
          </a:xfrm>
          <a:prstGeom prst="straightConnector1">
            <a:avLst/>
          </a:prstGeom>
          <a:noFill/>
          <a:ln w="9525" cap="flat" cmpd="sng">
            <a:solidFill>
              <a:srgbClr val="595959"/>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Containers</a:t>
            </a:r>
            <a:endParaRPr/>
          </a:p>
        </p:txBody>
      </p:sp>
      <p:sp>
        <p:nvSpPr>
          <p:cNvPr id="110" name="Google Shape;110;p18"/>
          <p:cNvSpPr/>
          <p:nvPr/>
        </p:nvSpPr>
        <p:spPr>
          <a:xfrm>
            <a:off x="2301000" y="1394975"/>
            <a:ext cx="3911700" cy="3177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Roboto"/>
                <a:ea typeface="Roboto"/>
                <a:cs typeface="Roboto"/>
                <a:sym typeface="Roboto"/>
              </a:rPr>
              <a:t>Physical Server</a:t>
            </a:r>
            <a:endParaRPr>
              <a:latin typeface="Roboto"/>
              <a:ea typeface="Roboto"/>
              <a:cs typeface="Roboto"/>
              <a:sym typeface="Roboto"/>
            </a:endParaRPr>
          </a:p>
        </p:txBody>
      </p:sp>
      <p:sp>
        <p:nvSpPr>
          <p:cNvPr id="111" name="Google Shape;111;p18"/>
          <p:cNvSpPr/>
          <p:nvPr/>
        </p:nvSpPr>
        <p:spPr>
          <a:xfrm>
            <a:off x="2461075" y="3566806"/>
            <a:ext cx="3621600" cy="5145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Host OS</a:t>
            </a:r>
            <a:endParaRPr>
              <a:latin typeface="Roboto"/>
              <a:ea typeface="Roboto"/>
              <a:cs typeface="Roboto"/>
              <a:sym typeface="Roboto"/>
            </a:endParaRPr>
          </a:p>
        </p:txBody>
      </p:sp>
      <p:sp>
        <p:nvSpPr>
          <p:cNvPr id="112" name="Google Shape;112;p18"/>
          <p:cNvSpPr/>
          <p:nvPr/>
        </p:nvSpPr>
        <p:spPr>
          <a:xfrm>
            <a:off x="2461075" y="1577925"/>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Application</a:t>
            </a:r>
            <a:endParaRPr>
              <a:latin typeface="Roboto"/>
              <a:ea typeface="Roboto"/>
              <a:cs typeface="Roboto"/>
              <a:sym typeface="Roboto"/>
            </a:endParaRPr>
          </a:p>
        </p:txBody>
      </p:sp>
      <p:sp>
        <p:nvSpPr>
          <p:cNvPr id="113" name="Google Shape;113;p18"/>
          <p:cNvSpPr/>
          <p:nvPr/>
        </p:nvSpPr>
        <p:spPr>
          <a:xfrm>
            <a:off x="3720293" y="1577925"/>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Application</a:t>
            </a:r>
            <a:endParaRPr>
              <a:latin typeface="Roboto"/>
              <a:ea typeface="Roboto"/>
              <a:cs typeface="Roboto"/>
              <a:sym typeface="Roboto"/>
            </a:endParaRPr>
          </a:p>
        </p:txBody>
      </p:sp>
      <p:sp>
        <p:nvSpPr>
          <p:cNvPr id="114" name="Google Shape;114;p18"/>
          <p:cNvSpPr/>
          <p:nvPr/>
        </p:nvSpPr>
        <p:spPr>
          <a:xfrm>
            <a:off x="4975675" y="1577925"/>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Application</a:t>
            </a:r>
            <a:endParaRPr dirty="0">
              <a:latin typeface="Roboto"/>
              <a:ea typeface="Roboto"/>
              <a:cs typeface="Roboto"/>
              <a:sym typeface="Roboto"/>
            </a:endParaRPr>
          </a:p>
        </p:txBody>
      </p:sp>
      <p:sp>
        <p:nvSpPr>
          <p:cNvPr id="115" name="Google Shape;115;p18"/>
          <p:cNvSpPr/>
          <p:nvPr/>
        </p:nvSpPr>
        <p:spPr>
          <a:xfrm>
            <a:off x="2461075" y="22075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Common Libraries</a:t>
            </a:r>
            <a:endParaRPr>
              <a:latin typeface="Roboto"/>
              <a:ea typeface="Roboto"/>
              <a:cs typeface="Roboto"/>
              <a:sym typeface="Roboto"/>
            </a:endParaRPr>
          </a:p>
        </p:txBody>
      </p:sp>
      <p:sp>
        <p:nvSpPr>
          <p:cNvPr id="116" name="Google Shape;116;p18"/>
          <p:cNvSpPr/>
          <p:nvPr/>
        </p:nvSpPr>
        <p:spPr>
          <a:xfrm>
            <a:off x="3720293" y="22075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rgbClr val="000000"/>
                </a:solidFill>
                <a:latin typeface="Roboto"/>
                <a:ea typeface="Roboto"/>
                <a:cs typeface="Roboto"/>
                <a:sym typeface="Roboto"/>
              </a:rPr>
              <a:t>Common Libraries</a:t>
            </a:r>
            <a:endParaRPr>
              <a:latin typeface="Roboto"/>
              <a:ea typeface="Roboto"/>
              <a:cs typeface="Roboto"/>
              <a:sym typeface="Roboto"/>
            </a:endParaRPr>
          </a:p>
        </p:txBody>
      </p:sp>
      <p:sp>
        <p:nvSpPr>
          <p:cNvPr id="117" name="Google Shape;117;p18"/>
          <p:cNvSpPr/>
          <p:nvPr/>
        </p:nvSpPr>
        <p:spPr>
          <a:xfrm>
            <a:off x="4975675" y="2207534"/>
            <a:ext cx="1090500" cy="514500"/>
          </a:xfrm>
          <a:prstGeom prst="rect">
            <a:avLst/>
          </a:prstGeom>
          <a:solidFill>
            <a:srgbClr val="C9DAF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rgbClr val="000000"/>
                </a:solidFill>
                <a:latin typeface="Roboto"/>
                <a:ea typeface="Roboto"/>
                <a:cs typeface="Roboto"/>
                <a:sym typeface="Roboto"/>
              </a:rPr>
              <a:t>Common Libraries</a:t>
            </a:r>
            <a:endParaRPr>
              <a:latin typeface="Roboto"/>
              <a:ea typeface="Roboto"/>
              <a:cs typeface="Roboto"/>
              <a:sym typeface="Roboto"/>
            </a:endParaRPr>
          </a:p>
        </p:txBody>
      </p:sp>
      <p:sp>
        <p:nvSpPr>
          <p:cNvPr id="118" name="Google Shape;118;p18"/>
          <p:cNvSpPr/>
          <p:nvPr/>
        </p:nvSpPr>
        <p:spPr>
          <a:xfrm>
            <a:off x="2461075" y="2937198"/>
            <a:ext cx="3621600" cy="514500"/>
          </a:xfrm>
          <a:prstGeom prst="rect">
            <a:avLst/>
          </a:prstGeom>
          <a:solidFill>
            <a:srgbClr val="FCE5C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Docker</a:t>
            </a:r>
            <a:endParaRPr>
              <a:latin typeface="Roboto"/>
              <a:ea typeface="Roboto"/>
              <a:cs typeface="Roboto"/>
              <a:sym typeface="Roboto"/>
            </a:endParaRPr>
          </a:p>
        </p:txBody>
      </p:sp>
      <p:cxnSp>
        <p:nvCxnSpPr>
          <p:cNvPr id="119" name="Google Shape;119;p18"/>
          <p:cNvCxnSpPr/>
          <p:nvPr/>
        </p:nvCxnSpPr>
        <p:spPr>
          <a:xfrm>
            <a:off x="3641584" y="1104850"/>
            <a:ext cx="0" cy="1790700"/>
          </a:xfrm>
          <a:prstGeom prst="straightConnector1">
            <a:avLst/>
          </a:prstGeom>
          <a:noFill/>
          <a:ln w="28575" cap="flat" cmpd="sng">
            <a:solidFill>
              <a:srgbClr val="FF0000"/>
            </a:solidFill>
            <a:prstDash val="dot"/>
            <a:round/>
            <a:headEnd type="none" w="med" len="med"/>
            <a:tailEnd type="none" w="med" len="med"/>
          </a:ln>
        </p:spPr>
      </p:cxnSp>
      <p:cxnSp>
        <p:nvCxnSpPr>
          <p:cNvPr id="120" name="Google Shape;120;p18"/>
          <p:cNvCxnSpPr/>
          <p:nvPr/>
        </p:nvCxnSpPr>
        <p:spPr>
          <a:xfrm>
            <a:off x="4896966" y="1104850"/>
            <a:ext cx="0" cy="1790700"/>
          </a:xfrm>
          <a:prstGeom prst="straightConnector1">
            <a:avLst/>
          </a:prstGeom>
          <a:noFill/>
          <a:ln w="28575" cap="flat" cmpd="sng">
            <a:solidFill>
              <a:srgbClr val="FF0000"/>
            </a:solidFill>
            <a:prstDash val="dot"/>
            <a:round/>
            <a:headEnd type="none" w="med" len="med"/>
            <a:tailEnd type="none" w="med" len="med"/>
          </a:ln>
        </p:spPr>
      </p:cxnSp>
      <p:sp>
        <p:nvSpPr>
          <p:cNvPr id="121" name="Google Shape;121;p18"/>
          <p:cNvSpPr txBox="1"/>
          <p:nvPr/>
        </p:nvSpPr>
        <p:spPr>
          <a:xfrm>
            <a:off x="7116925" y="861925"/>
            <a:ext cx="1226700" cy="716100"/>
          </a:xfrm>
          <a:prstGeom prst="rect">
            <a:avLst/>
          </a:prstGeom>
          <a:solidFill>
            <a:srgbClr val="F4CCC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latin typeface="Roboto"/>
                <a:ea typeface="Roboto"/>
                <a:cs typeface="Roboto"/>
                <a:sym typeface="Roboto"/>
              </a:rPr>
              <a:t>Weaker Isolation &amp; Security</a:t>
            </a:r>
            <a:endParaRPr sz="1100" b="1">
              <a:latin typeface="Roboto"/>
              <a:ea typeface="Roboto"/>
              <a:cs typeface="Roboto"/>
              <a:sym typeface="Roboto"/>
            </a:endParaRPr>
          </a:p>
        </p:txBody>
      </p:sp>
      <p:cxnSp>
        <p:nvCxnSpPr>
          <p:cNvPr id="122" name="Google Shape;122;p18"/>
          <p:cNvCxnSpPr>
            <a:stCxn id="121" idx="1"/>
          </p:cNvCxnSpPr>
          <p:nvPr/>
        </p:nvCxnSpPr>
        <p:spPr>
          <a:xfrm rot="10800000">
            <a:off x="4898125" y="1219975"/>
            <a:ext cx="2218800" cy="0"/>
          </a:xfrm>
          <a:prstGeom prst="straightConnector1">
            <a:avLst/>
          </a:prstGeom>
          <a:noFill/>
          <a:ln w="9525" cap="flat" cmpd="sng">
            <a:solidFill>
              <a:srgbClr val="595959"/>
            </a:solidFill>
            <a:prstDash val="solid"/>
            <a:round/>
            <a:headEnd type="none" w="med" len="med"/>
            <a:tailEnd type="triangle" w="med" len="med"/>
          </a:ln>
        </p:spPr>
      </p:cxnSp>
      <p:sp>
        <p:nvSpPr>
          <p:cNvPr id="123" name="Google Shape;123;p18"/>
          <p:cNvSpPr txBox="1"/>
          <p:nvPr/>
        </p:nvSpPr>
        <p:spPr>
          <a:xfrm>
            <a:off x="7116925" y="3240293"/>
            <a:ext cx="1226700" cy="11784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latin typeface="Roboto"/>
                <a:ea typeface="Roboto"/>
                <a:cs typeface="Roboto"/>
                <a:sym typeface="Roboto"/>
              </a:rPr>
              <a:t>Host OS provides namespaces &amp; cgroups for isolation</a:t>
            </a:r>
            <a:endParaRPr sz="1100" b="1">
              <a:latin typeface="Roboto"/>
              <a:ea typeface="Roboto"/>
              <a:cs typeface="Roboto"/>
              <a:sym typeface="Roboto"/>
            </a:endParaRPr>
          </a:p>
        </p:txBody>
      </p:sp>
      <p:cxnSp>
        <p:nvCxnSpPr>
          <p:cNvPr id="124" name="Google Shape;124;p18"/>
          <p:cNvCxnSpPr>
            <a:stCxn id="123" idx="1"/>
            <a:endCxn id="111" idx="3"/>
          </p:cNvCxnSpPr>
          <p:nvPr/>
        </p:nvCxnSpPr>
        <p:spPr>
          <a:xfrm rot="10800000">
            <a:off x="6082825" y="3824093"/>
            <a:ext cx="1034100" cy="5400"/>
          </a:xfrm>
          <a:prstGeom prst="straightConnector1">
            <a:avLst/>
          </a:prstGeom>
          <a:noFill/>
          <a:ln w="9525" cap="flat" cmpd="sng">
            <a:solidFill>
              <a:srgbClr val="595959"/>
            </a:solidFill>
            <a:prstDash val="solid"/>
            <a:round/>
            <a:headEnd type="none" w="med" len="med"/>
            <a:tailEnd type="triangle" w="med" len="med"/>
          </a:ln>
        </p:spPr>
      </p:cxnSp>
      <p:cxnSp>
        <p:nvCxnSpPr>
          <p:cNvPr id="125" name="Google Shape;125;p18"/>
          <p:cNvCxnSpPr/>
          <p:nvPr/>
        </p:nvCxnSpPr>
        <p:spPr>
          <a:xfrm rot="10800000">
            <a:off x="820275" y="1575075"/>
            <a:ext cx="1630800" cy="0"/>
          </a:xfrm>
          <a:prstGeom prst="straightConnector1">
            <a:avLst/>
          </a:prstGeom>
          <a:noFill/>
          <a:ln w="9525" cap="flat" cmpd="sng">
            <a:solidFill>
              <a:srgbClr val="595959"/>
            </a:solidFill>
            <a:prstDash val="solid"/>
            <a:round/>
            <a:headEnd type="none" w="med" len="med"/>
            <a:tailEnd type="none" w="med" len="med"/>
          </a:ln>
        </p:spPr>
      </p:cxnSp>
      <p:cxnSp>
        <p:nvCxnSpPr>
          <p:cNvPr id="126" name="Google Shape;126;p18"/>
          <p:cNvCxnSpPr/>
          <p:nvPr/>
        </p:nvCxnSpPr>
        <p:spPr>
          <a:xfrm rot="10800000">
            <a:off x="820275" y="2718075"/>
            <a:ext cx="1630800" cy="0"/>
          </a:xfrm>
          <a:prstGeom prst="straightConnector1">
            <a:avLst/>
          </a:prstGeom>
          <a:noFill/>
          <a:ln w="9525" cap="flat" cmpd="sng">
            <a:solidFill>
              <a:srgbClr val="595959"/>
            </a:solidFill>
            <a:prstDash val="solid"/>
            <a:round/>
            <a:headEnd type="none" w="med" len="med"/>
            <a:tailEnd type="none" w="med" len="med"/>
          </a:ln>
        </p:spPr>
      </p:cxnSp>
      <p:sp>
        <p:nvSpPr>
          <p:cNvPr id="127" name="Google Shape;127;p18"/>
          <p:cNvSpPr txBox="1"/>
          <p:nvPr/>
        </p:nvSpPr>
        <p:spPr>
          <a:xfrm>
            <a:off x="965100" y="1955225"/>
            <a:ext cx="10905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Container</a:t>
            </a:r>
            <a:endParaRPr>
              <a:latin typeface="Roboto"/>
              <a:ea typeface="Roboto"/>
              <a:cs typeface="Roboto"/>
              <a:sym typeface="Roboto"/>
            </a:endParaRPr>
          </a:p>
        </p:txBody>
      </p:sp>
      <p:sp>
        <p:nvSpPr>
          <p:cNvPr id="128" name="Google Shape;128;p18"/>
          <p:cNvSpPr txBox="1"/>
          <p:nvPr/>
        </p:nvSpPr>
        <p:spPr>
          <a:xfrm>
            <a:off x="7116925" y="2461072"/>
            <a:ext cx="1226700" cy="662100"/>
          </a:xfrm>
          <a:prstGeom prst="rect">
            <a:avLst/>
          </a:prstGeom>
          <a:solidFill>
            <a:srgbClr val="FCE5CD"/>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latin typeface="Roboto"/>
                <a:ea typeface="Roboto"/>
                <a:cs typeface="Roboto"/>
                <a:sym typeface="Roboto"/>
              </a:rPr>
              <a:t>No Guest OS =&gt; Cannot run different OS</a:t>
            </a:r>
            <a:endParaRPr sz="1100" b="1">
              <a:latin typeface="Roboto"/>
              <a:ea typeface="Roboto"/>
              <a:cs typeface="Roboto"/>
              <a:sym typeface="Roboto"/>
            </a:endParaRPr>
          </a:p>
        </p:txBody>
      </p:sp>
      <p:cxnSp>
        <p:nvCxnSpPr>
          <p:cNvPr id="129" name="Google Shape;129;p18"/>
          <p:cNvCxnSpPr/>
          <p:nvPr/>
        </p:nvCxnSpPr>
        <p:spPr>
          <a:xfrm flipH="1">
            <a:off x="5822425" y="2792122"/>
            <a:ext cx="1294500" cy="90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a:t>
            </a:r>
            <a:endParaRPr/>
          </a:p>
        </p:txBody>
      </p:sp>
      <p:graphicFrame>
        <p:nvGraphicFramePr>
          <p:cNvPr id="135" name="Google Shape;135;p19"/>
          <p:cNvGraphicFramePr/>
          <p:nvPr/>
        </p:nvGraphicFramePr>
        <p:xfrm>
          <a:off x="907463" y="1185907"/>
          <a:ext cx="7329075" cy="3413550"/>
        </p:xfrm>
        <a:graphic>
          <a:graphicData uri="http://schemas.openxmlformats.org/drawingml/2006/table">
            <a:tbl>
              <a:tblPr>
                <a:noFill/>
                <a:tableStyleId>{596DEF36-9870-4DBF-9D02-633856ECFEA9}</a:tableStyleId>
              </a:tblPr>
              <a:tblGrid>
                <a:gridCol w="1810200">
                  <a:extLst>
                    <a:ext uri="{9D8B030D-6E8A-4147-A177-3AD203B41FA5}">
                      <a16:colId xmlns:a16="http://schemas.microsoft.com/office/drawing/2014/main" val="20000"/>
                    </a:ext>
                  </a:extLst>
                </a:gridCol>
                <a:gridCol w="2739250">
                  <a:extLst>
                    <a:ext uri="{9D8B030D-6E8A-4147-A177-3AD203B41FA5}">
                      <a16:colId xmlns:a16="http://schemas.microsoft.com/office/drawing/2014/main" val="20001"/>
                    </a:ext>
                  </a:extLst>
                </a:gridCol>
                <a:gridCol w="2779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Clr>
                          <a:schemeClr val="dk1"/>
                        </a:buClr>
                        <a:buSzPts val="1100"/>
                        <a:buFont typeface="Arial"/>
                        <a:buNone/>
                      </a:pPr>
                      <a:endParaRPr b="1">
                        <a:latin typeface="Roboto"/>
                        <a:ea typeface="Roboto"/>
                        <a:cs typeface="Roboto"/>
                        <a:sym typeface="Roboto"/>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Dockers</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VMs</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Roboto"/>
                          <a:ea typeface="Roboto"/>
                          <a:cs typeface="Roboto"/>
                          <a:sym typeface="Roboto"/>
                        </a:rPr>
                        <a:t>Host OS</a:t>
                      </a:r>
                      <a:endParaRPr>
                        <a:latin typeface="Roboto"/>
                        <a:ea typeface="Roboto"/>
                        <a:cs typeface="Roboto"/>
                        <a:sym typeface="Roboto"/>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HostOS required</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Type 1 do not require HostOS</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latin typeface="Roboto"/>
                          <a:ea typeface="Roboto"/>
                          <a:cs typeface="Roboto"/>
                          <a:sym typeface="Roboto"/>
                        </a:rPr>
                        <a:t>Guest OS</a:t>
                      </a:r>
                      <a:endParaRPr>
                        <a:latin typeface="Roboto"/>
                        <a:ea typeface="Roboto"/>
                        <a:cs typeface="Roboto"/>
                        <a:sym typeface="Roboto"/>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Guest OS not installed; lightweight</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Guest OS is installed</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latin typeface="Roboto"/>
                          <a:ea typeface="Roboto"/>
                          <a:cs typeface="Roboto"/>
                          <a:sym typeface="Roboto"/>
                        </a:rPr>
                        <a:t>Resources</a:t>
                      </a:r>
                      <a:endParaRPr>
                        <a:latin typeface="Roboto"/>
                        <a:ea typeface="Roboto"/>
                        <a:cs typeface="Roboto"/>
                        <a:sym typeface="Roboto"/>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Better in resource management</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Poorly allocated and managed resources; more wastage</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latin typeface="Roboto"/>
                          <a:ea typeface="Roboto"/>
                          <a:cs typeface="Roboto"/>
                          <a:sym typeface="Roboto"/>
                        </a:rPr>
                        <a:t>Boot Time</a:t>
                      </a:r>
                      <a:endParaRPr>
                        <a:latin typeface="Roboto"/>
                        <a:ea typeface="Roboto"/>
                        <a:cs typeface="Roboto"/>
                        <a:sym typeface="Roboto"/>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Within seconds</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Few minutes</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latin typeface="Roboto"/>
                          <a:ea typeface="Roboto"/>
                          <a:cs typeface="Roboto"/>
                          <a:sym typeface="Roboto"/>
                        </a:rPr>
                        <a:t>Support</a:t>
                      </a:r>
                      <a:endParaRPr>
                        <a:latin typeface="Roboto"/>
                        <a:ea typeface="Roboto"/>
                        <a:cs typeface="Roboto"/>
                        <a:sym typeface="Roboto"/>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Pre-built images are available</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Start from scratch every time</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latin typeface="Roboto"/>
                          <a:ea typeface="Roboto"/>
                          <a:cs typeface="Roboto"/>
                          <a:sym typeface="Roboto"/>
                        </a:rPr>
                        <a:t>Security</a:t>
                      </a:r>
                      <a:endParaRPr>
                        <a:latin typeface="Roboto"/>
                        <a:ea typeface="Roboto"/>
                        <a:cs typeface="Roboto"/>
                        <a:sym typeface="Roboto"/>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Less secure unless configured</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a:latin typeface="Roboto"/>
                          <a:ea typeface="Roboto"/>
                          <a:cs typeface="Roboto"/>
                          <a:sym typeface="Roboto"/>
                        </a:rPr>
                        <a:t>More secure due to isolated kernel</a:t>
                      </a:r>
                      <a:endParaRPr>
                        <a:latin typeface="Roboto"/>
                        <a:ea typeface="Roboto"/>
                        <a:cs typeface="Roboto"/>
                        <a:sym typeface="Roboto"/>
                      </a:endParaRPr>
                    </a:p>
                  </a:txBody>
                  <a:tcPr marL="91425" marR="91425" marT="91425" marB="91425">
                    <a:lnL w="9525" cap="flat" cmpd="sng">
                      <a:solidFill>
                        <a:srgbClr val="000000"/>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999999">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VMs are still in demand</a:t>
            </a:r>
            <a:endParaRPr/>
          </a:p>
        </p:txBody>
      </p:sp>
      <p:pic>
        <p:nvPicPr>
          <p:cNvPr id="141" name="Google Shape;141;p20" descr="Image result for ec2"/>
          <p:cNvPicPr preferRelativeResize="0"/>
          <p:nvPr/>
        </p:nvPicPr>
        <p:blipFill>
          <a:blip r:embed="rId4">
            <a:alphaModFix/>
          </a:blip>
          <a:stretch>
            <a:fillRect/>
          </a:stretch>
        </p:blipFill>
        <p:spPr>
          <a:xfrm>
            <a:off x="555750" y="1586725"/>
            <a:ext cx="756450" cy="756450"/>
          </a:xfrm>
          <a:prstGeom prst="rect">
            <a:avLst/>
          </a:prstGeom>
          <a:noFill/>
          <a:ln>
            <a:noFill/>
          </a:ln>
        </p:spPr>
      </p:pic>
      <p:sp>
        <p:nvSpPr>
          <p:cNvPr id="142" name="Google Shape;142;p20"/>
          <p:cNvSpPr txBox="1"/>
          <p:nvPr/>
        </p:nvSpPr>
        <p:spPr>
          <a:xfrm>
            <a:off x="1380300" y="1615375"/>
            <a:ext cx="1297500" cy="6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EC2 instance is a VM</a:t>
            </a:r>
            <a:endParaRPr>
              <a:latin typeface="Roboto"/>
              <a:ea typeface="Roboto"/>
              <a:cs typeface="Roboto"/>
              <a:sym typeface="Roboto"/>
            </a:endParaRPr>
          </a:p>
        </p:txBody>
      </p:sp>
      <p:sp>
        <p:nvSpPr>
          <p:cNvPr id="143" name="Google Shape;143;p20"/>
          <p:cNvSpPr txBox="1"/>
          <p:nvPr/>
        </p:nvSpPr>
        <p:spPr>
          <a:xfrm>
            <a:off x="687925" y="2973550"/>
            <a:ext cx="6650400" cy="11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And they are not going away, even with Docker!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Docker is usually run within a VM.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Need of Dockers</a:t>
            </a:r>
            <a:endParaRPr/>
          </a:p>
        </p:txBody>
      </p:sp>
      <p:sp>
        <p:nvSpPr>
          <p:cNvPr id="149" name="Google Shape;149;p21"/>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595959"/>
                </a:solidFill>
                <a:latin typeface="Roboto"/>
                <a:ea typeface="Roboto"/>
                <a:cs typeface="Roboto"/>
                <a:sym typeface="Roboto"/>
              </a:rPr>
              <a:t>Microservices</a:t>
            </a:r>
            <a:r>
              <a:rPr lang="en">
                <a:solidFill>
                  <a:srgbClr val="595959"/>
                </a:solidFill>
                <a:latin typeface="Roboto"/>
                <a:ea typeface="Roboto"/>
                <a:cs typeface="Roboto"/>
                <a:sym typeface="Roboto"/>
              </a:rPr>
              <a:t> - Need a way to run many services locally</a:t>
            </a:r>
            <a:endParaRPr>
              <a:solidFill>
                <a:srgbClr val="595959"/>
              </a:solidFill>
              <a:latin typeface="Roboto"/>
              <a:ea typeface="Roboto"/>
              <a:cs typeface="Roboto"/>
              <a:sym typeface="Roboto"/>
            </a:endParaRPr>
          </a:p>
          <a:p>
            <a:pPr marL="0" lvl="0" indent="0" algn="l" rtl="0">
              <a:lnSpc>
                <a:spcPct val="115000"/>
              </a:lnSpc>
              <a:spcBef>
                <a:spcPts val="1600"/>
              </a:spcBef>
              <a:spcAft>
                <a:spcPts val="0"/>
              </a:spcAft>
              <a:buNone/>
            </a:pPr>
            <a:r>
              <a:rPr lang="en" b="1">
                <a:solidFill>
                  <a:srgbClr val="595959"/>
                </a:solidFill>
                <a:latin typeface="Roboto"/>
                <a:ea typeface="Roboto"/>
                <a:cs typeface="Roboto"/>
                <a:sym typeface="Roboto"/>
              </a:rPr>
              <a:t>Multiple programming languages</a:t>
            </a:r>
            <a:r>
              <a:rPr lang="en">
                <a:solidFill>
                  <a:srgbClr val="595959"/>
                </a:solidFill>
                <a:latin typeface="Roboto"/>
                <a:ea typeface="Roboto"/>
                <a:cs typeface="Roboto"/>
                <a:sym typeface="Roboto"/>
              </a:rPr>
              <a:t> - Want a consistent way to deploy</a:t>
            </a:r>
            <a:endParaRPr>
              <a:solidFill>
                <a:srgbClr val="595959"/>
              </a:solidFill>
              <a:latin typeface="Roboto"/>
              <a:ea typeface="Roboto"/>
              <a:cs typeface="Roboto"/>
              <a:sym typeface="Roboto"/>
            </a:endParaRPr>
          </a:p>
          <a:p>
            <a:pPr marL="0" lvl="0" indent="0" algn="l" rtl="0">
              <a:lnSpc>
                <a:spcPct val="115000"/>
              </a:lnSpc>
              <a:spcBef>
                <a:spcPts val="1600"/>
              </a:spcBef>
              <a:spcAft>
                <a:spcPts val="0"/>
              </a:spcAft>
              <a:buNone/>
            </a:pPr>
            <a:r>
              <a:rPr lang="en" b="1">
                <a:solidFill>
                  <a:srgbClr val="595959"/>
                </a:solidFill>
                <a:latin typeface="Roboto"/>
                <a:ea typeface="Roboto"/>
                <a:cs typeface="Roboto"/>
                <a:sym typeface="Roboto"/>
              </a:rPr>
              <a:t>Azure / GCP / DO growing</a:t>
            </a:r>
            <a:r>
              <a:rPr lang="en">
                <a:solidFill>
                  <a:srgbClr val="595959"/>
                </a:solidFill>
                <a:latin typeface="Roboto"/>
                <a:ea typeface="Roboto"/>
                <a:cs typeface="Roboto"/>
                <a:sym typeface="Roboto"/>
              </a:rPr>
              <a:t> - Customers don’t want lockin to a cloud provider</a:t>
            </a:r>
            <a:endParaRPr>
              <a:solidFill>
                <a:srgbClr val="595959"/>
              </a:solidFill>
              <a:latin typeface="Roboto"/>
              <a:ea typeface="Roboto"/>
              <a:cs typeface="Roboto"/>
              <a:sym typeface="Roboto"/>
            </a:endParaRPr>
          </a:p>
          <a:p>
            <a:pPr marL="0" lvl="0" indent="0" algn="l" rtl="0">
              <a:lnSpc>
                <a:spcPct val="115000"/>
              </a:lnSpc>
              <a:spcBef>
                <a:spcPts val="1600"/>
              </a:spcBef>
              <a:spcAft>
                <a:spcPts val="0"/>
              </a:spcAft>
              <a:buNone/>
            </a:pPr>
            <a:r>
              <a:rPr lang="en" b="1">
                <a:solidFill>
                  <a:srgbClr val="595959"/>
                </a:solidFill>
                <a:latin typeface="Roboto"/>
                <a:ea typeface="Roboto"/>
                <a:cs typeface="Roboto"/>
                <a:sym typeface="Roboto"/>
              </a:rPr>
              <a:t>Industry shift towards containers</a:t>
            </a:r>
            <a:r>
              <a:rPr lang="en">
                <a:solidFill>
                  <a:srgbClr val="595959"/>
                </a:solidFill>
                <a:latin typeface="Roboto"/>
                <a:ea typeface="Roboto"/>
                <a:cs typeface="Roboto"/>
                <a:sym typeface="Roboto"/>
              </a:rPr>
              <a:t> - All clouds support docker, customers want docker and new hashers know docker</a:t>
            </a:r>
            <a:endParaRPr>
              <a:solidFill>
                <a:srgbClr val="595959"/>
              </a:solidFill>
              <a:latin typeface="Roboto"/>
              <a:ea typeface="Roboto"/>
              <a:cs typeface="Roboto"/>
              <a:sym typeface="Roboto"/>
            </a:endParaRPr>
          </a:p>
          <a:p>
            <a:pPr marL="0" lvl="0" indent="0" algn="l" rtl="0">
              <a:lnSpc>
                <a:spcPct val="115000"/>
              </a:lnSpc>
              <a:spcBef>
                <a:spcPts val="1600"/>
              </a:spcBef>
              <a:spcAft>
                <a:spcPts val="0"/>
              </a:spcAft>
              <a:buNone/>
            </a:pPr>
            <a:r>
              <a:rPr lang="en">
                <a:solidFill>
                  <a:srgbClr val="595959"/>
                </a:solidFill>
                <a:latin typeface="Roboto"/>
                <a:ea typeface="Roboto"/>
                <a:cs typeface="Roboto"/>
                <a:sym typeface="Roboto"/>
              </a:rPr>
              <a:t>Better with CI / CD - </a:t>
            </a:r>
            <a:r>
              <a:rPr lang="en" b="1">
                <a:solidFill>
                  <a:schemeClr val="dk2"/>
                </a:solidFill>
                <a:latin typeface="Roboto"/>
                <a:ea typeface="Roboto"/>
                <a:cs typeface="Roboto"/>
                <a:sym typeface="Roboto"/>
              </a:rPr>
              <a:t>More control</a:t>
            </a:r>
            <a:r>
              <a:rPr lang="en">
                <a:solidFill>
                  <a:schemeClr val="dk2"/>
                </a:solidFill>
                <a:latin typeface="Roboto"/>
                <a:ea typeface="Roboto"/>
                <a:cs typeface="Roboto"/>
                <a:sym typeface="Roboto"/>
              </a:rPr>
              <a:t> of dev team, via code</a:t>
            </a:r>
            <a:endParaRPr>
              <a:solidFill>
                <a:schemeClr val="dk2"/>
              </a:solidFill>
              <a:latin typeface="Roboto"/>
              <a:ea typeface="Roboto"/>
              <a:cs typeface="Roboto"/>
              <a:sym typeface="Roboto"/>
            </a:endParaRPr>
          </a:p>
          <a:p>
            <a:pPr marL="0" lvl="0" indent="0" algn="l" rtl="0">
              <a:lnSpc>
                <a:spcPct val="115000"/>
              </a:lnSpc>
              <a:spcBef>
                <a:spcPts val="1600"/>
              </a:spcBef>
              <a:spcAft>
                <a:spcPts val="0"/>
              </a:spcAft>
              <a:buClr>
                <a:schemeClr val="dk1"/>
              </a:buClr>
              <a:buSzPts val="1100"/>
              <a:buFont typeface="Arial"/>
              <a:buNone/>
            </a:pPr>
            <a:r>
              <a:rPr lang="en" b="1">
                <a:solidFill>
                  <a:schemeClr val="dk2"/>
                </a:solidFill>
                <a:latin typeface="Roboto"/>
                <a:ea typeface="Roboto"/>
                <a:cs typeface="Roboto"/>
                <a:sym typeface="Roboto"/>
              </a:rPr>
              <a:t>Encourage Experimentation</a:t>
            </a:r>
            <a:r>
              <a:rPr lang="en">
                <a:solidFill>
                  <a:schemeClr val="dk2"/>
                </a:solidFill>
                <a:latin typeface="Roboto"/>
                <a:ea typeface="Roboto"/>
                <a:cs typeface="Roboto"/>
                <a:sym typeface="Roboto"/>
              </a:rPr>
              <a:t> - Anyone should be able to deploy PoCs</a:t>
            </a:r>
            <a:endParaRPr>
              <a:solidFill>
                <a:schemeClr val="dk2"/>
              </a:solidFill>
              <a:latin typeface="Roboto"/>
              <a:ea typeface="Roboto"/>
              <a:cs typeface="Roboto"/>
              <a:sym typeface="Roboto"/>
            </a:endParaRPr>
          </a:p>
          <a:p>
            <a:pPr marL="0" lvl="0" indent="0" algn="l" rtl="0">
              <a:lnSpc>
                <a:spcPct val="115000"/>
              </a:lnSpc>
              <a:spcBef>
                <a:spcPts val="1600"/>
              </a:spcBef>
              <a:spcAft>
                <a:spcPts val="0"/>
              </a:spcAft>
              <a:buNone/>
            </a:pPr>
            <a:r>
              <a:rPr lang="en">
                <a:solidFill>
                  <a:schemeClr val="dk2"/>
                </a:solidFill>
                <a:latin typeface="Roboto"/>
                <a:ea typeface="Roboto"/>
                <a:cs typeface="Roboto"/>
                <a:sym typeface="Roboto"/>
              </a:rPr>
              <a:t>DevOps - Devs need to acquire an </a:t>
            </a:r>
            <a:r>
              <a:rPr lang="en" b="1">
                <a:solidFill>
                  <a:schemeClr val="dk2"/>
                </a:solidFill>
                <a:latin typeface="Roboto"/>
                <a:ea typeface="Roboto"/>
                <a:cs typeface="Roboto"/>
                <a:sym typeface="Roboto"/>
              </a:rPr>
              <a:t>operations </a:t>
            </a:r>
            <a:r>
              <a:rPr lang="en">
                <a:solidFill>
                  <a:schemeClr val="dk2"/>
                </a:solidFill>
                <a:latin typeface="Roboto"/>
                <a:ea typeface="Roboto"/>
                <a:cs typeface="Roboto"/>
                <a:sym typeface="Roboto"/>
              </a:rPr>
              <a:t>mindset</a:t>
            </a:r>
            <a:endParaRPr>
              <a:solidFill>
                <a:schemeClr val="dk2"/>
              </a:solidFill>
              <a:latin typeface="Roboto"/>
              <a:ea typeface="Roboto"/>
              <a:cs typeface="Roboto"/>
              <a:sym typeface="Roboto"/>
            </a:endParaRPr>
          </a:p>
          <a:p>
            <a:pPr marL="0" lvl="0" indent="0" algn="l" rtl="0">
              <a:lnSpc>
                <a:spcPct val="115000"/>
              </a:lnSpc>
              <a:spcBef>
                <a:spcPts val="1600"/>
              </a:spcBef>
              <a:spcAft>
                <a:spcPts val="1600"/>
              </a:spcAft>
              <a:buNone/>
            </a:pPr>
            <a:r>
              <a:rPr lang="en" b="1">
                <a:solidFill>
                  <a:schemeClr val="dk2"/>
                </a:solidFill>
                <a:latin typeface="Roboto"/>
                <a:ea typeface="Roboto"/>
                <a:cs typeface="Roboto"/>
                <a:sym typeface="Roboto"/>
              </a:rPr>
              <a:t>Consistency</a:t>
            </a:r>
            <a:r>
              <a:rPr lang="en">
                <a:solidFill>
                  <a:schemeClr val="dk2"/>
                </a:solidFill>
                <a:latin typeface="Roboto"/>
                <a:ea typeface="Roboto"/>
                <a:cs typeface="Roboto"/>
                <a:sym typeface="Roboto"/>
              </a:rPr>
              <a:t> - Runs same everywhere. “It runs on my machine” problem solved</a:t>
            </a:r>
            <a:endParaRPr>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Workflow </a:t>
            </a:r>
            <a:endParaRPr/>
          </a:p>
        </p:txBody>
      </p:sp>
      <p:sp>
        <p:nvSpPr>
          <p:cNvPr id="155" name="Google Shape;155;p22"/>
          <p:cNvSpPr/>
          <p:nvPr/>
        </p:nvSpPr>
        <p:spPr>
          <a:xfrm>
            <a:off x="414025" y="1656896"/>
            <a:ext cx="5222400" cy="2628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txBox="1"/>
          <p:nvPr/>
        </p:nvSpPr>
        <p:spPr>
          <a:xfrm>
            <a:off x="529625" y="2348600"/>
            <a:ext cx="977100" cy="521700"/>
          </a:xfrm>
          <a:prstGeom prst="rect">
            <a:avLst/>
          </a:prstGeom>
          <a:solidFill>
            <a:srgbClr val="D9EAD3"/>
          </a:solidFill>
          <a:ln w="9525" cap="flat" cmpd="sng">
            <a:solidFill>
              <a:srgbClr val="93C47D"/>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latin typeface="Roboto"/>
                <a:ea typeface="Roboto"/>
                <a:cs typeface="Roboto"/>
                <a:sym typeface="Roboto"/>
              </a:rPr>
              <a:t>Source</a:t>
            </a:r>
            <a:br>
              <a:rPr lang="en" sz="1200" b="1" dirty="0">
                <a:latin typeface="Roboto"/>
                <a:ea typeface="Roboto"/>
                <a:cs typeface="Roboto"/>
                <a:sym typeface="Roboto"/>
              </a:rPr>
            </a:br>
            <a:r>
              <a:rPr lang="en" sz="1200" b="1" dirty="0">
                <a:latin typeface="Roboto"/>
                <a:ea typeface="Roboto"/>
                <a:cs typeface="Roboto"/>
                <a:sym typeface="Roboto"/>
              </a:rPr>
              <a:t>Code</a:t>
            </a:r>
            <a:endParaRPr sz="1200" dirty="0">
              <a:latin typeface="Roboto"/>
              <a:ea typeface="Roboto"/>
              <a:cs typeface="Roboto"/>
              <a:sym typeface="Roboto"/>
            </a:endParaRPr>
          </a:p>
        </p:txBody>
      </p:sp>
      <p:sp>
        <p:nvSpPr>
          <p:cNvPr id="157" name="Google Shape;157;p22"/>
          <p:cNvSpPr txBox="1"/>
          <p:nvPr/>
        </p:nvSpPr>
        <p:spPr>
          <a:xfrm>
            <a:off x="543028" y="3405107"/>
            <a:ext cx="977100" cy="298800"/>
          </a:xfrm>
          <a:prstGeom prst="rect">
            <a:avLst/>
          </a:prstGeom>
          <a:solidFill>
            <a:srgbClr val="A4C2F4"/>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latin typeface="Roboto"/>
                <a:ea typeface="Roboto"/>
                <a:cs typeface="Roboto"/>
                <a:sym typeface="Roboto"/>
              </a:rPr>
              <a:t>Dockerfile</a:t>
            </a:r>
            <a:endParaRPr sz="1200" dirty="0">
              <a:latin typeface="Roboto"/>
              <a:ea typeface="Roboto"/>
              <a:cs typeface="Roboto"/>
              <a:sym typeface="Roboto"/>
            </a:endParaRPr>
          </a:p>
        </p:txBody>
      </p:sp>
      <p:sp>
        <p:nvSpPr>
          <p:cNvPr id="158" name="Google Shape;158;p22"/>
          <p:cNvSpPr txBox="1"/>
          <p:nvPr/>
        </p:nvSpPr>
        <p:spPr>
          <a:xfrm>
            <a:off x="2835878" y="2777892"/>
            <a:ext cx="977100" cy="298800"/>
          </a:xfrm>
          <a:prstGeom prst="rect">
            <a:avLst/>
          </a:prstGeom>
          <a:solidFill>
            <a:srgbClr val="A4C2F4"/>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Roboto"/>
                <a:ea typeface="Roboto"/>
                <a:cs typeface="Roboto"/>
                <a:sym typeface="Roboto"/>
              </a:rPr>
              <a:t>Image</a:t>
            </a:r>
            <a:endParaRPr sz="1200">
              <a:latin typeface="Roboto"/>
              <a:ea typeface="Roboto"/>
              <a:cs typeface="Roboto"/>
              <a:sym typeface="Roboto"/>
            </a:endParaRPr>
          </a:p>
        </p:txBody>
      </p:sp>
      <p:sp>
        <p:nvSpPr>
          <p:cNvPr id="159" name="Google Shape;159;p22"/>
          <p:cNvSpPr txBox="1"/>
          <p:nvPr/>
        </p:nvSpPr>
        <p:spPr>
          <a:xfrm>
            <a:off x="4319981" y="2780909"/>
            <a:ext cx="1077600" cy="298800"/>
          </a:xfrm>
          <a:prstGeom prst="rect">
            <a:avLst/>
          </a:prstGeom>
          <a:solidFill>
            <a:srgbClr val="A4C2F4"/>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Roboto"/>
                <a:ea typeface="Roboto"/>
                <a:cs typeface="Roboto"/>
                <a:sym typeface="Roboto"/>
              </a:rPr>
              <a:t>Container</a:t>
            </a:r>
            <a:endParaRPr sz="1200">
              <a:latin typeface="Roboto"/>
              <a:ea typeface="Roboto"/>
              <a:cs typeface="Roboto"/>
              <a:sym typeface="Roboto"/>
            </a:endParaRPr>
          </a:p>
        </p:txBody>
      </p:sp>
      <p:sp>
        <p:nvSpPr>
          <p:cNvPr id="160" name="Google Shape;160;p22"/>
          <p:cNvSpPr/>
          <p:nvPr/>
        </p:nvSpPr>
        <p:spPr>
          <a:xfrm>
            <a:off x="1845892" y="2759630"/>
            <a:ext cx="372000" cy="340500"/>
          </a:xfrm>
          <a:prstGeom prst="ellipse">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  </a:t>
            </a:r>
            <a:endParaRPr sz="2400"/>
          </a:p>
        </p:txBody>
      </p:sp>
      <p:cxnSp>
        <p:nvCxnSpPr>
          <p:cNvPr id="161" name="Google Shape;161;p22"/>
          <p:cNvCxnSpPr>
            <a:stCxn id="156" idx="3"/>
            <a:endCxn id="160" idx="2"/>
          </p:cNvCxnSpPr>
          <p:nvPr/>
        </p:nvCxnSpPr>
        <p:spPr>
          <a:xfrm>
            <a:off x="1506725" y="2609450"/>
            <a:ext cx="339300" cy="320400"/>
          </a:xfrm>
          <a:prstGeom prst="straightConnector1">
            <a:avLst/>
          </a:prstGeom>
          <a:noFill/>
          <a:ln w="9525" cap="flat" cmpd="sng">
            <a:solidFill>
              <a:srgbClr val="595959"/>
            </a:solidFill>
            <a:prstDash val="solid"/>
            <a:round/>
            <a:headEnd type="none" w="med" len="med"/>
            <a:tailEnd type="triangle" w="med" len="med"/>
          </a:ln>
        </p:spPr>
      </p:cxnSp>
      <p:cxnSp>
        <p:nvCxnSpPr>
          <p:cNvPr id="162" name="Google Shape;162;p22"/>
          <p:cNvCxnSpPr>
            <a:stCxn id="157" idx="3"/>
            <a:endCxn id="160" idx="2"/>
          </p:cNvCxnSpPr>
          <p:nvPr/>
        </p:nvCxnSpPr>
        <p:spPr>
          <a:xfrm rot="10800000" flipH="1">
            <a:off x="1520128" y="2929907"/>
            <a:ext cx="325800" cy="624600"/>
          </a:xfrm>
          <a:prstGeom prst="straightConnector1">
            <a:avLst/>
          </a:prstGeom>
          <a:noFill/>
          <a:ln w="9525" cap="flat" cmpd="sng">
            <a:solidFill>
              <a:srgbClr val="595959"/>
            </a:solidFill>
            <a:prstDash val="solid"/>
            <a:round/>
            <a:headEnd type="none" w="med" len="med"/>
            <a:tailEnd type="triangle" w="med" len="med"/>
          </a:ln>
        </p:spPr>
      </p:cxnSp>
      <p:cxnSp>
        <p:nvCxnSpPr>
          <p:cNvPr id="163" name="Google Shape;163;p22"/>
          <p:cNvCxnSpPr>
            <a:stCxn id="160" idx="6"/>
            <a:endCxn id="158" idx="1"/>
          </p:cNvCxnSpPr>
          <p:nvPr/>
        </p:nvCxnSpPr>
        <p:spPr>
          <a:xfrm rot="10800000" flipH="1">
            <a:off x="2217892" y="2927180"/>
            <a:ext cx="618000" cy="2700"/>
          </a:xfrm>
          <a:prstGeom prst="straightConnector1">
            <a:avLst/>
          </a:prstGeom>
          <a:noFill/>
          <a:ln w="9525" cap="flat" cmpd="sng">
            <a:solidFill>
              <a:srgbClr val="595959"/>
            </a:solidFill>
            <a:prstDash val="solid"/>
            <a:round/>
            <a:headEnd type="none" w="med" len="med"/>
            <a:tailEnd type="triangle" w="med" len="med"/>
          </a:ln>
        </p:spPr>
      </p:cxnSp>
      <p:cxnSp>
        <p:nvCxnSpPr>
          <p:cNvPr id="164" name="Google Shape;164;p22"/>
          <p:cNvCxnSpPr>
            <a:stCxn id="158" idx="3"/>
            <a:endCxn id="159" idx="1"/>
          </p:cNvCxnSpPr>
          <p:nvPr/>
        </p:nvCxnSpPr>
        <p:spPr>
          <a:xfrm>
            <a:off x="3812978" y="2927292"/>
            <a:ext cx="507000" cy="3000"/>
          </a:xfrm>
          <a:prstGeom prst="straightConnector1">
            <a:avLst/>
          </a:prstGeom>
          <a:noFill/>
          <a:ln w="9525" cap="flat" cmpd="sng">
            <a:solidFill>
              <a:srgbClr val="595959"/>
            </a:solidFill>
            <a:prstDash val="solid"/>
            <a:round/>
            <a:headEnd type="none" w="med" len="med"/>
            <a:tailEnd type="triangle" w="med" len="med"/>
          </a:ln>
        </p:spPr>
      </p:cxnSp>
      <p:sp>
        <p:nvSpPr>
          <p:cNvPr id="165" name="Google Shape;165;p22"/>
          <p:cNvSpPr txBox="1"/>
          <p:nvPr/>
        </p:nvSpPr>
        <p:spPr>
          <a:xfrm>
            <a:off x="2239050" y="2653391"/>
            <a:ext cx="6879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rPr>
              <a:t>build</a:t>
            </a:r>
            <a:endParaRPr sz="1200" b="1">
              <a:solidFill>
                <a:srgbClr val="FF0000"/>
              </a:solidFill>
            </a:endParaRPr>
          </a:p>
        </p:txBody>
      </p:sp>
      <p:sp>
        <p:nvSpPr>
          <p:cNvPr id="166" name="Google Shape;166;p22"/>
          <p:cNvSpPr txBox="1"/>
          <p:nvPr/>
        </p:nvSpPr>
        <p:spPr>
          <a:xfrm>
            <a:off x="3857275" y="2643389"/>
            <a:ext cx="4392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rPr>
              <a:t>run</a:t>
            </a:r>
            <a:endParaRPr sz="1200" b="1">
              <a:solidFill>
                <a:srgbClr val="FF0000"/>
              </a:solidFill>
            </a:endParaRPr>
          </a:p>
        </p:txBody>
      </p:sp>
      <p:sp>
        <p:nvSpPr>
          <p:cNvPr id="167" name="Google Shape;167;p22"/>
          <p:cNvSpPr txBox="1"/>
          <p:nvPr/>
        </p:nvSpPr>
        <p:spPr>
          <a:xfrm>
            <a:off x="2849722" y="2995526"/>
            <a:ext cx="977100" cy="13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oboto"/>
                <a:ea typeface="Roboto"/>
                <a:cs typeface="Roboto"/>
                <a:sym typeface="Roboto"/>
              </a:rPr>
              <a:t>Like an executable binary</a:t>
            </a:r>
            <a:endParaRPr sz="1000">
              <a:latin typeface="Roboto"/>
              <a:ea typeface="Roboto"/>
              <a:cs typeface="Roboto"/>
              <a:sym typeface="Roboto"/>
            </a:endParaRPr>
          </a:p>
        </p:txBody>
      </p:sp>
      <p:sp>
        <p:nvSpPr>
          <p:cNvPr id="168" name="Google Shape;168;p22"/>
          <p:cNvSpPr txBox="1"/>
          <p:nvPr/>
        </p:nvSpPr>
        <p:spPr>
          <a:xfrm>
            <a:off x="4384467" y="3045039"/>
            <a:ext cx="977100" cy="13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oboto"/>
                <a:ea typeface="Roboto"/>
                <a:cs typeface="Roboto"/>
                <a:sym typeface="Roboto"/>
              </a:rPr>
              <a:t>Like a </a:t>
            </a:r>
            <a:endParaRPr sz="1000">
              <a:latin typeface="Roboto"/>
              <a:ea typeface="Roboto"/>
              <a:cs typeface="Roboto"/>
              <a:sym typeface="Roboto"/>
            </a:endParaRPr>
          </a:p>
          <a:p>
            <a:pPr marL="0" lvl="0" indent="0" algn="ctr" rtl="0">
              <a:spcBef>
                <a:spcPts val="0"/>
              </a:spcBef>
              <a:spcAft>
                <a:spcPts val="0"/>
              </a:spcAft>
              <a:buNone/>
            </a:pPr>
            <a:r>
              <a:rPr lang="en" sz="1000">
                <a:latin typeface="Roboto"/>
                <a:ea typeface="Roboto"/>
                <a:cs typeface="Roboto"/>
                <a:sym typeface="Roboto"/>
              </a:rPr>
              <a:t>process</a:t>
            </a:r>
            <a:endParaRPr sz="1000">
              <a:latin typeface="Roboto"/>
              <a:ea typeface="Roboto"/>
              <a:cs typeface="Roboto"/>
              <a:sym typeface="Roboto"/>
            </a:endParaRPr>
          </a:p>
        </p:txBody>
      </p:sp>
      <p:sp>
        <p:nvSpPr>
          <p:cNvPr id="169" name="Google Shape;169;p22"/>
          <p:cNvSpPr/>
          <p:nvPr/>
        </p:nvSpPr>
        <p:spPr>
          <a:xfrm>
            <a:off x="7103100" y="810350"/>
            <a:ext cx="1100400" cy="1360500"/>
          </a:xfrm>
          <a:prstGeom prst="can">
            <a:avLst>
              <a:gd name="adj" fmla="val 25000"/>
            </a:avLst>
          </a:prstGeom>
          <a:solidFill>
            <a:srgbClr val="EAD1D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txBox="1"/>
          <p:nvPr/>
        </p:nvSpPr>
        <p:spPr>
          <a:xfrm>
            <a:off x="7169274" y="1167688"/>
            <a:ext cx="977100" cy="298800"/>
          </a:xfrm>
          <a:prstGeom prst="rect">
            <a:avLst/>
          </a:prstGeom>
          <a:solidFill>
            <a:srgbClr val="A4C2F4"/>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acme:v1.2</a:t>
            </a:r>
            <a:endParaRPr sz="1000">
              <a:latin typeface="Roboto"/>
              <a:ea typeface="Roboto"/>
              <a:cs typeface="Roboto"/>
              <a:sym typeface="Roboto"/>
            </a:endParaRPr>
          </a:p>
        </p:txBody>
      </p:sp>
      <p:sp>
        <p:nvSpPr>
          <p:cNvPr id="171" name="Google Shape;171;p22"/>
          <p:cNvSpPr txBox="1"/>
          <p:nvPr/>
        </p:nvSpPr>
        <p:spPr>
          <a:xfrm>
            <a:off x="7169274" y="1777288"/>
            <a:ext cx="977100" cy="298800"/>
          </a:xfrm>
          <a:prstGeom prst="rect">
            <a:avLst/>
          </a:prstGeom>
          <a:solidFill>
            <a:srgbClr val="A4C2F4"/>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example:v2</a:t>
            </a:r>
            <a:endParaRPr sz="1000">
              <a:latin typeface="Roboto"/>
              <a:ea typeface="Roboto"/>
              <a:cs typeface="Roboto"/>
              <a:sym typeface="Roboto"/>
            </a:endParaRPr>
          </a:p>
        </p:txBody>
      </p:sp>
      <p:sp>
        <p:nvSpPr>
          <p:cNvPr id="172" name="Google Shape;172;p22"/>
          <p:cNvSpPr txBox="1"/>
          <p:nvPr/>
        </p:nvSpPr>
        <p:spPr>
          <a:xfrm>
            <a:off x="7169274" y="1472488"/>
            <a:ext cx="977100" cy="298800"/>
          </a:xfrm>
          <a:prstGeom prst="rect">
            <a:avLst/>
          </a:prstGeom>
          <a:solidFill>
            <a:srgbClr val="A4C2F4"/>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acme:v1.3</a:t>
            </a:r>
            <a:endParaRPr sz="1000">
              <a:latin typeface="Roboto"/>
              <a:ea typeface="Roboto"/>
              <a:cs typeface="Roboto"/>
              <a:sym typeface="Roboto"/>
            </a:endParaRPr>
          </a:p>
        </p:txBody>
      </p:sp>
      <p:cxnSp>
        <p:nvCxnSpPr>
          <p:cNvPr id="173" name="Google Shape;173;p22"/>
          <p:cNvCxnSpPr>
            <a:stCxn id="158" idx="0"/>
            <a:endCxn id="170" idx="1"/>
          </p:cNvCxnSpPr>
          <p:nvPr/>
        </p:nvCxnSpPr>
        <p:spPr>
          <a:xfrm rot="-5400000">
            <a:off x="4516478" y="125142"/>
            <a:ext cx="1460700" cy="3844800"/>
          </a:xfrm>
          <a:prstGeom prst="bentConnector2">
            <a:avLst/>
          </a:prstGeom>
          <a:noFill/>
          <a:ln w="28575" cap="flat" cmpd="sng">
            <a:solidFill>
              <a:srgbClr val="595959"/>
            </a:solidFill>
            <a:prstDash val="solid"/>
            <a:round/>
            <a:headEnd type="none" w="med" len="med"/>
            <a:tailEnd type="triangle" w="med" len="med"/>
          </a:ln>
        </p:spPr>
      </p:cxnSp>
      <p:sp>
        <p:nvSpPr>
          <p:cNvPr id="174" name="Google Shape;174;p22"/>
          <p:cNvSpPr txBox="1"/>
          <p:nvPr/>
        </p:nvSpPr>
        <p:spPr>
          <a:xfrm>
            <a:off x="4665204" y="936571"/>
            <a:ext cx="2171100" cy="3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Roboto"/>
                <a:ea typeface="Roboto"/>
                <a:cs typeface="Roboto"/>
                <a:sym typeface="Roboto"/>
              </a:rPr>
              <a:t>docker </a:t>
            </a:r>
            <a:r>
              <a:rPr lang="en" sz="1200" b="1">
                <a:solidFill>
                  <a:srgbClr val="FF0000"/>
                </a:solidFill>
                <a:latin typeface="Roboto"/>
                <a:ea typeface="Roboto"/>
                <a:cs typeface="Roboto"/>
                <a:sym typeface="Roboto"/>
              </a:rPr>
              <a:t>push</a:t>
            </a:r>
            <a:endParaRPr sz="1200" b="1">
              <a:solidFill>
                <a:srgbClr val="FF0000"/>
              </a:solidFill>
              <a:latin typeface="Roboto"/>
              <a:ea typeface="Roboto"/>
              <a:cs typeface="Roboto"/>
              <a:sym typeface="Roboto"/>
            </a:endParaRPr>
          </a:p>
        </p:txBody>
      </p:sp>
      <p:sp>
        <p:nvSpPr>
          <p:cNvPr id="175" name="Google Shape;175;p22"/>
          <p:cNvSpPr txBox="1"/>
          <p:nvPr/>
        </p:nvSpPr>
        <p:spPr>
          <a:xfrm>
            <a:off x="6954825" y="2174022"/>
            <a:ext cx="14115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Roboto"/>
                <a:ea typeface="Roboto"/>
                <a:cs typeface="Roboto"/>
                <a:sym typeface="Roboto"/>
              </a:rPr>
              <a:t>Repository</a:t>
            </a:r>
            <a:endParaRPr sz="1200" b="1">
              <a:latin typeface="Roboto"/>
              <a:ea typeface="Roboto"/>
              <a:cs typeface="Roboto"/>
              <a:sym typeface="Roboto"/>
            </a:endParaRPr>
          </a:p>
        </p:txBody>
      </p:sp>
      <p:sp>
        <p:nvSpPr>
          <p:cNvPr id="176" name="Google Shape;176;p22"/>
          <p:cNvSpPr txBox="1"/>
          <p:nvPr/>
        </p:nvSpPr>
        <p:spPr>
          <a:xfrm>
            <a:off x="4529725" y="3899097"/>
            <a:ext cx="14115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latin typeface="Roboto"/>
                <a:ea typeface="Roboto"/>
                <a:cs typeface="Roboto"/>
                <a:sym typeface="Roboto"/>
              </a:rPr>
              <a:t>Dev Computer</a:t>
            </a:r>
            <a:endParaRPr sz="800" b="1">
              <a:latin typeface="Roboto"/>
              <a:ea typeface="Roboto"/>
              <a:cs typeface="Roboto"/>
              <a:sym typeface="Roboto"/>
            </a:endParaRPr>
          </a:p>
          <a:p>
            <a:pPr marL="0" lvl="0" indent="0" algn="ctr" rtl="0">
              <a:spcBef>
                <a:spcPts val="0"/>
              </a:spcBef>
              <a:spcAft>
                <a:spcPts val="0"/>
              </a:spcAft>
              <a:buNone/>
            </a:pPr>
            <a:r>
              <a:rPr lang="en" sz="800" b="1">
                <a:latin typeface="Roboto"/>
                <a:ea typeface="Roboto"/>
                <a:cs typeface="Roboto"/>
                <a:sym typeface="Roboto"/>
              </a:rPr>
              <a:t>or CI Server</a:t>
            </a:r>
            <a:endParaRPr sz="800" b="1">
              <a:latin typeface="Roboto"/>
              <a:ea typeface="Roboto"/>
              <a:cs typeface="Roboto"/>
              <a:sym typeface="Roboto"/>
            </a:endParaRPr>
          </a:p>
        </p:txBody>
      </p:sp>
      <p:sp>
        <p:nvSpPr>
          <p:cNvPr id="177" name="Google Shape;177;p22"/>
          <p:cNvSpPr txBox="1"/>
          <p:nvPr/>
        </p:nvSpPr>
        <p:spPr>
          <a:xfrm>
            <a:off x="6954825" y="2462125"/>
            <a:ext cx="1411500" cy="102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oboto"/>
                <a:ea typeface="Roboto"/>
                <a:cs typeface="Roboto"/>
                <a:sym typeface="Roboto"/>
              </a:rPr>
              <a:t>Images have tags, similar to versions of software</a:t>
            </a:r>
            <a:endParaRPr sz="1000">
              <a:latin typeface="Roboto"/>
              <a:ea typeface="Roboto"/>
              <a:cs typeface="Roboto"/>
              <a:sym typeface="Roboto"/>
            </a:endParaRPr>
          </a:p>
        </p:txBody>
      </p:sp>
      <p:cxnSp>
        <p:nvCxnSpPr>
          <p:cNvPr id="178" name="Google Shape;178;p22"/>
          <p:cNvCxnSpPr>
            <a:stCxn id="165" idx="2"/>
          </p:cNvCxnSpPr>
          <p:nvPr/>
        </p:nvCxnSpPr>
        <p:spPr>
          <a:xfrm>
            <a:off x="2583000" y="2969291"/>
            <a:ext cx="2100" cy="1441200"/>
          </a:xfrm>
          <a:prstGeom prst="straightConnector1">
            <a:avLst/>
          </a:prstGeom>
          <a:noFill/>
          <a:ln w="9525" cap="flat" cmpd="sng">
            <a:solidFill>
              <a:srgbClr val="595959"/>
            </a:solidFill>
            <a:prstDash val="solid"/>
            <a:round/>
            <a:headEnd type="none" w="med" len="med"/>
            <a:tailEnd type="triangle" w="med" len="med"/>
          </a:ln>
        </p:spPr>
      </p:cxnSp>
      <p:sp>
        <p:nvSpPr>
          <p:cNvPr id="179" name="Google Shape;179;p22"/>
          <p:cNvSpPr txBox="1"/>
          <p:nvPr/>
        </p:nvSpPr>
        <p:spPr>
          <a:xfrm>
            <a:off x="1878300" y="4410497"/>
            <a:ext cx="14115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Roboto"/>
                <a:ea typeface="Roboto"/>
                <a:cs typeface="Roboto"/>
                <a:sym typeface="Roboto"/>
              </a:rPr>
              <a:t>Connects to Dockerhub</a:t>
            </a:r>
            <a:endParaRPr sz="1200" b="1">
              <a:latin typeface="Roboto"/>
              <a:ea typeface="Roboto"/>
              <a:cs typeface="Roboto"/>
              <a:sym typeface="Roboto"/>
            </a:endParaRPr>
          </a:p>
        </p:txBody>
      </p:sp>
      <p:sp>
        <p:nvSpPr>
          <p:cNvPr id="180" name="Google Shape;180;p22"/>
          <p:cNvSpPr/>
          <p:nvPr/>
        </p:nvSpPr>
        <p:spPr>
          <a:xfrm>
            <a:off x="1861748" y="2780900"/>
            <a:ext cx="339300" cy="298800"/>
          </a:xfrm>
          <a:prstGeom prst="mathPlus">
            <a:avLst>
              <a:gd name="adj1" fmla="val 2352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3130</Words>
  <Application>Microsoft Office PowerPoint</Application>
  <PresentationFormat>On-screen Show (16:9)</PresentationFormat>
  <Paragraphs>361</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PowerPoint Presentation</vt:lpstr>
      <vt:lpstr>Agenda</vt:lpstr>
      <vt:lpstr>Desktops</vt:lpstr>
      <vt:lpstr>Virtual Machines, or VMs</vt:lpstr>
      <vt:lpstr>Containers</vt:lpstr>
      <vt:lpstr>Comparison</vt:lpstr>
      <vt:lpstr>VMs are still in demand</vt:lpstr>
      <vt:lpstr>Need of Dockers</vt:lpstr>
      <vt:lpstr>Process Workflow </vt:lpstr>
      <vt:lpstr>Commands Workflow</vt:lpstr>
      <vt:lpstr>Create an Image</vt:lpstr>
      <vt:lpstr>PowerPoint Presentation</vt:lpstr>
      <vt:lpstr>Containers</vt:lpstr>
      <vt:lpstr>How does it work?</vt:lpstr>
      <vt:lpstr>Run, Entrypoint and CMD</vt:lpstr>
      <vt:lpstr>Docker Best Practices</vt:lpstr>
      <vt:lpstr>PowerPoint Presentation</vt:lpstr>
      <vt:lpstr>Overview</vt:lpstr>
      <vt:lpstr>Push an image</vt:lpstr>
      <vt:lpstr>Docker Hub</vt:lpstr>
      <vt:lpstr>PowerPoint Presentation</vt:lpstr>
      <vt:lpstr>Docker Networks</vt:lpstr>
      <vt:lpstr>Docker Logging</vt:lpstr>
      <vt:lpstr>Docker Volumes</vt:lpstr>
      <vt:lpstr>Containerising Tools other than Docker</vt:lpstr>
      <vt:lpstr>PowerPoint Presentation</vt:lpstr>
      <vt:lpstr>Docker Installation</vt:lpstr>
      <vt:lpstr>Installation on Mac:</vt:lpstr>
      <vt:lpstr>Can Docker replace VM’s?</vt:lpstr>
      <vt:lpstr>Docker Use cases </vt:lpstr>
      <vt:lpstr>PowerPoint Presentation</vt:lpstr>
      <vt:lpstr>Not to use Docker?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Singh, Ashwani Pratap</cp:lastModifiedBy>
  <cp:revision>3</cp:revision>
  <dcterms:modified xsi:type="dcterms:W3CDTF">2023-03-12T16:27:59Z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2021-09-27T11:29:45Z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b3e76703-01ef-47fc-9742-8eae4e9efb59</vt:lpwstr>
  </property>
  <property fmtid="{D5CDD505-2E9C-101B-9397-08002B2CF9AE}" pid="8" name="MSIP_Label_ea60d57e-af5b-4752-ac57-3e4f28ca11dc_ContentBits">
    <vt:lpwstr>0</vt:lpwstr>
  </property>
</Properties>
</file>