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ITC Avant Garde Gothic Bold" charset="1" panose="020B0802020202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E6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0" y="0"/>
            <a:ext cx="3073400" cy="3073400"/>
          </a:xfrm>
          <a:custGeom>
            <a:avLst/>
            <a:gdLst/>
            <a:ahLst/>
            <a:cxnLst/>
            <a:rect r="r" b="b" t="t" l="l"/>
            <a:pathLst>
              <a:path h="3073400" w="3073400">
                <a:moveTo>
                  <a:pt x="0" y="0"/>
                </a:moveTo>
                <a:lnTo>
                  <a:pt x="3073400" y="0"/>
                </a:lnTo>
                <a:lnTo>
                  <a:pt x="3073400" y="3073400"/>
                </a:lnTo>
                <a:lnTo>
                  <a:pt x="0" y="3073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5214600" y="7213600"/>
            <a:ext cx="3073400" cy="3073400"/>
          </a:xfrm>
          <a:custGeom>
            <a:avLst/>
            <a:gdLst/>
            <a:ahLst/>
            <a:cxnLst/>
            <a:rect r="r" b="b" t="t" l="l"/>
            <a:pathLst>
              <a:path h="3073400" w="3073400">
                <a:moveTo>
                  <a:pt x="3073400" y="3073400"/>
                </a:moveTo>
                <a:lnTo>
                  <a:pt x="0" y="3073400"/>
                </a:lnTo>
                <a:lnTo>
                  <a:pt x="0" y="0"/>
                </a:lnTo>
                <a:lnTo>
                  <a:pt x="3073400" y="0"/>
                </a:lnTo>
                <a:lnTo>
                  <a:pt x="3073400" y="30734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082238" y="-22337"/>
            <a:ext cx="2205762" cy="2205762"/>
          </a:xfrm>
          <a:custGeom>
            <a:avLst/>
            <a:gdLst/>
            <a:ahLst/>
            <a:cxnLst/>
            <a:rect r="r" b="b" t="t" l="l"/>
            <a:pathLst>
              <a:path h="2205762" w="2205762">
                <a:moveTo>
                  <a:pt x="0" y="0"/>
                </a:moveTo>
                <a:lnTo>
                  <a:pt x="2205762" y="0"/>
                </a:lnTo>
                <a:lnTo>
                  <a:pt x="2205762" y="2205762"/>
                </a:lnTo>
                <a:lnTo>
                  <a:pt x="0" y="2205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63602" y="3656718"/>
            <a:ext cx="15921517" cy="4125866"/>
          </a:xfrm>
          <a:prstGeom prst="rect">
            <a:avLst/>
          </a:prstGeom>
        </p:spPr>
        <p:txBody>
          <a:bodyPr anchor="t" rtlCol="false" tIns="0" lIns="0" bIns="0" rIns="0">
            <a:spAutoFit/>
          </a:bodyPr>
          <a:lstStyle/>
          <a:p>
            <a:pPr algn="ctr">
              <a:lnSpc>
                <a:spcPts val="5373"/>
              </a:lnSpc>
            </a:pPr>
            <a:r>
              <a:rPr lang="en-US" b="true" sz="3838">
                <a:solidFill>
                  <a:srgbClr val="000000"/>
                </a:solidFill>
                <a:latin typeface="ITC Avant Garde Gothic Bold"/>
                <a:ea typeface="ITC Avant Garde Gothic Bold"/>
                <a:cs typeface="ITC Avant Garde Gothic Bold"/>
                <a:sym typeface="ITC Avant Garde Gothic Bold"/>
              </a:rPr>
              <a:t>DESIGN AN INTELLIGENT TRAFFIC SIGNAL OPTIMIZATION ALGORITHM THAT USES MACHINE LEARNING TECHNIQUES TO DYNAMICALLY ADJUST SIGNAL TIMINGS BASED ON TRAFFIC FLOW PATTERNS, CONGESTION LEVELS, AND TIME OF DAY, WITH THE GOAL OF REDUCING WAIT TIMES AND IMPROVING OVERALL TRAFFIC FLOW.</a:t>
            </a:r>
          </a:p>
        </p:txBody>
      </p:sp>
      <p:sp>
        <p:nvSpPr>
          <p:cNvPr name="TextBox 6" id="6"/>
          <p:cNvSpPr txBox="true"/>
          <p:nvPr/>
        </p:nvSpPr>
        <p:spPr>
          <a:xfrm rot="0">
            <a:off x="5805349" y="6456363"/>
            <a:ext cx="6677303" cy="512445"/>
          </a:xfrm>
          <a:prstGeom prst="rect">
            <a:avLst/>
          </a:prstGeom>
        </p:spPr>
        <p:txBody>
          <a:bodyPr anchor="t" rtlCol="false" tIns="0" lIns="0" bIns="0" rIns="0">
            <a:spAutoFit/>
          </a:bodyPr>
          <a:lstStyle/>
          <a:p>
            <a:pPr algn="ctr">
              <a:lnSpc>
                <a:spcPts val="3779"/>
              </a:lnSpc>
            </a:pPr>
          </a:p>
        </p:txBody>
      </p:sp>
      <p:sp>
        <p:nvSpPr>
          <p:cNvPr name="Freeform 7" id="7"/>
          <p:cNvSpPr/>
          <p:nvPr/>
        </p:nvSpPr>
        <p:spPr>
          <a:xfrm flipH="false" flipV="false" rot="0">
            <a:off x="0" y="8081238"/>
            <a:ext cx="2205762" cy="2205762"/>
          </a:xfrm>
          <a:custGeom>
            <a:avLst/>
            <a:gdLst/>
            <a:ahLst/>
            <a:cxnLst/>
            <a:rect r="r" b="b" t="t" l="l"/>
            <a:pathLst>
              <a:path h="2205762" w="2205762">
                <a:moveTo>
                  <a:pt x="0" y="0"/>
                </a:moveTo>
                <a:lnTo>
                  <a:pt x="2205762" y="0"/>
                </a:lnTo>
                <a:lnTo>
                  <a:pt x="2205762" y="2205762"/>
                </a:lnTo>
                <a:lnTo>
                  <a:pt x="0" y="2205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135438" y="938825"/>
            <a:ext cx="10017125" cy="1244600"/>
          </a:xfrm>
          <a:prstGeom prst="rect">
            <a:avLst/>
          </a:prstGeom>
        </p:spPr>
        <p:txBody>
          <a:bodyPr anchor="t" rtlCol="false" tIns="0" lIns="0" bIns="0" rIns="0">
            <a:spAutoFit/>
          </a:bodyPr>
          <a:lstStyle/>
          <a:p>
            <a:pPr algn="ctr">
              <a:lnSpc>
                <a:spcPts val="9100"/>
              </a:lnSpc>
              <a:spcBef>
                <a:spcPct val="0"/>
              </a:spcBef>
            </a:pPr>
            <a:r>
              <a:rPr lang="en-US" b="true" sz="6500">
                <a:solidFill>
                  <a:srgbClr val="000000"/>
                </a:solidFill>
                <a:latin typeface="ITC Avant Garde Gothic Bold"/>
                <a:ea typeface="ITC Avant Garde Gothic Bold"/>
                <a:cs typeface="ITC Avant Garde Gothic Bold"/>
                <a:sym typeface="ITC Avant Garde Gothic Bold"/>
              </a:rPr>
              <a:t>PROBLEM STATEMENT:  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E6FF"/>
        </a:solidFill>
      </p:bgPr>
    </p:bg>
    <p:spTree>
      <p:nvGrpSpPr>
        <p:cNvPr id="1" name=""/>
        <p:cNvGrpSpPr/>
        <p:nvPr/>
      </p:nvGrpSpPr>
      <p:grpSpPr>
        <a:xfrm>
          <a:off x="0" y="0"/>
          <a:ext cx="0" cy="0"/>
          <a:chOff x="0" y="0"/>
          <a:chExt cx="0" cy="0"/>
        </a:xfrm>
      </p:grpSpPr>
      <p:sp>
        <p:nvSpPr>
          <p:cNvPr name="Freeform 2" id="2"/>
          <p:cNvSpPr/>
          <p:nvPr/>
        </p:nvSpPr>
        <p:spPr>
          <a:xfrm flipH="false" flipV="false" rot="0">
            <a:off x="13371807" y="52070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2"/>
            <a:stretch>
              <a:fillRect l="0" t="0" r="0" b="0"/>
            </a:stretch>
          </a:blipFill>
        </p:spPr>
      </p:sp>
      <p:sp>
        <p:nvSpPr>
          <p:cNvPr name="Freeform 3" id="3"/>
          <p:cNvSpPr/>
          <p:nvPr/>
        </p:nvSpPr>
        <p:spPr>
          <a:xfrm flipH="true" flipV="true" rot="0">
            <a:off x="632480" y="1033692"/>
            <a:ext cx="4282420" cy="8229600"/>
          </a:xfrm>
          <a:custGeom>
            <a:avLst/>
            <a:gdLst/>
            <a:ahLst/>
            <a:cxnLst/>
            <a:rect r="r" b="b" t="t" l="l"/>
            <a:pathLst>
              <a:path h="8229600" w="4282420">
                <a:moveTo>
                  <a:pt x="4282420" y="8229600"/>
                </a:moveTo>
                <a:lnTo>
                  <a:pt x="0" y="8229600"/>
                </a:lnTo>
                <a:lnTo>
                  <a:pt x="0" y="0"/>
                </a:lnTo>
                <a:lnTo>
                  <a:pt x="4282420" y="0"/>
                </a:lnTo>
                <a:lnTo>
                  <a:pt x="4282420" y="8229600"/>
                </a:lnTo>
                <a:close/>
              </a:path>
            </a:pathLst>
          </a:custGeom>
          <a:blipFill>
            <a:blip r:embed="rId2"/>
            <a:stretch>
              <a:fillRect l="0" t="0" r="0" b="0"/>
            </a:stretch>
          </a:blipFill>
        </p:spPr>
      </p:sp>
      <p:sp>
        <p:nvSpPr>
          <p:cNvPr name="Freeform 4" id="4"/>
          <p:cNvSpPr/>
          <p:nvPr/>
        </p:nvSpPr>
        <p:spPr>
          <a:xfrm flipH="false" flipV="false" rot="0">
            <a:off x="0" y="9263292"/>
            <a:ext cx="2543558" cy="827812"/>
          </a:xfrm>
          <a:custGeom>
            <a:avLst/>
            <a:gdLst/>
            <a:ahLst/>
            <a:cxnLst/>
            <a:rect r="r" b="b" t="t" l="l"/>
            <a:pathLst>
              <a:path h="827812" w="2543558">
                <a:moveTo>
                  <a:pt x="0" y="0"/>
                </a:moveTo>
                <a:lnTo>
                  <a:pt x="2543558" y="0"/>
                </a:lnTo>
                <a:lnTo>
                  <a:pt x="2543558" y="827813"/>
                </a:lnTo>
                <a:lnTo>
                  <a:pt x="0" y="8278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744442" y="200888"/>
            <a:ext cx="2543558" cy="827812"/>
          </a:xfrm>
          <a:custGeom>
            <a:avLst/>
            <a:gdLst/>
            <a:ahLst/>
            <a:cxnLst/>
            <a:rect r="r" b="b" t="t" l="l"/>
            <a:pathLst>
              <a:path h="827812" w="2543558">
                <a:moveTo>
                  <a:pt x="0" y="0"/>
                </a:moveTo>
                <a:lnTo>
                  <a:pt x="2543558" y="0"/>
                </a:lnTo>
                <a:lnTo>
                  <a:pt x="2543558" y="827812"/>
                </a:lnTo>
                <a:lnTo>
                  <a:pt x="0" y="8278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631923" y="3559063"/>
            <a:ext cx="15119377" cy="2632345"/>
          </a:xfrm>
          <a:prstGeom prst="rect">
            <a:avLst/>
          </a:prstGeom>
        </p:spPr>
        <p:txBody>
          <a:bodyPr anchor="t" rtlCol="false" tIns="0" lIns="0" bIns="0" rIns="0">
            <a:spAutoFit/>
          </a:bodyPr>
          <a:lstStyle/>
          <a:p>
            <a:pPr algn="ctr">
              <a:lnSpc>
                <a:spcPts val="19378"/>
              </a:lnSpc>
            </a:pPr>
            <a:r>
              <a:rPr lang="en-US" b="true" sz="13841">
                <a:solidFill>
                  <a:srgbClr val="000000"/>
                </a:solidFill>
                <a:latin typeface="ITC Avant Garde Gothic Bold"/>
                <a:ea typeface="ITC Avant Garde Gothic Bold"/>
                <a:cs typeface="ITC Avant Garde Gothic Bold"/>
                <a:sym typeface="ITC Avant Garde Gothic Bold"/>
              </a:rPr>
              <a:t>THANK YOU</a:t>
            </a:r>
          </a:p>
        </p:txBody>
      </p:sp>
      <p:sp>
        <p:nvSpPr>
          <p:cNvPr name="Freeform 7" id="7"/>
          <p:cNvSpPr/>
          <p:nvPr/>
        </p:nvSpPr>
        <p:spPr>
          <a:xfrm flipH="false" flipV="false" rot="0">
            <a:off x="0" y="-22337"/>
            <a:ext cx="5998829" cy="5998829"/>
          </a:xfrm>
          <a:custGeom>
            <a:avLst/>
            <a:gdLst/>
            <a:ahLst/>
            <a:cxnLst/>
            <a:rect r="r" b="b" t="t" l="l"/>
            <a:pathLst>
              <a:path h="5998829" w="5998829">
                <a:moveTo>
                  <a:pt x="0" y="0"/>
                </a:moveTo>
                <a:lnTo>
                  <a:pt x="5998829" y="0"/>
                </a:lnTo>
                <a:lnTo>
                  <a:pt x="5998829" y="5998829"/>
                </a:lnTo>
                <a:lnTo>
                  <a:pt x="0" y="59988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5400000">
            <a:off x="1631923" y="1033692"/>
            <a:ext cx="3073400" cy="3073400"/>
          </a:xfrm>
          <a:custGeom>
            <a:avLst/>
            <a:gdLst/>
            <a:ahLst/>
            <a:cxnLst/>
            <a:rect r="r" b="b" t="t" l="l"/>
            <a:pathLst>
              <a:path h="3073400" w="3073400">
                <a:moveTo>
                  <a:pt x="0" y="0"/>
                </a:moveTo>
                <a:lnTo>
                  <a:pt x="3073400" y="0"/>
                </a:lnTo>
                <a:lnTo>
                  <a:pt x="3073400" y="3073400"/>
                </a:lnTo>
                <a:lnTo>
                  <a:pt x="0" y="30734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true" rot="0">
            <a:off x="12289171" y="4288171"/>
            <a:ext cx="5998829" cy="5998829"/>
          </a:xfrm>
          <a:custGeom>
            <a:avLst/>
            <a:gdLst/>
            <a:ahLst/>
            <a:cxnLst/>
            <a:rect r="r" b="b" t="t" l="l"/>
            <a:pathLst>
              <a:path h="5998829" w="5998829">
                <a:moveTo>
                  <a:pt x="5998829" y="5998829"/>
                </a:moveTo>
                <a:lnTo>
                  <a:pt x="0" y="5998829"/>
                </a:lnTo>
                <a:lnTo>
                  <a:pt x="0" y="0"/>
                </a:lnTo>
                <a:lnTo>
                  <a:pt x="5998829" y="0"/>
                </a:lnTo>
                <a:lnTo>
                  <a:pt x="5998829" y="599882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400000">
            <a:off x="14185900" y="6184900"/>
            <a:ext cx="3073400" cy="3073400"/>
          </a:xfrm>
          <a:custGeom>
            <a:avLst/>
            <a:gdLst/>
            <a:ahLst/>
            <a:cxnLst/>
            <a:rect r="r" b="b" t="t" l="l"/>
            <a:pathLst>
              <a:path h="3073400" w="3073400">
                <a:moveTo>
                  <a:pt x="3073400" y="3073400"/>
                </a:moveTo>
                <a:lnTo>
                  <a:pt x="0" y="3073400"/>
                </a:lnTo>
                <a:lnTo>
                  <a:pt x="0" y="0"/>
                </a:lnTo>
                <a:lnTo>
                  <a:pt x="3073400" y="0"/>
                </a:lnTo>
                <a:lnTo>
                  <a:pt x="3073400" y="307340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E6FF"/>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9050" y="8248650"/>
            <a:ext cx="2019300" cy="2019300"/>
          </a:xfrm>
          <a:custGeom>
            <a:avLst/>
            <a:gdLst/>
            <a:ahLst/>
            <a:cxnLst/>
            <a:rect r="r" b="b" t="t" l="l"/>
            <a:pathLst>
              <a:path h="2019300" w="2019300">
                <a:moveTo>
                  <a:pt x="2019300" y="0"/>
                </a:moveTo>
                <a:lnTo>
                  <a:pt x="0" y="0"/>
                </a:lnTo>
                <a:lnTo>
                  <a:pt x="0" y="2019300"/>
                </a:lnTo>
                <a:lnTo>
                  <a:pt x="2019300" y="2019300"/>
                </a:lnTo>
                <a:lnTo>
                  <a:pt x="20193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27415" y="742722"/>
            <a:ext cx="15231885" cy="2397125"/>
          </a:xfrm>
          <a:prstGeom prst="rect">
            <a:avLst/>
          </a:prstGeom>
        </p:spPr>
        <p:txBody>
          <a:bodyPr anchor="t" rtlCol="false" tIns="0" lIns="0" bIns="0" rIns="0">
            <a:spAutoFit/>
          </a:bodyPr>
          <a:lstStyle/>
          <a:p>
            <a:pPr algn="ctr">
              <a:lnSpc>
                <a:spcPts val="9100"/>
              </a:lnSpc>
            </a:pPr>
            <a:r>
              <a:rPr lang="en-US" b="true" sz="6500">
                <a:solidFill>
                  <a:srgbClr val="000000"/>
                </a:solidFill>
                <a:latin typeface="ITC Avant Garde Gothic Bold"/>
                <a:ea typeface="ITC Avant Garde Gothic Bold"/>
                <a:cs typeface="ITC Avant Garde Gothic Bold"/>
                <a:sym typeface="ITC Avant Garde Gothic Bold"/>
              </a:rPr>
              <a:t>ADJUST SIGNAL TIMINGS BASED ON TRAFFIC FLOW PATTERNS</a:t>
            </a:r>
          </a:p>
        </p:txBody>
      </p:sp>
      <p:sp>
        <p:nvSpPr>
          <p:cNvPr name="Freeform 4" id="4"/>
          <p:cNvSpPr/>
          <p:nvPr/>
        </p:nvSpPr>
        <p:spPr>
          <a:xfrm flipH="true" flipV="true" rot="0">
            <a:off x="16249650" y="0"/>
            <a:ext cx="2019300" cy="2019300"/>
          </a:xfrm>
          <a:custGeom>
            <a:avLst/>
            <a:gdLst/>
            <a:ahLst/>
            <a:cxnLst/>
            <a:rect r="r" b="b" t="t" l="l"/>
            <a:pathLst>
              <a:path h="2019300" w="2019300">
                <a:moveTo>
                  <a:pt x="2019300" y="2019300"/>
                </a:moveTo>
                <a:lnTo>
                  <a:pt x="0" y="2019300"/>
                </a:lnTo>
                <a:lnTo>
                  <a:pt x="0" y="0"/>
                </a:lnTo>
                <a:lnTo>
                  <a:pt x="2019300" y="0"/>
                </a:lnTo>
                <a:lnTo>
                  <a:pt x="2019300" y="20193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9050" y="365463"/>
            <a:ext cx="2037880" cy="663237"/>
          </a:xfrm>
          <a:custGeom>
            <a:avLst/>
            <a:gdLst/>
            <a:ahLst/>
            <a:cxnLst/>
            <a:rect r="r" b="b" t="t" l="l"/>
            <a:pathLst>
              <a:path h="663237" w="2037880">
                <a:moveTo>
                  <a:pt x="0" y="0"/>
                </a:moveTo>
                <a:lnTo>
                  <a:pt x="2037880" y="0"/>
                </a:lnTo>
                <a:lnTo>
                  <a:pt x="2037880" y="663237"/>
                </a:lnTo>
                <a:lnTo>
                  <a:pt x="0" y="663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44442" y="9258300"/>
            <a:ext cx="2543558" cy="827812"/>
          </a:xfrm>
          <a:custGeom>
            <a:avLst/>
            <a:gdLst/>
            <a:ahLst/>
            <a:cxnLst/>
            <a:rect r="r" b="b" t="t" l="l"/>
            <a:pathLst>
              <a:path h="827812" w="2543558">
                <a:moveTo>
                  <a:pt x="0" y="0"/>
                </a:moveTo>
                <a:lnTo>
                  <a:pt x="2543558" y="0"/>
                </a:lnTo>
                <a:lnTo>
                  <a:pt x="2543558" y="827812"/>
                </a:lnTo>
                <a:lnTo>
                  <a:pt x="0" y="827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85439" y="3544146"/>
            <a:ext cx="16973861" cy="5719051"/>
          </a:xfrm>
          <a:prstGeom prst="rect">
            <a:avLst/>
          </a:prstGeom>
        </p:spPr>
        <p:txBody>
          <a:bodyPr anchor="t" rtlCol="false" tIns="0" lIns="0" bIns="0" rIns="0">
            <a:spAutoFit/>
          </a:bodyPr>
          <a:lstStyle/>
          <a:p>
            <a:pPr algn="l">
              <a:lnSpc>
                <a:spcPts val="2716"/>
              </a:lnSpc>
            </a:pPr>
            <a:r>
              <a:rPr lang="en-US" sz="1940" b="true">
                <a:solidFill>
                  <a:srgbClr val="000000"/>
                </a:solidFill>
                <a:latin typeface="ITC Avant Garde Gothic Bold"/>
                <a:ea typeface="ITC Avant Garde Gothic Bold"/>
                <a:cs typeface="ITC Avant Garde Gothic Bold"/>
                <a:sym typeface="ITC Avant Garde Gothic Bold"/>
              </a:rPr>
              <a:t>Real-Time Traffic Monitoring:</a:t>
            </a:r>
          </a:p>
          <a:p>
            <a:pPr algn="l" marL="418952" indent="-209476" lvl="1">
              <a:lnSpc>
                <a:spcPts val="2716"/>
              </a:lnSpc>
              <a:buFont typeface="Arial"/>
              <a:buChar char="•"/>
            </a:pPr>
            <a:r>
              <a:rPr lang="en-US" b="true" sz="1940">
                <a:solidFill>
                  <a:srgbClr val="000000"/>
                </a:solidFill>
                <a:latin typeface="ITC Avant Garde Gothic Bold"/>
                <a:ea typeface="ITC Avant Garde Gothic Bold"/>
                <a:cs typeface="ITC Avant Garde Gothic Bold"/>
                <a:sym typeface="ITC Avant Garde Gothic Bold"/>
              </a:rPr>
              <a:t>Data Collection via Sensors/Cameras: Machine learning algorithms continuously monitor traffic flow and vehicle density at intersections using sensors, cameras, or GPS data. This real-time data allows the system to understand current traffic conditions and vehicle volumes.</a:t>
            </a:r>
          </a:p>
          <a:p>
            <a:pPr algn="l">
              <a:lnSpc>
                <a:spcPts val="2716"/>
              </a:lnSpc>
            </a:pPr>
            <a:r>
              <a:rPr lang="en-US" sz="1940" b="true">
                <a:solidFill>
                  <a:srgbClr val="000000"/>
                </a:solidFill>
                <a:latin typeface="ITC Avant Garde Gothic Bold"/>
                <a:ea typeface="ITC Avant Garde Gothic Bold"/>
                <a:cs typeface="ITC Avant Garde Gothic Bold"/>
                <a:sym typeface="ITC Avant Garde Gothic Bold"/>
              </a:rPr>
              <a:t>Dynamic Signal Timing Adjustments:</a:t>
            </a:r>
          </a:p>
          <a:p>
            <a:pPr algn="l" marL="418952" indent="-209476" lvl="1">
              <a:lnSpc>
                <a:spcPts val="2716"/>
              </a:lnSpc>
              <a:buFont typeface="Arial"/>
              <a:buChar char="•"/>
            </a:pPr>
            <a:r>
              <a:rPr lang="en-US" b="true" sz="1940">
                <a:solidFill>
                  <a:srgbClr val="000000"/>
                </a:solidFill>
                <a:latin typeface="ITC Avant Garde Gothic Bold"/>
                <a:ea typeface="ITC Avant Garde Gothic Bold"/>
                <a:cs typeface="ITC Avant Garde Gothic Bold"/>
                <a:sym typeface="ITC Avant Garde Gothic Bold"/>
              </a:rPr>
              <a:t>Traffic Flow-Based Timing: Signal timings are adjusted dynamically based on traffic flow and density in each lane. For example:</a:t>
            </a:r>
          </a:p>
          <a:p>
            <a:pPr algn="l" marL="837904" indent="-279301" lvl="2">
              <a:lnSpc>
                <a:spcPts val="2716"/>
              </a:lnSpc>
              <a:buFont typeface="Arial"/>
              <a:buChar char="⚬"/>
            </a:pPr>
            <a:r>
              <a:rPr lang="en-US" b="true" sz="1940">
                <a:solidFill>
                  <a:srgbClr val="000000"/>
                </a:solidFill>
                <a:latin typeface="ITC Avant Garde Gothic Bold"/>
                <a:ea typeface="ITC Avant Garde Gothic Bold"/>
                <a:cs typeface="ITC Avant Garde Gothic Bold"/>
                <a:sym typeface="ITC Avant Garde Gothic Bold"/>
              </a:rPr>
              <a:t>High Traffic Density: When the system detects higher vehicle density in one direction, green light duration is extended to allow more vehicles to pass through and reduce the queue.</a:t>
            </a:r>
          </a:p>
          <a:p>
            <a:pPr algn="l" marL="837904" indent="-279301" lvl="2">
              <a:lnSpc>
                <a:spcPts val="2716"/>
              </a:lnSpc>
              <a:buFont typeface="Arial"/>
              <a:buChar char="⚬"/>
            </a:pPr>
            <a:r>
              <a:rPr lang="en-US" b="true" sz="1940">
                <a:solidFill>
                  <a:srgbClr val="000000"/>
                </a:solidFill>
                <a:latin typeface="ITC Avant Garde Gothic Bold"/>
                <a:ea typeface="ITC Avant Garde Gothic Bold"/>
                <a:cs typeface="ITC Avant Garde Gothic Bold"/>
                <a:sym typeface="ITC Avant Garde Gothic Bold"/>
              </a:rPr>
              <a:t>Low Traffic Density: During off-peak hours or low-density periods, signal durations are shortened to minimize unnecessary wait times for vehicles in less congested directions.</a:t>
            </a:r>
          </a:p>
          <a:p>
            <a:pPr algn="l">
              <a:lnSpc>
                <a:spcPts val="2716"/>
              </a:lnSpc>
            </a:pPr>
            <a:r>
              <a:rPr lang="en-US" sz="1940" b="true">
                <a:solidFill>
                  <a:srgbClr val="000000"/>
                </a:solidFill>
                <a:latin typeface="ITC Avant Garde Gothic Bold"/>
                <a:ea typeface="ITC Avant Garde Gothic Bold"/>
                <a:cs typeface="ITC Avant Garde Gothic Bold"/>
                <a:sym typeface="ITC Avant Garde Gothic Bold"/>
              </a:rPr>
              <a:t>Identification of Peak and Off-Peak Hours:</a:t>
            </a:r>
          </a:p>
          <a:p>
            <a:pPr algn="l" marL="418952" indent="-209476" lvl="1">
              <a:lnSpc>
                <a:spcPts val="2716"/>
              </a:lnSpc>
              <a:buFont typeface="Arial"/>
              <a:buChar char="•"/>
            </a:pPr>
            <a:r>
              <a:rPr lang="en-US" b="true" sz="1940">
                <a:solidFill>
                  <a:srgbClr val="000000"/>
                </a:solidFill>
                <a:latin typeface="ITC Avant Garde Gothic Bold"/>
                <a:ea typeface="ITC Avant Garde Gothic Bold"/>
                <a:cs typeface="ITC Avant Garde Gothic Bold"/>
                <a:sym typeface="ITC Avant Garde Gothic Bold"/>
              </a:rPr>
              <a:t>Pattern Recognition: Machine learning models analyze historical traffic data to identify regular peak hours (e.g., morning and evening rush) and off-peak times (late nights, early mornings).</a:t>
            </a:r>
          </a:p>
          <a:p>
            <a:pPr algn="l" marL="418952" indent="-209476" lvl="1">
              <a:lnSpc>
                <a:spcPts val="2716"/>
              </a:lnSpc>
              <a:buFont typeface="Arial"/>
              <a:buChar char="•"/>
            </a:pPr>
            <a:r>
              <a:rPr lang="en-US" b="true" sz="1940">
                <a:solidFill>
                  <a:srgbClr val="000000"/>
                </a:solidFill>
                <a:latin typeface="ITC Avant Garde Gothic Bold"/>
                <a:ea typeface="ITC Avant Garde Gothic Bold"/>
                <a:cs typeface="ITC Avant Garde Gothic Bold"/>
                <a:sym typeface="ITC Avant Garde Gothic Bold"/>
              </a:rPr>
              <a:t>Proactive Adjustments: During identified peak hours, the system automatically shifts to more aggressive green light durations in the busiest lanes. Conversely, during off-peak hours, it optimizes signals for quicker clearance with shorter green phases.</a:t>
            </a:r>
          </a:p>
          <a:p>
            <a:pPr algn="l">
              <a:lnSpc>
                <a:spcPts val="2716"/>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E6FF"/>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9050" y="8248650"/>
            <a:ext cx="2019300" cy="2019300"/>
          </a:xfrm>
          <a:custGeom>
            <a:avLst/>
            <a:gdLst/>
            <a:ahLst/>
            <a:cxnLst/>
            <a:rect r="r" b="b" t="t" l="l"/>
            <a:pathLst>
              <a:path h="2019300" w="2019300">
                <a:moveTo>
                  <a:pt x="2019300" y="0"/>
                </a:moveTo>
                <a:lnTo>
                  <a:pt x="0" y="0"/>
                </a:lnTo>
                <a:lnTo>
                  <a:pt x="0" y="2019300"/>
                </a:lnTo>
                <a:lnTo>
                  <a:pt x="2019300" y="2019300"/>
                </a:lnTo>
                <a:lnTo>
                  <a:pt x="20193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27415" y="742722"/>
            <a:ext cx="15231885" cy="2397125"/>
          </a:xfrm>
          <a:prstGeom prst="rect">
            <a:avLst/>
          </a:prstGeom>
        </p:spPr>
        <p:txBody>
          <a:bodyPr anchor="t" rtlCol="false" tIns="0" lIns="0" bIns="0" rIns="0">
            <a:spAutoFit/>
          </a:bodyPr>
          <a:lstStyle/>
          <a:p>
            <a:pPr algn="ctr">
              <a:lnSpc>
                <a:spcPts val="9100"/>
              </a:lnSpc>
            </a:pPr>
            <a:r>
              <a:rPr lang="en-US" b="true" sz="6500">
                <a:solidFill>
                  <a:srgbClr val="000000"/>
                </a:solidFill>
                <a:latin typeface="ITC Avant Garde Gothic Bold"/>
                <a:ea typeface="ITC Avant Garde Gothic Bold"/>
                <a:cs typeface="ITC Avant Garde Gothic Bold"/>
                <a:sym typeface="ITC Avant Garde Gothic Bold"/>
              </a:rPr>
              <a:t>TRAFFIC LIGHT OPTIMIZATION WITH REINFORCEMENT LEARNING</a:t>
            </a:r>
          </a:p>
        </p:txBody>
      </p:sp>
      <p:sp>
        <p:nvSpPr>
          <p:cNvPr name="Freeform 4" id="4"/>
          <p:cNvSpPr/>
          <p:nvPr/>
        </p:nvSpPr>
        <p:spPr>
          <a:xfrm flipH="true" flipV="true" rot="0">
            <a:off x="16249650" y="0"/>
            <a:ext cx="2019300" cy="2019300"/>
          </a:xfrm>
          <a:custGeom>
            <a:avLst/>
            <a:gdLst/>
            <a:ahLst/>
            <a:cxnLst/>
            <a:rect r="r" b="b" t="t" l="l"/>
            <a:pathLst>
              <a:path h="2019300" w="2019300">
                <a:moveTo>
                  <a:pt x="2019300" y="2019300"/>
                </a:moveTo>
                <a:lnTo>
                  <a:pt x="0" y="2019300"/>
                </a:lnTo>
                <a:lnTo>
                  <a:pt x="0" y="0"/>
                </a:lnTo>
                <a:lnTo>
                  <a:pt x="2019300" y="0"/>
                </a:lnTo>
                <a:lnTo>
                  <a:pt x="2019300" y="20193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9050" y="365463"/>
            <a:ext cx="2037880" cy="663237"/>
          </a:xfrm>
          <a:custGeom>
            <a:avLst/>
            <a:gdLst/>
            <a:ahLst/>
            <a:cxnLst/>
            <a:rect r="r" b="b" t="t" l="l"/>
            <a:pathLst>
              <a:path h="663237" w="2037880">
                <a:moveTo>
                  <a:pt x="0" y="0"/>
                </a:moveTo>
                <a:lnTo>
                  <a:pt x="2037880" y="0"/>
                </a:lnTo>
                <a:lnTo>
                  <a:pt x="2037880" y="663237"/>
                </a:lnTo>
                <a:lnTo>
                  <a:pt x="0" y="663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44442" y="9258300"/>
            <a:ext cx="2543558" cy="827812"/>
          </a:xfrm>
          <a:custGeom>
            <a:avLst/>
            <a:gdLst/>
            <a:ahLst/>
            <a:cxnLst/>
            <a:rect r="r" b="b" t="t" l="l"/>
            <a:pathLst>
              <a:path h="827812" w="2543558">
                <a:moveTo>
                  <a:pt x="0" y="0"/>
                </a:moveTo>
                <a:lnTo>
                  <a:pt x="2543558" y="0"/>
                </a:lnTo>
                <a:lnTo>
                  <a:pt x="2543558" y="827812"/>
                </a:lnTo>
                <a:lnTo>
                  <a:pt x="0" y="827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37990" y="3862942"/>
            <a:ext cx="16231070" cy="5710030"/>
          </a:xfrm>
          <a:prstGeom prst="rect">
            <a:avLst/>
          </a:prstGeom>
        </p:spPr>
        <p:txBody>
          <a:bodyPr anchor="t" rtlCol="false" tIns="0" lIns="0" bIns="0" rIns="0">
            <a:spAutoFit/>
          </a:bodyPr>
          <a:lstStyle/>
          <a:p>
            <a:pPr algn="just">
              <a:lnSpc>
                <a:spcPts val="3003"/>
              </a:lnSpc>
            </a:pPr>
            <a:r>
              <a:rPr lang="en-US" sz="2145" b="true">
                <a:solidFill>
                  <a:srgbClr val="000000"/>
                </a:solidFill>
                <a:latin typeface="ITC Avant Garde Gothic Bold"/>
                <a:ea typeface="ITC Avant Garde Gothic Bold"/>
                <a:cs typeface="ITC Avant Garde Gothic Bold"/>
                <a:sym typeface="ITC Avant Garde Gothic Bold"/>
              </a:rPr>
              <a:t>Objectiv</a:t>
            </a:r>
            <a:r>
              <a:rPr lang="en-US" sz="2145" b="true">
                <a:solidFill>
                  <a:srgbClr val="000000"/>
                </a:solidFill>
                <a:latin typeface="ITC Avant Garde Gothic Bold"/>
                <a:ea typeface="ITC Avant Garde Gothic Bold"/>
                <a:cs typeface="ITC Avant Garde Gothic Bold"/>
                <a:sym typeface="ITC Avant Garde Gothic Bold"/>
              </a:rPr>
              <a:t>e: Efficiently manage traffic at a 4-way intersection using a Deep Q-Learning agent.</a:t>
            </a:r>
          </a:p>
          <a:p>
            <a:pPr algn="just">
              <a:lnSpc>
                <a:spcPts val="3003"/>
              </a:lnSpc>
            </a:pPr>
            <a:r>
              <a:rPr lang="en-US" sz="2145" b="true">
                <a:solidFill>
                  <a:srgbClr val="000000"/>
                </a:solidFill>
                <a:latin typeface="ITC Avant Garde Gothic Bold"/>
                <a:ea typeface="ITC Avant Garde Gothic Bold"/>
                <a:cs typeface="ITC Avant Garde Gothic Bold"/>
                <a:sym typeface="ITC Avant Garde Gothic Bold"/>
              </a:rPr>
              <a:t>Key Functions:  Simultaneous Lane Operation:</a:t>
            </a:r>
          </a:p>
          <a:p>
            <a:pPr algn="just" marL="926502" indent="-308834" lvl="2">
              <a:lnSpc>
                <a:spcPts val="3003"/>
              </a:lnSpc>
              <a:buFont typeface="Arial"/>
              <a:buChar char="⚬"/>
            </a:pPr>
            <a:r>
              <a:rPr lang="en-US" b="true" sz="2145">
                <a:solidFill>
                  <a:srgbClr val="000000"/>
                </a:solidFill>
                <a:latin typeface="ITC Avant Garde Gothic Bold"/>
                <a:ea typeface="ITC Avant Garde Gothic Bold"/>
                <a:cs typeface="ITC Avant Garde Gothic Bold"/>
                <a:sym typeface="ITC Avant Garde Gothic Bold"/>
              </a:rPr>
              <a:t>Allows two lanes to proceed at the same time, reducing congestion and enhancing traffic flow.</a:t>
            </a:r>
          </a:p>
          <a:p>
            <a:pPr algn="just">
              <a:lnSpc>
                <a:spcPts val="3003"/>
              </a:lnSpc>
            </a:pPr>
            <a:r>
              <a:rPr lang="en-US" sz="2145" b="true">
                <a:solidFill>
                  <a:srgbClr val="000000"/>
                </a:solidFill>
                <a:latin typeface="ITC Avant Garde Gothic Bold"/>
                <a:ea typeface="ITC Avant Garde Gothic Bold"/>
                <a:cs typeface="ITC Avant Garde Gothic Bold"/>
                <a:sym typeface="ITC Avant Garde Gothic Bold"/>
              </a:rPr>
              <a:t> </a:t>
            </a:r>
            <a:r>
              <a:rPr lang="en-US" sz="2145" b="true">
                <a:solidFill>
                  <a:srgbClr val="000000"/>
                </a:solidFill>
                <a:latin typeface="ITC Avant Garde Gothic Bold"/>
                <a:ea typeface="ITC Avant Garde Gothic Bold"/>
                <a:cs typeface="ITC Avant Garde Gothic Bold"/>
                <a:sym typeface="ITC Avant Garde Gothic Bold"/>
              </a:rPr>
              <a:t>Priority Handling:</a:t>
            </a:r>
          </a:p>
          <a:p>
            <a:pPr algn="just" marL="926502" indent="-308834" lvl="2">
              <a:lnSpc>
                <a:spcPts val="3003"/>
              </a:lnSpc>
              <a:buFont typeface="Arial"/>
              <a:buChar char="⚬"/>
            </a:pPr>
            <a:r>
              <a:rPr lang="en-US" b="true" sz="2145">
                <a:solidFill>
                  <a:srgbClr val="000000"/>
                </a:solidFill>
                <a:latin typeface="ITC Avant Garde Gothic Bold"/>
                <a:ea typeface="ITC Avant Garde Gothic Bold"/>
                <a:cs typeface="ITC Avant Garde Gothic Bold"/>
                <a:sym typeface="ITC Avant Garde Gothic Bold"/>
              </a:rPr>
              <a:t>Automatically prioritizes emergency vehicles like ambulances, ensuring they are served first, regardless of normal traffic patterns.</a:t>
            </a:r>
          </a:p>
          <a:p>
            <a:pPr algn="just" marL="463251" indent="-231626" lvl="1">
              <a:lnSpc>
                <a:spcPts val="3003"/>
              </a:lnSpc>
              <a:buFont typeface="Arial"/>
              <a:buChar char="•"/>
            </a:pPr>
            <a:r>
              <a:rPr lang="en-US" b="true" sz="2145">
                <a:solidFill>
                  <a:srgbClr val="000000"/>
                </a:solidFill>
                <a:latin typeface="ITC Avant Garde Gothic Bold"/>
                <a:ea typeface="ITC Avant Garde Gothic Bold"/>
                <a:cs typeface="ITC Avant Garde Gothic Bold"/>
                <a:sym typeface="ITC Avant Garde Gothic Bold"/>
              </a:rPr>
              <a:t>System Overview:</a:t>
            </a:r>
          </a:p>
          <a:p>
            <a:pPr algn="just" marL="463251" indent="-231626" lvl="1">
              <a:lnSpc>
                <a:spcPts val="3003"/>
              </a:lnSpc>
              <a:buFont typeface="Arial"/>
              <a:buChar char="•"/>
            </a:pPr>
            <a:r>
              <a:rPr lang="en-US" b="true" sz="2145">
                <a:solidFill>
                  <a:srgbClr val="000000"/>
                </a:solidFill>
                <a:latin typeface="ITC Avant Garde Gothic Bold"/>
                <a:ea typeface="ITC Avant Garde Gothic Bold"/>
                <a:cs typeface="ITC Avant Garde Gothic Bold"/>
                <a:sym typeface="ITC Avant Garde Gothic Bold"/>
              </a:rPr>
              <a:t>State: Monitors oncoming lanes by detecting vehicles in specific cells.</a:t>
            </a:r>
          </a:p>
          <a:p>
            <a:pPr algn="just" marL="463251" indent="-231626" lvl="1">
              <a:lnSpc>
                <a:spcPts val="3003"/>
              </a:lnSpc>
              <a:buFont typeface="Arial"/>
              <a:buChar char="•"/>
            </a:pPr>
            <a:r>
              <a:rPr lang="en-US" b="true" sz="2145">
                <a:solidFill>
                  <a:srgbClr val="000000"/>
                </a:solidFill>
                <a:latin typeface="ITC Avant Garde Gothic Bold"/>
                <a:ea typeface="ITC Avant Garde Gothic Bold"/>
                <a:cs typeface="ITC Avant Garde Gothic Bold"/>
                <a:sym typeface="ITC Avant Garde Gothic Bold"/>
              </a:rPr>
              <a:t>Action: Selects optimal traffic light phases from a set of options, each lasting 10 seconds.</a:t>
            </a:r>
          </a:p>
          <a:p>
            <a:pPr algn="just" marL="463251" indent="-231626" lvl="1">
              <a:lnSpc>
                <a:spcPts val="3003"/>
              </a:lnSpc>
              <a:buFont typeface="Arial"/>
              <a:buChar char="•"/>
            </a:pPr>
            <a:r>
              <a:rPr lang="en-US" b="true" sz="2145">
                <a:solidFill>
                  <a:srgbClr val="000000"/>
                </a:solidFill>
                <a:latin typeface="ITC Avant Garde Gothic Bold"/>
                <a:ea typeface="ITC Avant Garde Gothic Bold"/>
                <a:cs typeface="ITC Avant Garde Gothic Bold"/>
                <a:sym typeface="ITC Avant Garde Gothic Bold"/>
              </a:rPr>
              <a:t>Reward: Focuses on minimizing cumulative vehicle wait times.</a:t>
            </a:r>
          </a:p>
          <a:p>
            <a:pPr algn="just" marL="463251" indent="-231626" lvl="1">
              <a:lnSpc>
                <a:spcPts val="3003"/>
              </a:lnSpc>
              <a:buFont typeface="Arial"/>
              <a:buChar char="•"/>
            </a:pPr>
            <a:r>
              <a:rPr lang="en-US" b="true" sz="2145">
                <a:solidFill>
                  <a:srgbClr val="000000"/>
                </a:solidFill>
                <a:latin typeface="ITC Avant Garde Gothic Bold"/>
                <a:ea typeface="ITC Avant Garde Gothic Bold"/>
                <a:cs typeface="ITC Avant Garde Gothic Bold"/>
                <a:sym typeface="ITC Avant Garde Gothic Bold"/>
              </a:rPr>
              <a:t>Learning Mechanism:</a:t>
            </a:r>
          </a:p>
          <a:p>
            <a:pPr algn="just" marL="463251" indent="-231626" lvl="1">
              <a:lnSpc>
                <a:spcPts val="3003"/>
              </a:lnSpc>
              <a:buFont typeface="Arial"/>
              <a:buChar char="•"/>
            </a:pPr>
            <a:r>
              <a:rPr lang="en-US" b="true" sz="2145">
                <a:solidFill>
                  <a:srgbClr val="000000"/>
                </a:solidFill>
                <a:latin typeface="ITC Avant Garde Gothic Bold"/>
                <a:ea typeface="ITC Avant Garde Gothic Bold"/>
                <a:cs typeface="ITC Avant Garde Gothic Bold"/>
                <a:sym typeface="ITC Avant Garde Gothic Bold"/>
              </a:rPr>
              <a:t>Updates state-action values using a deep neural network, aiming to continuously improve decision-making for traffic light phases based on real-time traffic conditions.</a:t>
            </a:r>
          </a:p>
          <a:p>
            <a:pPr algn="just">
              <a:lnSpc>
                <a:spcPts val="300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E6FF"/>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9050" y="8248650"/>
            <a:ext cx="2019300" cy="2019300"/>
          </a:xfrm>
          <a:custGeom>
            <a:avLst/>
            <a:gdLst/>
            <a:ahLst/>
            <a:cxnLst/>
            <a:rect r="r" b="b" t="t" l="l"/>
            <a:pathLst>
              <a:path h="2019300" w="2019300">
                <a:moveTo>
                  <a:pt x="2019300" y="0"/>
                </a:moveTo>
                <a:lnTo>
                  <a:pt x="0" y="0"/>
                </a:lnTo>
                <a:lnTo>
                  <a:pt x="0" y="2019300"/>
                </a:lnTo>
                <a:lnTo>
                  <a:pt x="2019300" y="2019300"/>
                </a:lnTo>
                <a:lnTo>
                  <a:pt x="20193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6249650" y="0"/>
            <a:ext cx="2019300" cy="2019300"/>
          </a:xfrm>
          <a:custGeom>
            <a:avLst/>
            <a:gdLst/>
            <a:ahLst/>
            <a:cxnLst/>
            <a:rect r="r" b="b" t="t" l="l"/>
            <a:pathLst>
              <a:path h="2019300" w="2019300">
                <a:moveTo>
                  <a:pt x="2019300" y="2019300"/>
                </a:moveTo>
                <a:lnTo>
                  <a:pt x="0" y="2019300"/>
                </a:lnTo>
                <a:lnTo>
                  <a:pt x="0" y="0"/>
                </a:lnTo>
                <a:lnTo>
                  <a:pt x="2019300" y="0"/>
                </a:lnTo>
                <a:lnTo>
                  <a:pt x="2019300" y="20193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365463"/>
            <a:ext cx="2037880" cy="663237"/>
          </a:xfrm>
          <a:custGeom>
            <a:avLst/>
            <a:gdLst/>
            <a:ahLst/>
            <a:cxnLst/>
            <a:rect r="r" b="b" t="t" l="l"/>
            <a:pathLst>
              <a:path h="663237" w="2037880">
                <a:moveTo>
                  <a:pt x="0" y="0"/>
                </a:moveTo>
                <a:lnTo>
                  <a:pt x="2037880" y="0"/>
                </a:lnTo>
                <a:lnTo>
                  <a:pt x="2037880" y="663237"/>
                </a:lnTo>
                <a:lnTo>
                  <a:pt x="0" y="663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44442" y="9128005"/>
            <a:ext cx="2543558" cy="827812"/>
          </a:xfrm>
          <a:custGeom>
            <a:avLst/>
            <a:gdLst/>
            <a:ahLst/>
            <a:cxnLst/>
            <a:rect r="r" b="b" t="t" l="l"/>
            <a:pathLst>
              <a:path h="827812" w="2543558">
                <a:moveTo>
                  <a:pt x="0" y="0"/>
                </a:moveTo>
                <a:lnTo>
                  <a:pt x="2543558" y="0"/>
                </a:lnTo>
                <a:lnTo>
                  <a:pt x="2543558" y="827812"/>
                </a:lnTo>
                <a:lnTo>
                  <a:pt x="0" y="827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570200"/>
            <a:ext cx="16576709" cy="2397125"/>
          </a:xfrm>
          <a:prstGeom prst="rect">
            <a:avLst/>
          </a:prstGeom>
        </p:spPr>
        <p:txBody>
          <a:bodyPr anchor="t" rtlCol="false" tIns="0" lIns="0" bIns="0" rIns="0">
            <a:spAutoFit/>
          </a:bodyPr>
          <a:lstStyle/>
          <a:p>
            <a:pPr algn="ctr">
              <a:lnSpc>
                <a:spcPts val="9100"/>
              </a:lnSpc>
            </a:pPr>
            <a:r>
              <a:rPr lang="en-US" b="true" sz="6500">
                <a:solidFill>
                  <a:srgbClr val="000000"/>
                </a:solidFill>
                <a:latin typeface="ITC Avant Garde Gothic Bold"/>
                <a:ea typeface="ITC Avant Garde Gothic Bold"/>
                <a:cs typeface="ITC Avant Garde Gothic Bold"/>
                <a:sym typeface="ITC Avant Garde Gothic Bold"/>
              </a:rPr>
              <a:t>ADJUST SIGNAL TIMINGS BASED ON CONGESTION LEVELS</a:t>
            </a:r>
          </a:p>
        </p:txBody>
      </p:sp>
      <p:sp>
        <p:nvSpPr>
          <p:cNvPr name="TextBox 7" id="7"/>
          <p:cNvSpPr txBox="true"/>
          <p:nvPr/>
        </p:nvSpPr>
        <p:spPr>
          <a:xfrm rot="0">
            <a:off x="1675419" y="3294940"/>
            <a:ext cx="15302322" cy="5381625"/>
          </a:xfrm>
          <a:prstGeom prst="rect">
            <a:avLst/>
          </a:prstGeom>
        </p:spPr>
        <p:txBody>
          <a:bodyPr anchor="t" rtlCol="false" tIns="0" lIns="0" bIns="0" rIns="0">
            <a:spAutoFit/>
          </a:bodyPr>
          <a:lstStyle/>
          <a:p>
            <a:pPr algn="just">
              <a:lnSpc>
                <a:spcPts val="4200"/>
              </a:lnSpc>
            </a:pPr>
            <a:r>
              <a:rPr lang="en-US" sz="3000" b="true">
                <a:solidFill>
                  <a:srgbClr val="000000"/>
                </a:solidFill>
                <a:latin typeface="ITC Avant Garde Gothic Bold"/>
                <a:ea typeface="ITC Avant Garde Gothic Bold"/>
                <a:cs typeface="ITC Avant Garde Gothic Bold"/>
                <a:sym typeface="ITC Avant Garde Gothic Bold"/>
              </a:rPr>
              <a:t>Problem: </a:t>
            </a:r>
          </a:p>
          <a:p>
            <a:pPr algn="just">
              <a:lnSpc>
                <a:spcPts val="4200"/>
              </a:lnSpc>
            </a:pPr>
            <a:r>
              <a:rPr lang="en-US" sz="3000" b="true">
                <a:solidFill>
                  <a:srgbClr val="000000"/>
                </a:solidFill>
                <a:latin typeface="ITC Avant Garde Gothic Bold"/>
                <a:ea typeface="ITC Avant Garde Gothic Bold"/>
                <a:cs typeface="ITC Avant Garde Gothic Bold"/>
                <a:sym typeface="ITC Avant Garde Gothic Bold"/>
              </a:rPr>
              <a:t>   Fixed signal timings cause longer wait times during high congestion, worsening bottlenecks.</a:t>
            </a:r>
          </a:p>
          <a:p>
            <a:pPr algn="just">
              <a:lnSpc>
                <a:spcPts val="4200"/>
              </a:lnSpc>
            </a:pPr>
            <a:r>
              <a:rPr lang="en-US" sz="3000" b="true">
                <a:solidFill>
                  <a:srgbClr val="000000"/>
                </a:solidFill>
                <a:latin typeface="ITC Avant Garde Gothic Bold"/>
                <a:ea typeface="ITC Avant Garde Gothic Bold"/>
                <a:cs typeface="ITC Avant Garde Gothic Bold"/>
                <a:sym typeface="ITC Avant Garde Gothic Bold"/>
              </a:rPr>
              <a:t>Solution: </a:t>
            </a:r>
          </a:p>
          <a:p>
            <a:pPr algn="just">
              <a:lnSpc>
                <a:spcPts val="4200"/>
              </a:lnSpc>
            </a:pPr>
            <a:r>
              <a:rPr lang="en-US" sz="3000" b="true">
                <a:solidFill>
                  <a:srgbClr val="000000"/>
                </a:solidFill>
                <a:latin typeface="ITC Avant Garde Gothic Bold"/>
                <a:ea typeface="ITC Avant Garde Gothic Bold"/>
                <a:cs typeface="ITC Avant Garde Gothic Bold"/>
                <a:sym typeface="ITC Avant Garde Gothic Bold"/>
              </a:rPr>
              <a:t>      </a:t>
            </a:r>
            <a:r>
              <a:rPr lang="en-US" sz="3000" b="true">
                <a:solidFill>
                  <a:srgbClr val="000000"/>
                </a:solidFill>
                <a:latin typeface="ITC Avant Garde Gothic Bold"/>
                <a:ea typeface="ITC Avant Garde Gothic Bold"/>
                <a:cs typeface="ITC Avant Garde Gothic Bold"/>
                <a:sym typeface="ITC Avant Garde Gothic Bold"/>
              </a:rPr>
              <a:t>Implement congestion detection through real-time data from GPS, traffic cameras, or IoT devices.</a:t>
            </a:r>
          </a:p>
          <a:p>
            <a:pPr algn="just">
              <a:lnSpc>
                <a:spcPts val="4200"/>
              </a:lnSpc>
            </a:pPr>
            <a:r>
              <a:rPr lang="en-US" sz="3000" b="true">
                <a:solidFill>
                  <a:srgbClr val="000000"/>
                </a:solidFill>
                <a:latin typeface="ITC Avant Garde Gothic Bold"/>
                <a:ea typeface="ITC Avant Garde Gothic Bold"/>
                <a:cs typeface="ITC Avant Garde Gothic Bold"/>
                <a:sym typeface="ITC Avant Garde Gothic Bold"/>
              </a:rPr>
              <a:t>       </a:t>
            </a:r>
            <a:r>
              <a:rPr lang="en-US" sz="3000" b="true">
                <a:solidFill>
                  <a:srgbClr val="000000"/>
                </a:solidFill>
                <a:latin typeface="ITC Avant Garde Gothic Bold"/>
                <a:ea typeface="ITC Avant Garde Gothic Bold"/>
                <a:cs typeface="ITC Avant Garde Gothic Bold"/>
                <a:sym typeface="ITC Avant Garde Gothic Bold"/>
              </a:rPr>
              <a:t>Adapt signal timings to prioritize clearing congested roads faster.</a:t>
            </a:r>
          </a:p>
          <a:p>
            <a:pPr algn="just">
              <a:lnSpc>
                <a:spcPts val="4200"/>
              </a:lnSpc>
            </a:pPr>
            <a:r>
              <a:rPr lang="en-US" sz="3000" b="true">
                <a:solidFill>
                  <a:srgbClr val="000000"/>
                </a:solidFill>
                <a:latin typeface="ITC Avant Garde Gothic Bold"/>
                <a:ea typeface="ITC Avant Garde Gothic Bold"/>
                <a:cs typeface="ITC Avant Garde Gothic Bold"/>
                <a:sym typeface="ITC Avant Garde Gothic Bold"/>
              </a:rPr>
              <a:t>     </a:t>
            </a:r>
            <a:r>
              <a:rPr lang="en-US" sz="3000" b="true">
                <a:solidFill>
                  <a:srgbClr val="000000"/>
                </a:solidFill>
                <a:latin typeface="ITC Avant Garde Gothic Bold"/>
                <a:ea typeface="ITC Avant Garde Gothic Bold"/>
                <a:cs typeface="ITC Avant Garde Gothic Bold"/>
                <a:sym typeface="ITC Avant Garde Gothic Bold"/>
              </a:rPr>
              <a:t>Incorporate feedback from previous signal cycles to improve congestion management.</a:t>
            </a:r>
          </a:p>
          <a:p>
            <a:pPr algn="just">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E6FF"/>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9050" y="8248650"/>
            <a:ext cx="2019300" cy="2019300"/>
          </a:xfrm>
          <a:custGeom>
            <a:avLst/>
            <a:gdLst/>
            <a:ahLst/>
            <a:cxnLst/>
            <a:rect r="r" b="b" t="t" l="l"/>
            <a:pathLst>
              <a:path h="2019300" w="2019300">
                <a:moveTo>
                  <a:pt x="2019300" y="0"/>
                </a:moveTo>
                <a:lnTo>
                  <a:pt x="0" y="0"/>
                </a:lnTo>
                <a:lnTo>
                  <a:pt x="0" y="2019300"/>
                </a:lnTo>
                <a:lnTo>
                  <a:pt x="2019300" y="2019300"/>
                </a:lnTo>
                <a:lnTo>
                  <a:pt x="20193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6249650" y="0"/>
            <a:ext cx="2019300" cy="2019300"/>
          </a:xfrm>
          <a:custGeom>
            <a:avLst/>
            <a:gdLst/>
            <a:ahLst/>
            <a:cxnLst/>
            <a:rect r="r" b="b" t="t" l="l"/>
            <a:pathLst>
              <a:path h="2019300" w="2019300">
                <a:moveTo>
                  <a:pt x="2019300" y="2019300"/>
                </a:moveTo>
                <a:lnTo>
                  <a:pt x="0" y="2019300"/>
                </a:lnTo>
                <a:lnTo>
                  <a:pt x="0" y="0"/>
                </a:lnTo>
                <a:lnTo>
                  <a:pt x="2019300" y="0"/>
                </a:lnTo>
                <a:lnTo>
                  <a:pt x="2019300" y="20193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365463"/>
            <a:ext cx="2037880" cy="663237"/>
          </a:xfrm>
          <a:custGeom>
            <a:avLst/>
            <a:gdLst/>
            <a:ahLst/>
            <a:cxnLst/>
            <a:rect r="r" b="b" t="t" l="l"/>
            <a:pathLst>
              <a:path h="663237" w="2037880">
                <a:moveTo>
                  <a:pt x="0" y="0"/>
                </a:moveTo>
                <a:lnTo>
                  <a:pt x="2037880" y="0"/>
                </a:lnTo>
                <a:lnTo>
                  <a:pt x="2037880" y="663237"/>
                </a:lnTo>
                <a:lnTo>
                  <a:pt x="0" y="663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44442" y="9128005"/>
            <a:ext cx="2543558" cy="827812"/>
          </a:xfrm>
          <a:custGeom>
            <a:avLst/>
            <a:gdLst/>
            <a:ahLst/>
            <a:cxnLst/>
            <a:rect r="r" b="b" t="t" l="l"/>
            <a:pathLst>
              <a:path h="827812" w="2543558">
                <a:moveTo>
                  <a:pt x="0" y="0"/>
                </a:moveTo>
                <a:lnTo>
                  <a:pt x="2543558" y="0"/>
                </a:lnTo>
                <a:lnTo>
                  <a:pt x="2543558" y="827812"/>
                </a:lnTo>
                <a:lnTo>
                  <a:pt x="0" y="827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570200"/>
            <a:ext cx="16576709" cy="2397125"/>
          </a:xfrm>
          <a:prstGeom prst="rect">
            <a:avLst/>
          </a:prstGeom>
        </p:spPr>
        <p:txBody>
          <a:bodyPr anchor="t" rtlCol="false" tIns="0" lIns="0" bIns="0" rIns="0">
            <a:spAutoFit/>
          </a:bodyPr>
          <a:lstStyle/>
          <a:p>
            <a:pPr algn="ctr">
              <a:lnSpc>
                <a:spcPts val="9100"/>
              </a:lnSpc>
            </a:pPr>
            <a:r>
              <a:rPr lang="en-US" b="true" sz="6500">
                <a:solidFill>
                  <a:srgbClr val="000000"/>
                </a:solidFill>
                <a:latin typeface="ITC Avant Garde Gothic Bold"/>
                <a:ea typeface="ITC Avant Garde Gothic Bold"/>
                <a:cs typeface="ITC Avant Garde Gothic Bold"/>
                <a:sym typeface="ITC Avant Garde Gothic Bold"/>
              </a:rPr>
              <a:t>ADJUST SIGNAL TIMINGS BASED ON CONGESTION LEVELS</a:t>
            </a:r>
          </a:p>
        </p:txBody>
      </p:sp>
      <p:sp>
        <p:nvSpPr>
          <p:cNvPr name="TextBox 7" id="7"/>
          <p:cNvSpPr txBox="true"/>
          <p:nvPr/>
        </p:nvSpPr>
        <p:spPr>
          <a:xfrm rot="0">
            <a:off x="1191754" y="2553850"/>
            <a:ext cx="15302322" cy="7050405"/>
          </a:xfrm>
          <a:prstGeom prst="rect">
            <a:avLst/>
          </a:prstGeom>
        </p:spPr>
        <p:txBody>
          <a:bodyPr anchor="t" rtlCol="false" tIns="0" lIns="0" bIns="0" rIns="0">
            <a:spAutoFit/>
          </a:bodyPr>
          <a:lstStyle/>
          <a:p>
            <a:pPr algn="just" marL="582930" indent="-291465" lvl="1">
              <a:lnSpc>
                <a:spcPts val="3779"/>
              </a:lnSpc>
              <a:buFont typeface="Arial"/>
              <a:buChar char="•"/>
            </a:pPr>
            <a:r>
              <a:rPr lang="en-US" b="true" sz="2700">
                <a:solidFill>
                  <a:srgbClr val="000000"/>
                </a:solidFill>
                <a:latin typeface="ITC Avant Garde Gothic Bold"/>
                <a:ea typeface="ITC Avant Garde Gothic Bold"/>
                <a:cs typeface="ITC Avant Garde Gothic Bold"/>
                <a:sym typeface="ITC Avant Garde Gothic Bold"/>
              </a:rPr>
              <a:t>Problem: Fixed signal timings lead to longer wait times during high congestion, creating bottlenecks.</a:t>
            </a:r>
          </a:p>
          <a:p>
            <a:pPr algn="just" marL="582930" indent="-291465" lvl="1">
              <a:lnSpc>
                <a:spcPts val="3779"/>
              </a:lnSpc>
              <a:buFont typeface="Arial"/>
              <a:buChar char="•"/>
            </a:pPr>
            <a:r>
              <a:rPr lang="en-US" b="true" sz="2700">
                <a:solidFill>
                  <a:srgbClr val="000000"/>
                </a:solidFill>
                <a:latin typeface="ITC Avant Garde Gothic Bold"/>
                <a:ea typeface="ITC Avant Garde Gothic Bold"/>
                <a:cs typeface="ITC Avant Garde Gothic Bold"/>
                <a:sym typeface="ITC Avant Garde Gothic Bold"/>
              </a:rPr>
              <a:t>Proposed Solution:</a:t>
            </a:r>
          </a:p>
          <a:p>
            <a:pPr algn="just" marL="582930" indent="-291465" lvl="1">
              <a:lnSpc>
                <a:spcPts val="3779"/>
              </a:lnSpc>
              <a:buFont typeface="Arial"/>
              <a:buChar char="•"/>
            </a:pPr>
            <a:r>
              <a:rPr lang="en-US" b="true" sz="2700">
                <a:solidFill>
                  <a:srgbClr val="000000"/>
                </a:solidFill>
                <a:latin typeface="ITC Avant Garde Gothic Bold"/>
                <a:ea typeface="ITC Avant Garde Gothic Bold"/>
                <a:cs typeface="ITC Avant Garde Gothic Bold"/>
                <a:sym typeface="ITC Avant Garde Gothic Bold"/>
              </a:rPr>
              <a:t>GPS-Based Vehicle Detection:</a:t>
            </a:r>
          </a:p>
          <a:p>
            <a:pPr algn="just" marL="582930" indent="-291465" lvl="1">
              <a:lnSpc>
                <a:spcPts val="3779"/>
              </a:lnSpc>
              <a:buFont typeface="Arial"/>
              <a:buChar char="•"/>
            </a:pPr>
            <a:r>
              <a:rPr lang="en-US" b="true" sz="2700">
                <a:solidFill>
                  <a:srgbClr val="000000"/>
                </a:solidFill>
                <a:latin typeface="ITC Avant Garde Gothic Bold"/>
                <a:ea typeface="ITC Avant Garde Gothic Bold"/>
                <a:cs typeface="ITC Avant Garde Gothic Bold"/>
                <a:sym typeface="ITC Avant Garde Gothic Bold"/>
              </a:rPr>
              <a:t>Tracks vehicles and preemptively adjusts traffic light phases using AI/ML.</a:t>
            </a:r>
          </a:p>
          <a:p>
            <a:pPr algn="just" marL="582930" indent="-291465" lvl="1">
              <a:lnSpc>
                <a:spcPts val="3779"/>
              </a:lnSpc>
              <a:buFont typeface="Arial"/>
              <a:buChar char="•"/>
            </a:pPr>
            <a:r>
              <a:rPr lang="en-US" b="true" sz="2700">
                <a:solidFill>
                  <a:srgbClr val="000000"/>
                </a:solidFill>
                <a:latin typeface="ITC Avant Garde Gothic Bold"/>
                <a:ea typeface="ITC Avant Garde Gothic Bold"/>
                <a:cs typeface="ITC Avant Garde Gothic Bold"/>
                <a:sym typeface="ITC Avant Garde Gothic Bold"/>
              </a:rPr>
              <a:t>Dynamic Traffic Alerts:</a:t>
            </a:r>
          </a:p>
          <a:p>
            <a:pPr algn="just" marL="582930" indent="-291465" lvl="1">
              <a:lnSpc>
                <a:spcPts val="3779"/>
              </a:lnSpc>
              <a:buFont typeface="Arial"/>
              <a:buChar char="•"/>
            </a:pPr>
            <a:r>
              <a:rPr lang="en-US" b="true" sz="2700">
                <a:solidFill>
                  <a:srgbClr val="000000"/>
                </a:solidFill>
                <a:latin typeface="ITC Avant Garde Gothic Bold"/>
                <a:ea typeface="ITC Avant Garde Gothic Bold"/>
                <a:cs typeface="ITC Avant Garde Gothic Bold"/>
                <a:sym typeface="ITC Avant Garde Gothic Bold"/>
              </a:rPr>
              <a:t>Notifies passengers within a 2 km radius of current congestion levels via Twilio.</a:t>
            </a:r>
          </a:p>
          <a:p>
            <a:pPr algn="just" marL="582930" indent="-291465" lvl="1">
              <a:lnSpc>
                <a:spcPts val="3779"/>
              </a:lnSpc>
              <a:buFont typeface="Arial"/>
              <a:buChar char="•"/>
            </a:pPr>
            <a:r>
              <a:rPr lang="en-US" b="true" sz="2700">
                <a:solidFill>
                  <a:srgbClr val="000000"/>
                </a:solidFill>
                <a:latin typeface="ITC Avant Garde Gothic Bold"/>
                <a:ea typeface="ITC Avant Garde Gothic Bold"/>
                <a:cs typeface="ITC Avant Garde Gothic Bold"/>
                <a:sym typeface="ITC Avant Garde Gothic Bold"/>
              </a:rPr>
              <a:t>Allows passengers to monitor traffic conditions on specific roads and nearby areas in real time.</a:t>
            </a:r>
          </a:p>
          <a:p>
            <a:pPr algn="just">
              <a:lnSpc>
                <a:spcPts val="3779"/>
              </a:lnSpc>
            </a:pPr>
            <a:r>
              <a:rPr lang="en-US" sz="2700" b="true">
                <a:solidFill>
                  <a:srgbClr val="000000"/>
                </a:solidFill>
                <a:latin typeface="ITC Avant Garde Gothic Bold"/>
                <a:ea typeface="ITC Avant Garde Gothic Bold"/>
                <a:cs typeface="ITC Avant Garde Gothic Bold"/>
                <a:sym typeface="ITC Avant Garde Gothic Bold"/>
              </a:rPr>
              <a:t>Pre-Determinative Probability Assumption Models</a:t>
            </a:r>
          </a:p>
          <a:p>
            <a:pPr algn="just">
              <a:lnSpc>
                <a:spcPts val="3779"/>
              </a:lnSpc>
            </a:pPr>
            <a:r>
              <a:rPr lang="en-US" sz="2700" b="true">
                <a:solidFill>
                  <a:srgbClr val="000000"/>
                </a:solidFill>
                <a:latin typeface="ITC Avant Garde Gothic Bold"/>
                <a:ea typeface="ITC Avant Garde Gothic Bold"/>
                <a:cs typeface="ITC Avant Garde Gothic Bold"/>
                <a:sym typeface="ITC Avant Garde Gothic Bold"/>
              </a:rPr>
              <a:t>Early Traffic Adjustment: The model enables pre-emptive changes to signal timings before traffic congestion happens, preventing buildup and keeping traffic flow smooth.:</a:t>
            </a:r>
          </a:p>
          <a:p>
            <a:pPr algn="just">
              <a:lnSpc>
                <a:spcPts val="37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E6FF"/>
        </a:solidFill>
      </p:bgPr>
    </p:bg>
    <p:spTree>
      <p:nvGrpSpPr>
        <p:cNvPr id="1" name=""/>
        <p:cNvGrpSpPr/>
        <p:nvPr/>
      </p:nvGrpSpPr>
      <p:grpSpPr>
        <a:xfrm>
          <a:off x="0" y="0"/>
          <a:ext cx="0" cy="0"/>
          <a:chOff x="0" y="0"/>
          <a:chExt cx="0" cy="0"/>
        </a:xfrm>
      </p:grpSpPr>
      <p:sp>
        <p:nvSpPr>
          <p:cNvPr name="Freeform 2" id="2"/>
          <p:cNvSpPr/>
          <p:nvPr/>
        </p:nvSpPr>
        <p:spPr>
          <a:xfrm flipH="false" flipV="false" rot="0">
            <a:off x="566164" y="1028700"/>
            <a:ext cx="8276093" cy="5973911"/>
          </a:xfrm>
          <a:custGeom>
            <a:avLst/>
            <a:gdLst/>
            <a:ahLst/>
            <a:cxnLst/>
            <a:rect r="r" b="b" t="t" l="l"/>
            <a:pathLst>
              <a:path h="5973911" w="8276093">
                <a:moveTo>
                  <a:pt x="0" y="0"/>
                </a:moveTo>
                <a:lnTo>
                  <a:pt x="8276093" y="0"/>
                </a:lnTo>
                <a:lnTo>
                  <a:pt x="8276093" y="5973911"/>
                </a:lnTo>
                <a:lnTo>
                  <a:pt x="0" y="5973911"/>
                </a:lnTo>
                <a:lnTo>
                  <a:pt x="0" y="0"/>
                </a:lnTo>
                <a:close/>
              </a:path>
            </a:pathLst>
          </a:custGeom>
          <a:blipFill>
            <a:blip r:embed="rId2"/>
            <a:stretch>
              <a:fillRect l="0" t="0" r="-2122" b="0"/>
            </a:stretch>
          </a:blipFill>
        </p:spPr>
      </p:sp>
      <p:sp>
        <p:nvSpPr>
          <p:cNvPr name="Freeform 3" id="3"/>
          <p:cNvSpPr/>
          <p:nvPr/>
        </p:nvSpPr>
        <p:spPr>
          <a:xfrm flipH="false" flipV="false" rot="0">
            <a:off x="9487699" y="1028700"/>
            <a:ext cx="8284402" cy="5973911"/>
          </a:xfrm>
          <a:custGeom>
            <a:avLst/>
            <a:gdLst/>
            <a:ahLst/>
            <a:cxnLst/>
            <a:rect r="r" b="b" t="t" l="l"/>
            <a:pathLst>
              <a:path h="5973911" w="8284402">
                <a:moveTo>
                  <a:pt x="0" y="0"/>
                </a:moveTo>
                <a:lnTo>
                  <a:pt x="8284402" y="0"/>
                </a:lnTo>
                <a:lnTo>
                  <a:pt x="8284402" y="5973911"/>
                </a:lnTo>
                <a:lnTo>
                  <a:pt x="0" y="5973911"/>
                </a:lnTo>
                <a:lnTo>
                  <a:pt x="0" y="0"/>
                </a:lnTo>
                <a:close/>
              </a:path>
            </a:pathLst>
          </a:custGeom>
          <a:blipFill>
            <a:blip r:embed="rId3"/>
            <a:stretch>
              <a:fillRect l="0" t="-1407" r="0" b="-1407"/>
            </a:stretch>
          </a:blipFill>
        </p:spPr>
      </p:sp>
      <p:sp>
        <p:nvSpPr>
          <p:cNvPr name="TextBox 4" id="4"/>
          <p:cNvSpPr txBox="true"/>
          <p:nvPr/>
        </p:nvSpPr>
        <p:spPr>
          <a:xfrm rot="0">
            <a:off x="3397864" y="-257175"/>
            <a:ext cx="11213068" cy="1244600"/>
          </a:xfrm>
          <a:prstGeom prst="rect">
            <a:avLst/>
          </a:prstGeom>
        </p:spPr>
        <p:txBody>
          <a:bodyPr anchor="t" rtlCol="false" tIns="0" lIns="0" bIns="0" rIns="0">
            <a:spAutoFit/>
          </a:bodyPr>
          <a:lstStyle/>
          <a:p>
            <a:pPr algn="ctr">
              <a:lnSpc>
                <a:spcPts val="9100"/>
              </a:lnSpc>
              <a:spcBef>
                <a:spcPct val="0"/>
              </a:spcBef>
            </a:pPr>
            <a:r>
              <a:rPr lang="en-US" b="true" sz="6500">
                <a:solidFill>
                  <a:srgbClr val="000000"/>
                </a:solidFill>
                <a:latin typeface="ITC Avant Garde Gothic Bold"/>
                <a:ea typeface="ITC Avant Garde Gothic Bold"/>
                <a:cs typeface="ITC Avant Garde Gothic Bold"/>
                <a:sym typeface="ITC Avant Garde Gothic Bold"/>
              </a:rPr>
              <a:t>Q-LEARNING ALGORITHM</a:t>
            </a:r>
          </a:p>
        </p:txBody>
      </p:sp>
      <p:sp>
        <p:nvSpPr>
          <p:cNvPr name="TextBox 5" id="5"/>
          <p:cNvSpPr txBox="true"/>
          <p:nvPr/>
        </p:nvSpPr>
        <p:spPr>
          <a:xfrm rot="0">
            <a:off x="2446582" y="7629529"/>
            <a:ext cx="12791350" cy="1628771"/>
          </a:xfrm>
          <a:prstGeom prst="rect">
            <a:avLst/>
          </a:prstGeom>
        </p:spPr>
        <p:txBody>
          <a:bodyPr anchor="t" rtlCol="false" tIns="0" lIns="0" bIns="0" rIns="0">
            <a:spAutoFit/>
          </a:bodyPr>
          <a:lstStyle/>
          <a:p>
            <a:pPr algn="ctr">
              <a:lnSpc>
                <a:spcPts val="2100"/>
              </a:lnSpc>
              <a:spcBef>
                <a:spcPct val="0"/>
              </a:spcBef>
            </a:pPr>
            <a:r>
              <a:rPr lang="en-US" b="true" sz="1500">
                <a:solidFill>
                  <a:srgbClr val="000000"/>
                </a:solidFill>
                <a:latin typeface="ITC Avant Garde Gothic Bold"/>
                <a:ea typeface="ITC Avant Garde Gothic Bold"/>
                <a:cs typeface="ITC Avant Garde Gothic Bold"/>
                <a:sym typeface="ITC Avant Garde Gothic Bold"/>
              </a:rPr>
              <a:t>Q-LEARNING  IS A REINFORCEMENT LEARNING METHOD USED TO OPTIMIZE TRAFFIC CONGESTION BY ENABLING TRAFFIC SIGNALS TO LEARN THE BEST CONTROL STRATEGIES OVER TIME. EACH INTERSECTION ACTS AS AN AGENT THAT OBSERVES ITS CURRENT TRAFFIC STATE AND SELECTS ACTIONS (LIKE CHANGING LIGHT PHASES) BASED ON POTENTIAL REWARDS, SUCH AS REDUCED WAIT TIMES. AS THE AGENT INTERACTS WITH ITS ENVIRONMENT, IT UPDATES ITS Q-VALUES, CONTINUOUSLY IMPROVING ITS DECISION-MAKING TO ENHANCE OVERALL TRAFFIC FLOW. THIS DYNAMIC ADJUSTMENT HELPS ALLEVIATE CONGESTION AND ADAPT TO REAL-TIME TRAFFIC CONDITIONS EFFECTIVELY.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E6FF"/>
        </a:solidFill>
      </p:bgPr>
    </p:bg>
    <p:spTree>
      <p:nvGrpSpPr>
        <p:cNvPr id="1" name=""/>
        <p:cNvGrpSpPr/>
        <p:nvPr/>
      </p:nvGrpSpPr>
      <p:grpSpPr>
        <a:xfrm>
          <a:off x="0" y="0"/>
          <a:ext cx="0" cy="0"/>
          <a:chOff x="0" y="0"/>
          <a:chExt cx="0" cy="0"/>
        </a:xfrm>
      </p:grpSpPr>
      <p:sp>
        <p:nvSpPr>
          <p:cNvPr name="Freeform 2" id="2"/>
          <p:cNvSpPr/>
          <p:nvPr/>
        </p:nvSpPr>
        <p:spPr>
          <a:xfrm flipH="true" flipV="false" rot="5400000">
            <a:off x="-47625" y="8239125"/>
            <a:ext cx="2019300" cy="2019300"/>
          </a:xfrm>
          <a:custGeom>
            <a:avLst/>
            <a:gdLst/>
            <a:ahLst/>
            <a:cxnLst/>
            <a:rect r="r" b="b" t="t" l="l"/>
            <a:pathLst>
              <a:path h="2019300" w="2019300">
                <a:moveTo>
                  <a:pt x="2019300" y="0"/>
                </a:moveTo>
                <a:lnTo>
                  <a:pt x="0" y="0"/>
                </a:lnTo>
                <a:lnTo>
                  <a:pt x="0" y="2019300"/>
                </a:lnTo>
                <a:lnTo>
                  <a:pt x="2019300" y="2019300"/>
                </a:lnTo>
                <a:lnTo>
                  <a:pt x="20193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6249650" y="0"/>
            <a:ext cx="2019300" cy="2019300"/>
          </a:xfrm>
          <a:custGeom>
            <a:avLst/>
            <a:gdLst/>
            <a:ahLst/>
            <a:cxnLst/>
            <a:rect r="r" b="b" t="t" l="l"/>
            <a:pathLst>
              <a:path h="2019300" w="2019300">
                <a:moveTo>
                  <a:pt x="2019300" y="2019300"/>
                </a:moveTo>
                <a:lnTo>
                  <a:pt x="0" y="2019300"/>
                </a:lnTo>
                <a:lnTo>
                  <a:pt x="0" y="0"/>
                </a:lnTo>
                <a:lnTo>
                  <a:pt x="2019300" y="0"/>
                </a:lnTo>
                <a:lnTo>
                  <a:pt x="2019300" y="20193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760" y="365463"/>
            <a:ext cx="2037880" cy="663237"/>
          </a:xfrm>
          <a:custGeom>
            <a:avLst/>
            <a:gdLst/>
            <a:ahLst/>
            <a:cxnLst/>
            <a:rect r="r" b="b" t="t" l="l"/>
            <a:pathLst>
              <a:path h="663237" w="2037880">
                <a:moveTo>
                  <a:pt x="0" y="0"/>
                </a:moveTo>
                <a:lnTo>
                  <a:pt x="2037880" y="0"/>
                </a:lnTo>
                <a:lnTo>
                  <a:pt x="2037880" y="663237"/>
                </a:lnTo>
                <a:lnTo>
                  <a:pt x="0" y="663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25392" y="9258300"/>
            <a:ext cx="2543558" cy="827812"/>
          </a:xfrm>
          <a:custGeom>
            <a:avLst/>
            <a:gdLst/>
            <a:ahLst/>
            <a:cxnLst/>
            <a:rect r="r" b="b" t="t" l="l"/>
            <a:pathLst>
              <a:path h="827812" w="2543558">
                <a:moveTo>
                  <a:pt x="0" y="0"/>
                </a:moveTo>
                <a:lnTo>
                  <a:pt x="2543558" y="0"/>
                </a:lnTo>
                <a:lnTo>
                  <a:pt x="2543558" y="827812"/>
                </a:lnTo>
                <a:lnTo>
                  <a:pt x="0" y="827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485976" y="439906"/>
            <a:ext cx="13415049" cy="2397125"/>
          </a:xfrm>
          <a:prstGeom prst="rect">
            <a:avLst/>
          </a:prstGeom>
        </p:spPr>
        <p:txBody>
          <a:bodyPr anchor="t" rtlCol="false" tIns="0" lIns="0" bIns="0" rIns="0">
            <a:spAutoFit/>
          </a:bodyPr>
          <a:lstStyle/>
          <a:p>
            <a:pPr algn="ctr">
              <a:lnSpc>
                <a:spcPts val="9100"/>
              </a:lnSpc>
            </a:pPr>
            <a:r>
              <a:rPr lang="en-US" b="true" sz="6500">
                <a:solidFill>
                  <a:srgbClr val="000000"/>
                </a:solidFill>
                <a:latin typeface="ITC Avant Garde Gothic Bold"/>
                <a:ea typeface="ITC Avant Garde Gothic Bold"/>
                <a:cs typeface="ITC Avant Garde Gothic Bold"/>
                <a:sym typeface="ITC Avant Garde Gothic Bold"/>
              </a:rPr>
              <a:t>ADJUST SIGNAL TIMINGS BASED ON TIME OF DAY</a:t>
            </a:r>
          </a:p>
        </p:txBody>
      </p:sp>
      <p:sp>
        <p:nvSpPr>
          <p:cNvPr name="TextBox 7" id="7"/>
          <p:cNvSpPr txBox="true"/>
          <p:nvPr/>
        </p:nvSpPr>
        <p:spPr>
          <a:xfrm rot="0">
            <a:off x="769739" y="2811462"/>
            <a:ext cx="17152763" cy="7113562"/>
          </a:xfrm>
          <a:prstGeom prst="rect">
            <a:avLst/>
          </a:prstGeom>
        </p:spPr>
        <p:txBody>
          <a:bodyPr anchor="t" rtlCol="false" tIns="0" lIns="0" bIns="0" rIns="0">
            <a:spAutoFit/>
          </a:bodyPr>
          <a:lstStyle/>
          <a:p>
            <a:pPr algn="just">
              <a:lnSpc>
                <a:spcPts val="2608"/>
              </a:lnSpc>
            </a:pPr>
            <a:r>
              <a:rPr lang="en-US" sz="1863" b="true">
                <a:solidFill>
                  <a:srgbClr val="000000"/>
                </a:solidFill>
                <a:latin typeface="ITC Avant Garde Gothic Bold"/>
                <a:ea typeface="ITC Avant Garde Gothic Bold"/>
                <a:cs typeface="ITC Avant Garde Gothic Bold"/>
                <a:sym typeface="ITC Avant Garde Gothic Bold"/>
              </a:rPr>
              <a:t>Problem: </a:t>
            </a:r>
          </a:p>
          <a:p>
            <a:pPr algn="just">
              <a:lnSpc>
                <a:spcPts val="2608"/>
              </a:lnSpc>
            </a:pPr>
            <a:r>
              <a:rPr lang="en-US" sz="1863" b="true">
                <a:solidFill>
                  <a:srgbClr val="000000"/>
                </a:solidFill>
                <a:latin typeface="ITC Avant Garde Gothic Bold"/>
                <a:ea typeface="ITC Avant Garde Gothic Bold"/>
                <a:cs typeface="ITC Avant Garde Gothic Bold"/>
                <a:sym typeface="ITC Avant Garde Gothic Bold"/>
              </a:rPr>
              <a:t>     </a:t>
            </a:r>
            <a:r>
              <a:rPr lang="en-US" sz="1863" b="true">
                <a:solidFill>
                  <a:srgbClr val="000000"/>
                </a:solidFill>
                <a:latin typeface="ITC Avant Garde Gothic Bold"/>
                <a:ea typeface="ITC Avant Garde Gothic Bold"/>
                <a:cs typeface="ITC Avant Garde Gothic Bold"/>
                <a:sym typeface="ITC Avant Garde Gothic Bold"/>
              </a:rPr>
              <a:t>Traffic signal settings often fail to reflect traffic volume variations throughout the day (e.g., rush hours vs. late night).</a:t>
            </a:r>
          </a:p>
          <a:p>
            <a:pPr algn="just">
              <a:lnSpc>
                <a:spcPts val="2608"/>
              </a:lnSpc>
            </a:pPr>
          </a:p>
          <a:p>
            <a:pPr algn="just">
              <a:lnSpc>
                <a:spcPts val="2608"/>
              </a:lnSpc>
            </a:pPr>
            <a:r>
              <a:rPr lang="en-US" sz="1863" b="true">
                <a:solidFill>
                  <a:srgbClr val="000000"/>
                </a:solidFill>
                <a:latin typeface="ITC Avant Garde Gothic Bold"/>
                <a:ea typeface="ITC Avant Garde Gothic Bold"/>
                <a:cs typeface="ITC Avant Garde Gothic Bold"/>
                <a:sym typeface="ITC Avant Garde Gothic Bold"/>
              </a:rPr>
              <a:t>Solution: </a:t>
            </a:r>
          </a:p>
          <a:p>
            <a:pPr algn="just">
              <a:lnSpc>
                <a:spcPts val="2608"/>
              </a:lnSpc>
            </a:pPr>
            <a:r>
              <a:rPr lang="en-US" sz="1863" b="true">
                <a:solidFill>
                  <a:srgbClr val="000000"/>
                </a:solidFill>
                <a:latin typeface="ITC Avant Garde Gothic Bold"/>
                <a:ea typeface="ITC Avant Garde Gothic Bold"/>
                <a:cs typeface="ITC Avant Garde Gothic Bold"/>
                <a:sym typeface="ITC Avant Garde Gothic Bold"/>
              </a:rPr>
              <a:t>      Traffic Volume Variation Recognition:</a:t>
            </a:r>
          </a:p>
          <a:p>
            <a:pPr algn="just" marL="402325" indent="-201163" lvl="1">
              <a:lnSpc>
                <a:spcPts val="2608"/>
              </a:lnSpc>
              <a:buFont typeface="Arial"/>
              <a:buChar char="•"/>
            </a:pPr>
            <a:r>
              <a:rPr lang="en-US" b="true" sz="1863">
                <a:solidFill>
                  <a:srgbClr val="000000"/>
                </a:solidFill>
                <a:latin typeface="ITC Avant Garde Gothic Bold"/>
                <a:ea typeface="ITC Avant Garde Gothic Bold"/>
                <a:cs typeface="ITC Avant Garde Gothic Bold"/>
                <a:sym typeface="ITC Avant Garde Gothic Bold"/>
              </a:rPr>
              <a:t>Adaptive Traffic Flow Management: The system identifies high-volume periods like morning and evening rush hours and low-volume periods like late-night hours, and optimizes signal timings to suit the conditions. For example:</a:t>
            </a:r>
          </a:p>
          <a:p>
            <a:pPr algn="just" marL="804651" indent="-268217" lvl="2">
              <a:lnSpc>
                <a:spcPts val="2608"/>
              </a:lnSpc>
              <a:buFont typeface="Arial"/>
              <a:buChar char="⚬"/>
            </a:pPr>
            <a:r>
              <a:rPr lang="en-US" b="true" sz="1863">
                <a:solidFill>
                  <a:srgbClr val="000000"/>
                </a:solidFill>
                <a:latin typeface="ITC Avant Garde Gothic Bold"/>
                <a:ea typeface="ITC Avant Garde Gothic Bold"/>
                <a:cs typeface="ITC Avant Garde Gothic Bold"/>
                <a:sym typeface="ITC Avant Garde Gothic Bold"/>
              </a:rPr>
              <a:t>Rush Hours: Longer green light durations on major lanes to reduce congestion.</a:t>
            </a:r>
          </a:p>
          <a:p>
            <a:pPr algn="just" marL="804651" indent="-268217" lvl="2">
              <a:lnSpc>
                <a:spcPts val="2608"/>
              </a:lnSpc>
              <a:buFont typeface="Arial"/>
              <a:buChar char="⚬"/>
            </a:pPr>
            <a:r>
              <a:rPr lang="en-US" b="true" sz="1863">
                <a:solidFill>
                  <a:srgbClr val="000000"/>
                </a:solidFill>
                <a:latin typeface="ITC Avant Garde Gothic Bold"/>
                <a:ea typeface="ITC Avant Garde Gothic Bold"/>
                <a:cs typeface="ITC Avant Garde Gothic Bold"/>
                <a:sym typeface="ITC Avant Garde Gothic Bold"/>
              </a:rPr>
              <a:t>Late Night: Shorter green lights for quick clearance when fewer vehicles are on the road.</a:t>
            </a:r>
          </a:p>
          <a:p>
            <a:pPr algn="just" marL="402325" indent="-201163" lvl="1">
              <a:lnSpc>
                <a:spcPts val="2608"/>
              </a:lnSpc>
              <a:buFont typeface="Arial"/>
              <a:buChar char="•"/>
            </a:pPr>
            <a:r>
              <a:rPr lang="en-US" b="true" sz="1863">
                <a:solidFill>
                  <a:srgbClr val="000000"/>
                </a:solidFill>
                <a:latin typeface="ITC Avant Garde Gothic Bold"/>
                <a:ea typeface="ITC Avant Garde Gothic Bold"/>
                <a:cs typeface="ITC Avant Garde Gothic Bold"/>
                <a:sym typeface="ITC Avant Garde Gothic Bold"/>
              </a:rPr>
              <a:t>Dynamic Traffic Signal Optimization with Machine Learning:</a:t>
            </a:r>
          </a:p>
          <a:p>
            <a:pPr algn="just" marL="804651" indent="-268217" lvl="2">
              <a:lnSpc>
                <a:spcPts val="2608"/>
              </a:lnSpc>
              <a:buFont typeface="Arial"/>
              <a:buChar char="⚬"/>
            </a:pPr>
            <a:r>
              <a:rPr lang="en-US" b="true" sz="1863">
                <a:solidFill>
                  <a:srgbClr val="000000"/>
                </a:solidFill>
                <a:latin typeface="ITC Avant Garde Gothic Bold"/>
                <a:ea typeface="ITC Avant Garde Gothic Bold"/>
                <a:cs typeface="ITC Avant Garde Gothic Bold"/>
                <a:sym typeface="ITC Avant Garde Gothic Bold"/>
              </a:rPr>
              <a:t>Deep Q-Learning Agent: Learns traffic patterns in real time and adjusts traffic light phases accordingly.</a:t>
            </a:r>
          </a:p>
          <a:p>
            <a:pPr algn="just" marL="804651" indent="-268217" lvl="2">
              <a:lnSpc>
                <a:spcPts val="2608"/>
              </a:lnSpc>
              <a:buFont typeface="Arial"/>
              <a:buChar char="⚬"/>
            </a:pPr>
            <a:r>
              <a:rPr lang="en-US" b="true" sz="1863">
                <a:solidFill>
                  <a:srgbClr val="000000"/>
                </a:solidFill>
                <a:latin typeface="ITC Avant Garde Gothic Bold"/>
                <a:ea typeface="ITC Avant Garde Gothic Bold"/>
                <a:cs typeface="ITC Avant Garde Gothic Bold"/>
                <a:sym typeface="ITC Avant Garde Gothic Bold"/>
              </a:rPr>
              <a:t>Time-of-Day Adjustments: The system uses machine learning models to recognize daily traffic patterns, such as heavier traffic during rush hours and lighter traffic at night. By learning from these variations, the system adjusts traffic light settings dynamically throughout the day.</a:t>
            </a:r>
          </a:p>
          <a:p>
            <a:pPr algn="just" marL="402325" indent="-201163" lvl="1">
              <a:lnSpc>
                <a:spcPts val="2608"/>
              </a:lnSpc>
              <a:buFont typeface="Arial"/>
              <a:buChar char="•"/>
            </a:pPr>
            <a:r>
              <a:rPr lang="en-US" b="true" sz="1863">
                <a:solidFill>
                  <a:srgbClr val="000000"/>
                </a:solidFill>
                <a:latin typeface="ITC Avant Garde Gothic Bold"/>
                <a:ea typeface="ITC Avant Garde Gothic Bold"/>
                <a:cs typeface="ITC Avant Garde Gothic Bold"/>
                <a:sym typeface="ITC Avant Garde Gothic Bold"/>
              </a:rPr>
              <a:t>GPS-Based Vehicle Detection and Prediction:</a:t>
            </a:r>
          </a:p>
          <a:p>
            <a:pPr algn="just" marL="804651" indent="-268217" lvl="2">
              <a:lnSpc>
                <a:spcPts val="2608"/>
              </a:lnSpc>
              <a:buFont typeface="Arial"/>
              <a:buChar char="⚬"/>
            </a:pPr>
            <a:r>
              <a:rPr lang="en-US" b="true" sz="1863">
                <a:solidFill>
                  <a:srgbClr val="000000"/>
                </a:solidFill>
                <a:latin typeface="ITC Avant Garde Gothic Bold"/>
                <a:ea typeface="ITC Avant Garde Gothic Bold"/>
                <a:cs typeface="ITC Avant Garde Gothic Bold"/>
                <a:sym typeface="ITC Avant Garde Gothic Bold"/>
              </a:rPr>
              <a:t>Real-Time Adjustments: By detecting vehicle positions using GPS and pre-determined vehicle detection methods, the system adjusts signal timings based on actual traffic density. This ensures that traffic lights reflect current conditions rather than following a static schedule.</a:t>
            </a:r>
          </a:p>
          <a:p>
            <a:pPr algn="just">
              <a:lnSpc>
                <a:spcPts val="2608"/>
              </a:lnSpc>
            </a:pPr>
          </a:p>
          <a:p>
            <a:pPr algn="just">
              <a:lnSpc>
                <a:spcPts val="2608"/>
              </a:lnSpc>
            </a:pPr>
          </a:p>
          <a:p>
            <a:pPr algn="just">
              <a:lnSpc>
                <a:spcPts val="260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E6FF"/>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9050" y="8248650"/>
            <a:ext cx="2019300" cy="2019300"/>
          </a:xfrm>
          <a:custGeom>
            <a:avLst/>
            <a:gdLst/>
            <a:ahLst/>
            <a:cxnLst/>
            <a:rect r="r" b="b" t="t" l="l"/>
            <a:pathLst>
              <a:path h="2019300" w="2019300">
                <a:moveTo>
                  <a:pt x="2019300" y="0"/>
                </a:moveTo>
                <a:lnTo>
                  <a:pt x="0" y="0"/>
                </a:lnTo>
                <a:lnTo>
                  <a:pt x="0" y="2019300"/>
                </a:lnTo>
                <a:lnTo>
                  <a:pt x="2019300" y="2019300"/>
                </a:lnTo>
                <a:lnTo>
                  <a:pt x="20193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6249650" y="0"/>
            <a:ext cx="2019300" cy="2019300"/>
          </a:xfrm>
          <a:custGeom>
            <a:avLst/>
            <a:gdLst/>
            <a:ahLst/>
            <a:cxnLst/>
            <a:rect r="r" b="b" t="t" l="l"/>
            <a:pathLst>
              <a:path h="2019300" w="2019300">
                <a:moveTo>
                  <a:pt x="2019300" y="2019300"/>
                </a:moveTo>
                <a:lnTo>
                  <a:pt x="0" y="2019300"/>
                </a:lnTo>
                <a:lnTo>
                  <a:pt x="0" y="0"/>
                </a:lnTo>
                <a:lnTo>
                  <a:pt x="2019300" y="0"/>
                </a:lnTo>
                <a:lnTo>
                  <a:pt x="2019300" y="20193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7798" y="346413"/>
            <a:ext cx="2037880" cy="663237"/>
          </a:xfrm>
          <a:custGeom>
            <a:avLst/>
            <a:gdLst/>
            <a:ahLst/>
            <a:cxnLst/>
            <a:rect r="r" b="b" t="t" l="l"/>
            <a:pathLst>
              <a:path h="663237" w="2037880">
                <a:moveTo>
                  <a:pt x="0" y="0"/>
                </a:moveTo>
                <a:lnTo>
                  <a:pt x="2037880" y="0"/>
                </a:lnTo>
                <a:lnTo>
                  <a:pt x="2037880" y="663237"/>
                </a:lnTo>
                <a:lnTo>
                  <a:pt x="0" y="663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44442" y="9144678"/>
            <a:ext cx="2543558" cy="827812"/>
          </a:xfrm>
          <a:custGeom>
            <a:avLst/>
            <a:gdLst/>
            <a:ahLst/>
            <a:cxnLst/>
            <a:rect r="r" b="b" t="t" l="l"/>
            <a:pathLst>
              <a:path h="827812" w="2543558">
                <a:moveTo>
                  <a:pt x="0" y="0"/>
                </a:moveTo>
                <a:lnTo>
                  <a:pt x="2543558" y="0"/>
                </a:lnTo>
                <a:lnTo>
                  <a:pt x="2543558" y="827812"/>
                </a:lnTo>
                <a:lnTo>
                  <a:pt x="0" y="827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71822" y="417800"/>
            <a:ext cx="13324945" cy="2387600"/>
          </a:xfrm>
          <a:prstGeom prst="rect">
            <a:avLst/>
          </a:prstGeom>
        </p:spPr>
        <p:txBody>
          <a:bodyPr anchor="t" rtlCol="false" tIns="0" lIns="0" bIns="0" rIns="0">
            <a:spAutoFit/>
          </a:bodyPr>
          <a:lstStyle/>
          <a:p>
            <a:pPr algn="ctr">
              <a:lnSpc>
                <a:spcPts val="9099"/>
              </a:lnSpc>
            </a:pPr>
            <a:r>
              <a:rPr lang="en-US" b="true" sz="6499">
                <a:solidFill>
                  <a:srgbClr val="000000"/>
                </a:solidFill>
                <a:latin typeface="ITC Avant Garde Gothic Bold"/>
                <a:ea typeface="ITC Avant Garde Gothic Bold"/>
                <a:cs typeface="ITC Avant Garde Gothic Bold"/>
                <a:sym typeface="ITC Avant Garde Gothic Bold"/>
              </a:rPr>
              <a:t> IMPROVING OVERALL TRAFFIC FLOW</a:t>
            </a:r>
          </a:p>
        </p:txBody>
      </p:sp>
      <p:sp>
        <p:nvSpPr>
          <p:cNvPr name="TextBox 7" id="7"/>
          <p:cNvSpPr txBox="true"/>
          <p:nvPr/>
        </p:nvSpPr>
        <p:spPr>
          <a:xfrm rot="0">
            <a:off x="1627959" y="3093929"/>
            <a:ext cx="15976132" cy="48482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ITC Avant Garde Gothic Bold"/>
                <a:ea typeface="ITC Avant Garde Gothic Bold"/>
                <a:cs typeface="ITC Avant Garde Gothic Bold"/>
                <a:sym typeface="ITC Avant Garde Gothic Bold"/>
              </a:rPr>
              <a:t>PROBLEM: </a:t>
            </a:r>
          </a:p>
          <a:p>
            <a:pPr algn="ctr">
              <a:lnSpc>
                <a:spcPts val="4200"/>
              </a:lnSpc>
              <a:spcBef>
                <a:spcPct val="0"/>
              </a:spcBef>
            </a:pPr>
            <a:r>
              <a:rPr lang="en-US" b="true" sz="3000">
                <a:solidFill>
                  <a:srgbClr val="000000"/>
                </a:solidFill>
                <a:latin typeface="ITC Avant Garde Gothic Bold"/>
                <a:ea typeface="ITC Avant Garde Gothic Bold"/>
                <a:cs typeface="ITC Avant Garde Gothic Bold"/>
                <a:sym typeface="ITC Avant Garde Gothic Bold"/>
              </a:rPr>
              <a:t> TRAFFIC SIGNAL TIMINGS ARE OFTEN STATIC AND DON’T RESPOND TO REAL-TIME TRAFFIC FLUCTUATIONS.</a:t>
            </a:r>
          </a:p>
          <a:p>
            <a:pPr algn="ctr">
              <a:lnSpc>
                <a:spcPts val="4200"/>
              </a:lnSpc>
              <a:spcBef>
                <a:spcPct val="0"/>
              </a:spcBef>
            </a:pPr>
            <a:r>
              <a:rPr lang="en-US" b="true" sz="3000">
                <a:solidFill>
                  <a:srgbClr val="000000"/>
                </a:solidFill>
                <a:latin typeface="ITC Avant Garde Gothic Bold"/>
                <a:ea typeface="ITC Avant Garde Gothic Bold"/>
                <a:cs typeface="ITC Avant Garde Gothic Bold"/>
                <a:sym typeface="ITC Avant Garde Gothic Bold"/>
              </a:rPr>
              <a:t>SOLUTION: </a:t>
            </a:r>
          </a:p>
          <a:p>
            <a:pPr algn="ctr">
              <a:lnSpc>
                <a:spcPts val="4200"/>
              </a:lnSpc>
              <a:spcBef>
                <a:spcPct val="0"/>
              </a:spcBef>
            </a:pPr>
            <a:r>
              <a:rPr lang="en-US" b="true" sz="3000">
                <a:solidFill>
                  <a:srgbClr val="000000"/>
                </a:solidFill>
                <a:latin typeface="ITC Avant Garde Gothic Bold"/>
                <a:ea typeface="ITC Avant Garde Gothic Bold"/>
                <a:cs typeface="ITC Avant Garde Gothic Bold"/>
                <a:sym typeface="ITC Avant Garde Gothic Bold"/>
              </a:rPr>
              <a:t>USE MACHINE LEARNING ALGORITHMS TO MONITOR AND ANALYZE TRAFFIC FLOW THROUGH SENSORS OR CAMERA DATA.</a:t>
            </a:r>
          </a:p>
          <a:p>
            <a:pPr algn="ctr">
              <a:lnSpc>
                <a:spcPts val="4200"/>
              </a:lnSpc>
              <a:spcBef>
                <a:spcPct val="0"/>
              </a:spcBef>
            </a:pPr>
            <a:r>
              <a:rPr lang="en-US" b="true" sz="3000">
                <a:solidFill>
                  <a:srgbClr val="000000"/>
                </a:solidFill>
                <a:latin typeface="ITC Avant Garde Gothic Bold"/>
                <a:ea typeface="ITC Avant Garde Gothic Bold"/>
                <a:cs typeface="ITC Avant Garde Gothic Bold"/>
                <a:sym typeface="ITC Avant Garde Gothic Bold"/>
              </a:rPr>
              <a:t>IDENTIFY PEAK AND OFF-PEAK HOURS.</a:t>
            </a:r>
          </a:p>
          <a:p>
            <a:pPr algn="ctr">
              <a:lnSpc>
                <a:spcPts val="4200"/>
              </a:lnSpc>
              <a:spcBef>
                <a:spcPct val="0"/>
              </a:spcBef>
            </a:pPr>
            <a:r>
              <a:rPr lang="en-US" b="true" sz="3000">
                <a:solidFill>
                  <a:srgbClr val="000000"/>
                </a:solidFill>
                <a:latin typeface="ITC Avant Garde Gothic Bold"/>
                <a:ea typeface="ITC Avant Garde Gothic Bold"/>
                <a:cs typeface="ITC Avant Garde Gothic Bold"/>
                <a:sym typeface="ITC Avant Garde Gothic Bold"/>
              </a:rPr>
              <a:t>ADJUST TIMINGS DYNAMICALLY IN RESPONSE TO REAL-TIME TRAFFIC DATA.</a:t>
            </a:r>
          </a:p>
          <a:p>
            <a:pPr algn="ctr">
              <a:lnSpc>
                <a:spcPts val="4200"/>
              </a:lnSpc>
              <a:spcBef>
                <a:spcPct val="0"/>
              </a:spcBef>
            </a:pPr>
            <a:r>
              <a:rPr lang="en-US" b="true" sz="3000">
                <a:solidFill>
                  <a:srgbClr val="000000"/>
                </a:solidFill>
                <a:latin typeface="ITC Avant Garde Gothic Bold"/>
                <a:ea typeface="ITC Avant Garde Gothic Bold"/>
                <a:cs typeface="ITC Avant Garde Gothic Bold"/>
                <a:sym typeface="ITC Avant Garde Gothic Bold"/>
              </a:rPr>
              <a:t>ALGORITHMS CAN PREDICT TRAFFIC BUILDUP AND ADJUST SIGNALS PREEMPTIVELY.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E6FF"/>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9050" y="8248650"/>
            <a:ext cx="2019300" cy="2019300"/>
          </a:xfrm>
          <a:custGeom>
            <a:avLst/>
            <a:gdLst/>
            <a:ahLst/>
            <a:cxnLst/>
            <a:rect r="r" b="b" t="t" l="l"/>
            <a:pathLst>
              <a:path h="2019300" w="2019300">
                <a:moveTo>
                  <a:pt x="2019300" y="0"/>
                </a:moveTo>
                <a:lnTo>
                  <a:pt x="0" y="0"/>
                </a:lnTo>
                <a:lnTo>
                  <a:pt x="0" y="2019300"/>
                </a:lnTo>
                <a:lnTo>
                  <a:pt x="2019300" y="2019300"/>
                </a:lnTo>
                <a:lnTo>
                  <a:pt x="20193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6249650" y="0"/>
            <a:ext cx="2019300" cy="2019300"/>
          </a:xfrm>
          <a:custGeom>
            <a:avLst/>
            <a:gdLst/>
            <a:ahLst/>
            <a:cxnLst/>
            <a:rect r="r" b="b" t="t" l="l"/>
            <a:pathLst>
              <a:path h="2019300" w="2019300">
                <a:moveTo>
                  <a:pt x="2019300" y="2019300"/>
                </a:moveTo>
                <a:lnTo>
                  <a:pt x="0" y="2019300"/>
                </a:lnTo>
                <a:lnTo>
                  <a:pt x="0" y="0"/>
                </a:lnTo>
                <a:lnTo>
                  <a:pt x="2019300" y="0"/>
                </a:lnTo>
                <a:lnTo>
                  <a:pt x="2019300" y="20193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7798" y="346413"/>
            <a:ext cx="2037880" cy="663237"/>
          </a:xfrm>
          <a:custGeom>
            <a:avLst/>
            <a:gdLst/>
            <a:ahLst/>
            <a:cxnLst/>
            <a:rect r="r" b="b" t="t" l="l"/>
            <a:pathLst>
              <a:path h="663237" w="2037880">
                <a:moveTo>
                  <a:pt x="0" y="0"/>
                </a:moveTo>
                <a:lnTo>
                  <a:pt x="2037880" y="0"/>
                </a:lnTo>
                <a:lnTo>
                  <a:pt x="2037880" y="663237"/>
                </a:lnTo>
                <a:lnTo>
                  <a:pt x="0" y="663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44442" y="9144678"/>
            <a:ext cx="2543558" cy="827812"/>
          </a:xfrm>
          <a:custGeom>
            <a:avLst/>
            <a:gdLst/>
            <a:ahLst/>
            <a:cxnLst/>
            <a:rect r="r" b="b" t="t" l="l"/>
            <a:pathLst>
              <a:path h="827812" w="2543558">
                <a:moveTo>
                  <a:pt x="0" y="0"/>
                </a:moveTo>
                <a:lnTo>
                  <a:pt x="2543558" y="0"/>
                </a:lnTo>
                <a:lnTo>
                  <a:pt x="2543558" y="827812"/>
                </a:lnTo>
                <a:lnTo>
                  <a:pt x="0" y="827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71822" y="417800"/>
            <a:ext cx="13324945" cy="2387600"/>
          </a:xfrm>
          <a:prstGeom prst="rect">
            <a:avLst/>
          </a:prstGeom>
        </p:spPr>
        <p:txBody>
          <a:bodyPr anchor="t" rtlCol="false" tIns="0" lIns="0" bIns="0" rIns="0">
            <a:spAutoFit/>
          </a:bodyPr>
          <a:lstStyle/>
          <a:p>
            <a:pPr algn="ctr">
              <a:lnSpc>
                <a:spcPts val="9099"/>
              </a:lnSpc>
            </a:pPr>
            <a:r>
              <a:rPr lang="en-US" b="true" sz="6499">
                <a:solidFill>
                  <a:srgbClr val="000000"/>
                </a:solidFill>
                <a:latin typeface="ITC Avant Garde Gothic Bold"/>
                <a:ea typeface="ITC Avant Garde Gothic Bold"/>
                <a:cs typeface="ITC Avant Garde Gothic Bold"/>
                <a:sym typeface="ITC Avant Garde Gothic Bold"/>
              </a:rPr>
              <a:t> IMPROVING OVERALL TRAFFIC FLOW</a:t>
            </a:r>
          </a:p>
        </p:txBody>
      </p:sp>
      <p:sp>
        <p:nvSpPr>
          <p:cNvPr name="TextBox 7" id="7"/>
          <p:cNvSpPr txBox="true"/>
          <p:nvPr/>
        </p:nvSpPr>
        <p:spPr>
          <a:xfrm rot="0">
            <a:off x="1176738" y="2584548"/>
            <a:ext cx="16275788" cy="7387942"/>
          </a:xfrm>
          <a:prstGeom prst="rect">
            <a:avLst/>
          </a:prstGeom>
        </p:spPr>
        <p:txBody>
          <a:bodyPr anchor="t" rtlCol="false" tIns="0" lIns="0" bIns="0" rIns="0">
            <a:spAutoFit/>
          </a:bodyPr>
          <a:lstStyle/>
          <a:p>
            <a:pPr algn="just">
              <a:lnSpc>
                <a:spcPts val="2815"/>
              </a:lnSpc>
            </a:pPr>
            <a:r>
              <a:rPr lang="en-US" sz="2011" b="true">
                <a:solidFill>
                  <a:srgbClr val="000000"/>
                </a:solidFill>
                <a:latin typeface="ITC Avant Garde Gothic Bold"/>
                <a:ea typeface="ITC Avant Garde Gothic Bold"/>
                <a:cs typeface="ITC Avant Garde Gothic Bold"/>
                <a:sym typeface="ITC Avant Garde Gothic Bold"/>
              </a:rPr>
              <a:t>1. Multi-Intersection Coordination</a:t>
            </a:r>
          </a:p>
          <a:p>
            <a:pPr algn="just" marL="434204" indent="-217102" lvl="1">
              <a:lnSpc>
                <a:spcPts val="2815"/>
              </a:lnSpc>
              <a:buFont typeface="Arial"/>
              <a:buChar char="•"/>
            </a:pPr>
            <a:r>
              <a:rPr lang="en-US" b="true" sz="2011">
                <a:solidFill>
                  <a:srgbClr val="000000"/>
                </a:solidFill>
                <a:latin typeface="ITC Avant Garde Gothic Bold"/>
                <a:ea typeface="ITC Avant Garde Gothic Bold"/>
                <a:cs typeface="ITC Avant Garde Gothic Bold"/>
                <a:sym typeface="ITC Avant Garde Gothic Bold"/>
              </a:rPr>
              <a:t>Innovation: Traffic signals at multiple intersections communicate and adjust timings together to optimize traffic flow over a network.</a:t>
            </a:r>
          </a:p>
          <a:p>
            <a:pPr algn="just" marL="434204" indent="-217102" lvl="1">
              <a:lnSpc>
                <a:spcPts val="2815"/>
              </a:lnSpc>
              <a:buFont typeface="Arial"/>
              <a:buChar char="•"/>
            </a:pPr>
            <a:r>
              <a:rPr lang="en-US" b="true" sz="2011">
                <a:solidFill>
                  <a:srgbClr val="000000"/>
                </a:solidFill>
                <a:latin typeface="ITC Avant Garde Gothic Bold"/>
                <a:ea typeface="ITC Avant Garde Gothic Bold"/>
                <a:cs typeface="ITC Avant Garde Gothic Bold"/>
                <a:sym typeface="ITC Avant Garde Gothic Bold"/>
              </a:rPr>
              <a:t>Benefit: Creates "green waves" for smoother flow across multiple intersections, reducing stops and delays on main roads.</a:t>
            </a:r>
          </a:p>
          <a:p>
            <a:pPr algn="just">
              <a:lnSpc>
                <a:spcPts val="2815"/>
              </a:lnSpc>
            </a:pPr>
            <a:r>
              <a:rPr lang="en-US" sz="2011" b="true">
                <a:solidFill>
                  <a:srgbClr val="000000"/>
                </a:solidFill>
                <a:latin typeface="ITC Avant Garde Gothic Bold"/>
                <a:ea typeface="ITC Avant Garde Gothic Bold"/>
                <a:cs typeface="ITC Avant Garde Gothic Bold"/>
                <a:sym typeface="ITC Avant Garde Gothic Bold"/>
              </a:rPr>
              <a:t>2. Dynamic Lane Optimization</a:t>
            </a:r>
          </a:p>
          <a:p>
            <a:pPr algn="just" marL="434204" indent="-217102" lvl="1">
              <a:lnSpc>
                <a:spcPts val="2815"/>
              </a:lnSpc>
              <a:buFont typeface="Arial"/>
              <a:buChar char="•"/>
            </a:pPr>
            <a:r>
              <a:rPr lang="en-US" b="true" sz="2011">
                <a:solidFill>
                  <a:srgbClr val="000000"/>
                </a:solidFill>
                <a:latin typeface="ITC Avant Garde Gothic Bold"/>
                <a:ea typeface="ITC Avant Garde Gothic Bold"/>
                <a:cs typeface="ITC Avant Garde Gothic Bold"/>
                <a:sym typeface="ITC Avant Garde Gothic Bold"/>
              </a:rPr>
              <a:t>Innovation: Machine learning adjusts signal timings for individual lanes based on vehicle density and type (e.g., buses, trucks).</a:t>
            </a:r>
          </a:p>
          <a:p>
            <a:pPr algn="just" marL="434204" indent="-217102" lvl="1">
              <a:lnSpc>
                <a:spcPts val="2815"/>
              </a:lnSpc>
              <a:buFont typeface="Arial"/>
              <a:buChar char="•"/>
            </a:pPr>
            <a:r>
              <a:rPr lang="en-US" b="true" sz="2011">
                <a:solidFill>
                  <a:srgbClr val="000000"/>
                </a:solidFill>
                <a:latin typeface="ITC Avant Garde Gothic Bold"/>
                <a:ea typeface="ITC Avant Garde Gothic Bold"/>
                <a:cs typeface="ITC Avant Garde Gothic Bold"/>
                <a:sym typeface="ITC Avant Garde Gothic Bold"/>
              </a:rPr>
              <a:t>Benefit: Lanes with more traffic receive longer green times, improving flow for heavy traffic areas while minimizing wait times for others.</a:t>
            </a:r>
          </a:p>
          <a:p>
            <a:pPr algn="just">
              <a:lnSpc>
                <a:spcPts val="2815"/>
              </a:lnSpc>
            </a:pPr>
            <a:r>
              <a:rPr lang="en-US" sz="2011" b="true">
                <a:solidFill>
                  <a:srgbClr val="000000"/>
                </a:solidFill>
                <a:latin typeface="ITC Avant Garde Gothic Bold"/>
                <a:ea typeface="ITC Avant Garde Gothic Bold"/>
                <a:cs typeface="ITC Avant Garde Gothic Bold"/>
                <a:sym typeface="ITC Avant Garde Gothic Bold"/>
              </a:rPr>
              <a:t>3. Predictive Traffic Rerouting</a:t>
            </a:r>
          </a:p>
          <a:p>
            <a:pPr algn="just" marL="434204" indent="-217102" lvl="1">
              <a:lnSpc>
                <a:spcPts val="2815"/>
              </a:lnSpc>
              <a:buFont typeface="Arial"/>
              <a:buChar char="•"/>
            </a:pPr>
            <a:r>
              <a:rPr lang="en-US" b="true" sz="2011">
                <a:solidFill>
                  <a:srgbClr val="000000"/>
                </a:solidFill>
                <a:latin typeface="ITC Avant Garde Gothic Bold"/>
                <a:ea typeface="ITC Avant Garde Gothic Bold"/>
                <a:cs typeface="ITC Avant Garde Gothic Bold"/>
                <a:sym typeface="ITC Avant Garde Gothic Bold"/>
              </a:rPr>
              <a:t>Innovation: Real-time data and predictive algorithms reroute vehicles before congestion occurs, sending alerts to drivers through GPS and Twilio.</a:t>
            </a:r>
          </a:p>
          <a:p>
            <a:pPr algn="just" marL="434204" indent="-217102" lvl="1">
              <a:lnSpc>
                <a:spcPts val="2815"/>
              </a:lnSpc>
              <a:buFont typeface="Arial"/>
              <a:buChar char="•"/>
            </a:pPr>
            <a:r>
              <a:rPr lang="en-US" b="true" sz="2011">
                <a:solidFill>
                  <a:srgbClr val="000000"/>
                </a:solidFill>
                <a:latin typeface="ITC Avant Garde Gothic Bold"/>
                <a:ea typeface="ITC Avant Garde Gothic Bold"/>
                <a:cs typeface="ITC Avant Garde Gothic Bold"/>
                <a:sym typeface="ITC Avant Garde Gothic Bold"/>
              </a:rPr>
              <a:t>Benefit: Proactively reduces traffic build-up and directs vehicles to less congested roads, minimizing bottlenecks.</a:t>
            </a:r>
          </a:p>
          <a:p>
            <a:pPr algn="just">
              <a:lnSpc>
                <a:spcPts val="2815"/>
              </a:lnSpc>
            </a:pPr>
            <a:r>
              <a:rPr lang="en-US" sz="2011" b="true">
                <a:solidFill>
                  <a:srgbClr val="000000"/>
                </a:solidFill>
                <a:latin typeface="ITC Avant Garde Gothic Bold"/>
                <a:ea typeface="ITC Avant Garde Gothic Bold"/>
                <a:cs typeface="ITC Avant Garde Gothic Bold"/>
                <a:sym typeface="ITC Avant Garde Gothic Bold"/>
              </a:rPr>
              <a:t>4. Vehicle-to-Infrastructure (V2I) Communication</a:t>
            </a:r>
          </a:p>
          <a:p>
            <a:pPr algn="just" marL="434204" indent="-217102" lvl="1">
              <a:lnSpc>
                <a:spcPts val="2815"/>
              </a:lnSpc>
              <a:buFont typeface="Arial"/>
              <a:buChar char="•"/>
            </a:pPr>
            <a:r>
              <a:rPr lang="en-US" b="true" sz="2011">
                <a:solidFill>
                  <a:srgbClr val="000000"/>
                </a:solidFill>
                <a:latin typeface="ITC Avant Garde Gothic Bold"/>
                <a:ea typeface="ITC Avant Garde Gothic Bold"/>
                <a:cs typeface="ITC Avant Garde Gothic Bold"/>
                <a:sym typeface="ITC Avant Garde Gothic Bold"/>
              </a:rPr>
              <a:t>Innovation: Connected vehicles share real-time data with traffic signals, allowing them to prioritize certain vehicles (e.g., ambulances, buses) and optimize traffic flow.</a:t>
            </a:r>
          </a:p>
          <a:p>
            <a:pPr algn="just" marL="434204" indent="-217102" lvl="1">
              <a:lnSpc>
                <a:spcPts val="2815"/>
              </a:lnSpc>
              <a:buFont typeface="Arial"/>
              <a:buChar char="•"/>
            </a:pPr>
            <a:r>
              <a:rPr lang="en-US" b="true" sz="2011">
                <a:solidFill>
                  <a:srgbClr val="000000"/>
                </a:solidFill>
                <a:latin typeface="ITC Avant Garde Gothic Bold"/>
                <a:ea typeface="ITC Avant Garde Gothic Bold"/>
                <a:cs typeface="ITC Avant Garde Gothic Bold"/>
                <a:sym typeface="ITC Avant Garde Gothic Bold"/>
              </a:rPr>
              <a:t>Benefit: Improves traffic efficiency by giving priority to critical vehicles, reducing congestion and enhancing mobility for all.</a:t>
            </a:r>
          </a:p>
          <a:p>
            <a:pPr algn="just">
              <a:lnSpc>
                <a:spcPts val="281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DAGT9AgR79Q</dc:identifier>
  <dcterms:modified xsi:type="dcterms:W3CDTF">2011-08-01T06:04:30Z</dcterms:modified>
  <cp:revision>1</cp:revision>
  <dc:title>Violet Black Geometric  Simple Presentation</dc:title>
</cp:coreProperties>
</file>