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5" r:id="rId1"/>
  </p:sldMasterIdLst>
  <p:sldIdLst>
    <p:sldId id="256" r:id="rId2"/>
    <p:sldId id="258" r:id="rId3"/>
    <p:sldId id="259" r:id="rId4"/>
    <p:sldId id="264" r:id="rId5"/>
    <p:sldId id="260" r:id="rId6"/>
    <p:sldId id="261" r:id="rId7"/>
    <p:sldId id="263" r:id="rId8"/>
    <p:sldId id="270" r:id="rId9"/>
    <p:sldId id="268" r:id="rId10"/>
    <p:sldId id="267" r:id="rId11"/>
    <p:sldId id="271" r:id="rId12"/>
    <p:sldId id="269" r:id="rId13"/>
    <p:sldId id="257" r:id="rId14"/>
    <p:sldId id="26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055"/>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BAF36-411B-864F-882F-96AD035624BB}"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3396344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9BAF36-411B-864F-882F-96AD035624BB}" type="datetimeFigureOut">
              <a:rPr lang="en-US" smtClean="0"/>
              <a:t>4/17/18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17002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9BAF36-411B-864F-882F-96AD035624BB}"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1495147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9BAF36-411B-864F-882F-96AD035624BB}"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2194125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9BAF36-411B-864F-882F-96AD035624BB}"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1822650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9BAF36-411B-864F-882F-96AD035624BB}"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1251892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9BAF36-411B-864F-882F-96AD035624BB}"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321539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BAF36-411B-864F-882F-96AD035624BB}"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3433663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BAF36-411B-864F-882F-96AD035624BB}"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284099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BAF36-411B-864F-882F-96AD035624BB}"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316557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9BAF36-411B-864F-882F-96AD035624BB}"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300442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BAF36-411B-864F-882F-96AD035624BB}" type="datetimeFigureOut">
              <a:rPr lang="en-US" smtClean="0"/>
              <a:t>4/17/18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295581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BAF36-411B-864F-882F-96AD035624BB}" type="datetimeFigureOut">
              <a:rPr lang="en-US" smtClean="0"/>
              <a:t>4/17/18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24619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BAF36-411B-864F-882F-96AD035624BB}" type="datetimeFigureOut">
              <a:rPr lang="en-US" smtClean="0"/>
              <a:t>4/17/18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158349946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BAF36-411B-864F-882F-96AD035624BB}" type="datetimeFigureOut">
              <a:rPr lang="en-US" smtClean="0"/>
              <a:t>4/17/18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3354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9BAF36-411B-864F-882F-96AD035624BB}" type="datetimeFigureOut">
              <a:rPr lang="en-US" smtClean="0"/>
              <a:t>4/17/18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3162549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89BAF36-411B-864F-882F-96AD035624BB}" type="datetimeFigureOut">
              <a:rPr lang="en-US" smtClean="0"/>
              <a:t>4/17/18</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2F5E498A-239E-1F4A-BF25-1978C5A5B900}" type="slidenum">
              <a:rPr lang="en-US" smtClean="0"/>
              <a:t>‹#›</a:t>
            </a:fld>
            <a:endParaRPr lang="en-US"/>
          </a:p>
        </p:txBody>
      </p:sp>
    </p:spTree>
    <p:extLst>
      <p:ext uri="{BB962C8B-B14F-4D97-AF65-F5344CB8AC3E}">
        <p14:creationId xmlns:p14="http://schemas.microsoft.com/office/powerpoint/2010/main" val="214181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89BAF36-411B-864F-882F-96AD035624BB}" type="datetimeFigureOut">
              <a:rPr lang="en-US" smtClean="0"/>
              <a:t>4/17/18</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F5E498A-239E-1F4A-BF25-1978C5A5B900}" type="slidenum">
              <a:rPr lang="en-US" smtClean="0"/>
              <a:t>‹#›</a:t>
            </a:fld>
            <a:endParaRPr lang="en-US"/>
          </a:p>
        </p:txBody>
      </p:sp>
    </p:spTree>
    <p:extLst>
      <p:ext uri="{BB962C8B-B14F-4D97-AF65-F5344CB8AC3E}">
        <p14:creationId xmlns:p14="http://schemas.microsoft.com/office/powerpoint/2010/main" val="1985324362"/>
      </p:ext>
    </p:extLst>
  </p:cSld>
  <p:clrMap bg1="dk1" tx1="lt1" bg2="dk2" tx2="lt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 id="2147484351" r:id="rId16"/>
    <p:sldLayoutId id="2147484352"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google.com/url?sa=t&amp;rct=j&amp;q=&amp;esrc=s&amp;source=web&amp;cd=4&amp;cad=rja&amp;uact=8&amp;ved=0ahUKEwjMpL6rkLDaAhWOna0KHU-JDXEQ6F4IPDAD&amp;url=https://twitter.com/realDonaldTrump?ref_src%3Dtwsrc%5Egoogle%7Ctwcamp%5Eserp%7Ctwgr%5Eauthor&amp;usg=AOvVaw1fihe5O9vAkhBM-GnJXfab"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find/cs/1/au:+Luong_M/0/1/0/all/0/1" TargetMode="External"/><Relationship Id="rId2" Type="http://schemas.openxmlformats.org/officeDocument/2006/relationships/hyperlink" Target="https://arxiv.org/find/cs/1/au:+Li_J/0/1/0/all/0/1" TargetMode="External"/><Relationship Id="rId1" Type="http://schemas.openxmlformats.org/officeDocument/2006/relationships/slideLayout" Target="../slideLayouts/slideLayout7.xml"/><Relationship Id="rId4" Type="http://schemas.openxmlformats.org/officeDocument/2006/relationships/hyperlink" Target="https://arxiv.org/find/cs/1/au:+Jurafsky_D/0/1/0/all/0/1"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www.trumptwitterarchive.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atalog.ldc.upenn.edu/LDC2011T07" TargetMode="External"/><Relationship Id="rId7" Type="http://schemas.openxmlformats.org/officeDocument/2006/relationships/hyperlink" Target="http://nlp.stanford.edu/data/glove.twitter.27B.zip" TargetMode="External"/><Relationship Id="rId2" Type="http://schemas.openxmlformats.org/officeDocument/2006/relationships/hyperlink" Target="http://dumps.wikimedia.org/enwiki/20140102/" TargetMode="External"/><Relationship Id="rId1" Type="http://schemas.openxmlformats.org/officeDocument/2006/relationships/slideLayout" Target="../slideLayouts/slideLayout7.xml"/><Relationship Id="rId6" Type="http://schemas.openxmlformats.org/officeDocument/2006/relationships/hyperlink" Target="http://nlp.stanford.edu/data/glove.840B.300d.zip" TargetMode="External"/><Relationship Id="rId5" Type="http://schemas.openxmlformats.org/officeDocument/2006/relationships/hyperlink" Target="http://nlp.stanford.edu/data/glove.42B.300d.zip" TargetMode="External"/><Relationship Id="rId4" Type="http://schemas.openxmlformats.org/officeDocument/2006/relationships/hyperlink" Target="http://nlp.stanford.edu/data/glove.6B.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330F7D-5E8E-624C-B84B-6B7BA34332E8}"/>
              </a:ext>
            </a:extLst>
          </p:cNvPr>
          <p:cNvSpPr txBox="1"/>
          <p:nvPr/>
        </p:nvSpPr>
        <p:spPr>
          <a:xfrm>
            <a:off x="350207" y="1010094"/>
            <a:ext cx="6348305" cy="5170646"/>
          </a:xfrm>
          <a:prstGeom prst="rect">
            <a:avLst/>
          </a:prstGeom>
          <a:noFill/>
        </p:spPr>
        <p:txBody>
          <a:bodyPr wrap="square" rtlCol="0">
            <a:spAutoFit/>
          </a:bodyPr>
          <a:lstStyle/>
          <a:p>
            <a:r>
              <a:rPr lang="en-US" sz="6600" dirty="0">
                <a:latin typeface="Apple Braille" pitchFamily="2" charset="0"/>
              </a:rPr>
              <a:t>President Trump </a:t>
            </a:r>
          </a:p>
          <a:p>
            <a:r>
              <a:rPr lang="en-US" sz="6600" dirty="0">
                <a:latin typeface="Apple Braille" pitchFamily="2" charset="0"/>
              </a:rPr>
              <a:t>Tweet Generator Using RNN</a:t>
            </a:r>
          </a:p>
          <a:p>
            <a:pPr algn="ctr"/>
            <a:endParaRPr lang="en-US" sz="6600" dirty="0"/>
          </a:p>
        </p:txBody>
      </p:sp>
      <p:sp>
        <p:nvSpPr>
          <p:cNvPr id="5" name="TextBox 4">
            <a:extLst>
              <a:ext uri="{FF2B5EF4-FFF2-40B4-BE49-F238E27FC236}">
                <a16:creationId xmlns:a16="http://schemas.microsoft.com/office/drawing/2014/main" id="{21A9C14C-3602-1F4C-BCB5-AB7C370B860F}"/>
              </a:ext>
            </a:extLst>
          </p:cNvPr>
          <p:cNvSpPr txBox="1"/>
          <p:nvPr/>
        </p:nvSpPr>
        <p:spPr>
          <a:xfrm>
            <a:off x="616688" y="5401340"/>
            <a:ext cx="7006856" cy="461665"/>
          </a:xfrm>
          <a:prstGeom prst="rect">
            <a:avLst/>
          </a:prstGeom>
          <a:noFill/>
        </p:spPr>
        <p:txBody>
          <a:bodyPr wrap="square" rtlCol="0">
            <a:spAutoFit/>
          </a:bodyPr>
          <a:lstStyle/>
          <a:p>
            <a:r>
              <a:rPr lang="en-US" sz="2400" dirty="0">
                <a:hlinkClick r:id="rId2"/>
              </a:rPr>
              <a:t>Donald J. Trump (@realDonaldTrump)</a:t>
            </a:r>
            <a:endParaRPr lang="en-US" sz="2400" dirty="0"/>
          </a:p>
        </p:txBody>
      </p:sp>
    </p:spTree>
    <p:extLst>
      <p:ext uri="{BB962C8B-B14F-4D97-AF65-F5344CB8AC3E}">
        <p14:creationId xmlns:p14="http://schemas.microsoft.com/office/powerpoint/2010/main" val="3598968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CF5FD-AE1A-8648-8F56-87BCA4FF82D6}"/>
              </a:ext>
            </a:extLst>
          </p:cNvPr>
          <p:cNvSpPr/>
          <p:nvPr/>
        </p:nvSpPr>
        <p:spPr>
          <a:xfrm>
            <a:off x="408243" y="627589"/>
            <a:ext cx="11088664" cy="6124754"/>
          </a:xfrm>
          <a:prstGeom prst="rect">
            <a:avLst/>
          </a:prstGeom>
        </p:spPr>
        <p:txBody>
          <a:bodyPr wrap="square">
            <a:spAutoFit/>
          </a:bodyPr>
          <a:lstStyle/>
          <a:p>
            <a:pPr lvl="1"/>
            <a:r>
              <a:rPr lang="en-US" sz="3200" b="1" dirty="0"/>
              <a:t>Data Preprocessing</a:t>
            </a:r>
          </a:p>
          <a:p>
            <a:pPr marL="914400" lvl="1" indent="-4572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All the tweets in the training samples were clustered into 4 groups.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The four groups look like they can be categorized as:</a:t>
            </a:r>
          </a:p>
          <a:p>
            <a:pPr marL="1257300" lvl="2" indent="-342900">
              <a:buFont typeface="Arial" panose="020B0604020202020204" pitchFamily="34" charset="0"/>
              <a:buChar char="•"/>
            </a:pPr>
            <a:r>
              <a:rPr lang="en-US" sz="2400" dirty="0">
                <a:solidFill>
                  <a:srgbClr val="FF0000"/>
                </a:solidFill>
              </a:rPr>
              <a:t>Short with many # or @</a:t>
            </a:r>
          </a:p>
          <a:p>
            <a:pPr marL="1257300" lvl="2" indent="-342900">
              <a:buFont typeface="Arial" panose="020B0604020202020204" pitchFamily="34" charset="0"/>
              <a:buChar char="•"/>
            </a:pPr>
            <a:r>
              <a:rPr lang="en-US" sz="2400" dirty="0">
                <a:solidFill>
                  <a:srgbClr val="FFC000"/>
                </a:solidFill>
              </a:rPr>
              <a:t>Retweets with long texts</a:t>
            </a:r>
          </a:p>
          <a:p>
            <a:pPr marL="1257300" lvl="2" indent="-342900">
              <a:buFont typeface="Arial" panose="020B0604020202020204" pitchFamily="34" charset="0"/>
              <a:buChar char="•"/>
            </a:pPr>
            <a:r>
              <a:rPr lang="en-US" sz="2400" dirty="0">
                <a:solidFill>
                  <a:srgbClr val="FFFF00"/>
                </a:solidFill>
              </a:rPr>
              <a:t>Relating to data/time/location</a:t>
            </a:r>
          </a:p>
          <a:p>
            <a:pPr marL="1257300" lvl="2" indent="-342900">
              <a:buFont typeface="Arial" panose="020B0604020202020204" pitchFamily="34" charset="0"/>
              <a:buChar char="•"/>
            </a:pPr>
            <a:r>
              <a:rPr lang="en-US" sz="2400" dirty="0">
                <a:solidFill>
                  <a:srgbClr val="0070C0"/>
                </a:solidFill>
              </a:rPr>
              <a:t>Longer tweets written by Trump</a:t>
            </a:r>
          </a:p>
          <a:p>
            <a:pPr lvl="1"/>
            <a:r>
              <a:rPr lang="en-US" sz="2400" dirty="0"/>
              <a:t> </a:t>
            </a:r>
            <a:endParaRPr lang="en-US" sz="1600" dirty="0"/>
          </a:p>
        </p:txBody>
      </p:sp>
      <p:pic>
        <p:nvPicPr>
          <p:cNvPr id="4" name="Picture 3">
            <a:extLst>
              <a:ext uri="{FF2B5EF4-FFF2-40B4-BE49-F238E27FC236}">
                <a16:creationId xmlns:a16="http://schemas.microsoft.com/office/drawing/2014/main" id="{23D5186B-C82D-5E46-B198-77A86053627C}"/>
              </a:ext>
            </a:extLst>
          </p:cNvPr>
          <p:cNvPicPr>
            <a:picLocks noChangeAspect="1"/>
          </p:cNvPicPr>
          <p:nvPr/>
        </p:nvPicPr>
        <p:blipFill>
          <a:blip r:embed="rId2"/>
          <a:stretch>
            <a:fillRect/>
          </a:stretch>
        </p:blipFill>
        <p:spPr>
          <a:xfrm>
            <a:off x="2520177" y="2029213"/>
            <a:ext cx="6039434" cy="2553938"/>
          </a:xfrm>
          <a:prstGeom prst="rect">
            <a:avLst/>
          </a:prstGeom>
        </p:spPr>
      </p:pic>
    </p:spTree>
    <p:extLst>
      <p:ext uri="{BB962C8B-B14F-4D97-AF65-F5344CB8AC3E}">
        <p14:creationId xmlns:p14="http://schemas.microsoft.com/office/powerpoint/2010/main" val="2233510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E9DEF2-585F-A448-BD38-4DC8E3BECE52}"/>
              </a:ext>
            </a:extLst>
          </p:cNvPr>
          <p:cNvSpPr/>
          <p:nvPr/>
        </p:nvSpPr>
        <p:spPr>
          <a:xfrm>
            <a:off x="256477" y="405877"/>
            <a:ext cx="10727473" cy="5355312"/>
          </a:xfrm>
          <a:prstGeom prst="rect">
            <a:avLst/>
          </a:prstGeom>
        </p:spPr>
        <p:txBody>
          <a:bodyPr wrap="square">
            <a:spAutoFit/>
          </a:bodyPr>
          <a:lstStyle/>
          <a:p>
            <a:pPr marL="914400" lvl="1" indent="-457200">
              <a:buFont typeface="Arial" panose="020B0604020202020204" pitchFamily="34" charset="0"/>
              <a:buChar char="•"/>
            </a:pPr>
            <a:r>
              <a:rPr lang="en-US" dirty="0"/>
              <a:t>Group # 1 </a:t>
            </a:r>
          </a:p>
          <a:p>
            <a:pPr marL="1371600" lvl="2" indent="-457200">
              <a:buFont typeface="Arial" panose="020B0604020202020204" pitchFamily="34" charset="0"/>
              <a:buChar char="•"/>
            </a:pPr>
            <a:r>
              <a:rPr lang="en-US" dirty="0"/>
              <a:t>#1: join me live in moon township </a:t>
            </a:r>
            <a:r>
              <a:rPr lang="en-US" dirty="0" err="1"/>
              <a:t>pennsylvania</a:t>
            </a:r>
            <a:r>
              <a:rPr lang="en-US" dirty="0"/>
              <a:t> at 7 : 00 pm e great crowd for a # </a:t>
            </a:r>
            <a:r>
              <a:rPr lang="en-US" dirty="0" err="1"/>
              <a:t>maga</a:t>
            </a:r>
            <a:r>
              <a:rPr lang="en-US" dirty="0"/>
              <a:t> rally !</a:t>
            </a:r>
          </a:p>
          <a:p>
            <a:pPr marL="1371600" lvl="2" indent="-457200">
              <a:buFont typeface="Arial" panose="020B0604020202020204" pitchFamily="34" charset="0"/>
              <a:buChar char="•"/>
            </a:pPr>
            <a:r>
              <a:rPr lang="en-US" dirty="0"/>
              <a:t> #2: jobs jobs jobs ! # </a:t>
            </a:r>
            <a:r>
              <a:rPr lang="en-US" dirty="0" err="1"/>
              <a:t>maga</a:t>
            </a:r>
            <a:r>
              <a:rPr lang="en-US" dirty="0"/>
              <a:t> </a:t>
            </a:r>
          </a:p>
          <a:p>
            <a:pPr marL="914400" lvl="1" indent="-457200">
              <a:buFont typeface="Arial" panose="020B0604020202020204" pitchFamily="34" charset="0"/>
              <a:buChar char="•"/>
            </a:pPr>
            <a:r>
              <a:rPr lang="en-US" dirty="0"/>
              <a:t>Group # 2 </a:t>
            </a:r>
          </a:p>
          <a:p>
            <a:pPr marL="1371600" lvl="2" indent="-457200">
              <a:buFont typeface="Arial" panose="020B0604020202020204" pitchFamily="34" charset="0"/>
              <a:buChar char="•"/>
            </a:pPr>
            <a:r>
              <a:rPr lang="en-US" dirty="0"/>
              <a:t>#1: five of our incredible @ cabinet secretaries are testifying on the hill this morning on the need to rebuild our nation’s crumbling infrastructure we need to build fast and we need to build for our future thank you @ </a:t>
            </a:r>
            <a:r>
              <a:rPr lang="en-US" dirty="0" err="1"/>
              <a:t>senatecommerce</a:t>
            </a:r>
            <a:r>
              <a:rPr lang="en-US" dirty="0"/>
              <a:t> for hosting this hearing ! # </a:t>
            </a:r>
            <a:r>
              <a:rPr lang="en-US" dirty="0" err="1"/>
              <a:t>infrastructureinamerica</a:t>
            </a:r>
            <a:r>
              <a:rPr lang="en-US" dirty="0"/>
              <a:t> </a:t>
            </a:r>
          </a:p>
          <a:p>
            <a:pPr marL="1371600" lvl="2" indent="-457200">
              <a:buFont typeface="Arial" panose="020B0604020202020204" pitchFamily="34" charset="0"/>
              <a:buChar char="•"/>
            </a:pPr>
            <a:r>
              <a:rPr lang="en-US" dirty="0"/>
              <a:t>#2: perhaps at no time in history have the business fundamentals of us companies been better than they are today ! </a:t>
            </a:r>
          </a:p>
          <a:p>
            <a:pPr marL="914400" lvl="1" indent="-457200">
              <a:buFont typeface="Arial" panose="020B0604020202020204" pitchFamily="34" charset="0"/>
              <a:buChar char="•"/>
            </a:pPr>
            <a:r>
              <a:rPr lang="en-US" dirty="0"/>
              <a:t>Group # 3 </a:t>
            </a:r>
          </a:p>
          <a:p>
            <a:pPr marL="1371600" lvl="2" indent="-457200">
              <a:buFont typeface="Arial" panose="020B0604020202020204" pitchFamily="34" charset="0"/>
              <a:buChar char="•"/>
            </a:pPr>
            <a:r>
              <a:rPr lang="en-US" dirty="0"/>
              <a:t>#1: </a:t>
            </a:r>
            <a:r>
              <a:rPr lang="en-US" dirty="0" err="1"/>
              <a:t>rt</a:t>
            </a:r>
            <a:r>
              <a:rPr lang="en-US" dirty="0"/>
              <a:t> @ </a:t>
            </a:r>
            <a:r>
              <a:rPr lang="en-US" dirty="0" err="1"/>
              <a:t>vollrathtammie</a:t>
            </a:r>
            <a:r>
              <a:rPr lang="en-US" dirty="0"/>
              <a:t> </a:t>
            </a:r>
            <a:r>
              <a:rPr lang="en-US" dirty="0" err="1"/>
              <a:t>realdonaldtrump</a:t>
            </a:r>
            <a:r>
              <a:rPr lang="en-US" dirty="0"/>
              <a:t> @ fox news </a:t>
            </a:r>
          </a:p>
          <a:p>
            <a:pPr marL="1371600" lvl="2" indent="-457200">
              <a:buFont typeface="Arial" panose="020B0604020202020204" pitchFamily="34" charset="0"/>
              <a:buChar char="•"/>
            </a:pPr>
            <a:r>
              <a:rPr lang="en-US" dirty="0"/>
              <a:t>#2: “president </a:t>
            </a:r>
            <a:r>
              <a:rPr lang="en-US" dirty="0" err="1"/>
              <a:t>donald</a:t>
            </a:r>
            <a:r>
              <a:rPr lang="en-US" dirty="0"/>
              <a:t> j trump proclaims </a:t>
            </a:r>
            <a:r>
              <a:rPr lang="en-US" dirty="0" err="1"/>
              <a:t>january</a:t>
            </a:r>
            <a:r>
              <a:rPr lang="en-US" dirty="0"/>
              <a:t> 16 2018 as religious freedom day”</a:t>
            </a:r>
          </a:p>
          <a:p>
            <a:pPr marL="914400" lvl="1" indent="-457200">
              <a:buFont typeface="Arial" panose="020B0604020202020204" pitchFamily="34" charset="0"/>
              <a:buChar char="•"/>
            </a:pPr>
            <a:r>
              <a:rPr lang="en-US" dirty="0"/>
              <a:t>Group # 4 </a:t>
            </a:r>
          </a:p>
          <a:p>
            <a:pPr marL="1371600" lvl="2" indent="-457200">
              <a:buFont typeface="Arial" panose="020B0604020202020204" pitchFamily="34" charset="0"/>
              <a:buChar char="•"/>
            </a:pPr>
            <a:r>
              <a:rPr lang="en-US" dirty="0"/>
              <a:t>#1: “according to the center for immigration studies the $18 billion wall will pay for itself by curbing the importation of crime drugs and illegal immigrants who tend to go on the federal dole” </a:t>
            </a:r>
          </a:p>
          <a:p>
            <a:pPr marL="1371600" lvl="2" indent="-457200">
              <a:buFont typeface="Arial" panose="020B0604020202020204" pitchFamily="34" charset="0"/>
              <a:buChar char="•"/>
            </a:pPr>
            <a:r>
              <a:rPr lang="en-US" dirty="0"/>
              <a:t>#2: heading to see the border wall prototypes in </a:t>
            </a:r>
            <a:r>
              <a:rPr lang="en-US" dirty="0" err="1"/>
              <a:t>california</a:t>
            </a:r>
            <a:r>
              <a:rPr lang="en-US" dirty="0"/>
              <a:t> ! </a:t>
            </a:r>
          </a:p>
        </p:txBody>
      </p:sp>
    </p:spTree>
    <p:extLst>
      <p:ext uri="{BB962C8B-B14F-4D97-AF65-F5344CB8AC3E}">
        <p14:creationId xmlns:p14="http://schemas.microsoft.com/office/powerpoint/2010/main" val="4215348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78D674-C308-4B47-BE2C-0557B91F4E89}"/>
              </a:ext>
            </a:extLst>
          </p:cNvPr>
          <p:cNvSpPr txBox="1"/>
          <p:nvPr/>
        </p:nvSpPr>
        <p:spPr>
          <a:xfrm>
            <a:off x="591015" y="490653"/>
            <a:ext cx="10961649" cy="5755422"/>
          </a:xfrm>
          <a:prstGeom prst="rect">
            <a:avLst/>
          </a:prstGeom>
          <a:noFill/>
        </p:spPr>
        <p:txBody>
          <a:bodyPr wrap="square" rtlCol="0">
            <a:spAutoFit/>
          </a:bodyPr>
          <a:lstStyle/>
          <a:p>
            <a:r>
              <a:rPr lang="en-US" sz="3200" b="1" dirty="0"/>
              <a:t>Architecture and Training</a:t>
            </a:r>
          </a:p>
          <a:p>
            <a:pPr lvl="1"/>
            <a:r>
              <a:rPr lang="en-US" sz="2400" dirty="0"/>
              <a:t>Word Based RNN</a:t>
            </a:r>
          </a:p>
          <a:p>
            <a:pPr lvl="1"/>
            <a:endParaRPr lang="en-US" sz="2400" dirty="0"/>
          </a:p>
          <a:p>
            <a:pPr marL="800100" lvl="1" indent="-342900">
              <a:buFont typeface="Arial" panose="020B0604020202020204" pitchFamily="34" charset="0"/>
              <a:buChar char="•"/>
            </a:pPr>
            <a:r>
              <a:rPr lang="en-US" sz="2400" dirty="0"/>
              <a:t>Model consists of encoder and decoder.</a:t>
            </a:r>
          </a:p>
          <a:p>
            <a:pPr marL="800100" lvl="1" indent="-342900">
              <a:buFont typeface="Arial" panose="020B0604020202020204" pitchFamily="34" charset="0"/>
              <a:buChar char="•"/>
            </a:pPr>
            <a:r>
              <a:rPr lang="en-US" sz="2400" dirty="0"/>
              <a:t>Both encoder and decoder has three layer of LSTM.</a:t>
            </a:r>
          </a:p>
          <a:p>
            <a:pPr marL="800100" lvl="1" indent="-342900">
              <a:buFont typeface="Arial" panose="020B0604020202020204" pitchFamily="34" charset="0"/>
              <a:buChar char="•"/>
            </a:pPr>
            <a:r>
              <a:rPr lang="en-US" sz="2400" dirty="0"/>
              <a:t>Each hidden layer has 512 LSTM units.</a:t>
            </a:r>
          </a:p>
          <a:p>
            <a:pPr marL="800100" lvl="1" indent="-342900">
              <a:buFont typeface="Arial" panose="020B0604020202020204" pitchFamily="34" charset="0"/>
              <a:buChar char="•"/>
            </a:pPr>
            <a:r>
              <a:rPr lang="en-US" sz="2400" dirty="0"/>
              <a:t>ADAM Stochastic gradient is used as an optimizer.</a:t>
            </a:r>
          </a:p>
          <a:p>
            <a:pPr marL="800100" lvl="1" indent="-342900">
              <a:buFont typeface="Arial" panose="020B0604020202020204" pitchFamily="34" charset="0"/>
              <a:buChar char="•"/>
            </a:pPr>
            <a:r>
              <a:rPr lang="en-US" sz="2400" dirty="0"/>
              <a:t>Batch size includes 32 samples.</a:t>
            </a:r>
          </a:p>
          <a:p>
            <a:pPr marL="800100" lvl="1" indent="-342900">
              <a:buFont typeface="Arial" panose="020B0604020202020204" pitchFamily="34" charset="0"/>
              <a:buChar char="•"/>
            </a:pPr>
            <a:r>
              <a:rPr lang="en-US" sz="2400" dirty="0"/>
              <a:t>Cross Entropy loss function.</a:t>
            </a:r>
          </a:p>
          <a:p>
            <a:pPr marL="800100" lvl="1" indent="-342900">
              <a:buFont typeface="Arial" panose="020B0604020202020204" pitchFamily="34" charset="0"/>
              <a:buChar char="•"/>
            </a:pPr>
            <a:r>
              <a:rPr lang="en-US" sz="2400" dirty="0"/>
              <a:t>Learning rate is 0.005</a:t>
            </a:r>
          </a:p>
          <a:p>
            <a:pPr marL="800100" lvl="1" indent="-342900">
              <a:buFont typeface="Arial" panose="020B0604020202020204" pitchFamily="34" charset="0"/>
              <a:buChar char="•"/>
            </a:pPr>
            <a:r>
              <a:rPr lang="en-US" sz="2400" dirty="0"/>
              <a:t>Model is trained for 59 epochs.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a:p>
            <a:pPr marL="914400" lvl="1" indent="-457200">
              <a:buFont typeface="Arial" panose="020B0604020202020204" pitchFamily="34" charset="0"/>
              <a:buChar char="•"/>
            </a:pPr>
            <a:endParaRPr lang="en-US" sz="2400" dirty="0"/>
          </a:p>
          <a:p>
            <a:pPr marL="914400" lvl="1"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1578159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330F7D-5E8E-624C-B84B-6B7BA34332E8}"/>
              </a:ext>
            </a:extLst>
          </p:cNvPr>
          <p:cNvSpPr txBox="1"/>
          <p:nvPr/>
        </p:nvSpPr>
        <p:spPr>
          <a:xfrm>
            <a:off x="371474" y="669851"/>
            <a:ext cx="11281550" cy="4031873"/>
          </a:xfrm>
          <a:prstGeom prst="rect">
            <a:avLst/>
          </a:prstGeom>
          <a:noFill/>
        </p:spPr>
        <p:txBody>
          <a:bodyPr wrap="square" rtlCol="0">
            <a:spAutoFit/>
          </a:bodyPr>
          <a:lstStyle/>
          <a:p>
            <a:pPr lvl="1"/>
            <a:r>
              <a:rPr lang="en-US" sz="3200" b="1" dirty="0"/>
              <a:t>Architecture and Training</a:t>
            </a:r>
          </a:p>
          <a:p>
            <a:pPr lvl="1"/>
            <a:endParaRPr lang="en-US" sz="3200" dirty="0"/>
          </a:p>
          <a:p>
            <a:pPr marL="1257300" lvl="2" indent="-342900">
              <a:buFont typeface="Arial" panose="020B0604020202020204" pitchFamily="34" charset="0"/>
              <a:buChar char="•"/>
            </a:pPr>
            <a:r>
              <a:rPr lang="en-US" sz="2400" dirty="0"/>
              <a:t>I trained the model on 10000 tweets.</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Total Number of Unique Words in tweets 15314.</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Total Number of Words: 200419</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The predicted char length is cut off at 50 words.</a:t>
            </a:r>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585428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330F7D-5E8E-624C-B84B-6B7BA34332E8}"/>
              </a:ext>
            </a:extLst>
          </p:cNvPr>
          <p:cNvSpPr txBox="1"/>
          <p:nvPr/>
        </p:nvSpPr>
        <p:spPr>
          <a:xfrm>
            <a:off x="382625" y="268407"/>
            <a:ext cx="11281550" cy="6247864"/>
          </a:xfrm>
          <a:prstGeom prst="rect">
            <a:avLst/>
          </a:prstGeom>
          <a:noFill/>
        </p:spPr>
        <p:txBody>
          <a:bodyPr wrap="square" rtlCol="0">
            <a:spAutoFit/>
          </a:bodyPr>
          <a:lstStyle/>
          <a:p>
            <a:pPr marL="285750" indent="-285750" fontAlgn="b">
              <a:buFont typeface="Arial" panose="020B0604020202020204" pitchFamily="34" charset="0"/>
              <a:buChar char="•"/>
            </a:pPr>
            <a:endParaRPr lang="en-US" sz="1600" dirty="0"/>
          </a:p>
          <a:p>
            <a:pPr fontAlgn="b"/>
            <a:r>
              <a:rPr lang="en-US" sz="3200" b="1" dirty="0"/>
              <a:t>Results</a:t>
            </a:r>
          </a:p>
          <a:p>
            <a:pPr marL="285750" indent="-285750" fontAlgn="b">
              <a:buFont typeface="Arial" panose="020B0604020202020204" pitchFamily="34" charset="0"/>
              <a:buChar char="•"/>
            </a:pPr>
            <a:r>
              <a:rPr lang="en-US" sz="1600" dirty="0"/>
              <a:t>@ bobby990r1 </a:t>
            </a:r>
            <a:r>
              <a:rPr lang="en-US" sz="1600" dirty="0" err="1"/>
              <a:t>mediabiasalert</a:t>
            </a:r>
            <a:r>
              <a:rPr lang="en-US" sz="1600" dirty="0"/>
              <a:t> @ </a:t>
            </a:r>
            <a:r>
              <a:rPr lang="en-US" sz="1600" dirty="0" err="1"/>
              <a:t>megynkelly</a:t>
            </a:r>
            <a:r>
              <a:rPr lang="en-US" sz="1600" dirty="0"/>
              <a:t> @ </a:t>
            </a:r>
            <a:r>
              <a:rPr lang="en-US" sz="1600" dirty="0" err="1"/>
              <a:t>realdonaldtrump</a:t>
            </a:r>
            <a:r>
              <a:rPr lang="en-US" sz="1600" dirty="0"/>
              <a:t> is fighting for middle</a:t>
            </a:r>
          </a:p>
          <a:p>
            <a:pPr marL="285750" indent="-285750" fontAlgn="b">
              <a:buFont typeface="Arial" panose="020B0604020202020204" pitchFamily="34" charset="0"/>
              <a:buChar char="•"/>
            </a:pPr>
            <a:r>
              <a:rPr lang="en-US" sz="1600" dirty="0" err="1"/>
              <a:t>i</a:t>
            </a:r>
            <a:r>
              <a:rPr lang="en-US" sz="1600" dirty="0"/>
              <a:t> am not a fan of the people who have been in the</a:t>
            </a:r>
          </a:p>
          <a:p>
            <a:pPr marL="285750" indent="-285750" fontAlgn="b">
              <a:buFont typeface="Arial" panose="020B0604020202020204" pitchFamily="34" charset="0"/>
              <a:buChar char="•"/>
            </a:pPr>
            <a:r>
              <a:rPr lang="en-US" sz="1600" dirty="0"/>
              <a:t>@ </a:t>
            </a:r>
            <a:r>
              <a:rPr lang="en-US" sz="1600" dirty="0" err="1"/>
              <a:t>oreillyfactor</a:t>
            </a:r>
            <a:r>
              <a:rPr lang="en-US" sz="1600" dirty="0"/>
              <a:t> please correct </a:t>
            </a:r>
            <a:r>
              <a:rPr lang="en-US" sz="1600" dirty="0" err="1"/>
              <a:t>i</a:t>
            </a:r>
            <a:r>
              <a:rPr lang="en-US" sz="1600" dirty="0"/>
              <a:t> won </a:t>
            </a:r>
            <a:r>
              <a:rPr lang="en-US" sz="1600" dirty="0" err="1"/>
              <a:t>virginia</a:t>
            </a:r>
            <a:r>
              <a:rPr lang="en-US" sz="1600" dirty="0"/>
              <a:t> ! </a:t>
            </a:r>
            <a:r>
              <a:rPr lang="en-US" sz="1600" dirty="0" err="1"/>
              <a:t>i</a:t>
            </a:r>
            <a:r>
              <a:rPr lang="en-US" sz="1600" dirty="0"/>
              <a:t> am going to make</a:t>
            </a:r>
          </a:p>
          <a:p>
            <a:pPr marL="285750" indent="-285750" fontAlgn="b">
              <a:buFont typeface="Arial" panose="020B0604020202020204" pitchFamily="34" charset="0"/>
              <a:buChar char="•"/>
            </a:pPr>
            <a:r>
              <a:rPr lang="en-US" sz="1600" dirty="0"/>
              <a:t>@ </a:t>
            </a:r>
            <a:r>
              <a:rPr lang="en-US" sz="1600" dirty="0" err="1"/>
              <a:t>joemarzocco</a:t>
            </a:r>
            <a:r>
              <a:rPr lang="en-US" sz="1600" dirty="0"/>
              <a:t> </a:t>
            </a:r>
            <a:r>
              <a:rPr lang="en-US" sz="1600" dirty="0" err="1"/>
              <a:t>realdonaldtrump</a:t>
            </a:r>
            <a:r>
              <a:rPr lang="en-US" sz="1600" dirty="0"/>
              <a:t> they attack you to show you how</a:t>
            </a:r>
          </a:p>
          <a:p>
            <a:pPr marL="285750" indent="-285750" fontAlgn="b">
              <a:buFont typeface="Arial" panose="020B0604020202020204" pitchFamily="34" charset="0"/>
              <a:buChar char="•"/>
            </a:pPr>
            <a:r>
              <a:rPr lang="en-US" sz="1600" dirty="0"/>
              <a:t>why would the ridiculous campaign on the </a:t>
            </a:r>
            <a:r>
              <a:rPr lang="en-US" sz="1600" dirty="0" err="1"/>
              <a:t>fbi</a:t>
            </a:r>
            <a:endParaRPr lang="en-US" sz="1600" dirty="0"/>
          </a:p>
          <a:p>
            <a:pPr marL="285750" indent="-285750" fontAlgn="b">
              <a:buFont typeface="Arial" panose="020B0604020202020204" pitchFamily="34" charset="0"/>
              <a:buChar char="•"/>
            </a:pPr>
            <a:r>
              <a:rPr lang="en-US" sz="1600" dirty="0"/>
              <a:t>@ </a:t>
            </a:r>
            <a:r>
              <a:rPr lang="en-US" sz="1600" dirty="0" err="1"/>
              <a:t>geraldorivera</a:t>
            </a:r>
            <a:r>
              <a:rPr lang="en-US" sz="1600" dirty="0"/>
              <a:t> @ </a:t>
            </a:r>
            <a:r>
              <a:rPr lang="en-US" sz="1600" dirty="0" err="1"/>
              <a:t>sentedcruz</a:t>
            </a:r>
            <a:r>
              <a:rPr lang="en-US" sz="1600" dirty="0"/>
              <a:t> got ass kicked by @</a:t>
            </a:r>
          </a:p>
          <a:p>
            <a:pPr marL="285750" indent="-285750" fontAlgn="b">
              <a:buFont typeface="Arial" panose="020B0604020202020204" pitchFamily="34" charset="0"/>
              <a:buChar char="•"/>
            </a:pPr>
            <a:r>
              <a:rPr lang="en-US" sz="1600" dirty="0"/>
              <a:t>the great </a:t>
            </a:r>
            <a:r>
              <a:rPr lang="en-US" sz="1600" dirty="0" err="1"/>
              <a:t>billy</a:t>
            </a:r>
            <a:endParaRPr lang="en-US" sz="1600" dirty="0"/>
          </a:p>
          <a:p>
            <a:pPr marL="285750" indent="-285750" fontAlgn="b">
              <a:buFont typeface="Arial" panose="020B0604020202020204" pitchFamily="34" charset="0"/>
              <a:buChar char="•"/>
            </a:pPr>
            <a:r>
              <a:rPr lang="en-US" sz="1600" dirty="0" err="1"/>
              <a:t>i</a:t>
            </a:r>
            <a:r>
              <a:rPr lang="en-US" sz="1600" dirty="0"/>
              <a:t> will be interviewed on @ </a:t>
            </a:r>
            <a:r>
              <a:rPr lang="en-US" sz="1600" dirty="0" err="1"/>
              <a:t>oreillyfactor</a:t>
            </a:r>
            <a:r>
              <a:rPr lang="en-US" sz="1600" dirty="0"/>
              <a:t> tonight at 8 : 00 pm eastern</a:t>
            </a:r>
          </a:p>
          <a:p>
            <a:pPr marL="285750" indent="-285750" fontAlgn="b">
              <a:buFont typeface="Arial" panose="020B0604020202020204" pitchFamily="34" charset="0"/>
              <a:buChar char="•"/>
            </a:pPr>
            <a:r>
              <a:rPr lang="en-US" sz="1600" dirty="0"/>
              <a:t>@ leaving : north </a:t>
            </a:r>
            <a:r>
              <a:rPr lang="en-US" sz="1600" dirty="0" err="1"/>
              <a:t>korea</a:t>
            </a:r>
            <a:r>
              <a:rPr lang="en-US" sz="1600" dirty="0"/>
              <a:t> : another rally at the @ </a:t>
            </a:r>
            <a:r>
              <a:rPr lang="en-US" sz="1600" dirty="0" err="1"/>
              <a:t>whitehouse</a:t>
            </a:r>
            <a:r>
              <a:rPr lang="en-US" sz="1600" dirty="0"/>
              <a:t> # s544</a:t>
            </a:r>
          </a:p>
          <a:p>
            <a:pPr marL="285750" indent="-285750" fontAlgn="b">
              <a:buFont typeface="Arial" panose="020B0604020202020204" pitchFamily="34" charset="0"/>
              <a:buChar char="•"/>
            </a:pPr>
            <a:r>
              <a:rPr lang="en-US" sz="1600" dirty="0"/>
              <a:t>@ </a:t>
            </a:r>
            <a:r>
              <a:rPr lang="en-US" sz="1600" dirty="0" err="1"/>
              <a:t>drudgereport</a:t>
            </a:r>
            <a:r>
              <a:rPr lang="en-US" sz="1600" dirty="0"/>
              <a:t> : trump wins </a:t>
            </a:r>
            <a:r>
              <a:rPr lang="en-US" sz="1600" dirty="0" err="1"/>
              <a:t>cnbc</a:t>
            </a:r>
            <a:r>
              <a:rPr lang="en-US" sz="1600" dirty="0"/>
              <a:t> instant poll </a:t>
            </a:r>
            <a:r>
              <a:rPr lang="en-US" sz="1600" dirty="0" err="1"/>
              <a:t>rubio</a:t>
            </a:r>
            <a:r>
              <a:rPr lang="en-US" sz="1600" dirty="0"/>
              <a:t> second developing</a:t>
            </a:r>
          </a:p>
          <a:p>
            <a:pPr marL="285750" indent="-285750" fontAlgn="b">
              <a:buFont typeface="Arial" panose="020B0604020202020204" pitchFamily="34" charset="0"/>
              <a:buChar char="•"/>
            </a:pPr>
            <a:r>
              <a:rPr lang="en-US" sz="1600" dirty="0"/>
              <a:t>@ club4growth has been allowed to do much better</a:t>
            </a:r>
          </a:p>
          <a:p>
            <a:pPr marL="285750" indent="-285750" fontAlgn="b">
              <a:buFont typeface="Arial" panose="020B0604020202020204" pitchFamily="34" charset="0"/>
              <a:buChar char="•"/>
            </a:pPr>
            <a:r>
              <a:rPr lang="en-US" sz="1600" dirty="0"/>
              <a:t>campaign has been in the path of the fact that </a:t>
            </a:r>
            <a:r>
              <a:rPr lang="en-US" sz="1600" dirty="0" err="1"/>
              <a:t>i</a:t>
            </a:r>
            <a:r>
              <a:rPr lang="en-US" sz="1600" dirty="0"/>
              <a:t> have spent a</a:t>
            </a:r>
          </a:p>
          <a:p>
            <a:pPr marL="285750" indent="-285750" fontAlgn="b">
              <a:buFont typeface="Arial" panose="020B0604020202020204" pitchFamily="34" charset="0"/>
              <a:buChar char="•"/>
            </a:pPr>
            <a:r>
              <a:rPr lang="en-US" sz="1600" dirty="0"/>
              <a:t>news @ </a:t>
            </a:r>
            <a:r>
              <a:rPr lang="en-US" sz="1600" dirty="0" err="1"/>
              <a:t>cnn</a:t>
            </a:r>
            <a:r>
              <a:rPr lang="en-US" sz="1600" dirty="0"/>
              <a:t> national poll released thank you</a:t>
            </a:r>
          </a:p>
          <a:p>
            <a:pPr marL="285750" indent="-285750" fontAlgn="b">
              <a:buFont typeface="Arial" panose="020B0604020202020204" pitchFamily="34" charset="0"/>
              <a:buChar char="•"/>
            </a:pPr>
            <a:r>
              <a:rPr lang="en-US" sz="1600" dirty="0" err="1"/>
              <a:t>rt</a:t>
            </a:r>
            <a:r>
              <a:rPr lang="en-US" sz="1600" dirty="0"/>
              <a:t> @ rightly news :</a:t>
            </a:r>
          </a:p>
          <a:p>
            <a:pPr marL="285750" indent="-285750" fontAlgn="b">
              <a:buFont typeface="Arial" panose="020B0604020202020204" pitchFamily="34" charset="0"/>
              <a:buChar char="•"/>
            </a:pPr>
            <a:r>
              <a:rPr lang="en-US" sz="1600" dirty="0"/>
              <a:t>thank you @ </a:t>
            </a:r>
            <a:r>
              <a:rPr lang="en-US" sz="1600" dirty="0" err="1"/>
              <a:t>dallaspd</a:t>
            </a:r>
            <a:r>
              <a:rPr lang="en-US" sz="1600" dirty="0"/>
              <a:t> ! # </a:t>
            </a:r>
            <a:r>
              <a:rPr lang="en-US" sz="1600" dirty="0" err="1"/>
              <a:t>makeamericagreatagain</a:t>
            </a:r>
            <a:r>
              <a:rPr lang="en-US" sz="1600" dirty="0"/>
              <a:t> # trump2016 @ fox news is</a:t>
            </a:r>
          </a:p>
          <a:p>
            <a:pPr marL="285750" indent="-285750" fontAlgn="b">
              <a:buFont typeface="Arial" panose="020B0604020202020204" pitchFamily="34" charset="0"/>
              <a:buChar char="•"/>
            </a:pPr>
            <a:r>
              <a:rPr lang="en-US" sz="1600" dirty="0"/>
              <a:t>@ </a:t>
            </a:r>
            <a:r>
              <a:rPr lang="en-US" sz="1600" dirty="0" err="1"/>
              <a:t>carlyfiorina</a:t>
            </a:r>
            <a:r>
              <a:rPr lang="en-US" sz="1600" dirty="0"/>
              <a:t> is a total phony</a:t>
            </a:r>
          </a:p>
          <a:p>
            <a:pPr marL="285750" indent="-285750" fontAlgn="b">
              <a:buFont typeface="Arial" panose="020B0604020202020204" pitchFamily="34" charset="0"/>
              <a:buChar char="•"/>
            </a:pPr>
            <a:r>
              <a:rPr lang="en-US" sz="1600" dirty="0" err="1"/>
              <a:t>obama</a:t>
            </a:r>
            <a:r>
              <a:rPr lang="en-US" sz="1600" dirty="0"/>
              <a:t> has been largely forgotten</a:t>
            </a:r>
          </a:p>
          <a:p>
            <a:pPr marL="285750" indent="-285750" fontAlgn="b">
              <a:buFont typeface="Arial" panose="020B0604020202020204" pitchFamily="34" charset="0"/>
              <a:buChar char="•"/>
            </a:pPr>
            <a:r>
              <a:rPr lang="en-US" sz="1600" dirty="0"/>
              <a:t>@ fox news is so biased and</a:t>
            </a:r>
          </a:p>
          <a:p>
            <a:pPr marL="285750" indent="-285750" fontAlgn="b">
              <a:buFont typeface="Arial" panose="020B0604020202020204" pitchFamily="34" charset="0"/>
              <a:buChar char="•"/>
            </a:pPr>
            <a:r>
              <a:rPr lang="en-US" sz="1600" dirty="0" err="1"/>
              <a:t>lyin</a:t>
            </a:r>
            <a:r>
              <a:rPr lang="en-US" sz="1600" dirty="0"/>
              <a:t>' ted </a:t>
            </a:r>
            <a:r>
              <a:rPr lang="en-US" sz="1600" dirty="0" err="1"/>
              <a:t>cruz</a:t>
            </a:r>
            <a:r>
              <a:rPr lang="en-US" sz="1600" dirty="0"/>
              <a:t> and 1 for 38 </a:t>
            </a:r>
            <a:r>
              <a:rPr lang="en-US" sz="1600" dirty="0" err="1"/>
              <a:t>kasich</a:t>
            </a:r>
            <a:r>
              <a:rPr lang="en-US" sz="1600" dirty="0"/>
              <a:t> are a total phony</a:t>
            </a:r>
          </a:p>
          <a:p>
            <a:pPr marL="285750" indent="-285750" fontAlgn="b">
              <a:buFont typeface="Arial" panose="020B0604020202020204" pitchFamily="34" charset="0"/>
              <a:buChar char="•"/>
            </a:pPr>
            <a:r>
              <a:rPr lang="en-US" sz="1600" dirty="0" err="1"/>
              <a:t>i</a:t>
            </a:r>
            <a:r>
              <a:rPr lang="en-US" sz="1600" dirty="0"/>
              <a:t> am watching my campaign in the house to vote for</a:t>
            </a:r>
          </a:p>
          <a:p>
            <a:pPr marL="285750" indent="-285750" fontAlgn="b">
              <a:buFont typeface="Arial" panose="020B0604020202020204" pitchFamily="34" charset="0"/>
              <a:buChar char="•"/>
            </a:pPr>
            <a:r>
              <a:rPr lang="en-US" sz="1600" dirty="0"/>
              <a:t>to be in </a:t>
            </a:r>
            <a:r>
              <a:rPr lang="en-US" sz="1600" dirty="0" err="1"/>
              <a:t>dallas</a:t>
            </a:r>
            <a:r>
              <a:rPr lang="en-US" sz="1600" dirty="0"/>
              <a:t> tonight at the @ </a:t>
            </a:r>
            <a:r>
              <a:rPr lang="en-US" sz="1600" dirty="0" err="1"/>
              <a:t>whitehouse</a:t>
            </a:r>
            <a:r>
              <a:rPr lang="en-US" sz="1600" dirty="0"/>
              <a:t> today</a:t>
            </a:r>
          </a:p>
          <a:p>
            <a:pPr marL="285750" indent="-285750" fontAlgn="b">
              <a:buFont typeface="Arial" panose="020B0604020202020204" pitchFamily="34" charset="0"/>
              <a:buChar char="•"/>
            </a:pPr>
            <a:r>
              <a:rPr lang="en-US" sz="1600" dirty="0"/>
              <a:t>thank you new </a:t>
            </a:r>
            <a:r>
              <a:rPr lang="en-US" sz="1600" dirty="0" err="1"/>
              <a:t>hampshire</a:t>
            </a:r>
            <a:r>
              <a:rPr lang="en-US" sz="1600" dirty="0"/>
              <a:t> for your support ! </a:t>
            </a:r>
            <a:r>
              <a:rPr lang="en-US" sz="1600" dirty="0" err="1"/>
              <a:t>i</a:t>
            </a:r>
            <a:endParaRPr lang="en-US" sz="1600" dirty="0"/>
          </a:p>
        </p:txBody>
      </p:sp>
    </p:spTree>
    <p:extLst>
      <p:ext uri="{BB962C8B-B14F-4D97-AF65-F5344CB8AC3E}">
        <p14:creationId xmlns:p14="http://schemas.microsoft.com/office/powerpoint/2010/main" val="1877124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330F7D-5E8E-624C-B84B-6B7BA34332E8}"/>
              </a:ext>
            </a:extLst>
          </p:cNvPr>
          <p:cNvSpPr txBox="1"/>
          <p:nvPr/>
        </p:nvSpPr>
        <p:spPr>
          <a:xfrm>
            <a:off x="360322" y="457978"/>
            <a:ext cx="11281550" cy="6247864"/>
          </a:xfrm>
          <a:prstGeom prst="rect">
            <a:avLst/>
          </a:prstGeom>
          <a:noFill/>
        </p:spPr>
        <p:txBody>
          <a:bodyPr wrap="square" rtlCol="0">
            <a:spAutoFit/>
          </a:bodyPr>
          <a:lstStyle/>
          <a:p>
            <a:pPr lvl="1"/>
            <a:r>
              <a:rPr lang="en-US" sz="3200" b="1" dirty="0"/>
              <a:t>Results</a:t>
            </a:r>
          </a:p>
          <a:p>
            <a:pPr marL="800100" lvl="1" indent="-342900">
              <a:buFont typeface="Arial" panose="020B0604020202020204" pitchFamily="34" charset="0"/>
              <a:buChar char="•"/>
            </a:pPr>
            <a:r>
              <a:rPr lang="en-US" sz="2400" dirty="0"/>
              <a:t>Word based RNN</a:t>
            </a:r>
          </a:p>
          <a:p>
            <a:pPr marL="1371600" lvl="2" indent="-457200">
              <a:buFont typeface="Arial" panose="020B0604020202020204" pitchFamily="34" charset="0"/>
              <a:buChar char="•"/>
            </a:pPr>
            <a:r>
              <a:rPr lang="en-US" sz="2000" dirty="0"/>
              <a:t>Unigram</a:t>
            </a:r>
          </a:p>
          <a:p>
            <a:pPr marL="1828800" lvl="3" indent="-457200">
              <a:buFont typeface="Arial" panose="020B0604020202020204" pitchFamily="34" charset="0"/>
              <a:buChar char="•"/>
            </a:pPr>
            <a:r>
              <a:rPr lang="en-US" sz="2000" dirty="0"/>
              <a:t>Rouge score = 0.72</a:t>
            </a:r>
          </a:p>
          <a:p>
            <a:pPr marL="1828800" lvl="3" indent="-457200">
              <a:buFont typeface="Arial" panose="020B0604020202020204" pitchFamily="34" charset="0"/>
              <a:buChar char="•"/>
            </a:pPr>
            <a:r>
              <a:rPr lang="en-US" sz="2000" dirty="0"/>
              <a:t>BLEU score = 0.61</a:t>
            </a:r>
          </a:p>
          <a:p>
            <a:pPr marL="1371600" lvl="2" indent="-457200">
              <a:buFont typeface="Arial" panose="020B0604020202020204" pitchFamily="34" charset="0"/>
              <a:buChar char="•"/>
            </a:pPr>
            <a:endParaRPr lang="en-US" sz="2000" dirty="0"/>
          </a:p>
          <a:p>
            <a:pPr marL="1371600" lvl="2" indent="-457200">
              <a:buFont typeface="Arial" panose="020B0604020202020204" pitchFamily="34" charset="0"/>
              <a:buChar char="•"/>
            </a:pPr>
            <a:r>
              <a:rPr lang="en-US" sz="2000" dirty="0"/>
              <a:t> Bigram</a:t>
            </a:r>
          </a:p>
          <a:p>
            <a:pPr marL="1828800" lvl="3" indent="-457200">
              <a:buFont typeface="Arial" panose="020B0604020202020204" pitchFamily="34" charset="0"/>
              <a:buChar char="•"/>
            </a:pPr>
            <a:r>
              <a:rPr lang="en-US" sz="2000" dirty="0"/>
              <a:t>Rouge score =0.48</a:t>
            </a:r>
          </a:p>
          <a:p>
            <a:pPr marL="1828800" lvl="3" indent="-457200">
              <a:buFont typeface="Arial" panose="020B0604020202020204" pitchFamily="34" charset="0"/>
              <a:buChar char="•"/>
            </a:pPr>
            <a:r>
              <a:rPr lang="en-US" sz="2000" dirty="0"/>
              <a:t>BLEU score =0.40</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Character based RNN</a:t>
            </a:r>
          </a:p>
          <a:p>
            <a:pPr marL="1371600" lvl="2" indent="-457200">
              <a:buFont typeface="Arial" panose="020B0604020202020204" pitchFamily="34" charset="0"/>
              <a:buChar char="•"/>
            </a:pPr>
            <a:r>
              <a:rPr lang="en-US" sz="2000" dirty="0"/>
              <a:t>Unigram</a:t>
            </a:r>
          </a:p>
          <a:p>
            <a:pPr marL="1714500" lvl="3" indent="-342900">
              <a:buFont typeface="Arial" panose="020B0604020202020204" pitchFamily="34" charset="0"/>
              <a:buChar char="•"/>
            </a:pPr>
            <a:r>
              <a:rPr lang="en-US" sz="2000" dirty="0"/>
              <a:t>Rouge score = 0.62</a:t>
            </a:r>
          </a:p>
          <a:p>
            <a:pPr marL="1714500" lvl="3" indent="-342900">
              <a:buFont typeface="Arial" panose="020B0604020202020204" pitchFamily="34" charset="0"/>
              <a:buChar char="•"/>
            </a:pPr>
            <a:r>
              <a:rPr lang="en-US" sz="2000" dirty="0"/>
              <a:t>BLEU score = 0.54</a:t>
            </a:r>
          </a:p>
          <a:p>
            <a:pPr marL="1371600" lvl="2" indent="-457200">
              <a:buFont typeface="Arial" panose="020B0604020202020204" pitchFamily="34" charset="0"/>
              <a:buChar char="•"/>
            </a:pPr>
            <a:endParaRPr lang="en-US" sz="2000" dirty="0"/>
          </a:p>
          <a:p>
            <a:pPr marL="1371600" lvl="2" indent="-457200">
              <a:buFont typeface="Arial" panose="020B0604020202020204" pitchFamily="34" charset="0"/>
              <a:buChar char="•"/>
            </a:pPr>
            <a:r>
              <a:rPr lang="en-US" sz="2000" dirty="0"/>
              <a:t> Bigram</a:t>
            </a:r>
          </a:p>
          <a:p>
            <a:pPr marL="1714500" lvl="3" indent="-342900">
              <a:buFont typeface="Arial" panose="020B0604020202020204" pitchFamily="34" charset="0"/>
              <a:buChar char="•"/>
            </a:pPr>
            <a:r>
              <a:rPr lang="en-US" sz="2000" dirty="0"/>
              <a:t>Rouge score = 0.51</a:t>
            </a:r>
          </a:p>
          <a:p>
            <a:pPr marL="1714500" lvl="3" indent="-342900">
              <a:buFont typeface="Arial" panose="020B0604020202020204" pitchFamily="34" charset="0"/>
              <a:buChar char="•"/>
            </a:pPr>
            <a:r>
              <a:rPr lang="en-US" sz="2000" dirty="0"/>
              <a:t>BLEU score = 0.5</a:t>
            </a:r>
          </a:p>
          <a:p>
            <a:pPr marL="914400" lvl="1"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9493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404F5D-80DD-8342-96F0-39BCADEB753A}"/>
              </a:ext>
            </a:extLst>
          </p:cNvPr>
          <p:cNvSpPr/>
          <p:nvPr/>
        </p:nvSpPr>
        <p:spPr>
          <a:xfrm>
            <a:off x="772632" y="632944"/>
            <a:ext cx="10955080" cy="5386090"/>
          </a:xfrm>
          <a:prstGeom prst="rect">
            <a:avLst/>
          </a:prstGeom>
        </p:spPr>
        <p:txBody>
          <a:bodyPr wrap="square">
            <a:spAutoFit/>
          </a:bodyPr>
          <a:lstStyle/>
          <a:p>
            <a:r>
              <a:rPr lang="en-US" sz="3600" b="1" dirty="0"/>
              <a:t>Introduction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800" dirty="0"/>
              <a:t>Natural Language Processing ( Text generation)</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The majority of activities performed by humans are done through language.</a:t>
            </a:r>
          </a:p>
          <a:p>
            <a:pPr marL="800100" lvl="1" indent="-342900">
              <a:buFont typeface="Arial" panose="020B0604020202020204" pitchFamily="34" charset="0"/>
              <a:buChar char="•"/>
            </a:pPr>
            <a:r>
              <a:rPr lang="en-US" sz="2400" dirty="0"/>
              <a:t>Text processing is very important task in NLP</a:t>
            </a:r>
          </a:p>
          <a:p>
            <a:pPr marL="800100" lvl="1" indent="-342900">
              <a:buFont typeface="Arial" panose="020B0604020202020204" pitchFamily="34" charset="0"/>
              <a:buChar char="•"/>
            </a:pPr>
            <a:r>
              <a:rPr lang="en-US" sz="2400" dirty="0"/>
              <a:t>Capturing sophisticated human-developed features in Language is very difficult.</a:t>
            </a:r>
          </a:p>
          <a:p>
            <a:pPr marL="800100" lvl="1" indent="-342900">
              <a:buFont typeface="Arial" panose="020B0604020202020204" pitchFamily="34" charset="0"/>
              <a:buChar char="•"/>
            </a:pPr>
            <a:r>
              <a:rPr lang="en-US" sz="2400" dirty="0"/>
              <a:t>Recent development in Deep Learning shows exceptional results in NLP compared to classical theories</a:t>
            </a:r>
            <a:r>
              <a:rPr lang="en-US" sz="2800" dirty="0"/>
              <a:t>.</a:t>
            </a:r>
          </a:p>
          <a:p>
            <a:pPr marL="800100" lvl="1" indent="-342900">
              <a:buFont typeface="Arial" panose="020B0604020202020204" pitchFamily="34" charset="0"/>
              <a:buChar char="•"/>
            </a:pPr>
            <a:r>
              <a:rPr lang="en-US" sz="2400" dirty="0"/>
              <a:t>Text generation, Classification, Machine Translation and Summarization are some of the important applications of NLP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54658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6402B3-F838-2342-8D01-731FE8176BF3}"/>
              </a:ext>
            </a:extLst>
          </p:cNvPr>
          <p:cNvSpPr txBox="1"/>
          <p:nvPr/>
        </p:nvSpPr>
        <p:spPr>
          <a:xfrm>
            <a:off x="372140" y="223284"/>
            <a:ext cx="11440632" cy="6247864"/>
          </a:xfrm>
          <a:prstGeom prst="rect">
            <a:avLst/>
          </a:prstGeom>
          <a:noFill/>
        </p:spPr>
        <p:txBody>
          <a:bodyPr wrap="square" rtlCol="0">
            <a:spAutoFit/>
          </a:bodyPr>
          <a:lstStyle/>
          <a:p>
            <a:r>
              <a:rPr lang="en-US" sz="3200" b="1" dirty="0"/>
              <a:t>Literature Review</a:t>
            </a:r>
          </a:p>
          <a:p>
            <a:endParaRPr lang="en-US" sz="1200" b="1" dirty="0"/>
          </a:p>
          <a:p>
            <a:pPr marL="457200" indent="-457200">
              <a:buFont typeface="Arial" panose="020B0604020202020204" pitchFamily="34" charset="0"/>
              <a:buChar char="•"/>
            </a:pPr>
            <a:r>
              <a:rPr lang="en-US" sz="2400" dirty="0"/>
              <a:t>Rapid development has brought many ways to model text to capture both semantic and syntax.</a:t>
            </a:r>
          </a:p>
          <a:p>
            <a:pPr marL="457200" indent="-457200">
              <a:buFont typeface="Arial" panose="020B0604020202020204" pitchFamily="34" charset="0"/>
              <a:buChar char="•"/>
            </a:pPr>
            <a:endParaRPr lang="en-US" sz="1000" dirty="0"/>
          </a:p>
          <a:p>
            <a:pPr marL="457200" indent="-457200">
              <a:buFont typeface="Arial" panose="020B0604020202020204" pitchFamily="34" charset="0"/>
              <a:buChar char="•"/>
            </a:pPr>
            <a:r>
              <a:rPr lang="en-US" sz="2400" dirty="0"/>
              <a:t>Before Neural models classical theories tried to model text</a:t>
            </a:r>
          </a:p>
          <a:p>
            <a:pPr marL="742950" lvl="1" indent="-285750">
              <a:buFont typeface="Arial" panose="020B0604020202020204" pitchFamily="34" charset="0"/>
              <a:buChar char="•"/>
            </a:pPr>
            <a:r>
              <a:rPr lang="en-US" sz="2400" dirty="0"/>
              <a:t>Rhetorical Structure Theory (Mann and Thompson, 1988)</a:t>
            </a:r>
          </a:p>
          <a:p>
            <a:pPr marL="742950" lvl="1" indent="-285750">
              <a:buFont typeface="Arial" panose="020B0604020202020204" pitchFamily="34" charset="0"/>
              <a:buChar char="•"/>
            </a:pPr>
            <a:r>
              <a:rPr lang="en-US" sz="2400" dirty="0"/>
              <a:t>Discourse Representation Theory (</a:t>
            </a:r>
            <a:r>
              <a:rPr lang="en-US" sz="2400" dirty="0" err="1"/>
              <a:t>Lascarides</a:t>
            </a:r>
            <a:r>
              <a:rPr lang="en-US" sz="2400" dirty="0"/>
              <a:t> and Asher, 1991)</a:t>
            </a:r>
          </a:p>
          <a:p>
            <a:endParaRPr lang="en-US" sz="1000" dirty="0"/>
          </a:p>
          <a:p>
            <a:pPr marL="342900" indent="-342900">
              <a:buFont typeface="Arial" panose="020B0604020202020204" pitchFamily="34" charset="0"/>
              <a:buChar char="•"/>
            </a:pPr>
            <a:r>
              <a:rPr lang="en-US" sz="2400" dirty="0"/>
              <a:t> The first attempt in modeling text using probabilistic prediction using             Neural network </a:t>
            </a:r>
          </a:p>
          <a:p>
            <a:pPr marL="800100" lvl="1" indent="-342900">
              <a:buFont typeface="Arial" panose="020B0604020202020204" pitchFamily="34" charset="0"/>
              <a:buChar char="•"/>
            </a:pPr>
            <a:r>
              <a:rPr lang="en-US" sz="2400" dirty="0"/>
              <a:t>"Generating text with recurrent neural networks” </a:t>
            </a:r>
          </a:p>
          <a:p>
            <a:pPr lvl="1"/>
            <a:r>
              <a:rPr lang="en-US" sz="2400" dirty="0"/>
              <a:t>I </a:t>
            </a:r>
            <a:r>
              <a:rPr lang="en-US" sz="2400" dirty="0" err="1"/>
              <a:t>Sutskever</a:t>
            </a:r>
            <a:r>
              <a:rPr lang="en-US" sz="2400" dirty="0"/>
              <a:t>, J Martens, GE Hinton in 2011 showed the way for modern NLP.</a:t>
            </a:r>
          </a:p>
          <a:p>
            <a:pPr marL="342900" indent="-342900">
              <a:buFont typeface="Arial" panose="020B0604020202020204" pitchFamily="34" charset="0"/>
              <a:buChar char="•"/>
            </a:pPr>
            <a:endParaRPr lang="en-US" sz="1000" dirty="0"/>
          </a:p>
          <a:p>
            <a:pPr marL="457200" indent="-457200">
              <a:buFont typeface="Arial" panose="020B0604020202020204" pitchFamily="34" charset="0"/>
              <a:buChar char="•"/>
            </a:pPr>
            <a:r>
              <a:rPr lang="en-US" sz="2400" dirty="0"/>
              <a:t>Ever since RNN have shown promising results with the most common approach is to maximize the predictive likelihood of each true token in the training sequence given the previously observed tokens.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239447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6402B3-F838-2342-8D01-731FE8176BF3}"/>
              </a:ext>
            </a:extLst>
          </p:cNvPr>
          <p:cNvSpPr txBox="1"/>
          <p:nvPr/>
        </p:nvSpPr>
        <p:spPr>
          <a:xfrm>
            <a:off x="372140" y="223284"/>
            <a:ext cx="11440632" cy="5293757"/>
          </a:xfrm>
          <a:prstGeom prst="rect">
            <a:avLst/>
          </a:prstGeom>
          <a:noFill/>
        </p:spPr>
        <p:txBody>
          <a:bodyPr wrap="square" rtlCol="0">
            <a:spAutoFit/>
          </a:bodyPr>
          <a:lstStyle/>
          <a:p>
            <a:r>
              <a:rPr lang="en-US" sz="3200" b="1" dirty="0"/>
              <a:t>Literature Review</a:t>
            </a:r>
          </a:p>
          <a:p>
            <a:endParaRPr lang="en-US" sz="1200" b="1" dirty="0"/>
          </a:p>
          <a:p>
            <a:pPr marL="342900" indent="-342900">
              <a:buFont typeface="Arial" panose="020B0604020202020204" pitchFamily="34" charset="0"/>
              <a:buChar char="•"/>
            </a:pPr>
            <a:r>
              <a:rPr lang="en-US" sz="2400" dirty="0"/>
              <a:t>After RNN many new architectures have come up.</a:t>
            </a:r>
          </a:p>
          <a:p>
            <a:pPr marL="457200" indent="-457200">
              <a:buFont typeface="Arial" panose="020B0604020202020204" pitchFamily="34" charset="0"/>
              <a:buChar char="•"/>
            </a:pPr>
            <a:endParaRPr lang="en-US" sz="1000" dirty="0"/>
          </a:p>
          <a:p>
            <a:pPr marL="342900" indent="-342900">
              <a:buFont typeface="Arial" panose="020B0604020202020204" pitchFamily="34" charset="0"/>
              <a:buChar char="•"/>
            </a:pPr>
            <a:r>
              <a:rPr lang="en-US" sz="2400" dirty="0"/>
              <a:t> The newly added architecture Generative Adversarial Network has overcome some of the drawbacks of RNN.</a:t>
            </a:r>
          </a:p>
          <a:p>
            <a:pPr marL="342900" indent="-342900">
              <a:buFont typeface="Arial" panose="020B0604020202020204" pitchFamily="34" charset="0"/>
              <a:buChar char="•"/>
            </a:pPr>
            <a:endParaRPr lang="en-US" sz="1000" dirty="0"/>
          </a:p>
          <a:p>
            <a:pPr marL="342900" indent="-342900">
              <a:buFont typeface="Arial" panose="020B0604020202020204" pitchFamily="34" charset="0"/>
              <a:buChar char="•"/>
            </a:pPr>
            <a:r>
              <a:rPr lang="en-US" sz="2400" dirty="0"/>
              <a:t>The recently published paper </a:t>
            </a:r>
            <a:r>
              <a:rPr lang="en-US" sz="2400" b="1" dirty="0"/>
              <a:t>”</a:t>
            </a:r>
            <a:r>
              <a:rPr lang="en-US" sz="2400" dirty="0"/>
              <a:t> Evaluating Generative Models for Text Generation” has shown improved results over RNN.</a:t>
            </a:r>
          </a:p>
          <a:p>
            <a:pPr marL="342900" indent="-342900">
              <a:buFont typeface="Arial" panose="020B0604020202020204" pitchFamily="34" charset="0"/>
              <a:buChar char="•"/>
            </a:pPr>
            <a:endParaRPr lang="en-US" sz="1000" dirty="0"/>
          </a:p>
          <a:p>
            <a:pPr marL="342900" indent="-342900">
              <a:buFont typeface="Arial" panose="020B0604020202020204" pitchFamily="34" charset="0"/>
              <a:buChar char="•"/>
            </a:pPr>
            <a:r>
              <a:rPr lang="en-US" sz="2400" dirty="0"/>
              <a:t>In this paper they have evaluated two different methods using GAN,</a:t>
            </a:r>
          </a:p>
          <a:p>
            <a:pPr marL="800100" lvl="1" indent="-342900">
              <a:buFont typeface="Arial" panose="020B0604020202020204" pitchFamily="34" charset="0"/>
              <a:buChar char="•"/>
            </a:pPr>
            <a:r>
              <a:rPr lang="en-US" sz="2400" dirty="0"/>
              <a:t>Scheduled sampling (</a:t>
            </a:r>
            <a:r>
              <a:rPr lang="en-US" sz="2400" dirty="0" err="1"/>
              <a:t>Bengio</a:t>
            </a:r>
            <a:r>
              <a:rPr lang="en-US" sz="2400" dirty="0"/>
              <a:t> et al. (2015)) and </a:t>
            </a:r>
          </a:p>
          <a:p>
            <a:pPr marL="800100" lvl="1" indent="-342900">
              <a:buFont typeface="Arial" panose="020B0604020202020204" pitchFamily="34" charset="0"/>
              <a:buChar char="•"/>
            </a:pPr>
            <a:r>
              <a:rPr lang="en-US" sz="2400" dirty="0" err="1"/>
              <a:t>SeqGAN</a:t>
            </a:r>
            <a:r>
              <a:rPr lang="en-US" sz="2400" dirty="0"/>
              <a:t>, Yu et al. (2016). </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dirty="0"/>
              <a:t> </a:t>
            </a:r>
            <a:r>
              <a:rPr lang="en-US" sz="2400" dirty="0" err="1"/>
              <a:t>SeqGAN</a:t>
            </a:r>
            <a:r>
              <a:rPr lang="en-US" sz="2400" dirty="0"/>
              <a:t> uses some form reinforcement learning method.</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93278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DAC03C-3CF0-B945-B5BD-DFE19B75B932}"/>
              </a:ext>
            </a:extLst>
          </p:cNvPr>
          <p:cNvSpPr/>
          <p:nvPr/>
        </p:nvSpPr>
        <p:spPr>
          <a:xfrm>
            <a:off x="140207" y="211201"/>
            <a:ext cx="6271744" cy="6555641"/>
          </a:xfrm>
          <a:prstGeom prst="rect">
            <a:avLst/>
          </a:prstGeom>
        </p:spPr>
        <p:txBody>
          <a:bodyPr wrap="square">
            <a:spAutoFit/>
          </a:bodyPr>
          <a:lstStyle/>
          <a:p>
            <a:r>
              <a:rPr lang="en-US" sz="3200" b="1" dirty="0"/>
              <a:t>Literature Review</a:t>
            </a:r>
          </a:p>
          <a:p>
            <a:endParaRPr lang="en-US" sz="3200" b="1" dirty="0"/>
          </a:p>
          <a:p>
            <a:pPr marL="800100" lvl="1" indent="-342900">
              <a:buFont typeface="Arial" panose="020B0604020202020204" pitchFamily="34" charset="0"/>
              <a:buChar char="•"/>
            </a:pPr>
            <a:r>
              <a:rPr lang="en-US" sz="2400" dirty="0"/>
              <a:t>For the project, I am using Recurrent Neural Network for tweet generation.</a:t>
            </a:r>
          </a:p>
          <a:p>
            <a:pPr marL="800100" lvl="1" indent="-342900">
              <a:buFont typeface="Arial" panose="020B0604020202020204" pitchFamily="34" charset="0"/>
              <a:buChar char="•"/>
            </a:pPr>
            <a:endParaRPr lang="en-US" sz="1000" dirty="0"/>
          </a:p>
          <a:p>
            <a:pPr marL="800100" lvl="1" indent="-342900">
              <a:buFont typeface="Arial" panose="020B0604020202020204" pitchFamily="34" charset="0"/>
              <a:buChar char="•"/>
            </a:pPr>
            <a:r>
              <a:rPr lang="en-US" sz="2400" dirty="0"/>
              <a:t>RNNs are simple, powerful, robust and easy to implement.</a:t>
            </a:r>
          </a:p>
          <a:p>
            <a:pPr marL="800100" lvl="1" indent="-342900">
              <a:buFont typeface="Arial" panose="020B0604020202020204" pitchFamily="34" charset="0"/>
              <a:buChar char="•"/>
            </a:pPr>
            <a:endParaRPr lang="en-US" sz="1000" dirty="0"/>
          </a:p>
          <a:p>
            <a:pPr marL="800100" lvl="1" indent="-342900">
              <a:buFont typeface="Arial" panose="020B0604020202020204" pitchFamily="34" charset="0"/>
              <a:buChar char="•"/>
            </a:pPr>
            <a:r>
              <a:rPr lang="en-US" sz="2400" dirty="0"/>
              <a:t>RNN can be very diverse.</a:t>
            </a:r>
          </a:p>
          <a:p>
            <a:pPr marL="1200150" lvl="2" indent="-285750" fontAlgn="base">
              <a:buFont typeface="Arial" panose="020B0604020202020204" pitchFamily="34" charset="0"/>
              <a:buChar char="•"/>
            </a:pPr>
            <a:r>
              <a:rPr lang="en-US" sz="2400" dirty="0"/>
              <a:t>Sequential input to sequential output. </a:t>
            </a:r>
          </a:p>
          <a:p>
            <a:pPr marL="2114550" lvl="4" indent="-285750" fontAlgn="base">
              <a:buFont typeface="Arial" panose="020B0604020202020204" pitchFamily="34" charset="0"/>
              <a:buChar char="•"/>
            </a:pPr>
            <a:r>
              <a:rPr lang="en-US" dirty="0"/>
              <a:t> Machine translation.</a:t>
            </a:r>
          </a:p>
          <a:p>
            <a:pPr marL="1200150" lvl="2" indent="-285750" fontAlgn="base">
              <a:buFont typeface="Arial" panose="020B0604020202020204" pitchFamily="34" charset="0"/>
              <a:buChar char="•"/>
            </a:pPr>
            <a:r>
              <a:rPr lang="en-US" sz="2400" dirty="0"/>
              <a:t>Sequential input to single output.</a:t>
            </a:r>
          </a:p>
          <a:p>
            <a:pPr marL="2114550" lvl="4" indent="-285750" fontAlgn="base">
              <a:buFont typeface="Arial" panose="020B0604020202020204" pitchFamily="34" charset="0"/>
              <a:buChar char="•"/>
            </a:pPr>
            <a:r>
              <a:rPr lang="en-US" dirty="0"/>
              <a:t>Classification</a:t>
            </a:r>
          </a:p>
          <a:p>
            <a:pPr marL="1257300" lvl="2" indent="-342900" fontAlgn="base">
              <a:buFont typeface="Arial" panose="020B0604020202020204" pitchFamily="34" charset="0"/>
              <a:buChar char="•"/>
            </a:pPr>
            <a:r>
              <a:rPr lang="en-US" sz="2400" dirty="0"/>
              <a:t>Single input to sequential output. </a:t>
            </a:r>
          </a:p>
          <a:p>
            <a:pPr marL="2171700" lvl="4" indent="-342900" fontAlgn="base">
              <a:buFont typeface="Arial" panose="020B0604020202020204" pitchFamily="34" charset="0"/>
              <a:buChar char="•"/>
            </a:pPr>
            <a:r>
              <a:rPr lang="en-US" dirty="0"/>
              <a:t>Image captioning</a:t>
            </a:r>
          </a:p>
          <a:p>
            <a:pPr marL="800100" lvl="1" indent="-342900" fontAlgn="base">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67A8CF18-1CFC-D340-ADF2-03E0BA0F7C6D}"/>
              </a:ext>
            </a:extLst>
          </p:cNvPr>
          <p:cNvPicPr>
            <a:picLocks noChangeAspect="1"/>
          </p:cNvPicPr>
          <p:nvPr/>
        </p:nvPicPr>
        <p:blipFill>
          <a:blip r:embed="rId2"/>
          <a:stretch>
            <a:fillRect/>
          </a:stretch>
        </p:blipFill>
        <p:spPr>
          <a:xfrm>
            <a:off x="6634976" y="1862254"/>
            <a:ext cx="5467815" cy="3987855"/>
          </a:xfrm>
          <a:prstGeom prst="rect">
            <a:avLst/>
          </a:prstGeom>
        </p:spPr>
      </p:pic>
    </p:spTree>
    <p:extLst>
      <p:ext uri="{BB962C8B-B14F-4D97-AF65-F5344CB8AC3E}">
        <p14:creationId xmlns:p14="http://schemas.microsoft.com/office/powerpoint/2010/main" val="1337635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330F7D-5E8E-624C-B84B-6B7BA34332E8}"/>
              </a:ext>
            </a:extLst>
          </p:cNvPr>
          <p:cNvSpPr txBox="1"/>
          <p:nvPr/>
        </p:nvSpPr>
        <p:spPr>
          <a:xfrm>
            <a:off x="416079" y="379919"/>
            <a:ext cx="11348458" cy="6924973"/>
          </a:xfrm>
          <a:prstGeom prst="rect">
            <a:avLst/>
          </a:prstGeom>
          <a:noFill/>
        </p:spPr>
        <p:txBody>
          <a:bodyPr wrap="square" rtlCol="0">
            <a:spAutoFit/>
          </a:bodyPr>
          <a:lstStyle/>
          <a:p>
            <a:r>
              <a:rPr lang="en-US" sz="3200" dirty="0"/>
              <a:t>Literature Review</a:t>
            </a:r>
          </a:p>
          <a:p>
            <a:pPr marL="457200" indent="-457200">
              <a:buFont typeface="Arial" panose="020B0604020202020204" pitchFamily="34" charset="0"/>
              <a:buChar char="•"/>
            </a:pPr>
            <a:r>
              <a:rPr lang="en-US" sz="2400" dirty="0"/>
              <a:t>Architectures of RNN</a:t>
            </a:r>
          </a:p>
          <a:p>
            <a:pPr marL="457200" indent="-457200">
              <a:buFont typeface="Arial" panose="020B0604020202020204" pitchFamily="34" charset="0"/>
              <a:buChar char="•"/>
            </a:pPr>
            <a:endParaRPr lang="en-US" sz="2400" dirty="0"/>
          </a:p>
          <a:p>
            <a:pPr marL="914400" lvl="1" indent="-457200">
              <a:buFont typeface="Arial" panose="020B0604020202020204" pitchFamily="34" charset="0"/>
              <a:buChar char="•"/>
            </a:pPr>
            <a:r>
              <a:rPr lang="en-US" sz="2400" dirty="0"/>
              <a:t>Character Based model</a:t>
            </a:r>
          </a:p>
          <a:p>
            <a:pPr marL="1371600" lvl="2" indent="-457200">
              <a:buFont typeface="Arial" panose="020B0604020202020204" pitchFamily="34" charset="0"/>
              <a:buChar char="•"/>
            </a:pPr>
            <a:r>
              <a:rPr lang="en-US" dirty="0"/>
              <a:t>The Unreasonable Effectiveness of Recurrent Neural Networks– Andrej </a:t>
            </a:r>
            <a:r>
              <a:rPr lang="en-US" dirty="0" err="1"/>
              <a:t>Karpathy</a:t>
            </a:r>
            <a:endParaRPr lang="en-US" dirty="0"/>
          </a:p>
          <a:p>
            <a:pPr marL="1371600" lvl="2" indent="-457200">
              <a:buFont typeface="Arial" panose="020B0604020202020204" pitchFamily="34" charset="0"/>
              <a:buChar char="•"/>
            </a:pPr>
            <a:endParaRPr lang="en-US" sz="1000" dirty="0"/>
          </a:p>
          <a:p>
            <a:pPr marL="914400" lvl="1" indent="-457200">
              <a:buFont typeface="Arial" panose="020B0604020202020204" pitchFamily="34" charset="0"/>
              <a:buChar char="•"/>
            </a:pPr>
            <a:r>
              <a:rPr lang="en-US" sz="2400" dirty="0"/>
              <a:t>Word Based model</a:t>
            </a:r>
          </a:p>
          <a:p>
            <a:pPr marL="1371600" lvl="2" indent="-457200">
              <a:buFont typeface="Arial" panose="020B0604020202020204" pitchFamily="34" charset="0"/>
              <a:buChar char="•"/>
            </a:pPr>
            <a:r>
              <a:rPr lang="en-US" u="sng" dirty="0">
                <a:solidFill>
                  <a:schemeClr val="accent1">
                    <a:lumMod val="75000"/>
                  </a:schemeClr>
                </a:solidFill>
              </a:rPr>
              <a:t>I </a:t>
            </a:r>
            <a:r>
              <a:rPr lang="en-US" u="sng" dirty="0" err="1">
                <a:solidFill>
                  <a:schemeClr val="accent1">
                    <a:lumMod val="75000"/>
                  </a:schemeClr>
                </a:solidFill>
              </a:rPr>
              <a:t>Sutskever</a:t>
            </a:r>
            <a:r>
              <a:rPr lang="en-US" u="sng" dirty="0">
                <a:solidFill>
                  <a:schemeClr val="accent1">
                    <a:lumMod val="75000"/>
                  </a:schemeClr>
                </a:solidFill>
              </a:rPr>
              <a:t>, J Martens, GE Hinton 2011</a:t>
            </a:r>
            <a:r>
              <a:rPr lang="en-US" dirty="0"/>
              <a:t>.</a:t>
            </a:r>
          </a:p>
          <a:p>
            <a:pPr marL="1371600" lvl="2" indent="-457200">
              <a:buFont typeface="Arial" panose="020B0604020202020204" pitchFamily="34" charset="0"/>
              <a:buChar char="•"/>
            </a:pPr>
            <a:endParaRPr lang="en-US" dirty="0"/>
          </a:p>
          <a:p>
            <a:pPr marL="914400" lvl="1" indent="-457200">
              <a:buFont typeface="Arial" panose="020B0604020202020204" pitchFamily="34" charset="0"/>
              <a:buChar char="•"/>
            </a:pPr>
            <a:r>
              <a:rPr lang="en-US" sz="2400" dirty="0"/>
              <a:t>Hierarchical Autoencoder</a:t>
            </a:r>
          </a:p>
          <a:p>
            <a:pPr marL="1371600" lvl="2" indent="-457200">
              <a:buFont typeface="Arial" panose="020B0604020202020204" pitchFamily="34" charset="0"/>
              <a:buChar char="•"/>
            </a:pPr>
            <a:r>
              <a:rPr lang="en-US" dirty="0">
                <a:hlinkClick r:id="rId2"/>
              </a:rPr>
              <a:t>Jiwei Li</a:t>
            </a:r>
            <a:r>
              <a:rPr lang="en-US" dirty="0"/>
              <a:t>, </a:t>
            </a:r>
            <a:r>
              <a:rPr lang="en-US" dirty="0">
                <a:hlinkClick r:id="rId3"/>
              </a:rPr>
              <a:t>Minh-Thang Luong</a:t>
            </a:r>
            <a:r>
              <a:rPr lang="en-US" dirty="0"/>
              <a:t>, </a:t>
            </a:r>
            <a:r>
              <a:rPr lang="en-US" dirty="0">
                <a:hlinkClick r:id="rId4"/>
              </a:rPr>
              <a:t>Dan Jurafsky</a:t>
            </a:r>
            <a:endParaRPr lang="en-US" dirty="0"/>
          </a:p>
          <a:p>
            <a:pPr marL="1371600" lvl="2" indent="-457200">
              <a:buFont typeface="Arial" panose="020B0604020202020204" pitchFamily="34" charset="0"/>
              <a:buChar char="•"/>
            </a:pPr>
            <a:endParaRPr lang="en-US" sz="2400" dirty="0"/>
          </a:p>
          <a:p>
            <a:pPr marL="914400" lvl="1" indent="-457200">
              <a:buFont typeface="Arial" panose="020B0604020202020204" pitchFamily="34" charset="0"/>
              <a:buChar char="•"/>
            </a:pPr>
            <a:r>
              <a:rPr lang="en-US" sz="2400" dirty="0"/>
              <a:t>Attention Hierarchical Autoencoder</a:t>
            </a:r>
          </a:p>
          <a:p>
            <a:pPr marL="1371600" lvl="2" indent="-457200">
              <a:buFont typeface="Arial" panose="020B0604020202020204" pitchFamily="34" charset="0"/>
              <a:buChar char="•"/>
            </a:pPr>
            <a:r>
              <a:rPr lang="en-US" dirty="0">
                <a:hlinkClick r:id="rId2"/>
              </a:rPr>
              <a:t>Jiwei Li</a:t>
            </a:r>
            <a:r>
              <a:rPr lang="en-US" dirty="0"/>
              <a:t>, </a:t>
            </a:r>
            <a:r>
              <a:rPr lang="en-US" dirty="0">
                <a:hlinkClick r:id="rId3"/>
              </a:rPr>
              <a:t>Minh-Thang Luong</a:t>
            </a:r>
            <a:r>
              <a:rPr lang="en-US" dirty="0"/>
              <a:t>, </a:t>
            </a:r>
            <a:r>
              <a:rPr lang="en-US" dirty="0">
                <a:hlinkClick r:id="rId4"/>
              </a:rPr>
              <a:t>Dan Jurafsky</a:t>
            </a:r>
            <a:endParaRPr lang="en-US" dirty="0"/>
          </a:p>
          <a:p>
            <a:pPr marL="1371600" lvl="2" indent="-457200">
              <a:buFont typeface="Arial" panose="020B0604020202020204" pitchFamily="34" charset="0"/>
              <a:buChar char="•"/>
            </a:pPr>
            <a:endParaRPr lang="en-US" sz="2400" dirty="0"/>
          </a:p>
          <a:p>
            <a:pPr marL="914400" lvl="1" indent="-457200">
              <a:buFont typeface="Arial" panose="020B0604020202020204" pitchFamily="34" charset="0"/>
              <a:buChar char="•"/>
            </a:pPr>
            <a:r>
              <a:rPr lang="en-US" sz="2400" dirty="0"/>
              <a:t>Variation Autoencoder</a:t>
            </a:r>
          </a:p>
          <a:p>
            <a:pPr marL="914400" lvl="1" indent="-457200">
              <a:buFont typeface="Arial" panose="020B0604020202020204" pitchFamily="34" charset="0"/>
              <a:buChar char="•"/>
            </a:pPr>
            <a:endParaRPr lang="en-US" sz="2400" dirty="0"/>
          </a:p>
          <a:p>
            <a:pPr marL="914400" lvl="1" indent="-457200">
              <a:buFont typeface="Arial" panose="020B0604020202020204" pitchFamily="34" charset="0"/>
              <a:buChar char="•"/>
            </a:pPr>
            <a:r>
              <a:rPr lang="en-US" sz="2400" dirty="0"/>
              <a:t>Bidirectional LSTM</a:t>
            </a:r>
          </a:p>
          <a:p>
            <a:pPr marL="914400" lvl="1" indent="-457200">
              <a:buFont typeface="Arial" panose="020B0604020202020204" pitchFamily="34" charset="0"/>
              <a:buChar char="•"/>
            </a:pPr>
            <a:endParaRPr lang="en-US" sz="2400" dirty="0"/>
          </a:p>
          <a:p>
            <a:pPr marL="1371600" lvl="2"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180887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78D674-C308-4B47-BE2C-0557B91F4E89}"/>
              </a:ext>
            </a:extLst>
          </p:cNvPr>
          <p:cNvSpPr txBox="1"/>
          <p:nvPr/>
        </p:nvSpPr>
        <p:spPr>
          <a:xfrm>
            <a:off x="591015" y="490653"/>
            <a:ext cx="10961649" cy="4401205"/>
          </a:xfrm>
          <a:prstGeom prst="rect">
            <a:avLst/>
          </a:prstGeom>
          <a:noFill/>
        </p:spPr>
        <p:txBody>
          <a:bodyPr wrap="square" rtlCol="0">
            <a:spAutoFit/>
          </a:bodyPr>
          <a:lstStyle/>
          <a:p>
            <a:r>
              <a:rPr lang="en-US" sz="3200" b="1" dirty="0"/>
              <a:t>Dataset</a:t>
            </a:r>
          </a:p>
          <a:p>
            <a:endParaRPr lang="en-US" sz="3200" b="1" dirty="0"/>
          </a:p>
          <a:p>
            <a:pPr marL="914400" lvl="1" indent="-457200">
              <a:buFont typeface="Arial" panose="020B0604020202020204" pitchFamily="34" charset="0"/>
              <a:buChar char="•"/>
            </a:pPr>
            <a:r>
              <a:rPr lang="en-US" sz="2400" dirty="0"/>
              <a:t>The dataset consists of Trump tweets from 2009.</a:t>
            </a:r>
          </a:p>
          <a:p>
            <a:pPr marL="914400" lvl="1" indent="-457200">
              <a:buFont typeface="Arial" panose="020B0604020202020204" pitchFamily="34" charset="0"/>
              <a:buChar char="•"/>
            </a:pPr>
            <a:endParaRPr lang="en-US" sz="2400" dirty="0"/>
          </a:p>
          <a:p>
            <a:pPr marL="914400" lvl="1" indent="-457200">
              <a:buFont typeface="Arial" panose="020B0604020202020204" pitchFamily="34" charset="0"/>
              <a:buChar char="•"/>
            </a:pPr>
            <a:r>
              <a:rPr lang="en-US" sz="2400" dirty="0"/>
              <a:t>The dataset is collected from a lovely website </a:t>
            </a:r>
            <a:r>
              <a:rPr lang="en-US" sz="2400" u="sng" dirty="0">
                <a:solidFill>
                  <a:schemeClr val="accent1">
                    <a:lumMod val="75000"/>
                  </a:schemeClr>
                </a:solidFill>
                <a:hlinkClick r:id="rId2"/>
              </a:rPr>
              <a:t>http://www.trumptwitterarchive.com</a:t>
            </a:r>
            <a:endParaRPr lang="en-US" sz="2400" u="sng" dirty="0">
              <a:solidFill>
                <a:schemeClr val="accent1">
                  <a:lumMod val="75000"/>
                </a:schemeClr>
              </a:solidFill>
            </a:endParaRPr>
          </a:p>
          <a:p>
            <a:pPr marL="914400" lvl="1" indent="-457200">
              <a:buFont typeface="Arial" panose="020B0604020202020204" pitchFamily="34" charset="0"/>
              <a:buChar char="•"/>
            </a:pPr>
            <a:endParaRPr lang="en-US" sz="2400" u="sng" dirty="0">
              <a:solidFill>
                <a:schemeClr val="accent1">
                  <a:lumMod val="75000"/>
                </a:schemeClr>
              </a:solidFill>
            </a:endParaRPr>
          </a:p>
          <a:p>
            <a:pPr marL="914400" lvl="1" indent="-457200">
              <a:buFont typeface="Arial" panose="020B0604020202020204" pitchFamily="34" charset="0"/>
              <a:buChar char="•"/>
            </a:pPr>
            <a:r>
              <a:rPr lang="en-US" sz="2400" dirty="0"/>
              <a:t># Tweets are roughly 32000.</a:t>
            </a:r>
          </a:p>
          <a:p>
            <a:pPr marL="914400" lvl="1" indent="-457200">
              <a:buFont typeface="Arial" panose="020B0604020202020204" pitchFamily="34" charset="0"/>
              <a:buChar char="•"/>
            </a:pPr>
            <a:endParaRPr lang="en-US" sz="2400" dirty="0"/>
          </a:p>
          <a:p>
            <a:pPr marL="914400" lvl="1" indent="-457200">
              <a:buFont typeface="Arial" panose="020B0604020202020204" pitchFamily="34" charset="0"/>
              <a:buChar char="•"/>
            </a:pPr>
            <a:endParaRPr lang="en-US" sz="2400" dirty="0"/>
          </a:p>
          <a:p>
            <a:pPr marL="914400" lvl="1"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92324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BB56B5-4BAC-074C-89E8-D4E079EADC41}"/>
              </a:ext>
            </a:extLst>
          </p:cNvPr>
          <p:cNvSpPr txBox="1"/>
          <p:nvPr/>
        </p:nvSpPr>
        <p:spPr>
          <a:xfrm>
            <a:off x="791736" y="579864"/>
            <a:ext cx="10682868" cy="5909310"/>
          </a:xfrm>
          <a:prstGeom prst="rect">
            <a:avLst/>
          </a:prstGeom>
          <a:noFill/>
        </p:spPr>
        <p:txBody>
          <a:bodyPr wrap="square" rtlCol="0">
            <a:spAutoFit/>
          </a:bodyPr>
          <a:lstStyle/>
          <a:p>
            <a:r>
              <a:rPr lang="en-US" sz="3200" b="1" dirty="0"/>
              <a:t>Word Embeddings</a:t>
            </a:r>
          </a:p>
          <a:p>
            <a:endParaRPr lang="en-US" sz="3200" b="1" dirty="0"/>
          </a:p>
          <a:p>
            <a:pPr lvl="1"/>
            <a:r>
              <a:rPr lang="en-US" sz="2400" dirty="0" err="1"/>
              <a:t>GloVe</a:t>
            </a:r>
            <a:r>
              <a:rPr lang="en-US" sz="2400" dirty="0"/>
              <a:t> word library</a:t>
            </a:r>
          </a:p>
          <a:p>
            <a:pPr marL="914400" lvl="1" indent="-457200">
              <a:buFont typeface="Arial" panose="020B0604020202020204" pitchFamily="34" charset="0"/>
              <a:buChar char="•"/>
            </a:pPr>
            <a:r>
              <a:rPr lang="en-US" dirty="0" err="1"/>
              <a:t>GloVe</a:t>
            </a:r>
            <a:r>
              <a:rPr lang="en-US" dirty="0"/>
              <a:t> is an unsupervised learning algorithm for obtaining vector representations for words. </a:t>
            </a:r>
          </a:p>
          <a:p>
            <a:pPr marL="914400" lvl="1" indent="-457200">
              <a:buFont typeface="Arial" panose="020B0604020202020204" pitchFamily="34" charset="0"/>
              <a:buChar char="•"/>
            </a:pPr>
            <a:r>
              <a:rPr lang="en-US" dirty="0"/>
              <a:t>Training is performed on aggregated global word-word co-occurrence statistics from a corpus.</a:t>
            </a:r>
          </a:p>
          <a:p>
            <a:pPr marL="914400" lvl="1" indent="-457200">
              <a:buFont typeface="Arial" panose="020B0604020202020204" pitchFamily="34" charset="0"/>
              <a:buChar char="•"/>
            </a:pPr>
            <a:r>
              <a:rPr lang="en-US" dirty="0"/>
              <a:t>The resulting representations showcase interesting linear substructures of the word vector space.</a:t>
            </a:r>
          </a:p>
          <a:p>
            <a:pPr marL="914400" lvl="1" indent="-457200">
              <a:buFont typeface="Arial" panose="020B0604020202020204" pitchFamily="34" charset="0"/>
              <a:buChar char="•"/>
            </a:pPr>
            <a:r>
              <a:rPr lang="en-US" dirty="0"/>
              <a:t>It is trained over different dataset for generating word embedding</a:t>
            </a:r>
          </a:p>
          <a:p>
            <a:pPr marL="1200150" lvl="2" indent="-285750">
              <a:buFont typeface="Arial" panose="020B0604020202020204" pitchFamily="34" charset="0"/>
              <a:buChar char="•"/>
            </a:pPr>
            <a:r>
              <a:rPr lang="en-US" sz="1600" dirty="0">
                <a:hlinkClick r:id="rId2"/>
              </a:rPr>
              <a:t>Wikipedia 2014</a:t>
            </a:r>
            <a:r>
              <a:rPr lang="en-US" sz="1600" dirty="0"/>
              <a:t> + </a:t>
            </a:r>
            <a:r>
              <a:rPr lang="en-US" sz="1600" dirty="0">
                <a:hlinkClick r:id="rId3"/>
              </a:rPr>
              <a:t>Gigaword 5</a:t>
            </a:r>
            <a:r>
              <a:rPr lang="en-US" sz="1600" dirty="0"/>
              <a:t> (6B tokens, 400K vocab, uncased, 50d, 100d, 200d, &amp; 300d vectors, 822 MB download): </a:t>
            </a:r>
            <a:r>
              <a:rPr lang="en-US" sz="1600" dirty="0">
                <a:hlinkClick r:id="rId4"/>
              </a:rPr>
              <a:t>glove.6B.zip</a:t>
            </a:r>
            <a:endParaRPr lang="en-US" sz="1600" dirty="0"/>
          </a:p>
          <a:p>
            <a:pPr marL="1200150" lvl="2" indent="-285750">
              <a:buFont typeface="Arial" panose="020B0604020202020204" pitchFamily="34" charset="0"/>
              <a:buChar char="•"/>
            </a:pPr>
            <a:r>
              <a:rPr lang="en-US" sz="1600" dirty="0"/>
              <a:t>Common Crawl (42B tokens, 1.9M vocab, uncased, 300d vectors, 1.75 GB download): </a:t>
            </a:r>
            <a:r>
              <a:rPr lang="en-US" sz="1600" dirty="0">
                <a:hlinkClick r:id="rId5"/>
              </a:rPr>
              <a:t>glove.42B.300d.zip</a:t>
            </a:r>
            <a:endParaRPr lang="en-US" sz="1600" dirty="0"/>
          </a:p>
          <a:p>
            <a:pPr marL="1200150" lvl="2" indent="-285750">
              <a:buFont typeface="Arial" panose="020B0604020202020204" pitchFamily="34" charset="0"/>
              <a:buChar char="•"/>
            </a:pPr>
            <a:r>
              <a:rPr lang="en-US" sz="1600" dirty="0"/>
              <a:t>Common Crawl (840B tokens, 2.2M vocab, cased, 300d vectors, 2.03 GB download): </a:t>
            </a:r>
            <a:r>
              <a:rPr lang="en-US" sz="1600" dirty="0">
                <a:hlinkClick r:id="rId6"/>
              </a:rPr>
              <a:t>glove.840B.300d.zip</a:t>
            </a:r>
            <a:endParaRPr lang="en-US" sz="1600" dirty="0"/>
          </a:p>
          <a:p>
            <a:pPr marL="1200150" lvl="2" indent="-285750">
              <a:buFont typeface="Arial" panose="020B0604020202020204" pitchFamily="34" charset="0"/>
              <a:buChar char="•"/>
            </a:pPr>
            <a:r>
              <a:rPr lang="en-US" sz="1600" dirty="0"/>
              <a:t>Twitter (2B tweets, 27B tokens, 1.2M vocab, uncased, 25d, 50d, 100d, &amp; 200d vectors, 1.42 GB download): </a:t>
            </a:r>
            <a:r>
              <a:rPr lang="en-US" sz="1600" dirty="0">
                <a:hlinkClick r:id="rId7"/>
              </a:rPr>
              <a:t>glove.twitter.27B.zip</a:t>
            </a:r>
            <a:endParaRPr lang="en-US" sz="1600" dirty="0"/>
          </a:p>
          <a:p>
            <a:pPr marL="914400" lvl="1" indent="-457200">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39457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78D674-C308-4B47-BE2C-0557B91F4E89}"/>
              </a:ext>
            </a:extLst>
          </p:cNvPr>
          <p:cNvSpPr txBox="1"/>
          <p:nvPr/>
        </p:nvSpPr>
        <p:spPr>
          <a:xfrm>
            <a:off x="591015" y="490653"/>
            <a:ext cx="10961649" cy="5878532"/>
          </a:xfrm>
          <a:prstGeom prst="rect">
            <a:avLst/>
          </a:prstGeom>
          <a:noFill/>
        </p:spPr>
        <p:txBody>
          <a:bodyPr wrap="square" rtlCol="0">
            <a:spAutoFit/>
          </a:bodyPr>
          <a:lstStyle/>
          <a:p>
            <a:pPr lvl="1"/>
            <a:r>
              <a:rPr lang="en-US" sz="3200" b="1" dirty="0"/>
              <a:t>Data Preprocessing</a:t>
            </a:r>
          </a:p>
          <a:p>
            <a:pPr lvl="1"/>
            <a:endParaRPr lang="en-US" sz="3200" b="1" dirty="0"/>
          </a:p>
          <a:p>
            <a:pPr marL="1257300" lvl="2" indent="-342900">
              <a:buFont typeface="Arial" panose="020B0604020202020204" pitchFamily="34" charset="0"/>
              <a:buChar char="•"/>
            </a:pPr>
            <a:r>
              <a:rPr lang="en-US" sz="2400" dirty="0"/>
              <a:t>10000 tweets were used for training.</a:t>
            </a:r>
          </a:p>
          <a:p>
            <a:pPr marL="1257300" lvl="2" indent="-342900">
              <a:buFont typeface="Arial" panose="020B0604020202020204" pitchFamily="34" charset="0"/>
              <a:buChar char="•"/>
            </a:pPr>
            <a:r>
              <a:rPr lang="en-US" sz="2400" dirty="0"/>
              <a:t>Size of Vocabulary: 22931 </a:t>
            </a:r>
          </a:p>
          <a:p>
            <a:pPr marL="1257300" lvl="2" indent="-342900">
              <a:buFont typeface="Arial" panose="020B0604020202020204" pitchFamily="34" charset="0"/>
              <a:buChar char="•"/>
            </a:pPr>
            <a:r>
              <a:rPr lang="en-US" sz="2400" dirty="0"/>
              <a:t>Glove Word embeddings: 1193514 </a:t>
            </a:r>
          </a:p>
          <a:p>
            <a:pPr marL="1257300" lvl="2" indent="-342900">
              <a:buFont typeface="Arial" panose="020B0604020202020204" pitchFamily="34" charset="0"/>
              <a:buChar char="•"/>
            </a:pPr>
            <a:r>
              <a:rPr lang="en-US" sz="2400"/>
              <a:t>Number </a:t>
            </a:r>
            <a:r>
              <a:rPr lang="en-US" sz="2400" dirty="0"/>
              <a:t>of Null Embeddings: 67459</a:t>
            </a:r>
          </a:p>
          <a:p>
            <a:pPr marL="1257300" lvl="2" indent="-342900">
              <a:buFont typeface="Arial" panose="020B0604020202020204" pitchFamily="34" charset="0"/>
              <a:buChar char="•"/>
            </a:pPr>
            <a:r>
              <a:rPr lang="en-US" sz="2400" dirty="0"/>
              <a:t>% of Embeddings that are Null: 31.31%</a:t>
            </a:r>
          </a:p>
          <a:p>
            <a:pPr marL="1257300" lvl="2" indent="-342900">
              <a:buFont typeface="Arial" panose="020B0604020202020204" pitchFamily="34" charset="0"/>
              <a:buChar char="•"/>
            </a:pPr>
            <a:r>
              <a:rPr lang="en-US" sz="2400" dirty="0"/>
              <a:t>All the tweets were cleaned for symbols attached to the words to reduce the number of &lt;UNK&gt; token in the vocabulary.</a:t>
            </a:r>
          </a:p>
          <a:p>
            <a:pPr marL="1714500" lvl="3" indent="-342900">
              <a:buFont typeface="Arial" panose="020B0604020202020204" pitchFamily="34" charset="0"/>
              <a:buChar char="•"/>
            </a:pPr>
            <a:r>
              <a:rPr lang="en-US" sz="2400" dirty="0"/>
              <a:t>Example: @</a:t>
            </a:r>
            <a:r>
              <a:rPr lang="en-US" sz="2400" dirty="0" err="1"/>
              <a:t>realDonoldTrump</a:t>
            </a:r>
            <a:r>
              <a:rPr lang="en-US" sz="2400" dirty="0"/>
              <a:t> as @ </a:t>
            </a:r>
            <a:r>
              <a:rPr lang="en-US" sz="2400" dirty="0" err="1"/>
              <a:t>realDonoldTrump</a:t>
            </a:r>
            <a:endParaRPr lang="en-US" sz="2400" dirty="0"/>
          </a:p>
          <a:p>
            <a:pPr marL="1257300" lvl="2" indent="-342900">
              <a:buFont typeface="Arial" panose="020B0604020202020204" pitchFamily="34" charset="0"/>
              <a:buChar char="•"/>
            </a:pPr>
            <a:r>
              <a:rPr lang="en-US" sz="2400" dirty="0"/>
              <a:t>All https: tokens were removed.</a:t>
            </a:r>
          </a:p>
          <a:p>
            <a:pPr marL="1257300" lvl="2" indent="-342900">
              <a:buFont typeface="Arial" panose="020B0604020202020204" pitchFamily="34" charset="0"/>
              <a:buChar char="•"/>
            </a:pPr>
            <a:r>
              <a:rPr lang="en-US" sz="2400" dirty="0"/>
              <a:t>Each word is has 200 dimensional embedding.</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endParaRPr lang="en-US" sz="2400" dirty="0"/>
          </a:p>
          <a:p>
            <a:pPr marL="914400" lvl="1"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1754072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docProps/app.xml><?xml version="1.0" encoding="utf-8"?>
<Properties xmlns="http://schemas.openxmlformats.org/officeDocument/2006/extended-properties" xmlns:vt="http://schemas.openxmlformats.org/officeDocument/2006/docPropsVTypes">
  <Template>{8543D0D6-E2DA-6D4A-8142-BBAAD313869F}tf10001063</Template>
  <TotalTime>1620</TotalTime>
  <Words>1045</Words>
  <Application>Microsoft Macintosh PowerPoint</Application>
  <PresentationFormat>Widescreen</PresentationFormat>
  <Paragraphs>192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Apple Braille</vt:lpstr>
      <vt:lpstr>Arial</vt:lpstr>
      <vt:lpstr>Century Gothic</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Suhas Shekhar</dc:creator>
  <cp:lastModifiedBy>Suhas Shekhar</cp:lastModifiedBy>
  <cp:revision>38</cp:revision>
  <dcterms:created xsi:type="dcterms:W3CDTF">2018-04-09T19:16:01Z</dcterms:created>
  <dcterms:modified xsi:type="dcterms:W3CDTF">2018-04-17T23:26:13Z</dcterms:modified>
</cp:coreProperties>
</file>