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trike="noStrike" u="none">
                <a:solidFill>
                  <a:schemeClr val="dk1"/>
                </a:solidFill>
                <a:uFillTx/>
                <a:latin typeface="Calibri Light"/>
              </a:rPr>
              <a:t>Click to move the slide</a:t>
            </a:r>
            <a:endParaRPr b="0" lang="en-IN" sz="4400" strike="noStrike" u="none">
              <a:solidFill>
                <a:schemeClr val="dk1"/>
              </a:solidFill>
              <a:uFillTx/>
              <a:latin typeface="Calibri Light"/>
            </a:endParaRPr>
          </a:p>
        </p:txBody>
      </p:sp>
      <p:sp>
        <p:nvSpPr>
          <p:cNvPr id="5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5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5575E586-3CDE-4C62-8E93-002B646D0B8D}" type="slidenum">
              <a:rPr b="0" lang="en-IN" sz="1400" strike="noStrike" u="none">
                <a:solidFill>
                  <a:srgbClr val="000000"/>
                </a:solidFill>
                <a:uFillTx/>
                <a:latin typeface="Times New Roman"/>
              </a:rPr>
              <a:t>1</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685800" y="1143000"/>
            <a:ext cx="5486040" cy="3085920"/>
          </a:xfrm>
          <a:prstGeom prst="rect">
            <a:avLst/>
          </a:prstGeom>
          <a:ln w="0">
            <a:noFill/>
          </a:ln>
        </p:spPr>
      </p:sp>
      <p:sp>
        <p:nvSpPr>
          <p:cNvPr id="14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48"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323A6B3-C574-4A11-9F8B-1294284234A3}" type="slidenum">
              <a:rPr b="0" lang="en-US" sz="1200" strike="noStrike" u="none">
                <a:solidFill>
                  <a:srgbClr val="000000"/>
                </a:solidFill>
                <a:uFillTx/>
                <a:latin typeface="Times New Roman"/>
              </a:rPr>
              <a:t>1</a:t>
            </a:fld>
            <a:endParaRPr b="0" lang="en-IN" sz="1200" strike="noStrike" u="none">
              <a:solidFill>
                <a:srgbClr val="000000"/>
              </a:solidFill>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685800" y="1143000"/>
            <a:ext cx="5486040" cy="3085920"/>
          </a:xfrm>
          <a:prstGeom prst="rect">
            <a:avLst/>
          </a:prstGeom>
          <a:ln w="0">
            <a:noFill/>
          </a:ln>
        </p:spPr>
      </p:sp>
      <p:sp>
        <p:nvSpPr>
          <p:cNvPr id="17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75" name="PlaceHolder 3"/>
          <p:cNvSpPr>
            <a:spLocks noGrp="1"/>
          </p:cNvSpPr>
          <p:nvPr>
            <p:ph type="sldNum" idx="1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28FB95F2-1A6C-433A-AD83-D28E0509989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685800" y="1143000"/>
            <a:ext cx="5486040" cy="3085920"/>
          </a:xfrm>
          <a:prstGeom prst="rect">
            <a:avLst/>
          </a:prstGeom>
          <a:ln w="0">
            <a:noFill/>
          </a:ln>
        </p:spPr>
      </p:sp>
      <p:sp>
        <p:nvSpPr>
          <p:cNvPr id="15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51"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2A2BDCF-13DB-4B80-9297-DDC4C7D6BD61}" type="slidenum">
              <a:rPr b="0" lang="en-US" sz="1200" strike="noStrike" u="none">
                <a:solidFill>
                  <a:srgbClr val="000000"/>
                </a:solidFill>
                <a:uFillTx/>
                <a:latin typeface="Times New Roman"/>
              </a:rPr>
              <a:t>1</a:t>
            </a:fld>
            <a:endParaRPr b="0" lang="en-IN"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685800" y="1143000"/>
            <a:ext cx="5486040" cy="3085920"/>
          </a:xfrm>
          <a:prstGeom prst="rect">
            <a:avLst/>
          </a:prstGeom>
          <a:ln w="0">
            <a:noFill/>
          </a:ln>
        </p:spPr>
      </p:sp>
      <p:sp>
        <p:nvSpPr>
          <p:cNvPr id="15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54" name="PlaceHolder 3"/>
          <p:cNvSpPr>
            <a:spLocks noGrp="1"/>
          </p:cNvSpPr>
          <p:nvPr>
            <p:ph type="sldNum" idx="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8315A48-6821-4D4A-8FFA-0F9726F3AFBC}" type="slidenum">
              <a:rPr b="0" lang="en-US" sz="1200" strike="noStrike" u="none">
                <a:solidFill>
                  <a:srgbClr val="000000"/>
                </a:solidFill>
                <a:uFillTx/>
                <a:latin typeface="Times New Roman"/>
              </a:rPr>
              <a:t>1</a:t>
            </a:fld>
            <a:endParaRPr b="0" lang="en-IN"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685800" y="1143000"/>
            <a:ext cx="5486040" cy="3085920"/>
          </a:xfrm>
          <a:prstGeom prst="rect">
            <a:avLst/>
          </a:prstGeom>
          <a:ln w="0">
            <a:noFill/>
          </a:ln>
        </p:spPr>
      </p:sp>
      <p:sp>
        <p:nvSpPr>
          <p:cNvPr id="15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57" name="PlaceHolder 3"/>
          <p:cNvSpPr>
            <a:spLocks noGrp="1"/>
          </p:cNvSpPr>
          <p:nvPr>
            <p:ph type="sldNum" idx="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9A98F13D-3725-499E-8321-0B8ED7DC6945}" type="slidenum">
              <a:rPr b="0" lang="en-US" sz="1200" strike="noStrike" u="none">
                <a:solidFill>
                  <a:srgbClr val="000000"/>
                </a:solidFill>
                <a:uFillTx/>
                <a:latin typeface="Times New Roman"/>
              </a:rPr>
              <a:t>1</a:t>
            </a:fld>
            <a:endParaRPr b="0" lang="en-IN"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685800" y="1143000"/>
            <a:ext cx="5486040" cy="3085920"/>
          </a:xfrm>
          <a:prstGeom prst="rect">
            <a:avLst/>
          </a:prstGeom>
          <a:ln w="0">
            <a:noFill/>
          </a:ln>
        </p:spPr>
      </p:sp>
      <p:sp>
        <p:nvSpPr>
          <p:cNvPr id="15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60"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FD5940F-86CB-4A5F-B2AB-C16CB7E94DBE}"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685800" y="1143000"/>
            <a:ext cx="5486040" cy="3085920"/>
          </a:xfrm>
          <a:prstGeom prst="rect">
            <a:avLst/>
          </a:prstGeom>
          <a:ln w="0">
            <a:noFill/>
          </a:ln>
        </p:spPr>
      </p:sp>
      <p:sp>
        <p:nvSpPr>
          <p:cNvPr id="16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63" name="PlaceHolder 3"/>
          <p:cNvSpPr>
            <a:spLocks noGrp="1"/>
          </p:cNvSpPr>
          <p:nvPr>
            <p:ph type="sldNum" idx="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90162BF-55E5-482B-B4B8-B1144FA91098}"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685800" y="1143000"/>
            <a:ext cx="5486040" cy="3085920"/>
          </a:xfrm>
          <a:prstGeom prst="rect">
            <a:avLst/>
          </a:prstGeom>
          <a:ln w="0">
            <a:noFill/>
          </a:ln>
        </p:spPr>
      </p:sp>
      <p:sp>
        <p:nvSpPr>
          <p:cNvPr id="16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66" name="PlaceHolder 3"/>
          <p:cNvSpPr>
            <a:spLocks noGrp="1"/>
          </p:cNvSpPr>
          <p:nvPr>
            <p:ph type="sldNum" idx="1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34C3B96B-91CA-4206-ACF3-D1ABFB580264}"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685800" y="1143000"/>
            <a:ext cx="5486040" cy="3085920"/>
          </a:xfrm>
          <a:prstGeom prst="rect">
            <a:avLst/>
          </a:prstGeom>
          <a:ln w="0">
            <a:noFill/>
          </a:ln>
        </p:spPr>
      </p:sp>
      <p:sp>
        <p:nvSpPr>
          <p:cNvPr id="16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69" name="PlaceHolder 3"/>
          <p:cNvSpPr>
            <a:spLocks noGrp="1"/>
          </p:cNvSpPr>
          <p:nvPr>
            <p:ph type="sldNum" idx="1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D07CF17-FDBF-422E-A304-73C54A2B71C4}"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685800" y="1143000"/>
            <a:ext cx="5486040" cy="3085920"/>
          </a:xfrm>
          <a:prstGeom prst="rect">
            <a:avLst/>
          </a:prstGeom>
          <a:ln w="0">
            <a:noFill/>
          </a:ln>
        </p:spPr>
      </p:sp>
      <p:sp>
        <p:nvSpPr>
          <p:cNvPr id="17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172" name="PlaceHolder 3"/>
          <p:cNvSpPr>
            <a:spLocks noGrp="1"/>
          </p:cNvSpPr>
          <p:nvPr>
            <p:ph type="sldNum" idx="1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498A8F2-04FE-4BED-9F8A-0303BEB79C87}"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9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0 mast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0"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1"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42"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4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4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5"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46"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47"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4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4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2"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5"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6"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7"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1"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12"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1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1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6"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17"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1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1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0"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1"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22"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2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5"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26"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27"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2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2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0"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1"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32"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3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3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5" name="Shape 0"/>
          <p:cNvSpPr/>
          <p:nvPr/>
        </p:nvSpPr>
        <p:spPr>
          <a:xfrm>
            <a:off x="0" y="0"/>
            <a:ext cx="14630040" cy="8229240"/>
          </a:xfrm>
          <a:prstGeom prst="rect">
            <a:avLst/>
          </a:prstGeom>
          <a:solidFill>
            <a:srgbClr val="deeee1"/>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6" name="Shape 1"/>
          <p:cNvSpPr/>
          <p:nvPr/>
        </p:nvSpPr>
        <p:spPr>
          <a:xfrm>
            <a:off x="0" y="0"/>
            <a:ext cx="14630040" cy="8229240"/>
          </a:xfrm>
          <a:prstGeom prst="rect">
            <a:avLst/>
          </a:prstGeom>
          <a:solidFill>
            <a:srgbClr val="fafffa"/>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pic>
        <p:nvPicPr>
          <p:cNvPr id="37" name="Image 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3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IN" sz="4400" strike="noStrike" u="none">
                <a:solidFill>
                  <a:schemeClr val="dk1"/>
                </a:solidFill>
                <a:uFillTx/>
                <a:latin typeface="Calibri Light"/>
              </a:rPr>
              <a:t>Click to edit the title text format</a:t>
            </a:r>
            <a:endParaRPr b="0" lang="en-IN" sz="4400" strike="noStrike" u="none">
              <a:solidFill>
                <a:schemeClr val="dk1"/>
              </a:solidFill>
              <a:uFillTx/>
              <a:latin typeface="Calibri Light"/>
            </a:endParaRPr>
          </a:p>
        </p:txBody>
      </p:sp>
      <p:sp>
        <p:nvSpPr>
          <p:cNvPr id="3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chemeClr val="dk1"/>
                </a:solidFill>
                <a:uFillTx/>
                <a:latin typeface="Calibri"/>
              </a:rPr>
              <a:t>Click to edit the outline text format</a:t>
            </a:r>
            <a:endParaRPr b="0" lang="en-IN" sz="3200" strike="noStrike" u="none">
              <a:solidFill>
                <a:schemeClr val="dk1"/>
              </a:solidFill>
              <a:uFillTx/>
              <a:latin typeface="Calibri"/>
            </a:endParaRPr>
          </a:p>
          <a:p>
            <a:pPr lvl="1" marL="864000" indent="-324000">
              <a:spcBef>
                <a:spcPts val="1134"/>
              </a:spcBef>
              <a:buClr>
                <a:srgbClr val="ffffff"/>
              </a:buClr>
              <a:buSzPct val="75000"/>
              <a:buFont typeface="Symbol" charset="2"/>
              <a:buChar char=""/>
            </a:pPr>
            <a:r>
              <a:rPr b="0" lang="en-IN" sz="2400" strike="noStrike" u="none">
                <a:solidFill>
                  <a:schemeClr val="dk1"/>
                </a:solidFill>
                <a:uFillTx/>
                <a:latin typeface="Calibri"/>
              </a:rPr>
              <a:t>Second Outline Level</a:t>
            </a:r>
            <a:endParaRPr b="0" lang="en-IN" sz="2400" strike="noStrike" u="none">
              <a:solidFill>
                <a:schemeClr val="dk1"/>
              </a:solidFill>
              <a:uFillTx/>
              <a:latin typeface="Calibri"/>
            </a:endParaRPr>
          </a:p>
          <a:p>
            <a:pPr lvl="2" marL="1296000" indent="-288000">
              <a:spcBef>
                <a:spcPts val="850"/>
              </a:spcBef>
              <a:buClr>
                <a:srgbClr val="ffffff"/>
              </a:buClr>
              <a:buSzPct val="45000"/>
              <a:buFont typeface="Wingdings" charset="2"/>
              <a:buChar char=""/>
            </a:pPr>
            <a:r>
              <a:rPr b="0" lang="en-IN" sz="2000" strike="noStrike" u="none">
                <a:solidFill>
                  <a:schemeClr val="dk1"/>
                </a:solidFill>
                <a:uFillTx/>
                <a:latin typeface="Calibri"/>
              </a:rPr>
              <a:t>Third Outline Level</a:t>
            </a:r>
            <a:endParaRPr b="0" lang="en-IN" sz="2000" strike="noStrike" u="none">
              <a:solidFill>
                <a:schemeClr val="dk1"/>
              </a:solidFill>
              <a:uFillTx/>
              <a:latin typeface="Calibri"/>
            </a:endParaRPr>
          </a:p>
          <a:p>
            <a:pPr lvl="3" marL="1728000" indent="-216000">
              <a:spcBef>
                <a:spcPts val="567"/>
              </a:spcBef>
              <a:buClr>
                <a:srgbClr val="ffffff"/>
              </a:buClr>
              <a:buSzPct val="75000"/>
              <a:buFont typeface="Symbol" charset="2"/>
              <a:buChar char=""/>
            </a:pPr>
            <a:r>
              <a:rPr b="0" lang="en-IN" sz="2000" strike="noStrike" u="none">
                <a:solidFill>
                  <a:schemeClr val="dk1"/>
                </a:solidFill>
                <a:uFillTx/>
                <a:latin typeface="Calibri"/>
              </a:rPr>
              <a:t>Fourth Outline Level</a:t>
            </a:r>
            <a:endParaRPr b="0" lang="en-IN" sz="2000" strike="noStrike" u="none">
              <a:solidFill>
                <a:schemeClr val="dk1"/>
              </a:solidFill>
              <a:uFillTx/>
              <a:latin typeface="Calibri"/>
            </a:endParaRPr>
          </a:p>
          <a:p>
            <a:pPr lvl="4" marL="2160000" indent="-216000">
              <a:spcBef>
                <a:spcPts val="283"/>
              </a:spcBef>
              <a:buClr>
                <a:srgbClr val="ffffff"/>
              </a:buClr>
              <a:buSzPct val="45000"/>
              <a:buFont typeface="Wingdings" charset="2"/>
              <a:buChar char=""/>
            </a:pPr>
            <a:r>
              <a:rPr b="0" lang="en-IN" sz="2000" strike="noStrike" u="none">
                <a:solidFill>
                  <a:schemeClr val="dk1"/>
                </a:solidFill>
                <a:uFillTx/>
                <a:latin typeface="Calibri"/>
              </a:rPr>
              <a:t>Fifth Outline Level</a:t>
            </a:r>
            <a:endParaRPr b="0" lang="en-IN" sz="2000" strike="noStrike" u="none">
              <a:solidFill>
                <a:schemeClr val="dk1"/>
              </a:solidFill>
              <a:uFillTx/>
              <a:latin typeface="Calibri"/>
            </a:endParaRPr>
          </a:p>
          <a:p>
            <a:pPr lvl="5" marL="2592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Sixth Outline Level</a:t>
            </a:r>
            <a:endParaRPr b="0" lang="en-IN" sz="2000" strike="noStrike" u="none">
              <a:solidFill>
                <a:schemeClr val="dk1"/>
              </a:solidFill>
              <a:uFillTx/>
              <a:latin typeface="Calibri"/>
            </a:endParaRPr>
          </a:p>
          <a:p>
            <a:pPr lvl="6" marL="3024000" indent="-216000">
              <a:spcBef>
                <a:spcPts val="283"/>
              </a:spcBef>
              <a:buClr>
                <a:srgbClr val="ffffff"/>
              </a:buClr>
              <a:buSzPct val="45000"/>
              <a:buFont typeface="Wingdings" charset="2"/>
              <a:buChar char=""/>
            </a:pPr>
            <a:r>
              <a:rPr b="0" lang="en-IN" sz="2000" strike="noStrike" u="none">
                <a:solidFill>
                  <a:schemeClr val="dk1"/>
                </a:solidFill>
                <a:uFillTx/>
                <a:latin typeface="Calibri"/>
              </a:rPr>
              <a:t>Seventh Outline Level</a:t>
            </a:r>
            <a:endParaRPr b="0" lang="en-IN"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0.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Image 0" descr="preencoded.png"/>
          <p:cNvPicPr/>
          <p:nvPr/>
        </p:nvPicPr>
        <p:blipFill>
          <a:blip r:embed="rId1"/>
          <a:stretch/>
        </p:blipFill>
        <p:spPr>
          <a:xfrm>
            <a:off x="0" y="0"/>
            <a:ext cx="5486040" cy="8229240"/>
          </a:xfrm>
          <a:prstGeom prst="rect">
            <a:avLst/>
          </a:prstGeom>
          <a:noFill/>
          <a:ln w="0">
            <a:noFill/>
          </a:ln>
        </p:spPr>
      </p:pic>
      <p:sp>
        <p:nvSpPr>
          <p:cNvPr id="57" name="Text 0"/>
          <p:cNvSpPr/>
          <p:nvPr/>
        </p:nvSpPr>
        <p:spPr>
          <a:xfrm>
            <a:off x="6280200" y="1430640"/>
            <a:ext cx="689004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trike="noStrike" u="none">
                <a:solidFill>
                  <a:srgbClr val="3b4540"/>
                </a:solidFill>
                <a:uFillTx/>
                <a:latin typeface="Fraunces Extra Bold"/>
                <a:ea typeface="Fraunces Extra Bold"/>
              </a:rPr>
              <a:t>Fraud Detection System</a:t>
            </a:r>
            <a:endParaRPr b="0" lang="en-IN" sz="4450" strike="noStrike" u="none">
              <a:solidFill>
                <a:srgbClr val="ffffff"/>
              </a:solidFill>
              <a:uFillTx/>
              <a:latin typeface="Arial"/>
            </a:endParaRPr>
          </a:p>
        </p:txBody>
      </p:sp>
      <p:sp>
        <p:nvSpPr>
          <p:cNvPr id="58" name="Text 1"/>
          <p:cNvSpPr/>
          <p:nvPr/>
        </p:nvSpPr>
        <p:spPr>
          <a:xfrm>
            <a:off x="6280200" y="2479680"/>
            <a:ext cx="755604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Presented by Suhas S</a:t>
            </a:r>
            <a:endParaRPr b="0" lang="en-IN" sz="1750" strike="noStrike" u="none">
              <a:solidFill>
                <a:srgbClr val="ffffff"/>
              </a:solidFill>
              <a:uFillTx/>
              <a:latin typeface="Arial"/>
            </a:endParaRPr>
          </a:p>
        </p:txBody>
      </p:sp>
      <p:sp>
        <p:nvSpPr>
          <p:cNvPr id="59" name="Text 2"/>
          <p:cNvSpPr/>
          <p:nvPr/>
        </p:nvSpPr>
        <p:spPr>
          <a:xfrm>
            <a:off x="6280200" y="3097800"/>
            <a:ext cx="755604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Mentor: Muvendiran M</a:t>
            </a:r>
            <a:endParaRPr b="0" lang="en-IN" sz="1750" strike="noStrike" u="none">
              <a:solidFill>
                <a:srgbClr val="ffffff"/>
              </a:solidFill>
              <a:uFillTx/>
              <a:latin typeface="Arial"/>
            </a:endParaRPr>
          </a:p>
        </p:txBody>
      </p:sp>
      <p:pic>
        <p:nvPicPr>
          <p:cNvPr id="60" name="Image 1" descr="preencoded.png"/>
          <p:cNvPicPr/>
          <p:nvPr/>
        </p:nvPicPr>
        <p:blipFill>
          <a:blip r:embed="rId2"/>
          <a:stretch/>
        </p:blipFill>
        <p:spPr>
          <a:xfrm>
            <a:off x="8697240" y="3861720"/>
            <a:ext cx="2721600" cy="272160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 0"/>
          <p:cNvSpPr/>
          <p:nvPr/>
        </p:nvSpPr>
        <p:spPr>
          <a:xfrm>
            <a:off x="793800" y="2989080"/>
            <a:ext cx="567036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trike="noStrike" u="none">
                <a:solidFill>
                  <a:srgbClr val="3b4540"/>
                </a:solidFill>
                <a:uFillTx/>
                <a:latin typeface="Fraunces Extra Bold"/>
                <a:ea typeface="Fraunces Extra Bold"/>
              </a:rPr>
              <a:t>Acknowledgments</a:t>
            </a:r>
            <a:endParaRPr b="0" lang="en-IN" sz="4450" strike="noStrike" u="none">
              <a:solidFill>
                <a:srgbClr val="ffffff"/>
              </a:solidFill>
              <a:uFillTx/>
              <a:latin typeface="Arial"/>
            </a:endParaRPr>
          </a:p>
        </p:txBody>
      </p:sp>
      <p:sp>
        <p:nvSpPr>
          <p:cNvPr id="145" name="Text 1"/>
          <p:cNvSpPr/>
          <p:nvPr/>
        </p:nvSpPr>
        <p:spPr>
          <a:xfrm>
            <a:off x="793800" y="4151520"/>
            <a:ext cx="13042440" cy="10882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trike="noStrike" u="none">
                <a:solidFill>
                  <a:srgbClr val="405449"/>
                </a:solidFill>
                <a:uFillTx/>
                <a:latin typeface="Nobile"/>
                <a:ea typeface="Nobile"/>
              </a:rPr>
              <a:t>We extend our sincere gratitude to our mentor, Muvendiran M, for their invaluable guidance and support throughout this project. We also acknowledge the contributions of all team members whose hard work and dedication made this project possible. Finally, we thank Infosys Springboard for providing this valuable opportunity.</a:t>
            </a:r>
            <a:endParaRPr b="0" lang="en-IN" sz="175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Text 0"/>
          <p:cNvSpPr/>
          <p:nvPr/>
        </p:nvSpPr>
        <p:spPr>
          <a:xfrm>
            <a:off x="793800" y="2626200"/>
            <a:ext cx="567036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trike="noStrike" u="none">
                <a:solidFill>
                  <a:srgbClr val="3b4540"/>
                </a:solidFill>
                <a:uFillTx/>
                <a:latin typeface="Fraunces Extra Bold"/>
                <a:ea typeface="Fraunces Extra Bold"/>
              </a:rPr>
              <a:t>Problem Statement</a:t>
            </a:r>
            <a:endParaRPr b="0" lang="en-IN" sz="4450" strike="noStrike" u="none">
              <a:solidFill>
                <a:srgbClr val="ffffff"/>
              </a:solidFill>
              <a:uFillTx/>
              <a:latin typeface="Arial"/>
            </a:endParaRPr>
          </a:p>
        </p:txBody>
      </p:sp>
      <p:sp>
        <p:nvSpPr>
          <p:cNvPr id="62" name="Text 1"/>
          <p:cNvSpPr/>
          <p:nvPr/>
        </p:nvSpPr>
        <p:spPr>
          <a:xfrm>
            <a:off x="793800" y="3788640"/>
            <a:ext cx="13042440" cy="181404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trike="noStrike" u="none">
                <a:solidFill>
                  <a:srgbClr val="405449"/>
                </a:solidFill>
                <a:uFillTx/>
                <a:latin typeface="Nobile"/>
                <a:ea typeface="Nobile"/>
              </a:rPr>
              <a:t>Financial fraud poses a significant and growing threat in today's digital landscape. Its sophisticated methods result in substantial financial losses for individuals and organizations alike. Accurately identifying fraudulent activities presents considerable challenges. The complex and ever-evolving nature of fraudulent patterns, coupled with limitations in data availability, makes building robust detection systems difficult. Maintaining a high degree of accuracy and efficiency in fraud detection remains a significant hurdle.</a:t>
            </a:r>
            <a:endParaRPr b="0" lang="en-IN" sz="175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 0"/>
          <p:cNvSpPr/>
          <p:nvPr/>
        </p:nvSpPr>
        <p:spPr>
          <a:xfrm>
            <a:off x="793800" y="743040"/>
            <a:ext cx="567036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trike="noStrike" u="none">
                <a:solidFill>
                  <a:srgbClr val="3b4540"/>
                </a:solidFill>
                <a:uFillTx/>
                <a:latin typeface="Fraunces Extra Bold"/>
                <a:ea typeface="Fraunces Extra Bold"/>
              </a:rPr>
              <a:t>Dataset Overview</a:t>
            </a:r>
            <a:endParaRPr b="0" lang="en-IN" sz="4450" strike="noStrike" u="none">
              <a:solidFill>
                <a:srgbClr val="ffffff"/>
              </a:solidFill>
              <a:uFillTx/>
              <a:latin typeface="Arial"/>
            </a:endParaRPr>
          </a:p>
        </p:txBody>
      </p:sp>
      <p:sp>
        <p:nvSpPr>
          <p:cNvPr id="64" name="Shape 1"/>
          <p:cNvSpPr/>
          <p:nvPr/>
        </p:nvSpPr>
        <p:spPr>
          <a:xfrm>
            <a:off x="793800" y="1905480"/>
            <a:ext cx="13042440" cy="5580360"/>
          </a:xfrm>
          <a:prstGeom prst="roundRect">
            <a:avLst>
              <a:gd name="adj" fmla="val 3658"/>
            </a:avLst>
          </a:prstGeom>
          <a:noFill/>
          <a:ln w="7620">
            <a:solidFill>
              <a:srgbClr val="000000">
                <a:alpha val="8000"/>
              </a:srgbClr>
            </a:solidFill>
            <a:round/>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65" name="Shape 2"/>
          <p:cNvSpPr/>
          <p:nvPr/>
        </p:nvSpPr>
        <p:spPr>
          <a:xfrm>
            <a:off x="801360" y="1913040"/>
            <a:ext cx="13027320" cy="649800"/>
          </a:xfrm>
          <a:prstGeom prst="rect">
            <a:avLst/>
          </a:prstGeom>
          <a:solidFill>
            <a:srgbClr val="ffffff">
              <a:alpha val="4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66" name="Text 3"/>
          <p:cNvSpPr/>
          <p:nvPr/>
        </p:nvSpPr>
        <p:spPr>
          <a:xfrm>
            <a:off x="1028160" y="205704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Source</a:t>
            </a:r>
            <a:endParaRPr b="0" lang="en-IN" sz="1750" strike="noStrike" u="none">
              <a:solidFill>
                <a:srgbClr val="ffffff"/>
              </a:solidFill>
              <a:uFillTx/>
              <a:latin typeface="Arial"/>
            </a:endParaRPr>
          </a:p>
        </p:txBody>
      </p:sp>
      <p:sp>
        <p:nvSpPr>
          <p:cNvPr id="67" name="Text 4"/>
          <p:cNvSpPr/>
          <p:nvPr/>
        </p:nvSpPr>
        <p:spPr>
          <a:xfrm>
            <a:off x="7545960" y="205704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Kaggle Credit Card Fraud Detection Dataset</a:t>
            </a:r>
            <a:endParaRPr b="0" lang="en-IN" sz="1750" strike="noStrike" u="none">
              <a:solidFill>
                <a:srgbClr val="ffffff"/>
              </a:solidFill>
              <a:uFillTx/>
              <a:latin typeface="Arial"/>
            </a:endParaRPr>
          </a:p>
        </p:txBody>
      </p:sp>
      <p:sp>
        <p:nvSpPr>
          <p:cNvPr id="68" name="Shape 5"/>
          <p:cNvSpPr/>
          <p:nvPr/>
        </p:nvSpPr>
        <p:spPr>
          <a:xfrm>
            <a:off x="801360" y="2563560"/>
            <a:ext cx="13027320" cy="649800"/>
          </a:xfrm>
          <a:prstGeom prst="rect">
            <a:avLst/>
          </a:prstGeom>
          <a:solidFill>
            <a:srgbClr val="000000">
              <a:alpha val="4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69" name="Text 6"/>
          <p:cNvSpPr/>
          <p:nvPr/>
        </p:nvSpPr>
        <p:spPr>
          <a:xfrm>
            <a:off x="1028160" y="270720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Size</a:t>
            </a:r>
            <a:endParaRPr b="0" lang="en-IN" sz="1750" strike="noStrike" u="none">
              <a:solidFill>
                <a:srgbClr val="ffffff"/>
              </a:solidFill>
              <a:uFillTx/>
              <a:latin typeface="Arial"/>
            </a:endParaRPr>
          </a:p>
        </p:txBody>
      </p:sp>
      <p:sp>
        <p:nvSpPr>
          <p:cNvPr id="70" name="Text 7"/>
          <p:cNvSpPr/>
          <p:nvPr/>
        </p:nvSpPr>
        <p:spPr>
          <a:xfrm>
            <a:off x="7545960" y="270720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284,807 entries</a:t>
            </a:r>
            <a:endParaRPr b="0" lang="en-IN" sz="1750" strike="noStrike" u="none">
              <a:solidFill>
                <a:srgbClr val="ffffff"/>
              </a:solidFill>
              <a:uFillTx/>
              <a:latin typeface="Arial"/>
            </a:endParaRPr>
          </a:p>
        </p:txBody>
      </p:sp>
      <p:sp>
        <p:nvSpPr>
          <p:cNvPr id="71" name="Shape 8"/>
          <p:cNvSpPr/>
          <p:nvPr/>
        </p:nvSpPr>
        <p:spPr>
          <a:xfrm>
            <a:off x="801360" y="3213720"/>
            <a:ext cx="13027320" cy="649800"/>
          </a:xfrm>
          <a:prstGeom prst="rect">
            <a:avLst/>
          </a:prstGeom>
          <a:solidFill>
            <a:srgbClr val="ffffff">
              <a:alpha val="4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72" name="Text 9"/>
          <p:cNvSpPr/>
          <p:nvPr/>
        </p:nvSpPr>
        <p:spPr>
          <a:xfrm>
            <a:off x="1028160" y="335772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Features</a:t>
            </a:r>
            <a:endParaRPr b="0" lang="en-IN" sz="1750" strike="noStrike" u="none">
              <a:solidFill>
                <a:srgbClr val="ffffff"/>
              </a:solidFill>
              <a:uFillTx/>
              <a:latin typeface="Arial"/>
            </a:endParaRPr>
          </a:p>
        </p:txBody>
      </p:sp>
      <p:sp>
        <p:nvSpPr>
          <p:cNvPr id="73" name="Text 10"/>
          <p:cNvSpPr/>
          <p:nvPr/>
        </p:nvSpPr>
        <p:spPr>
          <a:xfrm>
            <a:off x="7545960" y="335772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31 columns, including:</a:t>
            </a:r>
            <a:endParaRPr b="0" lang="en-IN" sz="1750" strike="noStrike" u="none">
              <a:solidFill>
                <a:srgbClr val="ffffff"/>
              </a:solidFill>
              <a:uFillTx/>
              <a:latin typeface="Arial"/>
            </a:endParaRPr>
          </a:p>
        </p:txBody>
      </p:sp>
      <p:sp>
        <p:nvSpPr>
          <p:cNvPr id="74" name="Shape 11"/>
          <p:cNvSpPr/>
          <p:nvPr/>
        </p:nvSpPr>
        <p:spPr>
          <a:xfrm>
            <a:off x="801360" y="3864240"/>
            <a:ext cx="13027320" cy="649800"/>
          </a:xfrm>
          <a:prstGeom prst="rect">
            <a:avLst/>
          </a:prstGeom>
          <a:solidFill>
            <a:srgbClr val="000000">
              <a:alpha val="4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75" name="Text 12"/>
          <p:cNvSpPr/>
          <p:nvPr/>
        </p:nvSpPr>
        <p:spPr>
          <a:xfrm>
            <a:off x="1028160" y="400788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endParaRPr b="0" lang="en-US" sz="1750" strike="noStrike" u="none">
              <a:solidFill>
                <a:srgbClr val="ffffff"/>
              </a:solidFill>
              <a:uFillTx/>
              <a:latin typeface="Arial"/>
            </a:endParaRPr>
          </a:p>
        </p:txBody>
      </p:sp>
      <p:sp>
        <p:nvSpPr>
          <p:cNvPr id="76" name="Text 13"/>
          <p:cNvSpPr/>
          <p:nvPr/>
        </p:nvSpPr>
        <p:spPr>
          <a:xfrm>
            <a:off x="7545960" y="400788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- 30 numerical features (V1 to V28)</a:t>
            </a:r>
            <a:endParaRPr b="0" lang="en-IN" sz="1750" strike="noStrike" u="none">
              <a:solidFill>
                <a:srgbClr val="ffffff"/>
              </a:solidFill>
              <a:uFillTx/>
              <a:latin typeface="Arial"/>
            </a:endParaRPr>
          </a:p>
        </p:txBody>
      </p:sp>
      <p:sp>
        <p:nvSpPr>
          <p:cNvPr id="77" name="Shape 14"/>
          <p:cNvSpPr/>
          <p:nvPr/>
        </p:nvSpPr>
        <p:spPr>
          <a:xfrm>
            <a:off x="801360" y="4514400"/>
            <a:ext cx="13027320" cy="649800"/>
          </a:xfrm>
          <a:prstGeom prst="rect">
            <a:avLst/>
          </a:prstGeom>
          <a:solidFill>
            <a:srgbClr val="ffffff">
              <a:alpha val="4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78" name="Text 15"/>
          <p:cNvSpPr/>
          <p:nvPr/>
        </p:nvSpPr>
        <p:spPr>
          <a:xfrm>
            <a:off x="1028160" y="465804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endParaRPr b="0" lang="en-US" sz="1750" strike="noStrike" u="none">
              <a:solidFill>
                <a:srgbClr val="ffffff"/>
              </a:solidFill>
              <a:uFillTx/>
              <a:latin typeface="Arial"/>
            </a:endParaRPr>
          </a:p>
        </p:txBody>
      </p:sp>
      <p:sp>
        <p:nvSpPr>
          <p:cNvPr id="79" name="Text 16"/>
          <p:cNvSpPr/>
          <p:nvPr/>
        </p:nvSpPr>
        <p:spPr>
          <a:xfrm>
            <a:off x="7545960" y="465804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 Time</a:t>
            </a:r>
            <a:endParaRPr b="0" lang="en-IN" sz="1750" strike="noStrike" u="none">
              <a:solidFill>
                <a:srgbClr val="ffffff"/>
              </a:solidFill>
              <a:uFillTx/>
              <a:latin typeface="Arial"/>
            </a:endParaRPr>
          </a:p>
        </p:txBody>
      </p:sp>
      <p:sp>
        <p:nvSpPr>
          <p:cNvPr id="80" name="Shape 17"/>
          <p:cNvSpPr/>
          <p:nvPr/>
        </p:nvSpPr>
        <p:spPr>
          <a:xfrm>
            <a:off x="801360" y="5164920"/>
            <a:ext cx="13027320" cy="649800"/>
          </a:xfrm>
          <a:prstGeom prst="rect">
            <a:avLst/>
          </a:prstGeom>
          <a:solidFill>
            <a:srgbClr val="000000">
              <a:alpha val="4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81" name="Text 18"/>
          <p:cNvSpPr/>
          <p:nvPr/>
        </p:nvSpPr>
        <p:spPr>
          <a:xfrm>
            <a:off x="1028160" y="530856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endParaRPr b="0" lang="en-US" sz="1750" strike="noStrike" u="none">
              <a:solidFill>
                <a:srgbClr val="ffffff"/>
              </a:solidFill>
              <a:uFillTx/>
              <a:latin typeface="Arial"/>
            </a:endParaRPr>
          </a:p>
        </p:txBody>
      </p:sp>
      <p:sp>
        <p:nvSpPr>
          <p:cNvPr id="82" name="Text 19"/>
          <p:cNvSpPr/>
          <p:nvPr/>
        </p:nvSpPr>
        <p:spPr>
          <a:xfrm>
            <a:off x="7545960" y="530856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 Amount</a:t>
            </a:r>
            <a:endParaRPr b="0" lang="en-IN" sz="1750" strike="noStrike" u="none">
              <a:solidFill>
                <a:srgbClr val="ffffff"/>
              </a:solidFill>
              <a:uFillTx/>
              <a:latin typeface="Arial"/>
            </a:endParaRPr>
          </a:p>
        </p:txBody>
      </p:sp>
      <p:sp>
        <p:nvSpPr>
          <p:cNvPr id="83" name="Shape 20"/>
          <p:cNvSpPr/>
          <p:nvPr/>
        </p:nvSpPr>
        <p:spPr>
          <a:xfrm>
            <a:off x="801360" y="5815080"/>
            <a:ext cx="13027320" cy="649800"/>
          </a:xfrm>
          <a:prstGeom prst="rect">
            <a:avLst/>
          </a:prstGeom>
          <a:solidFill>
            <a:srgbClr val="ffffff">
              <a:alpha val="4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84" name="Text 21"/>
          <p:cNvSpPr/>
          <p:nvPr/>
        </p:nvSpPr>
        <p:spPr>
          <a:xfrm>
            <a:off x="1028160" y="595872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endParaRPr b="0" lang="en-US" sz="1750" strike="noStrike" u="none">
              <a:solidFill>
                <a:srgbClr val="ffffff"/>
              </a:solidFill>
              <a:uFillTx/>
              <a:latin typeface="Arial"/>
            </a:endParaRPr>
          </a:p>
        </p:txBody>
      </p:sp>
      <p:sp>
        <p:nvSpPr>
          <p:cNvPr id="85" name="Text 22"/>
          <p:cNvSpPr/>
          <p:nvPr/>
        </p:nvSpPr>
        <p:spPr>
          <a:xfrm>
            <a:off x="7545960" y="595872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 Class (Fraud: 1, Non-fraud: 0)</a:t>
            </a:r>
            <a:endParaRPr b="0" lang="en-IN" sz="1750" strike="noStrike" u="none">
              <a:solidFill>
                <a:srgbClr val="ffffff"/>
              </a:solidFill>
              <a:uFillTx/>
              <a:latin typeface="Arial"/>
            </a:endParaRPr>
          </a:p>
        </p:txBody>
      </p:sp>
      <p:sp>
        <p:nvSpPr>
          <p:cNvPr id="86" name="Shape 23"/>
          <p:cNvSpPr/>
          <p:nvPr/>
        </p:nvSpPr>
        <p:spPr>
          <a:xfrm>
            <a:off x="801360" y="6465600"/>
            <a:ext cx="13027320" cy="1013040"/>
          </a:xfrm>
          <a:prstGeom prst="rect">
            <a:avLst/>
          </a:prstGeom>
          <a:solidFill>
            <a:srgbClr val="000000">
              <a:alpha val="4000"/>
            </a:srgbClr>
          </a:solidFill>
          <a:ln w="0">
            <a:noFill/>
          </a:ln>
        </p:spPr>
        <p:style>
          <a:lnRef idx="0"/>
          <a:fillRef idx="0"/>
          <a:effectRef idx="0"/>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87" name="Text 24"/>
          <p:cNvSpPr/>
          <p:nvPr/>
        </p:nvSpPr>
        <p:spPr>
          <a:xfrm>
            <a:off x="1028160" y="6609240"/>
            <a:ext cx="605592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Class Distribution</a:t>
            </a:r>
            <a:endParaRPr b="0" lang="en-IN" sz="1750" strike="noStrike" u="none">
              <a:solidFill>
                <a:srgbClr val="ffffff"/>
              </a:solidFill>
              <a:uFillTx/>
              <a:latin typeface="Arial"/>
            </a:endParaRPr>
          </a:p>
        </p:txBody>
      </p:sp>
      <p:sp>
        <p:nvSpPr>
          <p:cNvPr id="88" name="Text 25"/>
          <p:cNvSpPr/>
          <p:nvPr/>
        </p:nvSpPr>
        <p:spPr>
          <a:xfrm>
            <a:off x="7545960" y="6609240"/>
            <a:ext cx="6055920" cy="725400"/>
          </a:xfrm>
          <a:prstGeom prst="rect">
            <a:avLst/>
          </a:prstGeom>
          <a:noFill/>
          <a:ln w="0">
            <a:noFill/>
          </a:ln>
        </p:spPr>
        <p:style>
          <a:lnRef idx="0"/>
          <a:fillRef idx="0"/>
          <a:effectRef idx="0"/>
          <a:fontRef idx="minor"/>
        </p:style>
        <p:txBody>
          <a:bodyPr lIns="0" rIns="0" tIns="0" bIns="0" anchor="t">
            <a:noAutofit/>
          </a:bodyPr>
          <a:p>
            <a:r>
              <a:rPr b="0" lang="en-US" sz="1750" strike="noStrike" u="none">
                <a:solidFill>
                  <a:srgbClr val="405449"/>
                </a:solidFill>
                <a:uFillTx/>
                <a:latin typeface="Nobile"/>
                <a:ea typeface="Nobile"/>
              </a:rPr>
              <a:t>Non-Fraud: 284315</a:t>
            </a:r>
            <a:endParaRPr b="0" lang="en-IN" sz="1750" strike="noStrike" u="none">
              <a:solidFill>
                <a:srgbClr val="ffffff"/>
              </a:solidFill>
              <a:uFillTx/>
              <a:latin typeface="Arial"/>
            </a:endParaRPr>
          </a:p>
          <a:p>
            <a:pPr>
              <a:lnSpc>
                <a:spcPts val="2849"/>
              </a:lnSpc>
              <a:tabLst>
                <a:tab algn="l" pos="0"/>
              </a:tabLst>
            </a:pPr>
            <a:r>
              <a:rPr b="0" lang="en-US" sz="1750" strike="noStrike" u="none">
                <a:solidFill>
                  <a:srgbClr val="405449"/>
                </a:solidFill>
                <a:uFillTx/>
                <a:latin typeface="Nobile"/>
                <a:ea typeface="Nobile"/>
              </a:rPr>
              <a:t>Fraud: 492</a:t>
            </a:r>
            <a:endParaRPr b="0" lang="en-IN" sz="175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0"/>
          <p:cNvSpPr/>
          <p:nvPr/>
        </p:nvSpPr>
        <p:spPr>
          <a:xfrm>
            <a:off x="793800" y="2435040"/>
            <a:ext cx="567036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trike="noStrike" u="none">
                <a:solidFill>
                  <a:srgbClr val="3b4540"/>
                </a:solidFill>
                <a:uFillTx/>
                <a:latin typeface="Fraunces Extra Bold"/>
                <a:ea typeface="Fraunces Extra Bold"/>
              </a:rPr>
              <a:t>Methodology</a:t>
            </a:r>
            <a:endParaRPr b="0" lang="en-IN" sz="4450" strike="noStrike" u="none">
              <a:solidFill>
                <a:srgbClr val="ffffff"/>
              </a:solidFill>
              <a:uFillTx/>
              <a:latin typeface="Arial"/>
            </a:endParaRPr>
          </a:p>
        </p:txBody>
      </p:sp>
      <p:sp>
        <p:nvSpPr>
          <p:cNvPr id="90" name="Shape 1"/>
          <p:cNvSpPr/>
          <p:nvPr/>
        </p:nvSpPr>
        <p:spPr>
          <a:xfrm>
            <a:off x="793800" y="3852360"/>
            <a:ext cx="510120" cy="510120"/>
          </a:xfrm>
          <a:prstGeom prst="roundRect">
            <a:avLst>
              <a:gd name="adj" fmla="val 40005"/>
            </a:avLst>
          </a:prstGeom>
          <a:solidFill>
            <a:srgbClr val="e8f3e8"/>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91" name="Text 2"/>
          <p:cNvSpPr/>
          <p:nvPr/>
        </p:nvSpPr>
        <p:spPr>
          <a:xfrm>
            <a:off x="964080" y="3937680"/>
            <a:ext cx="169560" cy="339840"/>
          </a:xfrm>
          <a:prstGeom prst="rect">
            <a:avLst/>
          </a:prstGeom>
          <a:noFill/>
          <a:ln w="0">
            <a:noFill/>
          </a:ln>
        </p:spPr>
        <p:style>
          <a:lnRef idx="0"/>
          <a:fillRef idx="0"/>
          <a:effectRef idx="0"/>
          <a:fontRef idx="minor"/>
        </p:style>
        <p:txBody>
          <a:bodyPr wrap="none" lIns="0" rIns="0" tIns="0" bIns="0" anchor="t">
            <a:noAutofit/>
          </a:bodyPr>
          <a:p>
            <a:pPr algn="ctr">
              <a:lnSpc>
                <a:spcPts val="2650"/>
              </a:lnSpc>
              <a:tabLst>
                <a:tab algn="l" pos="0"/>
              </a:tabLst>
            </a:pPr>
            <a:r>
              <a:rPr b="1" lang="en-US" sz="2650" strike="noStrike" u="none">
                <a:solidFill>
                  <a:srgbClr val="405449"/>
                </a:solidFill>
                <a:uFillTx/>
                <a:latin typeface="Fraunces Extra Bold"/>
                <a:ea typeface="Fraunces Extra Bold"/>
              </a:rPr>
              <a:t>1</a:t>
            </a:r>
            <a:endParaRPr b="0" lang="en-IN" sz="2650" strike="noStrike" u="none">
              <a:solidFill>
                <a:srgbClr val="ffffff"/>
              </a:solidFill>
              <a:uFillTx/>
              <a:latin typeface="Arial"/>
            </a:endParaRPr>
          </a:p>
        </p:txBody>
      </p:sp>
      <p:sp>
        <p:nvSpPr>
          <p:cNvPr id="92" name="Text 3"/>
          <p:cNvSpPr/>
          <p:nvPr/>
        </p:nvSpPr>
        <p:spPr>
          <a:xfrm>
            <a:off x="1531080" y="385236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405449"/>
                </a:solidFill>
                <a:uFillTx/>
                <a:latin typeface="Fraunces Extra Bold"/>
                <a:ea typeface="Fraunces Extra Bold"/>
              </a:rPr>
              <a:t>Data Preprocessing</a:t>
            </a:r>
            <a:endParaRPr b="0" lang="en-IN" sz="2200" strike="noStrike" u="none">
              <a:solidFill>
                <a:srgbClr val="ffffff"/>
              </a:solidFill>
              <a:uFillTx/>
              <a:latin typeface="Arial"/>
            </a:endParaRPr>
          </a:p>
        </p:txBody>
      </p:sp>
      <p:sp>
        <p:nvSpPr>
          <p:cNvPr id="93" name="Text 4"/>
          <p:cNvSpPr/>
          <p:nvPr/>
        </p:nvSpPr>
        <p:spPr>
          <a:xfrm>
            <a:off x="1531080" y="4343040"/>
            <a:ext cx="3458880" cy="10882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trike="noStrike" u="none">
                <a:solidFill>
                  <a:srgbClr val="405449"/>
                </a:solidFill>
                <a:uFillTx/>
                <a:latin typeface="Nobile"/>
                <a:ea typeface="Nobile"/>
              </a:rPr>
              <a:t>Cleaned data, handled missing values, scaled transactions, and encoded categorical variables.</a:t>
            </a:r>
            <a:endParaRPr b="0" lang="en-IN" sz="1750" strike="noStrike" u="none">
              <a:solidFill>
                <a:srgbClr val="ffffff"/>
              </a:solidFill>
              <a:uFillTx/>
              <a:latin typeface="Arial"/>
            </a:endParaRPr>
          </a:p>
        </p:txBody>
      </p:sp>
      <p:sp>
        <p:nvSpPr>
          <p:cNvPr id="94" name="Shape 5"/>
          <p:cNvSpPr/>
          <p:nvPr/>
        </p:nvSpPr>
        <p:spPr>
          <a:xfrm>
            <a:off x="5217120" y="3852360"/>
            <a:ext cx="510120" cy="510120"/>
          </a:xfrm>
          <a:prstGeom prst="roundRect">
            <a:avLst>
              <a:gd name="adj" fmla="val 40005"/>
            </a:avLst>
          </a:prstGeom>
          <a:solidFill>
            <a:srgbClr val="e8f3e8"/>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95" name="Text 6"/>
          <p:cNvSpPr/>
          <p:nvPr/>
        </p:nvSpPr>
        <p:spPr>
          <a:xfrm>
            <a:off x="5360760" y="3937680"/>
            <a:ext cx="222120" cy="339840"/>
          </a:xfrm>
          <a:prstGeom prst="rect">
            <a:avLst/>
          </a:prstGeom>
          <a:noFill/>
          <a:ln w="0">
            <a:noFill/>
          </a:ln>
        </p:spPr>
        <p:style>
          <a:lnRef idx="0"/>
          <a:fillRef idx="0"/>
          <a:effectRef idx="0"/>
          <a:fontRef idx="minor"/>
        </p:style>
        <p:txBody>
          <a:bodyPr wrap="none" lIns="0" rIns="0" tIns="0" bIns="0" anchor="t">
            <a:noAutofit/>
          </a:bodyPr>
          <a:p>
            <a:pPr algn="ctr">
              <a:lnSpc>
                <a:spcPts val="2650"/>
              </a:lnSpc>
              <a:tabLst>
                <a:tab algn="l" pos="0"/>
              </a:tabLst>
            </a:pPr>
            <a:r>
              <a:rPr b="1" lang="en-US" sz="2650" strike="noStrike" u="none">
                <a:solidFill>
                  <a:srgbClr val="405449"/>
                </a:solidFill>
                <a:uFillTx/>
                <a:latin typeface="Fraunces Extra Bold"/>
                <a:ea typeface="Fraunces Extra Bold"/>
              </a:rPr>
              <a:t>2</a:t>
            </a:r>
            <a:endParaRPr b="0" lang="en-IN" sz="2650" strike="noStrike" u="none">
              <a:solidFill>
                <a:srgbClr val="ffffff"/>
              </a:solidFill>
              <a:uFillTx/>
              <a:latin typeface="Arial"/>
            </a:endParaRPr>
          </a:p>
        </p:txBody>
      </p:sp>
      <p:sp>
        <p:nvSpPr>
          <p:cNvPr id="96" name="Text 7"/>
          <p:cNvSpPr/>
          <p:nvPr/>
        </p:nvSpPr>
        <p:spPr>
          <a:xfrm>
            <a:off x="5954040" y="3852360"/>
            <a:ext cx="293004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405449"/>
                </a:solidFill>
                <a:uFillTx/>
                <a:latin typeface="Fraunces Extra Bold"/>
                <a:ea typeface="Fraunces Extra Bold"/>
              </a:rPr>
              <a:t>Feature Engineering</a:t>
            </a:r>
            <a:endParaRPr b="0" lang="en-IN" sz="2200" strike="noStrike" u="none">
              <a:solidFill>
                <a:srgbClr val="ffffff"/>
              </a:solidFill>
              <a:uFillTx/>
              <a:latin typeface="Arial"/>
            </a:endParaRPr>
          </a:p>
        </p:txBody>
      </p:sp>
      <p:sp>
        <p:nvSpPr>
          <p:cNvPr id="97" name="Text 8"/>
          <p:cNvSpPr/>
          <p:nvPr/>
        </p:nvSpPr>
        <p:spPr>
          <a:xfrm>
            <a:off x="5954040" y="4343040"/>
            <a:ext cx="3458880" cy="145116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trike="noStrike" u="none">
                <a:solidFill>
                  <a:srgbClr val="405449"/>
                </a:solidFill>
                <a:uFillTx/>
                <a:latin typeface="Nobile"/>
                <a:ea typeface="Nobile"/>
              </a:rPr>
              <a:t>Selected key features, removed redundant ones, and analyzed correlations to enhance performance.</a:t>
            </a:r>
            <a:endParaRPr b="0" lang="en-IN" sz="1750" strike="noStrike" u="none">
              <a:solidFill>
                <a:srgbClr val="ffffff"/>
              </a:solidFill>
              <a:uFillTx/>
              <a:latin typeface="Arial"/>
            </a:endParaRPr>
          </a:p>
        </p:txBody>
      </p:sp>
      <p:sp>
        <p:nvSpPr>
          <p:cNvPr id="98" name="Shape 9"/>
          <p:cNvSpPr/>
          <p:nvPr/>
        </p:nvSpPr>
        <p:spPr>
          <a:xfrm>
            <a:off x="9640080" y="3852360"/>
            <a:ext cx="510120" cy="510120"/>
          </a:xfrm>
          <a:prstGeom prst="roundRect">
            <a:avLst>
              <a:gd name="adj" fmla="val 40005"/>
            </a:avLst>
          </a:prstGeom>
          <a:solidFill>
            <a:srgbClr val="e8f3e8"/>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99" name="Text 10"/>
          <p:cNvSpPr/>
          <p:nvPr/>
        </p:nvSpPr>
        <p:spPr>
          <a:xfrm>
            <a:off x="9792360" y="3937680"/>
            <a:ext cx="205200" cy="339840"/>
          </a:xfrm>
          <a:prstGeom prst="rect">
            <a:avLst/>
          </a:prstGeom>
          <a:noFill/>
          <a:ln w="0">
            <a:noFill/>
          </a:ln>
        </p:spPr>
        <p:style>
          <a:lnRef idx="0"/>
          <a:fillRef idx="0"/>
          <a:effectRef idx="0"/>
          <a:fontRef idx="minor"/>
        </p:style>
        <p:txBody>
          <a:bodyPr wrap="none" lIns="0" rIns="0" tIns="0" bIns="0" anchor="t">
            <a:noAutofit/>
          </a:bodyPr>
          <a:p>
            <a:pPr algn="ctr">
              <a:lnSpc>
                <a:spcPts val="2650"/>
              </a:lnSpc>
              <a:tabLst>
                <a:tab algn="l" pos="0"/>
              </a:tabLst>
            </a:pPr>
            <a:r>
              <a:rPr b="1" lang="en-US" sz="2650" strike="noStrike" u="none">
                <a:solidFill>
                  <a:srgbClr val="405449"/>
                </a:solidFill>
                <a:uFillTx/>
                <a:latin typeface="Fraunces Extra Bold"/>
                <a:ea typeface="Fraunces Extra Bold"/>
              </a:rPr>
              <a:t>3</a:t>
            </a:r>
            <a:endParaRPr b="0" lang="en-IN" sz="2650" strike="noStrike" u="none">
              <a:solidFill>
                <a:srgbClr val="ffffff"/>
              </a:solidFill>
              <a:uFillTx/>
              <a:latin typeface="Arial"/>
            </a:endParaRPr>
          </a:p>
        </p:txBody>
      </p:sp>
      <p:sp>
        <p:nvSpPr>
          <p:cNvPr id="100" name="Text 11"/>
          <p:cNvSpPr/>
          <p:nvPr/>
        </p:nvSpPr>
        <p:spPr>
          <a:xfrm>
            <a:off x="10377360" y="385236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405449"/>
                </a:solidFill>
                <a:uFillTx/>
                <a:latin typeface="Fraunces Extra Bold"/>
                <a:ea typeface="Fraunces Extra Bold"/>
              </a:rPr>
              <a:t>Model Training</a:t>
            </a:r>
            <a:endParaRPr b="0" lang="en-IN" sz="2200" strike="noStrike" u="none">
              <a:solidFill>
                <a:srgbClr val="ffffff"/>
              </a:solidFill>
              <a:uFillTx/>
              <a:latin typeface="Arial"/>
            </a:endParaRPr>
          </a:p>
        </p:txBody>
      </p:sp>
      <p:sp>
        <p:nvSpPr>
          <p:cNvPr id="101" name="Text 12"/>
          <p:cNvSpPr/>
          <p:nvPr/>
        </p:nvSpPr>
        <p:spPr>
          <a:xfrm>
            <a:off x="10377360" y="4343040"/>
            <a:ext cx="3458880" cy="108828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trike="noStrike" u="none">
                <a:solidFill>
                  <a:srgbClr val="405449"/>
                </a:solidFill>
                <a:uFillTx/>
                <a:latin typeface="Nobile"/>
                <a:ea typeface="Nobile"/>
              </a:rPr>
              <a:t>Used Logistic Regression, Random Forest, Decision Tree, SVM, XGBoost. </a:t>
            </a:r>
            <a:endParaRPr b="0" lang="en-IN" sz="175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 0"/>
          <p:cNvSpPr/>
          <p:nvPr/>
        </p:nvSpPr>
        <p:spPr>
          <a:xfrm>
            <a:off x="793800" y="2113200"/>
            <a:ext cx="655200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trike="noStrike" u="none">
                <a:solidFill>
                  <a:srgbClr val="3b4540"/>
                </a:solidFill>
                <a:uFillTx/>
                <a:latin typeface="Fraunces Extra Bold"/>
                <a:ea typeface="Fraunces Extra Bold"/>
              </a:rPr>
              <a:t>Models and Accuracies</a:t>
            </a:r>
            <a:endParaRPr b="0" lang="en-IN" sz="4450" strike="noStrike" u="none">
              <a:solidFill>
                <a:srgbClr val="ffffff"/>
              </a:solidFill>
              <a:uFillTx/>
              <a:latin typeface="Arial"/>
            </a:endParaRPr>
          </a:p>
        </p:txBody>
      </p:sp>
      <p:sp>
        <p:nvSpPr>
          <p:cNvPr id="103" name="Shape 1"/>
          <p:cNvSpPr/>
          <p:nvPr/>
        </p:nvSpPr>
        <p:spPr>
          <a:xfrm>
            <a:off x="793800" y="3275640"/>
            <a:ext cx="4196160" cy="1306440"/>
          </a:xfrm>
          <a:prstGeom prst="roundRect">
            <a:avLst>
              <a:gd name="adj" fmla="val 15620"/>
            </a:avLst>
          </a:prstGeom>
          <a:solidFill>
            <a:srgbClr val="e8f3e8"/>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04" name="Text 2"/>
          <p:cNvSpPr/>
          <p:nvPr/>
        </p:nvSpPr>
        <p:spPr>
          <a:xfrm>
            <a:off x="1020600" y="350244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405449"/>
                </a:solidFill>
                <a:uFillTx/>
                <a:latin typeface="Fraunces Extra Bold"/>
                <a:ea typeface="Fraunces Extra Bold"/>
              </a:rPr>
              <a:t>Logistic Regression</a:t>
            </a:r>
            <a:endParaRPr b="0" lang="en-IN" sz="2200" strike="noStrike" u="none">
              <a:solidFill>
                <a:srgbClr val="ffffff"/>
              </a:solidFill>
              <a:uFillTx/>
              <a:latin typeface="Arial"/>
            </a:endParaRPr>
          </a:p>
        </p:txBody>
      </p:sp>
      <p:sp>
        <p:nvSpPr>
          <p:cNvPr id="105" name="Text 3"/>
          <p:cNvSpPr/>
          <p:nvPr/>
        </p:nvSpPr>
        <p:spPr>
          <a:xfrm>
            <a:off x="1020600" y="3992760"/>
            <a:ext cx="374220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Accuracy: ~99.91%</a:t>
            </a:r>
            <a:endParaRPr b="0" lang="en-IN" sz="1750" strike="noStrike" u="none">
              <a:solidFill>
                <a:srgbClr val="ffffff"/>
              </a:solidFill>
              <a:uFillTx/>
              <a:latin typeface="Arial"/>
            </a:endParaRPr>
          </a:p>
        </p:txBody>
      </p:sp>
      <p:sp>
        <p:nvSpPr>
          <p:cNvPr id="106" name="Shape 4"/>
          <p:cNvSpPr/>
          <p:nvPr/>
        </p:nvSpPr>
        <p:spPr>
          <a:xfrm>
            <a:off x="5217120" y="3275640"/>
            <a:ext cx="4196160" cy="1306440"/>
          </a:xfrm>
          <a:prstGeom prst="roundRect">
            <a:avLst>
              <a:gd name="adj" fmla="val 15620"/>
            </a:avLst>
          </a:prstGeom>
          <a:solidFill>
            <a:srgbClr val="e8f3e8"/>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07" name="Text 5"/>
          <p:cNvSpPr/>
          <p:nvPr/>
        </p:nvSpPr>
        <p:spPr>
          <a:xfrm>
            <a:off x="5443920" y="350244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405449"/>
                </a:solidFill>
                <a:uFillTx/>
                <a:latin typeface="Fraunces Extra Bold"/>
                <a:ea typeface="Fraunces Extra Bold"/>
              </a:rPr>
              <a:t>Decision Tree</a:t>
            </a:r>
            <a:endParaRPr b="0" lang="en-IN" sz="2200" strike="noStrike" u="none">
              <a:solidFill>
                <a:srgbClr val="ffffff"/>
              </a:solidFill>
              <a:uFillTx/>
              <a:latin typeface="Arial"/>
            </a:endParaRPr>
          </a:p>
        </p:txBody>
      </p:sp>
      <p:sp>
        <p:nvSpPr>
          <p:cNvPr id="108" name="Text 6"/>
          <p:cNvSpPr/>
          <p:nvPr/>
        </p:nvSpPr>
        <p:spPr>
          <a:xfrm>
            <a:off x="5443920" y="3992760"/>
            <a:ext cx="374220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Accuracy: ~99.87%</a:t>
            </a:r>
            <a:endParaRPr b="0" lang="en-IN" sz="1750" strike="noStrike" u="none">
              <a:solidFill>
                <a:srgbClr val="ffffff"/>
              </a:solidFill>
              <a:uFillTx/>
              <a:latin typeface="Arial"/>
            </a:endParaRPr>
          </a:p>
        </p:txBody>
      </p:sp>
      <p:sp>
        <p:nvSpPr>
          <p:cNvPr id="109" name="Shape 7"/>
          <p:cNvSpPr/>
          <p:nvPr/>
        </p:nvSpPr>
        <p:spPr>
          <a:xfrm>
            <a:off x="9640080" y="3275640"/>
            <a:ext cx="4196160" cy="1306440"/>
          </a:xfrm>
          <a:prstGeom prst="roundRect">
            <a:avLst>
              <a:gd name="adj" fmla="val 15620"/>
            </a:avLst>
          </a:prstGeom>
          <a:solidFill>
            <a:srgbClr val="e8f3e8"/>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10" name="Text 8"/>
          <p:cNvSpPr/>
          <p:nvPr/>
        </p:nvSpPr>
        <p:spPr>
          <a:xfrm>
            <a:off x="9866880" y="350244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405449"/>
                </a:solidFill>
                <a:uFillTx/>
                <a:latin typeface="Fraunces Extra Bold"/>
                <a:ea typeface="Fraunces Extra Bold"/>
              </a:rPr>
              <a:t>Random Forest</a:t>
            </a:r>
            <a:endParaRPr b="0" lang="en-IN" sz="2200" strike="noStrike" u="none">
              <a:solidFill>
                <a:srgbClr val="ffffff"/>
              </a:solidFill>
              <a:uFillTx/>
              <a:latin typeface="Arial"/>
            </a:endParaRPr>
          </a:p>
        </p:txBody>
      </p:sp>
      <p:sp>
        <p:nvSpPr>
          <p:cNvPr id="111" name="Text 9"/>
          <p:cNvSpPr/>
          <p:nvPr/>
        </p:nvSpPr>
        <p:spPr>
          <a:xfrm>
            <a:off x="9866880" y="3992760"/>
            <a:ext cx="374220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Accuracy: ~99.96%</a:t>
            </a:r>
            <a:endParaRPr b="0" lang="en-IN" sz="1750" strike="noStrike" u="none">
              <a:solidFill>
                <a:srgbClr val="ffffff"/>
              </a:solidFill>
              <a:uFillTx/>
              <a:latin typeface="Arial"/>
            </a:endParaRPr>
          </a:p>
        </p:txBody>
      </p:sp>
      <p:sp>
        <p:nvSpPr>
          <p:cNvPr id="112" name="Shape 10"/>
          <p:cNvSpPr/>
          <p:nvPr/>
        </p:nvSpPr>
        <p:spPr>
          <a:xfrm>
            <a:off x="793800" y="4809240"/>
            <a:ext cx="6407640" cy="1306440"/>
          </a:xfrm>
          <a:prstGeom prst="roundRect">
            <a:avLst>
              <a:gd name="adj" fmla="val 15620"/>
            </a:avLst>
          </a:prstGeom>
          <a:solidFill>
            <a:srgbClr val="e8f3e8"/>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13" name="Text 11"/>
          <p:cNvSpPr/>
          <p:nvPr/>
        </p:nvSpPr>
        <p:spPr>
          <a:xfrm>
            <a:off x="1020600" y="503640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405449"/>
                </a:solidFill>
                <a:uFillTx/>
                <a:latin typeface="Fraunces Extra Bold"/>
                <a:ea typeface="Fraunces Extra Bold"/>
              </a:rPr>
              <a:t>XGBoost</a:t>
            </a:r>
            <a:endParaRPr b="0" lang="en-IN" sz="2200" strike="noStrike" u="none">
              <a:solidFill>
                <a:srgbClr val="ffffff"/>
              </a:solidFill>
              <a:uFillTx/>
              <a:latin typeface="Arial"/>
            </a:endParaRPr>
          </a:p>
        </p:txBody>
      </p:sp>
      <p:sp>
        <p:nvSpPr>
          <p:cNvPr id="114" name="Text 12"/>
          <p:cNvSpPr/>
          <p:nvPr/>
        </p:nvSpPr>
        <p:spPr>
          <a:xfrm>
            <a:off x="1020600" y="5526720"/>
            <a:ext cx="595404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Accuracy: ~99.94%</a:t>
            </a:r>
            <a:endParaRPr b="0" lang="en-IN" sz="1750" strike="noStrike" u="none">
              <a:solidFill>
                <a:srgbClr val="ffffff"/>
              </a:solidFill>
              <a:uFillTx/>
              <a:latin typeface="Arial"/>
            </a:endParaRPr>
          </a:p>
        </p:txBody>
      </p:sp>
      <p:sp>
        <p:nvSpPr>
          <p:cNvPr id="115" name="Shape 13"/>
          <p:cNvSpPr/>
          <p:nvPr/>
        </p:nvSpPr>
        <p:spPr>
          <a:xfrm>
            <a:off x="7428600" y="4809240"/>
            <a:ext cx="6407640" cy="1306440"/>
          </a:xfrm>
          <a:prstGeom prst="roundRect">
            <a:avLst>
              <a:gd name="adj" fmla="val 15620"/>
            </a:avLst>
          </a:prstGeom>
          <a:solidFill>
            <a:srgbClr val="e8f3e8"/>
          </a:solidFill>
          <a:ln w="0">
            <a:noFill/>
          </a:ln>
        </p:spPr>
        <p:style>
          <a:lnRef idx="0"/>
          <a:fillRef idx="0"/>
          <a:effectRef idx="0"/>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116" name="Text 14"/>
          <p:cNvSpPr/>
          <p:nvPr/>
        </p:nvSpPr>
        <p:spPr>
          <a:xfrm>
            <a:off x="7655400" y="503640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405449"/>
                </a:solidFill>
                <a:uFillTx/>
                <a:latin typeface="Fraunces Extra Bold"/>
                <a:ea typeface="Fraunces Extra Bold"/>
              </a:rPr>
              <a:t>SVM</a:t>
            </a:r>
            <a:endParaRPr b="0" lang="en-IN" sz="2200" strike="noStrike" u="none">
              <a:solidFill>
                <a:srgbClr val="ffffff"/>
              </a:solidFill>
              <a:uFillTx/>
              <a:latin typeface="Arial"/>
            </a:endParaRPr>
          </a:p>
        </p:txBody>
      </p:sp>
      <p:sp>
        <p:nvSpPr>
          <p:cNvPr id="117" name="Text 15"/>
          <p:cNvSpPr/>
          <p:nvPr/>
        </p:nvSpPr>
        <p:spPr>
          <a:xfrm>
            <a:off x="7655400" y="5526720"/>
            <a:ext cx="5954040" cy="362520"/>
          </a:xfrm>
          <a:prstGeom prst="rect">
            <a:avLst/>
          </a:prstGeom>
          <a:noFill/>
          <a:ln w="0">
            <a:noFill/>
          </a:ln>
        </p:spPr>
        <p:style>
          <a:lnRef idx="0"/>
          <a:fillRef idx="0"/>
          <a:effectRef idx="0"/>
          <a:fontRef idx="minor"/>
        </p:style>
        <p:txBody>
          <a:bodyPr wrap="none" lIns="0" rIns="0" tIns="0" bIns="0" anchor="t">
            <a:noAutofit/>
          </a:bodyPr>
          <a:p>
            <a:pPr>
              <a:lnSpc>
                <a:spcPts val="2849"/>
              </a:lnSpc>
              <a:tabLst>
                <a:tab algn="l" pos="0"/>
              </a:tabLst>
            </a:pPr>
            <a:r>
              <a:rPr b="0" lang="en-US" sz="1750" strike="noStrike" u="none">
                <a:solidFill>
                  <a:srgbClr val="405449"/>
                </a:solidFill>
                <a:uFillTx/>
                <a:latin typeface="Nobile"/>
                <a:ea typeface="Nobile"/>
              </a:rPr>
              <a:t>Accuracy: ~99.90%</a:t>
            </a:r>
            <a:endParaRPr b="0" lang="en-IN" sz="175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 0"/>
          <p:cNvSpPr/>
          <p:nvPr/>
        </p:nvSpPr>
        <p:spPr>
          <a:xfrm>
            <a:off x="632520" y="496800"/>
            <a:ext cx="4516560" cy="564120"/>
          </a:xfrm>
          <a:prstGeom prst="rect">
            <a:avLst/>
          </a:prstGeom>
          <a:noFill/>
          <a:ln w="0">
            <a:noFill/>
          </a:ln>
        </p:spPr>
        <p:style>
          <a:lnRef idx="0"/>
          <a:fillRef idx="0"/>
          <a:effectRef idx="0"/>
          <a:fontRef idx="minor"/>
        </p:style>
        <p:txBody>
          <a:bodyPr wrap="none" lIns="0" rIns="0" tIns="0" bIns="0" anchor="t">
            <a:noAutofit/>
          </a:bodyPr>
          <a:p>
            <a:pPr>
              <a:lnSpc>
                <a:spcPts val="4399"/>
              </a:lnSpc>
              <a:tabLst>
                <a:tab algn="l" pos="0"/>
              </a:tabLst>
            </a:pPr>
            <a:r>
              <a:rPr b="1" lang="en-US" sz="3550" strike="noStrike" u="none">
                <a:solidFill>
                  <a:srgbClr val="3b4540"/>
                </a:solidFill>
                <a:uFillTx/>
                <a:latin typeface="Fraunces Extra Bold"/>
                <a:ea typeface="Fraunces Extra Bold"/>
              </a:rPr>
              <a:t>Comparison Graph</a:t>
            </a:r>
            <a:endParaRPr b="0" lang="en-IN" sz="3550" strike="noStrike" u="none">
              <a:solidFill>
                <a:srgbClr val="ffffff"/>
              </a:solidFill>
              <a:uFillTx/>
              <a:latin typeface="Arial"/>
            </a:endParaRPr>
          </a:p>
        </p:txBody>
      </p:sp>
      <p:pic>
        <p:nvPicPr>
          <p:cNvPr id="119" name="Image 0" descr="preencoded.png"/>
          <p:cNvPicPr/>
          <p:nvPr/>
        </p:nvPicPr>
        <p:blipFill>
          <a:blip r:embed="rId1"/>
          <a:stretch/>
        </p:blipFill>
        <p:spPr>
          <a:xfrm>
            <a:off x="632520" y="1422720"/>
            <a:ext cx="10645920" cy="636336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 0"/>
          <p:cNvSpPr/>
          <p:nvPr/>
        </p:nvSpPr>
        <p:spPr>
          <a:xfrm>
            <a:off x="793800" y="1792440"/>
            <a:ext cx="567036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trike="noStrike" u="none">
                <a:solidFill>
                  <a:srgbClr val="3b4540"/>
                </a:solidFill>
                <a:uFillTx/>
                <a:latin typeface="Fraunces Extra Bold"/>
                <a:ea typeface="Fraunces Extra Bold"/>
              </a:rPr>
              <a:t>Confusion Matrix</a:t>
            </a:r>
            <a:endParaRPr b="0" lang="en-IN" sz="4450" strike="noStrike" u="none">
              <a:solidFill>
                <a:srgbClr val="ffffff"/>
              </a:solidFill>
              <a:uFillTx/>
              <a:latin typeface="Arial"/>
            </a:endParaRPr>
          </a:p>
        </p:txBody>
      </p:sp>
      <p:pic>
        <p:nvPicPr>
          <p:cNvPr id="121" name="Image 0" descr="preencoded.png"/>
          <p:cNvPicPr/>
          <p:nvPr/>
        </p:nvPicPr>
        <p:blipFill>
          <a:blip r:embed="rId1"/>
          <a:srcRect l="0" t="0" r="4554" b="3263"/>
          <a:stretch/>
        </p:blipFill>
        <p:spPr>
          <a:xfrm>
            <a:off x="801360" y="3101040"/>
            <a:ext cx="2978280" cy="3018600"/>
          </a:xfrm>
          <a:prstGeom prst="rect">
            <a:avLst/>
          </a:prstGeom>
          <a:noFill/>
          <a:ln w="0">
            <a:noFill/>
          </a:ln>
        </p:spPr>
      </p:pic>
      <p:pic>
        <p:nvPicPr>
          <p:cNvPr id="122" name="Image 1" descr="preencoded.png"/>
          <p:cNvPicPr/>
          <p:nvPr/>
        </p:nvPicPr>
        <p:blipFill>
          <a:blip r:embed="rId2"/>
          <a:srcRect l="0" t="0" r="11541" b="1945"/>
          <a:stretch/>
        </p:blipFill>
        <p:spPr>
          <a:xfrm>
            <a:off x="8759520" y="3059640"/>
            <a:ext cx="2760120" cy="3060000"/>
          </a:xfrm>
          <a:prstGeom prst="rect">
            <a:avLst/>
          </a:prstGeom>
          <a:noFill/>
          <a:ln w="0">
            <a:noFill/>
          </a:ln>
        </p:spPr>
      </p:pic>
      <p:sp>
        <p:nvSpPr>
          <p:cNvPr id="123" name="Text 17"/>
          <p:cNvSpPr/>
          <p:nvPr/>
        </p:nvSpPr>
        <p:spPr>
          <a:xfrm>
            <a:off x="765000" y="666612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spcBef>
                <a:spcPts val="1191"/>
              </a:spcBef>
              <a:spcAft>
                <a:spcPts val="992"/>
              </a:spcAft>
              <a:tabLst>
                <a:tab algn="l" pos="0"/>
              </a:tabLst>
            </a:pPr>
            <a:r>
              <a:rPr b="1" lang="en-US" sz="2200" strike="noStrike" u="none">
                <a:solidFill>
                  <a:srgbClr val="3b4540"/>
                </a:solidFill>
                <a:uFillTx/>
                <a:latin typeface="Fraunces Extra Bold"/>
                <a:ea typeface="Fraunces Extra Bold"/>
              </a:rPr>
              <a:t>Logistic Regression</a:t>
            </a:r>
            <a:endParaRPr b="0" lang="en-IN" sz="2200" strike="noStrike" u="none">
              <a:solidFill>
                <a:srgbClr val="ffffff"/>
              </a:solidFill>
              <a:uFillTx/>
              <a:latin typeface="Arial"/>
            </a:endParaRPr>
          </a:p>
        </p:txBody>
      </p:sp>
      <p:sp>
        <p:nvSpPr>
          <p:cNvPr id="124" name="Text 20"/>
          <p:cNvSpPr/>
          <p:nvPr/>
        </p:nvSpPr>
        <p:spPr>
          <a:xfrm>
            <a:off x="10980000" y="666612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endParaRPr b="0" lang="en-IN" sz="1800" strike="noStrike" u="none">
              <a:solidFill>
                <a:srgbClr val="ffffff"/>
              </a:solidFill>
              <a:uFillTx/>
              <a:latin typeface="Arial"/>
            </a:endParaRPr>
          </a:p>
        </p:txBody>
      </p:sp>
      <p:sp>
        <p:nvSpPr>
          <p:cNvPr id="125" name="Text 23"/>
          <p:cNvSpPr/>
          <p:nvPr/>
        </p:nvSpPr>
        <p:spPr>
          <a:xfrm>
            <a:off x="7560000" y="666612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spcBef>
                <a:spcPts val="1191"/>
              </a:spcBef>
              <a:spcAft>
                <a:spcPts val="992"/>
              </a:spcAft>
              <a:tabLst>
                <a:tab algn="l" pos="0"/>
              </a:tabLst>
            </a:pPr>
            <a:endParaRPr b="0" lang="en-IN" sz="1800" strike="noStrike" u="none">
              <a:solidFill>
                <a:srgbClr val="ffffff"/>
              </a:solidFill>
              <a:uFillTx/>
              <a:latin typeface="Arial"/>
            </a:endParaRPr>
          </a:p>
        </p:txBody>
      </p:sp>
      <p:sp>
        <p:nvSpPr>
          <p:cNvPr id="126" name="Text 26"/>
          <p:cNvSpPr/>
          <p:nvPr/>
        </p:nvSpPr>
        <p:spPr>
          <a:xfrm>
            <a:off x="8865000" y="666612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spcBef>
                <a:spcPts val="1191"/>
              </a:spcBef>
              <a:spcAft>
                <a:spcPts val="992"/>
              </a:spcAft>
              <a:tabLst>
                <a:tab algn="l" pos="0"/>
              </a:tabLst>
            </a:pPr>
            <a:r>
              <a:rPr b="1" lang="en-US" sz="2200" strike="noStrike" u="none">
                <a:solidFill>
                  <a:srgbClr val="3b4540"/>
                </a:solidFill>
                <a:uFillTx/>
                <a:latin typeface="Fraunces Extra Bold"/>
                <a:ea typeface="Fraunces Extra Bold"/>
              </a:rPr>
              <a:t>Random forest</a:t>
            </a:r>
            <a:endParaRPr b="0" lang="en-IN"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 0"/>
          <p:cNvSpPr/>
          <p:nvPr/>
        </p:nvSpPr>
        <p:spPr>
          <a:xfrm>
            <a:off x="793800" y="1451160"/>
            <a:ext cx="906984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trike="noStrike" u="none">
                <a:solidFill>
                  <a:srgbClr val="3b4540"/>
                </a:solidFill>
                <a:uFillTx/>
                <a:latin typeface="Fraunces Extra Bold"/>
                <a:ea typeface="Fraunces Extra Bold"/>
              </a:rPr>
              <a:t>Challenges Faced &amp; Resolutions</a:t>
            </a:r>
            <a:endParaRPr b="0" lang="en-IN" sz="4450" strike="noStrike" u="none">
              <a:solidFill>
                <a:srgbClr val="ffffff"/>
              </a:solidFill>
              <a:uFillTx/>
              <a:latin typeface="Arial"/>
            </a:endParaRPr>
          </a:p>
        </p:txBody>
      </p:sp>
      <p:sp>
        <p:nvSpPr>
          <p:cNvPr id="128" name="Text 1"/>
          <p:cNvSpPr/>
          <p:nvPr/>
        </p:nvSpPr>
        <p:spPr>
          <a:xfrm>
            <a:off x="793800" y="272700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3b4540"/>
                </a:solidFill>
                <a:uFillTx/>
                <a:latin typeface="Fraunces Extra Bold"/>
                <a:ea typeface="Fraunces Extra Bold"/>
              </a:rPr>
              <a:t>Data Imbalance</a:t>
            </a:r>
            <a:endParaRPr b="0" lang="en-IN" sz="2200" strike="noStrike" u="none">
              <a:solidFill>
                <a:srgbClr val="ffffff"/>
              </a:solidFill>
              <a:uFillTx/>
              <a:latin typeface="Arial"/>
            </a:endParaRPr>
          </a:p>
        </p:txBody>
      </p:sp>
      <p:sp>
        <p:nvSpPr>
          <p:cNvPr id="129" name="Text 2"/>
          <p:cNvSpPr/>
          <p:nvPr/>
        </p:nvSpPr>
        <p:spPr>
          <a:xfrm>
            <a:off x="793800" y="3308040"/>
            <a:ext cx="2845080" cy="217692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trike="noStrike" u="none">
                <a:solidFill>
                  <a:srgbClr val="405449"/>
                </a:solidFill>
                <a:uFillTx/>
                <a:latin typeface="Nobile"/>
                <a:ea typeface="Nobile"/>
              </a:rPr>
              <a:t>The dataset had a significant class imbalance (fraudulent transactions were far fewer than non-fraudulent ones).</a:t>
            </a:r>
            <a:endParaRPr b="0" lang="en-IN" sz="1750" strike="noStrike" u="none">
              <a:solidFill>
                <a:srgbClr val="ffffff"/>
              </a:solidFill>
              <a:uFillTx/>
              <a:latin typeface="Arial"/>
            </a:endParaRPr>
          </a:p>
        </p:txBody>
      </p:sp>
      <p:sp>
        <p:nvSpPr>
          <p:cNvPr id="130" name="Text 3"/>
          <p:cNvSpPr/>
          <p:nvPr/>
        </p:nvSpPr>
        <p:spPr>
          <a:xfrm>
            <a:off x="4200480" y="272700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3b4540"/>
                </a:solidFill>
                <a:uFillTx/>
                <a:latin typeface="Fraunces Extra Bold"/>
                <a:ea typeface="Fraunces Extra Bold"/>
              </a:rPr>
              <a:t>Solution</a:t>
            </a:r>
            <a:endParaRPr b="0" lang="en-IN" sz="2200" strike="noStrike" u="none">
              <a:solidFill>
                <a:srgbClr val="ffffff"/>
              </a:solidFill>
              <a:uFillTx/>
              <a:latin typeface="Arial"/>
            </a:endParaRPr>
          </a:p>
        </p:txBody>
      </p:sp>
      <p:sp>
        <p:nvSpPr>
          <p:cNvPr id="131" name="Text 4"/>
          <p:cNvSpPr/>
          <p:nvPr/>
        </p:nvSpPr>
        <p:spPr>
          <a:xfrm>
            <a:off x="4200480" y="3308040"/>
            <a:ext cx="2845080" cy="217692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trike="noStrike" u="none">
                <a:solidFill>
                  <a:srgbClr val="405449"/>
                </a:solidFill>
                <a:uFillTx/>
                <a:latin typeface="Nobile"/>
                <a:ea typeface="Nobile"/>
              </a:rPr>
              <a:t>Oversampling techniques (SMOTE) were employed to balance the dataset and improve model performance on the minority class.</a:t>
            </a:r>
            <a:endParaRPr b="0" lang="en-IN" sz="1750" strike="noStrike" u="none">
              <a:solidFill>
                <a:srgbClr val="ffffff"/>
              </a:solidFill>
              <a:uFillTx/>
              <a:latin typeface="Arial"/>
            </a:endParaRPr>
          </a:p>
        </p:txBody>
      </p:sp>
      <p:sp>
        <p:nvSpPr>
          <p:cNvPr id="132" name="Text 5"/>
          <p:cNvSpPr/>
          <p:nvPr/>
        </p:nvSpPr>
        <p:spPr>
          <a:xfrm>
            <a:off x="7607160" y="272700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3b4540"/>
                </a:solidFill>
                <a:uFillTx/>
                <a:latin typeface="Fraunces Extra Bold"/>
                <a:ea typeface="Fraunces Extra Bold"/>
              </a:rPr>
              <a:t>Feature Scaling</a:t>
            </a:r>
            <a:endParaRPr b="0" lang="en-IN" sz="2200" strike="noStrike" u="none">
              <a:solidFill>
                <a:srgbClr val="ffffff"/>
              </a:solidFill>
              <a:uFillTx/>
              <a:latin typeface="Arial"/>
            </a:endParaRPr>
          </a:p>
        </p:txBody>
      </p:sp>
      <p:sp>
        <p:nvSpPr>
          <p:cNvPr id="133" name="Text 6"/>
          <p:cNvSpPr/>
          <p:nvPr/>
        </p:nvSpPr>
        <p:spPr>
          <a:xfrm>
            <a:off x="7607160" y="3308040"/>
            <a:ext cx="2845080" cy="181404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trike="noStrike" u="none">
                <a:solidFill>
                  <a:srgbClr val="405449"/>
                </a:solidFill>
                <a:uFillTx/>
                <a:latin typeface="Nobile"/>
                <a:ea typeface="Nobile"/>
              </a:rPr>
              <a:t>The dataset contained features with varying scales, which could affect the performance of some algorithms.</a:t>
            </a:r>
            <a:endParaRPr b="0" lang="en-IN" sz="1750" strike="noStrike" u="none">
              <a:solidFill>
                <a:srgbClr val="ffffff"/>
              </a:solidFill>
              <a:uFillTx/>
              <a:latin typeface="Arial"/>
            </a:endParaRPr>
          </a:p>
        </p:txBody>
      </p:sp>
      <p:sp>
        <p:nvSpPr>
          <p:cNvPr id="134" name="Text 7"/>
          <p:cNvSpPr/>
          <p:nvPr/>
        </p:nvSpPr>
        <p:spPr>
          <a:xfrm>
            <a:off x="11013480" y="2727000"/>
            <a:ext cx="2835000" cy="353880"/>
          </a:xfrm>
          <a:prstGeom prst="rect">
            <a:avLst/>
          </a:prstGeom>
          <a:noFill/>
          <a:ln w="0">
            <a:noFill/>
          </a:ln>
        </p:spPr>
        <p:style>
          <a:lnRef idx="0"/>
          <a:fillRef idx="0"/>
          <a:effectRef idx="0"/>
          <a:fontRef idx="minor"/>
        </p:style>
        <p:txBody>
          <a:bodyPr wrap="none" lIns="0" rIns="0" tIns="0" bIns="0" anchor="t">
            <a:noAutofit/>
          </a:bodyPr>
          <a:p>
            <a:pPr>
              <a:lnSpc>
                <a:spcPts val="2750"/>
              </a:lnSpc>
              <a:tabLst>
                <a:tab algn="l" pos="0"/>
              </a:tabLst>
            </a:pPr>
            <a:r>
              <a:rPr b="1" lang="en-US" sz="2200" strike="noStrike" u="none">
                <a:solidFill>
                  <a:srgbClr val="3b4540"/>
                </a:solidFill>
                <a:uFillTx/>
                <a:latin typeface="Fraunces Extra Bold"/>
                <a:ea typeface="Fraunces Extra Bold"/>
              </a:rPr>
              <a:t>Solution</a:t>
            </a:r>
            <a:endParaRPr b="0" lang="en-IN" sz="2200" strike="noStrike" u="none">
              <a:solidFill>
                <a:srgbClr val="ffffff"/>
              </a:solidFill>
              <a:uFillTx/>
              <a:latin typeface="Arial"/>
            </a:endParaRPr>
          </a:p>
        </p:txBody>
      </p:sp>
      <p:sp>
        <p:nvSpPr>
          <p:cNvPr id="135" name="Text 8"/>
          <p:cNvSpPr/>
          <p:nvPr/>
        </p:nvSpPr>
        <p:spPr>
          <a:xfrm>
            <a:off x="11013480" y="3308040"/>
            <a:ext cx="2845080" cy="3265920"/>
          </a:xfrm>
          <a:prstGeom prst="rect">
            <a:avLst/>
          </a:prstGeom>
          <a:noFill/>
          <a:ln w="0">
            <a:noFill/>
          </a:ln>
        </p:spPr>
        <p:style>
          <a:lnRef idx="0"/>
          <a:fillRef idx="0"/>
          <a:effectRef idx="0"/>
          <a:fontRef idx="minor"/>
        </p:style>
        <p:txBody>
          <a:bodyPr lIns="0" rIns="0" tIns="0" bIns="0" anchor="t">
            <a:noAutofit/>
          </a:bodyPr>
          <a:p>
            <a:pPr>
              <a:lnSpc>
                <a:spcPts val="2849"/>
              </a:lnSpc>
              <a:tabLst>
                <a:tab algn="l" pos="0"/>
              </a:tabLst>
            </a:pPr>
            <a:r>
              <a:rPr b="0" lang="en-US" sz="1750" strike="noStrike" u="none">
                <a:solidFill>
                  <a:srgbClr val="405449"/>
                </a:solidFill>
                <a:uFillTx/>
                <a:latin typeface="Nobile"/>
                <a:ea typeface="Nobile"/>
              </a:rPr>
              <a:t>StandardScaler was used to standardize features and ensure that they contribute equally to the models. This helps algorithms avoid overemphasizing certain features due to scale differences.</a:t>
            </a:r>
            <a:endParaRPr b="0" lang="en-IN" sz="175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 0"/>
          <p:cNvSpPr/>
          <p:nvPr/>
        </p:nvSpPr>
        <p:spPr>
          <a:xfrm>
            <a:off x="793800" y="2025360"/>
            <a:ext cx="5670360" cy="708480"/>
          </a:xfrm>
          <a:prstGeom prst="rect">
            <a:avLst/>
          </a:prstGeom>
          <a:noFill/>
          <a:ln w="0">
            <a:noFill/>
          </a:ln>
        </p:spPr>
        <p:style>
          <a:lnRef idx="0"/>
          <a:fillRef idx="0"/>
          <a:effectRef idx="0"/>
          <a:fontRef idx="minor"/>
        </p:style>
        <p:txBody>
          <a:bodyPr wrap="none" lIns="0" rIns="0" tIns="0" bIns="0" anchor="t">
            <a:noAutofit/>
          </a:bodyPr>
          <a:p>
            <a:pPr>
              <a:lnSpc>
                <a:spcPts val="5550"/>
              </a:lnSpc>
              <a:tabLst>
                <a:tab algn="l" pos="0"/>
              </a:tabLst>
            </a:pPr>
            <a:r>
              <a:rPr b="1" lang="en-US" sz="4450" strike="noStrike" u="none">
                <a:solidFill>
                  <a:srgbClr val="3b4540"/>
                </a:solidFill>
                <a:uFillTx/>
                <a:latin typeface="Fraunces Extra Bold"/>
                <a:ea typeface="Fraunces Extra Bold"/>
              </a:rPr>
              <a:t>Conclusion</a:t>
            </a:r>
            <a:endParaRPr b="0" lang="en-IN" sz="4450" strike="noStrike" u="none">
              <a:solidFill>
                <a:srgbClr val="ffffff"/>
              </a:solidFill>
              <a:uFillTx/>
              <a:latin typeface="Arial"/>
            </a:endParaRPr>
          </a:p>
        </p:txBody>
      </p:sp>
      <p:sp>
        <p:nvSpPr>
          <p:cNvPr id="137" name="Text 1"/>
          <p:cNvSpPr/>
          <p:nvPr/>
        </p:nvSpPr>
        <p:spPr>
          <a:xfrm>
            <a:off x="793800" y="3187800"/>
            <a:ext cx="13042440" cy="362520"/>
          </a:xfrm>
          <a:prstGeom prst="rect">
            <a:avLst/>
          </a:prstGeom>
          <a:noFill/>
          <a:ln w="0">
            <a:noFill/>
          </a:ln>
        </p:spPr>
        <p:style>
          <a:lnRef idx="0"/>
          <a:fillRef idx="0"/>
          <a:effectRef idx="0"/>
          <a:fontRef idx="minor"/>
        </p:style>
        <p:txBody>
          <a:bodyPr wrap="none" lIns="0" rIns="0" tIns="0" bIns="0" anchor="t">
            <a:noAutofit/>
          </a:bodyPr>
          <a:p>
            <a:pPr marL="343080" indent="-343080">
              <a:lnSpc>
                <a:spcPts val="2849"/>
              </a:lnSpc>
              <a:buClr>
                <a:srgbClr val="405449"/>
              </a:buClr>
              <a:buFont typeface="Symbol" charset="2"/>
              <a:buChar char=""/>
            </a:pPr>
            <a:r>
              <a:rPr b="0" lang="en-US" sz="1750" strike="noStrike" u="none">
                <a:solidFill>
                  <a:srgbClr val="405449"/>
                </a:solidFill>
                <a:uFillTx/>
                <a:latin typeface="Nobile"/>
                <a:ea typeface="Nobile"/>
              </a:rPr>
              <a:t>Achieved ~99.96% accuracy, exceeding expectations.</a:t>
            </a:r>
            <a:endParaRPr b="0" lang="en-IN" sz="1750" strike="noStrike" u="none">
              <a:solidFill>
                <a:srgbClr val="ffffff"/>
              </a:solidFill>
              <a:uFillTx/>
              <a:latin typeface="Arial"/>
            </a:endParaRPr>
          </a:p>
        </p:txBody>
      </p:sp>
      <p:sp>
        <p:nvSpPr>
          <p:cNvPr id="138" name="Text 2"/>
          <p:cNvSpPr/>
          <p:nvPr/>
        </p:nvSpPr>
        <p:spPr>
          <a:xfrm>
            <a:off x="793800" y="3630240"/>
            <a:ext cx="13042440" cy="362520"/>
          </a:xfrm>
          <a:prstGeom prst="rect">
            <a:avLst/>
          </a:prstGeom>
          <a:noFill/>
          <a:ln w="0">
            <a:noFill/>
          </a:ln>
        </p:spPr>
        <p:style>
          <a:lnRef idx="0"/>
          <a:fillRef idx="0"/>
          <a:effectRef idx="0"/>
          <a:fontRef idx="minor"/>
        </p:style>
        <p:txBody>
          <a:bodyPr wrap="none" lIns="0" rIns="0" tIns="0" bIns="0" anchor="t">
            <a:noAutofit/>
          </a:bodyPr>
          <a:p>
            <a:pPr marL="343080" indent="-343080">
              <a:lnSpc>
                <a:spcPts val="2849"/>
              </a:lnSpc>
              <a:buClr>
                <a:srgbClr val="405449"/>
              </a:buClr>
              <a:buFont typeface="Symbol" charset="2"/>
              <a:buChar char=""/>
            </a:pPr>
            <a:r>
              <a:rPr b="0" lang="en-US" sz="1750" strike="noStrike" u="none">
                <a:solidFill>
                  <a:srgbClr val="405449"/>
                </a:solidFill>
                <a:uFillTx/>
                <a:latin typeface="Nobile"/>
                <a:ea typeface="Nobile"/>
              </a:rPr>
              <a:t>Robust models (Random Forest, XGBoost) and effective data preprocessing key to success.</a:t>
            </a:r>
            <a:endParaRPr b="0" lang="en-IN" sz="1750" strike="noStrike" u="none">
              <a:solidFill>
                <a:srgbClr val="ffffff"/>
              </a:solidFill>
              <a:uFillTx/>
              <a:latin typeface="Arial"/>
            </a:endParaRPr>
          </a:p>
        </p:txBody>
      </p:sp>
      <p:sp>
        <p:nvSpPr>
          <p:cNvPr id="139" name="Text 3"/>
          <p:cNvSpPr/>
          <p:nvPr/>
        </p:nvSpPr>
        <p:spPr>
          <a:xfrm>
            <a:off x="793800" y="4072320"/>
            <a:ext cx="13042440" cy="362520"/>
          </a:xfrm>
          <a:prstGeom prst="rect">
            <a:avLst/>
          </a:prstGeom>
          <a:noFill/>
          <a:ln w="0">
            <a:noFill/>
          </a:ln>
        </p:spPr>
        <p:style>
          <a:lnRef idx="0"/>
          <a:fillRef idx="0"/>
          <a:effectRef idx="0"/>
          <a:fontRef idx="minor"/>
        </p:style>
        <p:txBody>
          <a:bodyPr wrap="none" lIns="0" rIns="0" tIns="0" bIns="0" anchor="t">
            <a:noAutofit/>
          </a:bodyPr>
          <a:p>
            <a:pPr marL="343080" indent="-343080">
              <a:lnSpc>
                <a:spcPts val="2849"/>
              </a:lnSpc>
              <a:buClr>
                <a:srgbClr val="405449"/>
              </a:buClr>
              <a:buFont typeface="Symbol" charset="2"/>
              <a:buChar char=""/>
            </a:pPr>
            <a:r>
              <a:rPr b="0" lang="en-US" sz="1750" strike="noStrike" u="none">
                <a:solidFill>
                  <a:srgbClr val="405449"/>
                </a:solidFill>
                <a:uFillTx/>
                <a:latin typeface="Nobile"/>
                <a:ea typeface="Nobile"/>
              </a:rPr>
              <a:t>Future potential: expand to other fraud types and real-time monitoring.</a:t>
            </a:r>
            <a:endParaRPr b="0" lang="en-IN" sz="1750" strike="noStrike" u="none">
              <a:solidFill>
                <a:srgbClr val="ffffff"/>
              </a:solidFill>
              <a:uFillTx/>
              <a:latin typeface="Arial"/>
            </a:endParaRPr>
          </a:p>
        </p:txBody>
      </p:sp>
      <p:sp>
        <p:nvSpPr>
          <p:cNvPr id="140" name="Text 4"/>
          <p:cNvSpPr/>
          <p:nvPr/>
        </p:nvSpPr>
        <p:spPr>
          <a:xfrm>
            <a:off x="793800" y="4514400"/>
            <a:ext cx="13042440" cy="362520"/>
          </a:xfrm>
          <a:prstGeom prst="rect">
            <a:avLst/>
          </a:prstGeom>
          <a:noFill/>
          <a:ln w="0">
            <a:noFill/>
          </a:ln>
        </p:spPr>
        <p:style>
          <a:lnRef idx="0"/>
          <a:fillRef idx="0"/>
          <a:effectRef idx="0"/>
          <a:fontRef idx="minor"/>
        </p:style>
        <p:txBody>
          <a:bodyPr wrap="none" lIns="0" rIns="0" tIns="0" bIns="0" anchor="t">
            <a:noAutofit/>
          </a:bodyPr>
          <a:p>
            <a:pPr marL="343080" indent="-343080">
              <a:lnSpc>
                <a:spcPts val="2849"/>
              </a:lnSpc>
              <a:buClr>
                <a:srgbClr val="405449"/>
              </a:buClr>
              <a:buFont typeface="Symbol" charset="2"/>
              <a:buChar char=""/>
            </a:pPr>
            <a:r>
              <a:rPr b="0" lang="en-US" sz="1750" strike="noStrike" u="none">
                <a:solidFill>
                  <a:srgbClr val="405449"/>
                </a:solidFill>
                <a:uFillTx/>
                <a:latin typeface="Nobile"/>
                <a:ea typeface="Nobile"/>
              </a:rPr>
              <a:t>High accuracy across multiple models demonstrates effective fraud detection.</a:t>
            </a:r>
            <a:endParaRPr b="0" lang="en-IN" sz="1750" strike="noStrike" u="none">
              <a:solidFill>
                <a:srgbClr val="ffffff"/>
              </a:solidFill>
              <a:uFillTx/>
              <a:latin typeface="Arial"/>
            </a:endParaRPr>
          </a:p>
        </p:txBody>
      </p:sp>
      <p:sp>
        <p:nvSpPr>
          <p:cNvPr id="141" name="Text 5"/>
          <p:cNvSpPr/>
          <p:nvPr/>
        </p:nvSpPr>
        <p:spPr>
          <a:xfrm>
            <a:off x="793800" y="4956840"/>
            <a:ext cx="13042440" cy="362520"/>
          </a:xfrm>
          <a:prstGeom prst="rect">
            <a:avLst/>
          </a:prstGeom>
          <a:noFill/>
          <a:ln w="0">
            <a:noFill/>
          </a:ln>
        </p:spPr>
        <p:style>
          <a:lnRef idx="0"/>
          <a:fillRef idx="0"/>
          <a:effectRef idx="0"/>
          <a:fontRef idx="minor"/>
        </p:style>
        <p:txBody>
          <a:bodyPr wrap="none" lIns="0" rIns="0" tIns="0" bIns="0" anchor="t">
            <a:noAutofit/>
          </a:bodyPr>
          <a:p>
            <a:pPr marL="343080" indent="-343080">
              <a:lnSpc>
                <a:spcPts val="2849"/>
              </a:lnSpc>
              <a:buClr>
                <a:srgbClr val="405449"/>
              </a:buClr>
              <a:buFont typeface="Symbol" charset="2"/>
              <a:buChar char=""/>
            </a:pPr>
            <a:r>
              <a:rPr b="0" lang="en-US" sz="1750" strike="noStrike" u="none">
                <a:solidFill>
                  <a:srgbClr val="405449"/>
                </a:solidFill>
                <a:uFillTx/>
                <a:latin typeface="Nobile"/>
                <a:ea typeface="Nobile"/>
              </a:rPr>
              <a:t>Models applicable to real-world systems for enhanced security.</a:t>
            </a:r>
            <a:endParaRPr b="0" lang="en-IN" sz="1750" strike="noStrike" u="none">
              <a:solidFill>
                <a:srgbClr val="ffffff"/>
              </a:solidFill>
              <a:uFillTx/>
              <a:latin typeface="Arial"/>
            </a:endParaRPr>
          </a:p>
        </p:txBody>
      </p:sp>
      <p:sp>
        <p:nvSpPr>
          <p:cNvPr id="142" name="Text 6"/>
          <p:cNvSpPr/>
          <p:nvPr/>
        </p:nvSpPr>
        <p:spPr>
          <a:xfrm>
            <a:off x="793800" y="5398920"/>
            <a:ext cx="13042440" cy="362520"/>
          </a:xfrm>
          <a:prstGeom prst="rect">
            <a:avLst/>
          </a:prstGeom>
          <a:noFill/>
          <a:ln w="0">
            <a:noFill/>
          </a:ln>
        </p:spPr>
        <p:style>
          <a:lnRef idx="0"/>
          <a:fillRef idx="0"/>
          <a:effectRef idx="0"/>
          <a:fontRef idx="minor"/>
        </p:style>
        <p:txBody>
          <a:bodyPr wrap="none" lIns="0" rIns="0" tIns="0" bIns="0" anchor="t">
            <a:noAutofit/>
          </a:bodyPr>
          <a:p>
            <a:pPr marL="343080" indent="-343080">
              <a:lnSpc>
                <a:spcPts val="2849"/>
              </a:lnSpc>
              <a:buClr>
                <a:srgbClr val="405449"/>
              </a:buClr>
              <a:buFont typeface="Symbol" charset="2"/>
              <a:buChar char=""/>
            </a:pPr>
            <a:r>
              <a:rPr b="0" lang="en-US" sz="1750" strike="noStrike" u="none">
                <a:solidFill>
                  <a:srgbClr val="405449"/>
                </a:solidFill>
                <a:uFillTx/>
                <a:latin typeface="Nobile"/>
                <a:ea typeface="Nobile"/>
              </a:rPr>
              <a:t>Further feature engineering could improve performance.</a:t>
            </a:r>
            <a:endParaRPr b="0" lang="en-IN" sz="1750" strike="noStrike" u="none">
              <a:solidFill>
                <a:srgbClr val="ffffff"/>
              </a:solidFill>
              <a:uFillTx/>
              <a:latin typeface="Arial"/>
            </a:endParaRPr>
          </a:p>
        </p:txBody>
      </p:sp>
      <p:sp>
        <p:nvSpPr>
          <p:cNvPr id="143" name="Text 7"/>
          <p:cNvSpPr/>
          <p:nvPr/>
        </p:nvSpPr>
        <p:spPr>
          <a:xfrm>
            <a:off x="793800" y="5841000"/>
            <a:ext cx="13042440" cy="362520"/>
          </a:xfrm>
          <a:prstGeom prst="rect">
            <a:avLst/>
          </a:prstGeom>
          <a:noFill/>
          <a:ln w="0">
            <a:noFill/>
          </a:ln>
        </p:spPr>
        <p:style>
          <a:lnRef idx="0"/>
          <a:fillRef idx="0"/>
          <a:effectRef idx="0"/>
          <a:fontRef idx="minor"/>
        </p:style>
        <p:txBody>
          <a:bodyPr wrap="none" lIns="0" rIns="0" tIns="0" bIns="0" anchor="t">
            <a:noAutofit/>
          </a:bodyPr>
          <a:p>
            <a:pPr marL="343080" indent="-343080">
              <a:lnSpc>
                <a:spcPts val="2849"/>
              </a:lnSpc>
              <a:buClr>
                <a:srgbClr val="405449"/>
              </a:buClr>
              <a:buFont typeface="Symbol" charset="2"/>
              <a:buChar char=""/>
            </a:pPr>
            <a:r>
              <a:rPr b="0" lang="en-US" sz="1750" strike="noStrike" u="none">
                <a:solidFill>
                  <a:srgbClr val="405449"/>
                </a:solidFill>
                <a:uFillTx/>
                <a:latin typeface="Nobile"/>
                <a:ea typeface="Nobile"/>
              </a:rPr>
              <a:t>Deployment and system integration are crucial for practical application.</a:t>
            </a:r>
            <a:endParaRPr b="0" lang="en-IN" sz="175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LibreOffice/24.8.4.2$Linux_X86_64 LibreOffice_project/480$Build-2</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2024-12-31T17:15:25Z</dcterms:created>
  <dc:creator>PptxGenJS</dc:creator>
  <dc:description/>
  <dc:language>en-IN</dc:language>
  <cp:lastModifiedBy/>
  <cp:lastPrinted>2024-12-31T22:52:15Z</cp:lastPrinted>
  <dcterms:modified xsi:type="dcterms:W3CDTF">2024-12-31T22:52:02Z</dcterms:modified>
  <cp:revision>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On-screen Show (16:9)</vt:lpwstr>
  </property>
  <property fmtid="{D5CDD505-2E9C-101B-9397-08002B2CF9AE}" pid="4" name="Slides">
    <vt:i4>10</vt:i4>
  </property>
</Properties>
</file>