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 id="2147483978" r:id="rId2"/>
  </p:sldMasterIdLst>
  <p:notesMasterIdLst>
    <p:notesMasterId r:id="rId23"/>
  </p:notesMasterIdLst>
  <p:sldIdLst>
    <p:sldId id="4421" r:id="rId3"/>
    <p:sldId id="398" r:id="rId4"/>
    <p:sldId id="308" r:id="rId5"/>
    <p:sldId id="296" r:id="rId6"/>
    <p:sldId id="4428" r:id="rId7"/>
    <p:sldId id="291" r:id="rId8"/>
    <p:sldId id="4425" r:id="rId9"/>
    <p:sldId id="304" r:id="rId10"/>
    <p:sldId id="4426" r:id="rId11"/>
    <p:sldId id="4427" r:id="rId12"/>
    <p:sldId id="298" r:id="rId13"/>
    <p:sldId id="263" r:id="rId14"/>
    <p:sldId id="292" r:id="rId15"/>
    <p:sldId id="299" r:id="rId16"/>
    <p:sldId id="300" r:id="rId17"/>
    <p:sldId id="309" r:id="rId18"/>
    <p:sldId id="301" r:id="rId19"/>
    <p:sldId id="302" r:id="rId20"/>
    <p:sldId id="306" r:id="rId21"/>
    <p:sldId id="307" r:id="rId22"/>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7678" userDrawn="1">
          <p15:clr>
            <a:srgbClr val="A4A3A4"/>
          </p15:clr>
        </p15:guide>
        <p15:guide id="5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8F9"/>
    <a:srgbClr val="E5EAEF"/>
    <a:srgbClr val="9E0202"/>
    <a:srgbClr val="F1EEF4"/>
    <a:srgbClr val="5693D7"/>
    <a:srgbClr val="BDDB90"/>
    <a:srgbClr val="337EBF"/>
    <a:srgbClr val="FAE28A"/>
    <a:srgbClr val="8F5722"/>
    <a:srgbClr val="6C4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3" autoAdjust="0"/>
    <p:restoredTop sz="95964" autoAdjust="0"/>
  </p:normalViewPr>
  <p:slideViewPr>
    <p:cSldViewPr snapToGrid="0" snapToObjects="1">
      <p:cViewPr varScale="1">
        <p:scale>
          <a:sx n="57" d="100"/>
          <a:sy n="57" d="100"/>
        </p:scale>
        <p:origin x="738" y="114"/>
      </p:cViewPr>
      <p:guideLst>
        <p:guide pos="7678"/>
        <p:guide orient="horz" pos="432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60" d="100"/>
        <a:sy n="6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07C306-C841-4180-891C-68DB43022CBA}" type="doc">
      <dgm:prSet loTypeId="urn:microsoft.com/office/officeart/2005/8/layout/venn2" loCatId="relationship" qsTypeId="urn:microsoft.com/office/officeart/2005/8/quickstyle/simple1" qsCatId="simple" csTypeId="urn:microsoft.com/office/officeart/2005/8/colors/colorful4" csCatId="colorful" phldr="1"/>
      <dgm:spPr/>
      <dgm:t>
        <a:bodyPr/>
        <a:lstStyle/>
        <a:p>
          <a:endParaRPr lang="en-IN"/>
        </a:p>
      </dgm:t>
    </dgm:pt>
    <dgm:pt modelId="{50C9A093-21F9-4A80-8D78-0EB187543295}">
      <dgm:prSet phldrT="[Text]"/>
      <dgm:spPr/>
      <dgm:t>
        <a:bodyPr/>
        <a:lstStyle/>
        <a:p>
          <a:r>
            <a:rPr lang="en-IN" dirty="0">
              <a:solidFill>
                <a:schemeClr val="tx2"/>
              </a:solidFill>
            </a:rPr>
            <a:t>Artificial Intelligence</a:t>
          </a:r>
        </a:p>
      </dgm:t>
    </dgm:pt>
    <dgm:pt modelId="{C351AF61-19C1-4B8F-89D9-0F7DF6359371}" type="parTrans" cxnId="{6D4AC25A-684C-437E-9348-AD38812E8673}">
      <dgm:prSet/>
      <dgm:spPr/>
      <dgm:t>
        <a:bodyPr/>
        <a:lstStyle/>
        <a:p>
          <a:endParaRPr lang="en-IN"/>
        </a:p>
      </dgm:t>
    </dgm:pt>
    <dgm:pt modelId="{D97E5B0F-402F-4381-99D4-6E8057175A95}" type="sibTrans" cxnId="{6D4AC25A-684C-437E-9348-AD38812E8673}">
      <dgm:prSet/>
      <dgm:spPr/>
      <dgm:t>
        <a:bodyPr/>
        <a:lstStyle/>
        <a:p>
          <a:endParaRPr lang="en-IN"/>
        </a:p>
      </dgm:t>
    </dgm:pt>
    <dgm:pt modelId="{056FC5BF-B489-4458-BFEC-59ED51D952E5}">
      <dgm:prSet phldrT="[Text]"/>
      <dgm:spPr/>
      <dgm:t>
        <a:bodyPr/>
        <a:lstStyle/>
        <a:p>
          <a:r>
            <a:rPr lang="en-IN" dirty="0">
              <a:solidFill>
                <a:schemeClr val="tx2"/>
              </a:solidFill>
            </a:rPr>
            <a:t>Machine Learning</a:t>
          </a:r>
        </a:p>
      </dgm:t>
    </dgm:pt>
    <dgm:pt modelId="{060AFCB7-7AA6-4AFA-B686-91F82FBF31F1}" type="parTrans" cxnId="{C26461E6-8466-4EE4-9B30-CD4109D4B2C2}">
      <dgm:prSet/>
      <dgm:spPr/>
      <dgm:t>
        <a:bodyPr/>
        <a:lstStyle/>
        <a:p>
          <a:endParaRPr lang="en-IN"/>
        </a:p>
      </dgm:t>
    </dgm:pt>
    <dgm:pt modelId="{6CF80420-8152-4F1B-B679-799DF5B39964}" type="sibTrans" cxnId="{C26461E6-8466-4EE4-9B30-CD4109D4B2C2}">
      <dgm:prSet/>
      <dgm:spPr/>
      <dgm:t>
        <a:bodyPr/>
        <a:lstStyle/>
        <a:p>
          <a:endParaRPr lang="en-IN"/>
        </a:p>
      </dgm:t>
    </dgm:pt>
    <dgm:pt modelId="{4A4D576B-E490-4E18-8A8C-4BD1D7D7137E}">
      <dgm:prSet phldrT="[Text]"/>
      <dgm:spPr/>
      <dgm:t>
        <a:bodyPr/>
        <a:lstStyle/>
        <a:p>
          <a:r>
            <a:rPr lang="en-IN" dirty="0">
              <a:solidFill>
                <a:schemeClr val="tx2"/>
              </a:solidFill>
            </a:rPr>
            <a:t>Deep Learning</a:t>
          </a:r>
        </a:p>
      </dgm:t>
    </dgm:pt>
    <dgm:pt modelId="{EF1E5A97-D88E-45F8-AC0F-9F1C39471FBE}" type="parTrans" cxnId="{E5F48AEE-B68E-4B64-BA58-AAFB3F909120}">
      <dgm:prSet/>
      <dgm:spPr/>
      <dgm:t>
        <a:bodyPr/>
        <a:lstStyle/>
        <a:p>
          <a:endParaRPr lang="en-IN"/>
        </a:p>
      </dgm:t>
    </dgm:pt>
    <dgm:pt modelId="{FADF66BC-F005-420D-A6FD-76154C82D54F}" type="sibTrans" cxnId="{E5F48AEE-B68E-4B64-BA58-AAFB3F909120}">
      <dgm:prSet/>
      <dgm:spPr/>
      <dgm:t>
        <a:bodyPr/>
        <a:lstStyle/>
        <a:p>
          <a:endParaRPr lang="en-IN"/>
        </a:p>
      </dgm:t>
    </dgm:pt>
    <dgm:pt modelId="{E0141A05-576B-49DE-B41F-D2318B3E21F3}">
      <dgm:prSet phldrT="[Text]"/>
      <dgm:spPr/>
      <dgm:t>
        <a:bodyPr/>
        <a:lstStyle/>
        <a:p>
          <a:r>
            <a:rPr lang="en-IN" dirty="0"/>
            <a:t>Generative AI</a:t>
          </a:r>
        </a:p>
      </dgm:t>
    </dgm:pt>
    <dgm:pt modelId="{E9FC7A73-830E-46CB-974E-6ECDE06791FF}" type="parTrans" cxnId="{DA8EA659-CFCF-4984-898D-2B7FF9CB4E5E}">
      <dgm:prSet/>
      <dgm:spPr/>
      <dgm:t>
        <a:bodyPr/>
        <a:lstStyle/>
        <a:p>
          <a:endParaRPr lang="en-IN"/>
        </a:p>
      </dgm:t>
    </dgm:pt>
    <dgm:pt modelId="{EE78BD37-62B6-4D14-A7A3-0B03EA8BDD2B}" type="sibTrans" cxnId="{DA8EA659-CFCF-4984-898D-2B7FF9CB4E5E}">
      <dgm:prSet/>
      <dgm:spPr/>
      <dgm:t>
        <a:bodyPr/>
        <a:lstStyle/>
        <a:p>
          <a:endParaRPr lang="en-IN"/>
        </a:p>
      </dgm:t>
    </dgm:pt>
    <dgm:pt modelId="{B6753786-73E0-4F20-B034-1745F854EA5B}" type="pres">
      <dgm:prSet presAssocID="{6D07C306-C841-4180-891C-68DB43022CBA}" presName="Name0" presStyleCnt="0">
        <dgm:presLayoutVars>
          <dgm:chMax val="7"/>
          <dgm:resizeHandles val="exact"/>
        </dgm:presLayoutVars>
      </dgm:prSet>
      <dgm:spPr/>
    </dgm:pt>
    <dgm:pt modelId="{7805152F-87DE-4B42-AE7E-8CC243166887}" type="pres">
      <dgm:prSet presAssocID="{6D07C306-C841-4180-891C-68DB43022CBA}" presName="comp1" presStyleCnt="0"/>
      <dgm:spPr/>
    </dgm:pt>
    <dgm:pt modelId="{1D833D6E-340C-46DB-8DF4-4BCD84EA010B}" type="pres">
      <dgm:prSet presAssocID="{6D07C306-C841-4180-891C-68DB43022CBA}" presName="circle1" presStyleLbl="node1" presStyleIdx="0" presStyleCnt="4"/>
      <dgm:spPr/>
    </dgm:pt>
    <dgm:pt modelId="{F1B2ABA3-1AE3-44C2-AF4D-7F6009D8DDD7}" type="pres">
      <dgm:prSet presAssocID="{6D07C306-C841-4180-891C-68DB43022CBA}" presName="c1text" presStyleLbl="node1" presStyleIdx="0" presStyleCnt="4">
        <dgm:presLayoutVars>
          <dgm:bulletEnabled val="1"/>
        </dgm:presLayoutVars>
      </dgm:prSet>
      <dgm:spPr/>
    </dgm:pt>
    <dgm:pt modelId="{E4C99D16-BEB1-4319-84F3-A29E0506A619}" type="pres">
      <dgm:prSet presAssocID="{6D07C306-C841-4180-891C-68DB43022CBA}" presName="comp2" presStyleCnt="0"/>
      <dgm:spPr/>
    </dgm:pt>
    <dgm:pt modelId="{EED8E479-F242-4D9C-877A-C2194C8818D2}" type="pres">
      <dgm:prSet presAssocID="{6D07C306-C841-4180-891C-68DB43022CBA}" presName="circle2" presStyleLbl="node1" presStyleIdx="1" presStyleCnt="4" custLinFactNeighborX="0" custLinFactNeighborY="0"/>
      <dgm:spPr/>
    </dgm:pt>
    <dgm:pt modelId="{2F5B4BF9-EB2C-4555-8FB9-239DA8A720EB}" type="pres">
      <dgm:prSet presAssocID="{6D07C306-C841-4180-891C-68DB43022CBA}" presName="c2text" presStyleLbl="node1" presStyleIdx="1" presStyleCnt="4">
        <dgm:presLayoutVars>
          <dgm:bulletEnabled val="1"/>
        </dgm:presLayoutVars>
      </dgm:prSet>
      <dgm:spPr/>
    </dgm:pt>
    <dgm:pt modelId="{A62D3AE9-51B8-4A16-84F6-BCE097D41995}" type="pres">
      <dgm:prSet presAssocID="{6D07C306-C841-4180-891C-68DB43022CBA}" presName="comp3" presStyleCnt="0"/>
      <dgm:spPr/>
    </dgm:pt>
    <dgm:pt modelId="{4EC20FA0-5644-4DDB-885A-4E6F7D6A0538}" type="pres">
      <dgm:prSet presAssocID="{6D07C306-C841-4180-891C-68DB43022CBA}" presName="circle3" presStyleLbl="node1" presStyleIdx="2" presStyleCnt="4"/>
      <dgm:spPr/>
    </dgm:pt>
    <dgm:pt modelId="{F503B0A3-54B1-4728-A24E-00D6D0D09147}" type="pres">
      <dgm:prSet presAssocID="{6D07C306-C841-4180-891C-68DB43022CBA}" presName="c3text" presStyleLbl="node1" presStyleIdx="2" presStyleCnt="4">
        <dgm:presLayoutVars>
          <dgm:bulletEnabled val="1"/>
        </dgm:presLayoutVars>
      </dgm:prSet>
      <dgm:spPr/>
    </dgm:pt>
    <dgm:pt modelId="{D343864A-4DA6-46A1-8468-6337CE7CC9FF}" type="pres">
      <dgm:prSet presAssocID="{6D07C306-C841-4180-891C-68DB43022CBA}" presName="comp4" presStyleCnt="0"/>
      <dgm:spPr/>
    </dgm:pt>
    <dgm:pt modelId="{32E802E7-DB15-4F3A-8562-6C0A28777F5C}" type="pres">
      <dgm:prSet presAssocID="{6D07C306-C841-4180-891C-68DB43022CBA}" presName="circle4" presStyleLbl="node1" presStyleIdx="3" presStyleCnt="4"/>
      <dgm:spPr/>
    </dgm:pt>
    <dgm:pt modelId="{8F375272-DFE2-4F18-983B-7A5B6C58A994}" type="pres">
      <dgm:prSet presAssocID="{6D07C306-C841-4180-891C-68DB43022CBA}" presName="c4text" presStyleLbl="node1" presStyleIdx="3" presStyleCnt="4">
        <dgm:presLayoutVars>
          <dgm:bulletEnabled val="1"/>
        </dgm:presLayoutVars>
      </dgm:prSet>
      <dgm:spPr/>
    </dgm:pt>
  </dgm:ptLst>
  <dgm:cxnLst>
    <dgm:cxn modelId="{F6E64838-E616-41E9-95C8-E2789845F80B}" type="presOf" srcId="{E0141A05-576B-49DE-B41F-D2318B3E21F3}" destId="{32E802E7-DB15-4F3A-8562-6C0A28777F5C}" srcOrd="0" destOrd="0" presId="urn:microsoft.com/office/officeart/2005/8/layout/venn2"/>
    <dgm:cxn modelId="{C944A949-58DC-40AD-89B1-B0616CB432A1}" type="presOf" srcId="{50C9A093-21F9-4A80-8D78-0EB187543295}" destId="{1D833D6E-340C-46DB-8DF4-4BCD84EA010B}" srcOrd="0" destOrd="0" presId="urn:microsoft.com/office/officeart/2005/8/layout/venn2"/>
    <dgm:cxn modelId="{FDA22E4F-C68E-4227-9F26-C703C16DEA18}" type="presOf" srcId="{056FC5BF-B489-4458-BFEC-59ED51D952E5}" destId="{EED8E479-F242-4D9C-877A-C2194C8818D2}" srcOrd="0" destOrd="0" presId="urn:microsoft.com/office/officeart/2005/8/layout/venn2"/>
    <dgm:cxn modelId="{DA8EA659-CFCF-4984-898D-2B7FF9CB4E5E}" srcId="{6D07C306-C841-4180-891C-68DB43022CBA}" destId="{E0141A05-576B-49DE-B41F-D2318B3E21F3}" srcOrd="3" destOrd="0" parTransId="{E9FC7A73-830E-46CB-974E-6ECDE06791FF}" sibTransId="{EE78BD37-62B6-4D14-A7A3-0B03EA8BDD2B}"/>
    <dgm:cxn modelId="{6D4AC25A-684C-437E-9348-AD38812E8673}" srcId="{6D07C306-C841-4180-891C-68DB43022CBA}" destId="{50C9A093-21F9-4A80-8D78-0EB187543295}" srcOrd="0" destOrd="0" parTransId="{C351AF61-19C1-4B8F-89D9-0F7DF6359371}" sibTransId="{D97E5B0F-402F-4381-99D4-6E8057175A95}"/>
    <dgm:cxn modelId="{5BBC6A8D-4F33-4B06-9C06-E31C402EA683}" type="presOf" srcId="{4A4D576B-E490-4E18-8A8C-4BD1D7D7137E}" destId="{4EC20FA0-5644-4DDB-885A-4E6F7D6A0538}" srcOrd="0" destOrd="0" presId="urn:microsoft.com/office/officeart/2005/8/layout/venn2"/>
    <dgm:cxn modelId="{03EC62B1-662A-4B6E-A98B-53A42C48456D}" type="presOf" srcId="{50C9A093-21F9-4A80-8D78-0EB187543295}" destId="{F1B2ABA3-1AE3-44C2-AF4D-7F6009D8DDD7}" srcOrd="1" destOrd="0" presId="urn:microsoft.com/office/officeart/2005/8/layout/venn2"/>
    <dgm:cxn modelId="{B0348EBB-6032-4A3B-A909-51A92A8E64EA}" type="presOf" srcId="{4A4D576B-E490-4E18-8A8C-4BD1D7D7137E}" destId="{F503B0A3-54B1-4728-A24E-00D6D0D09147}" srcOrd="1" destOrd="0" presId="urn:microsoft.com/office/officeart/2005/8/layout/venn2"/>
    <dgm:cxn modelId="{758285CD-543A-495B-A51C-AA6A2F0E6400}" type="presOf" srcId="{E0141A05-576B-49DE-B41F-D2318B3E21F3}" destId="{8F375272-DFE2-4F18-983B-7A5B6C58A994}" srcOrd="1" destOrd="0" presId="urn:microsoft.com/office/officeart/2005/8/layout/venn2"/>
    <dgm:cxn modelId="{65A75CDF-DEEE-44B7-945B-D6E12DF9F7E9}" type="presOf" srcId="{056FC5BF-B489-4458-BFEC-59ED51D952E5}" destId="{2F5B4BF9-EB2C-4555-8FB9-239DA8A720EB}" srcOrd="1" destOrd="0" presId="urn:microsoft.com/office/officeart/2005/8/layout/venn2"/>
    <dgm:cxn modelId="{C26461E6-8466-4EE4-9B30-CD4109D4B2C2}" srcId="{6D07C306-C841-4180-891C-68DB43022CBA}" destId="{056FC5BF-B489-4458-BFEC-59ED51D952E5}" srcOrd="1" destOrd="0" parTransId="{060AFCB7-7AA6-4AFA-B686-91F82FBF31F1}" sibTransId="{6CF80420-8152-4F1B-B679-799DF5B39964}"/>
    <dgm:cxn modelId="{E5F48AEE-B68E-4B64-BA58-AAFB3F909120}" srcId="{6D07C306-C841-4180-891C-68DB43022CBA}" destId="{4A4D576B-E490-4E18-8A8C-4BD1D7D7137E}" srcOrd="2" destOrd="0" parTransId="{EF1E5A97-D88E-45F8-AC0F-9F1C39471FBE}" sibTransId="{FADF66BC-F005-420D-A6FD-76154C82D54F}"/>
    <dgm:cxn modelId="{9BBF75F4-B9C1-4E8C-B5B5-4A9626EB3FD3}" type="presOf" srcId="{6D07C306-C841-4180-891C-68DB43022CBA}" destId="{B6753786-73E0-4F20-B034-1745F854EA5B}" srcOrd="0" destOrd="0" presId="urn:microsoft.com/office/officeart/2005/8/layout/venn2"/>
    <dgm:cxn modelId="{C6FD6244-F719-435E-92CC-CCD8631A95DE}" type="presParOf" srcId="{B6753786-73E0-4F20-B034-1745F854EA5B}" destId="{7805152F-87DE-4B42-AE7E-8CC243166887}" srcOrd="0" destOrd="0" presId="urn:microsoft.com/office/officeart/2005/8/layout/venn2"/>
    <dgm:cxn modelId="{D947263B-9E5E-449C-8166-0D0218468324}" type="presParOf" srcId="{7805152F-87DE-4B42-AE7E-8CC243166887}" destId="{1D833D6E-340C-46DB-8DF4-4BCD84EA010B}" srcOrd="0" destOrd="0" presId="urn:microsoft.com/office/officeart/2005/8/layout/venn2"/>
    <dgm:cxn modelId="{9B9BDD80-8E1C-45AF-B179-1279D74CC9B2}" type="presParOf" srcId="{7805152F-87DE-4B42-AE7E-8CC243166887}" destId="{F1B2ABA3-1AE3-44C2-AF4D-7F6009D8DDD7}" srcOrd="1" destOrd="0" presId="urn:microsoft.com/office/officeart/2005/8/layout/venn2"/>
    <dgm:cxn modelId="{A40F277D-628B-46DC-BAA4-70963CC8F35C}" type="presParOf" srcId="{B6753786-73E0-4F20-B034-1745F854EA5B}" destId="{E4C99D16-BEB1-4319-84F3-A29E0506A619}" srcOrd="1" destOrd="0" presId="urn:microsoft.com/office/officeart/2005/8/layout/venn2"/>
    <dgm:cxn modelId="{41AB89FD-6A5F-4CCB-97F7-EEBF85B74DA3}" type="presParOf" srcId="{E4C99D16-BEB1-4319-84F3-A29E0506A619}" destId="{EED8E479-F242-4D9C-877A-C2194C8818D2}" srcOrd="0" destOrd="0" presId="urn:microsoft.com/office/officeart/2005/8/layout/venn2"/>
    <dgm:cxn modelId="{40296FD1-C470-4923-B842-1ED9CC2E11A6}" type="presParOf" srcId="{E4C99D16-BEB1-4319-84F3-A29E0506A619}" destId="{2F5B4BF9-EB2C-4555-8FB9-239DA8A720EB}" srcOrd="1" destOrd="0" presId="urn:microsoft.com/office/officeart/2005/8/layout/venn2"/>
    <dgm:cxn modelId="{E1E59E2F-2BF9-4CE4-8F15-9F1006314FE9}" type="presParOf" srcId="{B6753786-73E0-4F20-B034-1745F854EA5B}" destId="{A62D3AE9-51B8-4A16-84F6-BCE097D41995}" srcOrd="2" destOrd="0" presId="urn:microsoft.com/office/officeart/2005/8/layout/venn2"/>
    <dgm:cxn modelId="{F5D1BFEC-BC2C-4DEE-8E2F-38D576411B54}" type="presParOf" srcId="{A62D3AE9-51B8-4A16-84F6-BCE097D41995}" destId="{4EC20FA0-5644-4DDB-885A-4E6F7D6A0538}" srcOrd="0" destOrd="0" presId="urn:microsoft.com/office/officeart/2005/8/layout/venn2"/>
    <dgm:cxn modelId="{C6B72F6E-C322-483A-9990-6C939C552A1F}" type="presParOf" srcId="{A62D3AE9-51B8-4A16-84F6-BCE097D41995}" destId="{F503B0A3-54B1-4728-A24E-00D6D0D09147}" srcOrd="1" destOrd="0" presId="urn:microsoft.com/office/officeart/2005/8/layout/venn2"/>
    <dgm:cxn modelId="{ED0844B1-1910-43CC-9C78-91165306E57E}" type="presParOf" srcId="{B6753786-73E0-4F20-B034-1745F854EA5B}" destId="{D343864A-4DA6-46A1-8468-6337CE7CC9FF}" srcOrd="3" destOrd="0" presId="urn:microsoft.com/office/officeart/2005/8/layout/venn2"/>
    <dgm:cxn modelId="{38148AE0-FD2B-47D3-97BC-DEFEFDB35F4C}" type="presParOf" srcId="{D343864A-4DA6-46A1-8468-6337CE7CC9FF}" destId="{32E802E7-DB15-4F3A-8562-6C0A28777F5C}" srcOrd="0" destOrd="0" presId="urn:microsoft.com/office/officeart/2005/8/layout/venn2"/>
    <dgm:cxn modelId="{413E8483-D5AC-4190-884C-A7D0519B3695}" type="presParOf" srcId="{D343864A-4DA6-46A1-8468-6337CE7CC9FF}" destId="{8F375272-DFE2-4F18-983B-7A5B6C58A994}"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33D6E-340C-46DB-8DF4-4BCD84EA010B}">
      <dsp:nvSpPr>
        <dsp:cNvPr id="0" name=""/>
        <dsp:cNvSpPr/>
      </dsp:nvSpPr>
      <dsp:spPr>
        <a:xfrm>
          <a:off x="3495322" y="0"/>
          <a:ext cx="9261122" cy="926112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IN" sz="2900" kern="1200" dirty="0">
              <a:solidFill>
                <a:schemeClr val="tx2"/>
              </a:solidFill>
            </a:rPr>
            <a:t>Artificial Intelligence</a:t>
          </a:r>
        </a:p>
      </dsp:txBody>
      <dsp:txXfrm>
        <a:off x="6831178" y="463056"/>
        <a:ext cx="2589409" cy="1389168"/>
      </dsp:txXfrm>
    </dsp:sp>
    <dsp:sp modelId="{EED8E479-F242-4D9C-877A-C2194C8818D2}">
      <dsp:nvSpPr>
        <dsp:cNvPr id="0" name=""/>
        <dsp:cNvSpPr/>
      </dsp:nvSpPr>
      <dsp:spPr>
        <a:xfrm>
          <a:off x="4421434" y="1852224"/>
          <a:ext cx="7408897" cy="7408897"/>
        </a:xfrm>
        <a:prstGeom prst="ellipse">
          <a:avLst/>
        </a:prstGeom>
        <a:solidFill>
          <a:schemeClr val="accent4">
            <a:hueOff val="750566"/>
            <a:satOff val="687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IN" sz="2900" kern="1200" dirty="0">
              <a:solidFill>
                <a:schemeClr val="tx2"/>
              </a:solidFill>
            </a:rPr>
            <a:t>Machine Learning</a:t>
          </a:r>
        </a:p>
      </dsp:txBody>
      <dsp:txXfrm>
        <a:off x="6831178" y="2296758"/>
        <a:ext cx="2589409" cy="1333601"/>
      </dsp:txXfrm>
    </dsp:sp>
    <dsp:sp modelId="{4EC20FA0-5644-4DDB-885A-4E6F7D6A0538}">
      <dsp:nvSpPr>
        <dsp:cNvPr id="0" name=""/>
        <dsp:cNvSpPr/>
      </dsp:nvSpPr>
      <dsp:spPr>
        <a:xfrm>
          <a:off x="5347546" y="3704448"/>
          <a:ext cx="5556673" cy="5556673"/>
        </a:xfrm>
        <a:prstGeom prst="ellipse">
          <a:avLst/>
        </a:prstGeom>
        <a:solidFill>
          <a:schemeClr val="accent4">
            <a:hueOff val="1501132"/>
            <a:satOff val="13745"/>
            <a:lumOff val="-156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IN" sz="2900" kern="1200" dirty="0">
              <a:solidFill>
                <a:schemeClr val="tx2"/>
              </a:solidFill>
            </a:rPr>
            <a:t>Deep Learning</a:t>
          </a:r>
        </a:p>
      </dsp:txBody>
      <dsp:txXfrm>
        <a:off x="6831178" y="4121199"/>
        <a:ext cx="2589409" cy="1250251"/>
      </dsp:txXfrm>
    </dsp:sp>
    <dsp:sp modelId="{32E802E7-DB15-4F3A-8562-6C0A28777F5C}">
      <dsp:nvSpPr>
        <dsp:cNvPr id="0" name=""/>
        <dsp:cNvSpPr/>
      </dsp:nvSpPr>
      <dsp:spPr>
        <a:xfrm>
          <a:off x="6273659" y="5556673"/>
          <a:ext cx="3704448" cy="3704448"/>
        </a:xfrm>
        <a:prstGeom prst="ellipse">
          <a:avLst/>
        </a:prstGeom>
        <a:solidFill>
          <a:schemeClr val="accent4">
            <a:hueOff val="2251698"/>
            <a:satOff val="20618"/>
            <a:lumOff val="-2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IN" sz="2900" kern="1200" dirty="0"/>
            <a:t>Generative AI</a:t>
          </a:r>
        </a:p>
      </dsp:txBody>
      <dsp:txXfrm>
        <a:off x="6816163" y="6482785"/>
        <a:ext cx="2619440" cy="1852224"/>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3/22/2025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7476ab32b1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27476ab32b1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9306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9078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8091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700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608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7863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7476ab32b1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27476ab32b1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79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9080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011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7476ab32b1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27476ab32b1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3204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7476ab32b1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27476ab32b1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98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185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64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ndard 2">
  <p:cSld name="Standard 2">
    <p:bg>
      <p:bgPr>
        <a:solidFill>
          <a:schemeClr val="lt1"/>
        </a:solidFill>
        <a:effectLst/>
      </p:bgPr>
    </p:bg>
    <p:spTree>
      <p:nvGrpSpPr>
        <p:cNvPr id="1" name="Shape 39"/>
        <p:cNvGrpSpPr/>
        <p:nvPr/>
      </p:nvGrpSpPr>
      <p:grpSpPr>
        <a:xfrm>
          <a:off x="0" y="0"/>
          <a:ext cx="0" cy="0"/>
          <a:chOff x="0" y="0"/>
          <a:chExt cx="0" cy="0"/>
        </a:xfrm>
      </p:grpSpPr>
      <p:sp>
        <p:nvSpPr>
          <p:cNvPr id="40" name="Google Shape;40;p28"/>
          <p:cNvSpPr txBox="1">
            <a:spLocks noGrp="1"/>
          </p:cNvSpPr>
          <p:nvPr>
            <p:ph type="title"/>
          </p:nvPr>
        </p:nvSpPr>
        <p:spPr>
          <a:xfrm>
            <a:off x="1675962" y="810892"/>
            <a:ext cx="20580669" cy="1077392"/>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3200"/>
              <a:buFont typeface="Arial"/>
              <a:buNone/>
              <a:defRPr sz="6398">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8"/>
          <p:cNvSpPr txBox="1">
            <a:spLocks noGrp="1"/>
          </p:cNvSpPr>
          <p:nvPr>
            <p:ph type="body" idx="1"/>
          </p:nvPr>
        </p:nvSpPr>
        <p:spPr>
          <a:xfrm>
            <a:off x="1676371" y="2425975"/>
            <a:ext cx="20580671" cy="9255950"/>
          </a:xfrm>
          <a:prstGeom prst="rect">
            <a:avLst/>
          </a:prstGeom>
          <a:noFill/>
          <a:ln>
            <a:noFill/>
          </a:ln>
        </p:spPr>
        <p:txBody>
          <a:bodyPr spcFirstLastPara="1" wrap="square" lIns="91425" tIns="45700" rIns="91425" bIns="45700" anchor="t" anchorCtr="0">
            <a:normAutofit/>
          </a:bodyPr>
          <a:lstStyle>
            <a:lvl1pPr marL="914171" lvl="0" indent="-685629" algn="l">
              <a:lnSpc>
                <a:spcPct val="90000"/>
              </a:lnSpc>
              <a:spcBef>
                <a:spcPts val="2000"/>
              </a:spcBef>
              <a:spcAft>
                <a:spcPts val="0"/>
              </a:spcAft>
              <a:buSzPts val="1800"/>
              <a:buChar char="▪"/>
              <a:defRPr sz="3599">
                <a:solidFill>
                  <a:schemeClr val="dk2"/>
                </a:solidFill>
              </a:defRPr>
            </a:lvl1pPr>
            <a:lvl2pPr marL="1828343" lvl="1" indent="-660235" algn="l">
              <a:lnSpc>
                <a:spcPct val="90000"/>
              </a:lnSpc>
              <a:spcBef>
                <a:spcPts val="1000"/>
              </a:spcBef>
              <a:spcAft>
                <a:spcPts val="0"/>
              </a:spcAft>
              <a:buClr>
                <a:schemeClr val="dk2"/>
              </a:buClr>
              <a:buSzPts val="1600"/>
              <a:buChar char="−"/>
              <a:defRPr sz="3199">
                <a:solidFill>
                  <a:schemeClr val="dk2"/>
                </a:solidFill>
              </a:defRPr>
            </a:lvl2pPr>
            <a:lvl3pPr marL="2742514" lvl="2" indent="-634841" algn="l">
              <a:lnSpc>
                <a:spcPct val="90000"/>
              </a:lnSpc>
              <a:spcBef>
                <a:spcPts val="1000"/>
              </a:spcBef>
              <a:spcAft>
                <a:spcPts val="0"/>
              </a:spcAft>
              <a:buClr>
                <a:schemeClr val="dk2"/>
              </a:buClr>
              <a:buSzPts val="1400"/>
              <a:buChar char="▪"/>
              <a:defRPr sz="2799">
                <a:solidFill>
                  <a:schemeClr val="dk2"/>
                </a:solidFill>
              </a:defRPr>
            </a:lvl3pPr>
            <a:lvl4pPr marL="3656686" lvl="3" indent="-609448" algn="l">
              <a:lnSpc>
                <a:spcPct val="90000"/>
              </a:lnSpc>
              <a:spcBef>
                <a:spcPts val="1000"/>
              </a:spcBef>
              <a:spcAft>
                <a:spcPts val="0"/>
              </a:spcAft>
              <a:buSzPts val="1200"/>
              <a:buChar char="▪"/>
              <a:defRPr sz="2399">
                <a:solidFill>
                  <a:schemeClr val="dk2"/>
                </a:solidFill>
              </a:defRPr>
            </a:lvl4pPr>
            <a:lvl5pPr marL="4570857" lvl="4" indent="-563737" algn="l">
              <a:lnSpc>
                <a:spcPct val="90000"/>
              </a:lnSpc>
              <a:spcBef>
                <a:spcPts val="1000"/>
              </a:spcBef>
              <a:spcAft>
                <a:spcPts val="0"/>
              </a:spcAft>
              <a:buSzPts val="840"/>
              <a:buChar char="▪"/>
              <a:defRPr sz="2399">
                <a:solidFill>
                  <a:schemeClr val="dk2"/>
                </a:solidFill>
              </a:defRPr>
            </a:lvl5pPr>
            <a:lvl6pPr marL="5485028" lvl="5" indent="-685629" algn="l">
              <a:lnSpc>
                <a:spcPct val="90000"/>
              </a:lnSpc>
              <a:spcBef>
                <a:spcPts val="1000"/>
              </a:spcBef>
              <a:spcAft>
                <a:spcPts val="0"/>
              </a:spcAft>
              <a:buClr>
                <a:schemeClr val="lt1"/>
              </a:buClr>
              <a:buSzPts val="1800"/>
              <a:buChar char="•"/>
              <a:defRPr/>
            </a:lvl6pPr>
            <a:lvl7pPr marL="6399200" lvl="6" indent="-685629" algn="l">
              <a:lnSpc>
                <a:spcPct val="90000"/>
              </a:lnSpc>
              <a:spcBef>
                <a:spcPts val="1000"/>
              </a:spcBef>
              <a:spcAft>
                <a:spcPts val="0"/>
              </a:spcAft>
              <a:buClr>
                <a:schemeClr val="lt1"/>
              </a:buClr>
              <a:buSzPts val="1800"/>
              <a:buChar char="•"/>
              <a:defRPr/>
            </a:lvl7pPr>
            <a:lvl8pPr marL="7313371" lvl="7" indent="-685629" algn="l">
              <a:lnSpc>
                <a:spcPct val="90000"/>
              </a:lnSpc>
              <a:spcBef>
                <a:spcPts val="1000"/>
              </a:spcBef>
              <a:spcAft>
                <a:spcPts val="0"/>
              </a:spcAft>
              <a:buClr>
                <a:schemeClr val="lt1"/>
              </a:buClr>
              <a:buSzPts val="1800"/>
              <a:buChar char="•"/>
              <a:defRPr/>
            </a:lvl8pPr>
            <a:lvl9pPr marL="8227543" lvl="8" indent="-685629" algn="l">
              <a:lnSpc>
                <a:spcPct val="90000"/>
              </a:lnSpc>
              <a:spcBef>
                <a:spcPts val="1000"/>
              </a:spcBef>
              <a:spcAft>
                <a:spcPts val="0"/>
              </a:spcAft>
              <a:buClr>
                <a:schemeClr val="lt1"/>
              </a:buClr>
              <a:buSzPts val="1800"/>
              <a:buChar char="•"/>
              <a:defRPr/>
            </a:lvl9pPr>
          </a:lstStyle>
          <a:p>
            <a:endParaRPr/>
          </a:p>
        </p:txBody>
      </p:sp>
      <p:sp>
        <p:nvSpPr>
          <p:cNvPr id="42" name="Google Shape;42;p28"/>
          <p:cNvSpPr/>
          <p:nvPr/>
        </p:nvSpPr>
        <p:spPr>
          <a:xfrm>
            <a:off x="0" y="13438182"/>
            <a:ext cx="24377650" cy="305952"/>
          </a:xfrm>
          <a:prstGeom prst="rect">
            <a:avLst/>
          </a:prstGeom>
          <a:gradFill>
            <a:gsLst>
              <a:gs pos="0">
                <a:schemeClr val="accent2"/>
              </a:gs>
              <a:gs pos="70000">
                <a:schemeClr val="accent1"/>
              </a:gs>
              <a:gs pos="100000">
                <a:schemeClr val="accent1"/>
              </a:gs>
            </a:gsLst>
            <a:lin ang="0" scaled="0"/>
          </a:gradFill>
          <a:ln>
            <a:noFill/>
          </a:ln>
        </p:spPr>
        <p:txBody>
          <a:bodyPr spcFirstLastPara="1" wrap="square" lIns="182802" tIns="91376" rIns="182802" bIns="91376" anchor="ctr" anchorCtr="0">
            <a:noAutofit/>
          </a:bodyPr>
          <a:lstStyle/>
          <a:p>
            <a:pPr marL="0" marR="0" lvl="0" indent="0" algn="ctr" rtl="0">
              <a:spcBef>
                <a:spcPts val="0"/>
              </a:spcBef>
              <a:spcAft>
                <a:spcPts val="0"/>
              </a:spcAft>
              <a:buNone/>
            </a:pPr>
            <a:endParaRPr sz="3599">
              <a:solidFill>
                <a:schemeClr val="lt1"/>
              </a:solidFill>
              <a:latin typeface="Arial"/>
              <a:ea typeface="Arial"/>
              <a:cs typeface="Arial"/>
              <a:sym typeface="Arial"/>
            </a:endParaRPr>
          </a:p>
        </p:txBody>
      </p:sp>
    </p:spTree>
    <p:extLst>
      <p:ext uri="{BB962C8B-B14F-4D97-AF65-F5344CB8AC3E}">
        <p14:creationId xmlns:p14="http://schemas.microsoft.com/office/powerpoint/2010/main" val="443881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799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cover">
  <p:cSld name="Section cover">
    <p:bg>
      <p:bgPr>
        <a:solidFill>
          <a:schemeClr val="lt1"/>
        </a:solidFill>
        <a:effectLst/>
      </p:bgPr>
    </p:bg>
    <p:spTree>
      <p:nvGrpSpPr>
        <p:cNvPr id="1" name="Shape 32"/>
        <p:cNvGrpSpPr/>
        <p:nvPr/>
      </p:nvGrpSpPr>
      <p:grpSpPr>
        <a:xfrm>
          <a:off x="0" y="0"/>
          <a:ext cx="0" cy="0"/>
          <a:chOff x="0" y="0"/>
          <a:chExt cx="0" cy="0"/>
        </a:xfrm>
      </p:grpSpPr>
      <p:sp>
        <p:nvSpPr>
          <p:cNvPr id="33" name="Google Shape;33;p27"/>
          <p:cNvSpPr/>
          <p:nvPr/>
        </p:nvSpPr>
        <p:spPr>
          <a:xfrm>
            <a:off x="1" y="-3"/>
            <a:ext cx="19779138" cy="13716002"/>
          </a:xfrm>
          <a:prstGeom prst="rect">
            <a:avLst/>
          </a:prstGeom>
          <a:solidFill>
            <a:srgbClr val="F2F2F2"/>
          </a:solidFill>
          <a:ln>
            <a:noFill/>
          </a:ln>
        </p:spPr>
        <p:txBody>
          <a:bodyPr spcFirstLastPara="1" wrap="square" lIns="182802" tIns="91376" rIns="182802" bIns="91376" anchor="ctr" anchorCtr="0">
            <a:noAutofit/>
          </a:bodyPr>
          <a:lstStyle/>
          <a:p>
            <a:pPr marL="0" marR="0" lvl="0" indent="0" algn="ctr" rtl="0">
              <a:spcBef>
                <a:spcPts val="0"/>
              </a:spcBef>
              <a:spcAft>
                <a:spcPts val="0"/>
              </a:spcAft>
              <a:buNone/>
            </a:pPr>
            <a:endParaRPr sz="3599">
              <a:solidFill>
                <a:schemeClr val="lt1"/>
              </a:solidFill>
              <a:latin typeface="Arial"/>
              <a:ea typeface="Arial"/>
              <a:cs typeface="Arial"/>
              <a:sym typeface="Arial"/>
            </a:endParaRPr>
          </a:p>
        </p:txBody>
      </p:sp>
      <p:sp>
        <p:nvSpPr>
          <p:cNvPr id="34" name="Google Shape;34;p27"/>
          <p:cNvSpPr/>
          <p:nvPr/>
        </p:nvSpPr>
        <p:spPr>
          <a:xfrm>
            <a:off x="2074905" y="3412373"/>
            <a:ext cx="15656026" cy="6169778"/>
          </a:xfrm>
          <a:prstGeom prst="rect">
            <a:avLst/>
          </a:prstGeom>
          <a:noFill/>
          <a:ln w="63500" cap="flat" cmpd="sng">
            <a:solidFill>
              <a:schemeClr val="accent2"/>
            </a:solidFill>
            <a:prstDash val="solid"/>
            <a:miter lim="800000"/>
            <a:headEnd type="none" w="sm" len="sm"/>
            <a:tailEnd type="none" w="sm" len="sm"/>
          </a:ln>
        </p:spPr>
        <p:txBody>
          <a:bodyPr spcFirstLastPara="1" wrap="square" lIns="182802" tIns="91376" rIns="182802" bIns="91376" anchor="ctr" anchorCtr="0">
            <a:noAutofit/>
          </a:bodyPr>
          <a:lstStyle/>
          <a:p>
            <a:pPr marL="0" marR="0" lvl="0" indent="0" algn="ctr" rtl="0">
              <a:spcBef>
                <a:spcPts val="0"/>
              </a:spcBef>
              <a:spcAft>
                <a:spcPts val="0"/>
              </a:spcAft>
              <a:buNone/>
            </a:pPr>
            <a:endParaRPr sz="3599">
              <a:solidFill>
                <a:schemeClr val="lt1"/>
              </a:solidFill>
              <a:latin typeface="Arial"/>
              <a:ea typeface="Arial"/>
              <a:cs typeface="Arial"/>
              <a:sym typeface="Arial"/>
            </a:endParaRPr>
          </a:p>
        </p:txBody>
      </p:sp>
      <p:sp>
        <p:nvSpPr>
          <p:cNvPr id="35" name="Google Shape;35;p27"/>
          <p:cNvSpPr txBox="1">
            <a:spLocks noGrp="1"/>
          </p:cNvSpPr>
          <p:nvPr>
            <p:ph type="body" idx="1"/>
          </p:nvPr>
        </p:nvSpPr>
        <p:spPr>
          <a:xfrm>
            <a:off x="2960116" y="4355938"/>
            <a:ext cx="13875700" cy="4216564"/>
          </a:xfrm>
          <a:prstGeom prst="rect">
            <a:avLst/>
          </a:prstGeom>
          <a:noFill/>
          <a:ln>
            <a:noFill/>
          </a:ln>
        </p:spPr>
        <p:txBody>
          <a:bodyPr spcFirstLastPara="1" wrap="square" lIns="91425" tIns="45700" rIns="91425" bIns="45700" anchor="t" anchorCtr="0">
            <a:normAutofit/>
          </a:bodyPr>
          <a:lstStyle>
            <a:lvl1pPr marL="914171" lvl="0" indent="-457086" algn="l">
              <a:lnSpc>
                <a:spcPct val="90000"/>
              </a:lnSpc>
              <a:spcBef>
                <a:spcPts val="2000"/>
              </a:spcBef>
              <a:spcAft>
                <a:spcPts val="0"/>
              </a:spcAft>
              <a:buSzPts val="4000"/>
              <a:buNone/>
              <a:defRPr sz="7998" b="1">
                <a:solidFill>
                  <a:schemeClr val="accent1"/>
                </a:solidFill>
              </a:defRPr>
            </a:lvl1pPr>
            <a:lvl2pPr marL="1828343" lvl="1" indent="-685629" algn="l">
              <a:lnSpc>
                <a:spcPct val="90000"/>
              </a:lnSpc>
              <a:spcBef>
                <a:spcPts val="1000"/>
              </a:spcBef>
              <a:spcAft>
                <a:spcPts val="0"/>
              </a:spcAft>
              <a:buClr>
                <a:schemeClr val="dk2"/>
              </a:buClr>
              <a:buSzPts val="1800"/>
              <a:buChar char="−"/>
              <a:defRPr/>
            </a:lvl2pPr>
            <a:lvl3pPr marL="2742514" lvl="2" indent="-685629" algn="l">
              <a:lnSpc>
                <a:spcPct val="90000"/>
              </a:lnSpc>
              <a:spcBef>
                <a:spcPts val="1000"/>
              </a:spcBef>
              <a:spcAft>
                <a:spcPts val="0"/>
              </a:spcAft>
              <a:buClr>
                <a:schemeClr val="dk2"/>
              </a:buClr>
              <a:buSzPts val="1800"/>
              <a:buChar char="▪"/>
              <a:defRPr/>
            </a:lvl3pPr>
            <a:lvl4pPr marL="3656686" lvl="3" indent="-685629" algn="l">
              <a:lnSpc>
                <a:spcPct val="90000"/>
              </a:lnSpc>
              <a:spcBef>
                <a:spcPts val="1000"/>
              </a:spcBef>
              <a:spcAft>
                <a:spcPts val="0"/>
              </a:spcAft>
              <a:buSzPts val="1800"/>
              <a:buChar char="▪"/>
              <a:defRPr/>
            </a:lvl4pPr>
            <a:lvl5pPr marL="4570857" lvl="4" indent="-617066" algn="l">
              <a:lnSpc>
                <a:spcPct val="90000"/>
              </a:lnSpc>
              <a:spcBef>
                <a:spcPts val="1000"/>
              </a:spcBef>
              <a:spcAft>
                <a:spcPts val="0"/>
              </a:spcAft>
              <a:buSzPts val="1260"/>
              <a:buChar char="▪"/>
              <a:defRPr/>
            </a:lvl5pPr>
            <a:lvl6pPr marL="5485028" lvl="5" indent="-685629" algn="l">
              <a:lnSpc>
                <a:spcPct val="90000"/>
              </a:lnSpc>
              <a:spcBef>
                <a:spcPts val="1000"/>
              </a:spcBef>
              <a:spcAft>
                <a:spcPts val="0"/>
              </a:spcAft>
              <a:buClr>
                <a:schemeClr val="lt1"/>
              </a:buClr>
              <a:buSzPts val="1800"/>
              <a:buChar char="•"/>
              <a:defRPr/>
            </a:lvl6pPr>
            <a:lvl7pPr marL="6399200" lvl="6" indent="-685629" algn="l">
              <a:lnSpc>
                <a:spcPct val="90000"/>
              </a:lnSpc>
              <a:spcBef>
                <a:spcPts val="1000"/>
              </a:spcBef>
              <a:spcAft>
                <a:spcPts val="0"/>
              </a:spcAft>
              <a:buClr>
                <a:schemeClr val="lt1"/>
              </a:buClr>
              <a:buSzPts val="1800"/>
              <a:buChar char="•"/>
              <a:defRPr/>
            </a:lvl7pPr>
            <a:lvl8pPr marL="7313371" lvl="7" indent="-685629" algn="l">
              <a:lnSpc>
                <a:spcPct val="90000"/>
              </a:lnSpc>
              <a:spcBef>
                <a:spcPts val="1000"/>
              </a:spcBef>
              <a:spcAft>
                <a:spcPts val="0"/>
              </a:spcAft>
              <a:buClr>
                <a:schemeClr val="lt1"/>
              </a:buClr>
              <a:buSzPts val="1800"/>
              <a:buChar char="•"/>
              <a:defRPr/>
            </a:lvl8pPr>
            <a:lvl9pPr marL="8227543" lvl="8" indent="-685629" algn="l">
              <a:lnSpc>
                <a:spcPct val="90000"/>
              </a:lnSpc>
              <a:spcBef>
                <a:spcPts val="1000"/>
              </a:spcBef>
              <a:spcAft>
                <a:spcPts val="0"/>
              </a:spcAft>
              <a:buClr>
                <a:schemeClr val="lt1"/>
              </a:buClr>
              <a:buSzPts val="1800"/>
              <a:buChar char="•"/>
              <a:defRPr/>
            </a:lvl9pPr>
          </a:lstStyle>
          <a:p>
            <a:endParaRPr/>
          </a:p>
        </p:txBody>
      </p:sp>
      <p:sp>
        <p:nvSpPr>
          <p:cNvPr id="36" name="Google Shape;36;p27"/>
          <p:cNvSpPr txBox="1">
            <a:spLocks noGrp="1"/>
          </p:cNvSpPr>
          <p:nvPr>
            <p:ph type="body" idx="2"/>
          </p:nvPr>
        </p:nvSpPr>
        <p:spPr>
          <a:xfrm>
            <a:off x="20816008" y="443748"/>
            <a:ext cx="3297965" cy="2968624"/>
          </a:xfrm>
          <a:prstGeom prst="rect">
            <a:avLst/>
          </a:prstGeom>
          <a:noFill/>
          <a:ln>
            <a:noFill/>
          </a:ln>
        </p:spPr>
        <p:txBody>
          <a:bodyPr spcFirstLastPara="1" wrap="square" lIns="91425" tIns="45700" rIns="91425" bIns="45700" anchor="b" anchorCtr="0">
            <a:normAutofit/>
          </a:bodyPr>
          <a:lstStyle>
            <a:lvl1pPr marL="914171" lvl="0" indent="-457086" algn="r">
              <a:lnSpc>
                <a:spcPct val="90000"/>
              </a:lnSpc>
              <a:spcBef>
                <a:spcPts val="2000"/>
              </a:spcBef>
              <a:spcAft>
                <a:spcPts val="0"/>
              </a:spcAft>
              <a:buSzPts val="6000"/>
              <a:buNone/>
              <a:defRPr sz="11997" b="0">
                <a:solidFill>
                  <a:schemeClr val="dk2"/>
                </a:solidFill>
              </a:defRPr>
            </a:lvl1pPr>
            <a:lvl2pPr marL="1828343" lvl="1" indent="-685629" algn="l">
              <a:lnSpc>
                <a:spcPct val="90000"/>
              </a:lnSpc>
              <a:spcBef>
                <a:spcPts val="1000"/>
              </a:spcBef>
              <a:spcAft>
                <a:spcPts val="0"/>
              </a:spcAft>
              <a:buClr>
                <a:schemeClr val="dk2"/>
              </a:buClr>
              <a:buSzPts val="1800"/>
              <a:buChar char="−"/>
              <a:defRPr/>
            </a:lvl2pPr>
            <a:lvl3pPr marL="2742514" lvl="2" indent="-685629" algn="l">
              <a:lnSpc>
                <a:spcPct val="90000"/>
              </a:lnSpc>
              <a:spcBef>
                <a:spcPts val="1000"/>
              </a:spcBef>
              <a:spcAft>
                <a:spcPts val="0"/>
              </a:spcAft>
              <a:buClr>
                <a:schemeClr val="dk2"/>
              </a:buClr>
              <a:buSzPts val="1800"/>
              <a:buChar char="▪"/>
              <a:defRPr/>
            </a:lvl3pPr>
            <a:lvl4pPr marL="3656686" lvl="3" indent="-685629" algn="l">
              <a:lnSpc>
                <a:spcPct val="90000"/>
              </a:lnSpc>
              <a:spcBef>
                <a:spcPts val="1000"/>
              </a:spcBef>
              <a:spcAft>
                <a:spcPts val="0"/>
              </a:spcAft>
              <a:buSzPts val="1800"/>
              <a:buChar char="▪"/>
              <a:defRPr/>
            </a:lvl4pPr>
            <a:lvl5pPr marL="4570857" lvl="4" indent="-617066" algn="l">
              <a:lnSpc>
                <a:spcPct val="90000"/>
              </a:lnSpc>
              <a:spcBef>
                <a:spcPts val="1000"/>
              </a:spcBef>
              <a:spcAft>
                <a:spcPts val="0"/>
              </a:spcAft>
              <a:buSzPts val="1260"/>
              <a:buChar char="▪"/>
              <a:defRPr/>
            </a:lvl5pPr>
            <a:lvl6pPr marL="5485028" lvl="5" indent="-685629" algn="l">
              <a:lnSpc>
                <a:spcPct val="90000"/>
              </a:lnSpc>
              <a:spcBef>
                <a:spcPts val="1000"/>
              </a:spcBef>
              <a:spcAft>
                <a:spcPts val="0"/>
              </a:spcAft>
              <a:buClr>
                <a:schemeClr val="lt1"/>
              </a:buClr>
              <a:buSzPts val="1800"/>
              <a:buChar char="•"/>
              <a:defRPr/>
            </a:lvl6pPr>
            <a:lvl7pPr marL="6399200" lvl="6" indent="-685629" algn="l">
              <a:lnSpc>
                <a:spcPct val="90000"/>
              </a:lnSpc>
              <a:spcBef>
                <a:spcPts val="1000"/>
              </a:spcBef>
              <a:spcAft>
                <a:spcPts val="0"/>
              </a:spcAft>
              <a:buClr>
                <a:schemeClr val="lt1"/>
              </a:buClr>
              <a:buSzPts val="1800"/>
              <a:buChar char="•"/>
              <a:defRPr/>
            </a:lvl7pPr>
            <a:lvl8pPr marL="7313371" lvl="7" indent="-685629" algn="l">
              <a:lnSpc>
                <a:spcPct val="90000"/>
              </a:lnSpc>
              <a:spcBef>
                <a:spcPts val="1000"/>
              </a:spcBef>
              <a:spcAft>
                <a:spcPts val="0"/>
              </a:spcAft>
              <a:buClr>
                <a:schemeClr val="lt1"/>
              </a:buClr>
              <a:buSzPts val="1800"/>
              <a:buChar char="•"/>
              <a:defRPr/>
            </a:lvl8pPr>
            <a:lvl9pPr marL="8227543" lvl="8" indent="-685629" algn="l">
              <a:lnSpc>
                <a:spcPct val="90000"/>
              </a:lnSpc>
              <a:spcBef>
                <a:spcPts val="1000"/>
              </a:spcBef>
              <a:spcAft>
                <a:spcPts val="0"/>
              </a:spcAft>
              <a:buClr>
                <a:schemeClr val="lt1"/>
              </a:buClr>
              <a:buSzPts val="1800"/>
              <a:buChar char="•"/>
              <a:defRPr/>
            </a:lvl9pPr>
          </a:lstStyle>
          <a:p>
            <a:endParaRPr/>
          </a:p>
        </p:txBody>
      </p:sp>
      <p:sp>
        <p:nvSpPr>
          <p:cNvPr id="37" name="Google Shape;37;p27"/>
          <p:cNvSpPr/>
          <p:nvPr/>
        </p:nvSpPr>
        <p:spPr>
          <a:xfrm>
            <a:off x="18173383" y="10295277"/>
            <a:ext cx="719295" cy="719482"/>
          </a:xfrm>
          <a:prstGeom prst="rect">
            <a:avLst/>
          </a:prstGeom>
          <a:solidFill>
            <a:srgbClr val="E47E8D"/>
          </a:solidFill>
          <a:ln>
            <a:noFill/>
          </a:ln>
        </p:spPr>
        <p:txBody>
          <a:bodyPr spcFirstLastPara="1" wrap="square" lIns="182802" tIns="91376" rIns="182802" bIns="91376" anchor="ctr" anchorCtr="0">
            <a:noAutofit/>
          </a:bodyPr>
          <a:lstStyle/>
          <a:p>
            <a:pPr marL="0" marR="0" lvl="0" indent="0" algn="ctr" rtl="0">
              <a:spcBef>
                <a:spcPts val="0"/>
              </a:spcBef>
              <a:spcAft>
                <a:spcPts val="0"/>
              </a:spcAft>
              <a:buNone/>
            </a:pPr>
            <a:endParaRPr sz="3599">
              <a:solidFill>
                <a:schemeClr val="lt1"/>
              </a:solidFill>
              <a:latin typeface="Arial"/>
              <a:ea typeface="Arial"/>
              <a:cs typeface="Arial"/>
              <a:sym typeface="Arial"/>
            </a:endParaRPr>
          </a:p>
        </p:txBody>
      </p:sp>
      <p:sp>
        <p:nvSpPr>
          <p:cNvPr id="38" name="Google Shape;38;p27"/>
          <p:cNvSpPr/>
          <p:nvPr/>
        </p:nvSpPr>
        <p:spPr>
          <a:xfrm>
            <a:off x="17730931" y="10737997"/>
            <a:ext cx="702945" cy="719482"/>
          </a:xfrm>
          <a:prstGeom prst="rect">
            <a:avLst/>
          </a:prstGeom>
          <a:noFill/>
          <a:ln w="28575" cap="flat" cmpd="sng">
            <a:solidFill>
              <a:schemeClr val="accent2"/>
            </a:solidFill>
            <a:prstDash val="solid"/>
            <a:round/>
            <a:headEnd type="none" w="sm" len="sm"/>
            <a:tailEnd type="none" w="sm" len="sm"/>
          </a:ln>
        </p:spPr>
        <p:txBody>
          <a:bodyPr spcFirstLastPara="1" wrap="square" lIns="182802" tIns="91376" rIns="182802" bIns="91376" anchor="ctr" anchorCtr="0">
            <a:noAutofit/>
          </a:bodyPr>
          <a:lstStyle/>
          <a:p>
            <a:pPr marL="0" marR="0" lvl="0" indent="0" algn="ctr" rtl="0">
              <a:spcBef>
                <a:spcPts val="0"/>
              </a:spcBef>
              <a:spcAft>
                <a:spcPts val="0"/>
              </a:spcAft>
              <a:buNone/>
            </a:pPr>
            <a:endParaRPr sz="3599">
              <a:solidFill>
                <a:schemeClr val="lt1"/>
              </a:solidFill>
              <a:latin typeface="Arial"/>
              <a:ea typeface="Arial"/>
              <a:cs typeface="Arial"/>
              <a:sym typeface="Arial"/>
            </a:endParaRPr>
          </a:p>
        </p:txBody>
      </p:sp>
    </p:spTree>
    <p:extLst>
      <p:ext uri="{BB962C8B-B14F-4D97-AF65-F5344CB8AC3E}">
        <p14:creationId xmlns:p14="http://schemas.microsoft.com/office/powerpoint/2010/main" val="193672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andard 2">
  <p:cSld name="Standard 2">
    <p:bg>
      <p:bgPr>
        <a:solidFill>
          <a:schemeClr val="lt1"/>
        </a:solidFill>
        <a:effectLst/>
      </p:bgPr>
    </p:bg>
    <p:spTree>
      <p:nvGrpSpPr>
        <p:cNvPr id="1" name="Shape 39"/>
        <p:cNvGrpSpPr/>
        <p:nvPr/>
      </p:nvGrpSpPr>
      <p:grpSpPr>
        <a:xfrm>
          <a:off x="0" y="0"/>
          <a:ext cx="0" cy="0"/>
          <a:chOff x="0" y="0"/>
          <a:chExt cx="0" cy="0"/>
        </a:xfrm>
      </p:grpSpPr>
      <p:sp>
        <p:nvSpPr>
          <p:cNvPr id="40" name="Google Shape;40;p28"/>
          <p:cNvSpPr txBox="1">
            <a:spLocks noGrp="1"/>
          </p:cNvSpPr>
          <p:nvPr>
            <p:ph type="title"/>
          </p:nvPr>
        </p:nvSpPr>
        <p:spPr>
          <a:xfrm>
            <a:off x="1675962" y="810892"/>
            <a:ext cx="20580669" cy="1077392"/>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3200"/>
              <a:buFont typeface="Arial"/>
              <a:buNone/>
              <a:defRPr sz="6398">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8"/>
          <p:cNvSpPr txBox="1">
            <a:spLocks noGrp="1"/>
          </p:cNvSpPr>
          <p:nvPr>
            <p:ph type="body" idx="1"/>
          </p:nvPr>
        </p:nvSpPr>
        <p:spPr>
          <a:xfrm>
            <a:off x="1676371" y="2425975"/>
            <a:ext cx="20580671" cy="9255950"/>
          </a:xfrm>
          <a:prstGeom prst="rect">
            <a:avLst/>
          </a:prstGeom>
          <a:noFill/>
          <a:ln>
            <a:noFill/>
          </a:ln>
        </p:spPr>
        <p:txBody>
          <a:bodyPr spcFirstLastPara="1" wrap="square" lIns="91425" tIns="45700" rIns="91425" bIns="45700" anchor="t" anchorCtr="0">
            <a:normAutofit/>
          </a:bodyPr>
          <a:lstStyle>
            <a:lvl1pPr marL="914171" lvl="0" indent="-685629" algn="l">
              <a:lnSpc>
                <a:spcPct val="90000"/>
              </a:lnSpc>
              <a:spcBef>
                <a:spcPts val="2000"/>
              </a:spcBef>
              <a:spcAft>
                <a:spcPts val="0"/>
              </a:spcAft>
              <a:buSzPts val="1800"/>
              <a:buChar char="▪"/>
              <a:defRPr sz="3599">
                <a:solidFill>
                  <a:schemeClr val="dk2"/>
                </a:solidFill>
              </a:defRPr>
            </a:lvl1pPr>
            <a:lvl2pPr marL="1828343" lvl="1" indent="-660235" algn="l">
              <a:lnSpc>
                <a:spcPct val="90000"/>
              </a:lnSpc>
              <a:spcBef>
                <a:spcPts val="1000"/>
              </a:spcBef>
              <a:spcAft>
                <a:spcPts val="0"/>
              </a:spcAft>
              <a:buClr>
                <a:schemeClr val="dk2"/>
              </a:buClr>
              <a:buSzPts val="1600"/>
              <a:buChar char="−"/>
              <a:defRPr sz="3199">
                <a:solidFill>
                  <a:schemeClr val="dk2"/>
                </a:solidFill>
              </a:defRPr>
            </a:lvl2pPr>
            <a:lvl3pPr marL="2742514" lvl="2" indent="-634841" algn="l">
              <a:lnSpc>
                <a:spcPct val="90000"/>
              </a:lnSpc>
              <a:spcBef>
                <a:spcPts val="1000"/>
              </a:spcBef>
              <a:spcAft>
                <a:spcPts val="0"/>
              </a:spcAft>
              <a:buClr>
                <a:schemeClr val="dk2"/>
              </a:buClr>
              <a:buSzPts val="1400"/>
              <a:buChar char="▪"/>
              <a:defRPr sz="2799">
                <a:solidFill>
                  <a:schemeClr val="dk2"/>
                </a:solidFill>
              </a:defRPr>
            </a:lvl3pPr>
            <a:lvl4pPr marL="3656686" lvl="3" indent="-609448" algn="l">
              <a:lnSpc>
                <a:spcPct val="90000"/>
              </a:lnSpc>
              <a:spcBef>
                <a:spcPts val="1000"/>
              </a:spcBef>
              <a:spcAft>
                <a:spcPts val="0"/>
              </a:spcAft>
              <a:buSzPts val="1200"/>
              <a:buChar char="▪"/>
              <a:defRPr sz="2399">
                <a:solidFill>
                  <a:schemeClr val="dk2"/>
                </a:solidFill>
              </a:defRPr>
            </a:lvl4pPr>
            <a:lvl5pPr marL="4570857" lvl="4" indent="-563737" algn="l">
              <a:lnSpc>
                <a:spcPct val="90000"/>
              </a:lnSpc>
              <a:spcBef>
                <a:spcPts val="1000"/>
              </a:spcBef>
              <a:spcAft>
                <a:spcPts val="0"/>
              </a:spcAft>
              <a:buSzPts val="840"/>
              <a:buChar char="▪"/>
              <a:defRPr sz="2399">
                <a:solidFill>
                  <a:schemeClr val="dk2"/>
                </a:solidFill>
              </a:defRPr>
            </a:lvl5pPr>
            <a:lvl6pPr marL="5485028" lvl="5" indent="-685629" algn="l">
              <a:lnSpc>
                <a:spcPct val="90000"/>
              </a:lnSpc>
              <a:spcBef>
                <a:spcPts val="1000"/>
              </a:spcBef>
              <a:spcAft>
                <a:spcPts val="0"/>
              </a:spcAft>
              <a:buClr>
                <a:schemeClr val="lt1"/>
              </a:buClr>
              <a:buSzPts val="1800"/>
              <a:buChar char="•"/>
              <a:defRPr/>
            </a:lvl6pPr>
            <a:lvl7pPr marL="6399200" lvl="6" indent="-685629" algn="l">
              <a:lnSpc>
                <a:spcPct val="90000"/>
              </a:lnSpc>
              <a:spcBef>
                <a:spcPts val="1000"/>
              </a:spcBef>
              <a:spcAft>
                <a:spcPts val="0"/>
              </a:spcAft>
              <a:buClr>
                <a:schemeClr val="lt1"/>
              </a:buClr>
              <a:buSzPts val="1800"/>
              <a:buChar char="•"/>
              <a:defRPr/>
            </a:lvl7pPr>
            <a:lvl8pPr marL="7313371" lvl="7" indent="-685629" algn="l">
              <a:lnSpc>
                <a:spcPct val="90000"/>
              </a:lnSpc>
              <a:spcBef>
                <a:spcPts val="1000"/>
              </a:spcBef>
              <a:spcAft>
                <a:spcPts val="0"/>
              </a:spcAft>
              <a:buClr>
                <a:schemeClr val="lt1"/>
              </a:buClr>
              <a:buSzPts val="1800"/>
              <a:buChar char="•"/>
              <a:defRPr/>
            </a:lvl8pPr>
            <a:lvl9pPr marL="8227543" lvl="8" indent="-685629" algn="l">
              <a:lnSpc>
                <a:spcPct val="90000"/>
              </a:lnSpc>
              <a:spcBef>
                <a:spcPts val="1000"/>
              </a:spcBef>
              <a:spcAft>
                <a:spcPts val="0"/>
              </a:spcAft>
              <a:buClr>
                <a:schemeClr val="lt1"/>
              </a:buClr>
              <a:buSzPts val="1800"/>
              <a:buChar char="•"/>
              <a:defRPr/>
            </a:lvl9pPr>
          </a:lstStyle>
          <a:p>
            <a:endParaRPr/>
          </a:p>
        </p:txBody>
      </p:sp>
      <p:sp>
        <p:nvSpPr>
          <p:cNvPr id="42" name="Google Shape;42;p28"/>
          <p:cNvSpPr/>
          <p:nvPr/>
        </p:nvSpPr>
        <p:spPr>
          <a:xfrm>
            <a:off x="0" y="13438182"/>
            <a:ext cx="24377650" cy="305952"/>
          </a:xfrm>
          <a:prstGeom prst="rect">
            <a:avLst/>
          </a:prstGeom>
          <a:gradFill>
            <a:gsLst>
              <a:gs pos="0">
                <a:schemeClr val="accent2"/>
              </a:gs>
              <a:gs pos="70000">
                <a:schemeClr val="accent1"/>
              </a:gs>
              <a:gs pos="100000">
                <a:schemeClr val="accent1"/>
              </a:gs>
            </a:gsLst>
            <a:lin ang="0" scaled="0"/>
          </a:gradFill>
          <a:ln>
            <a:noFill/>
          </a:ln>
        </p:spPr>
        <p:txBody>
          <a:bodyPr spcFirstLastPara="1" wrap="square" lIns="182802" tIns="91376" rIns="182802" bIns="91376" anchor="ctr" anchorCtr="0">
            <a:noAutofit/>
          </a:bodyPr>
          <a:lstStyle/>
          <a:p>
            <a:pPr marL="0" marR="0" lvl="0" indent="0" algn="ctr" rtl="0">
              <a:spcBef>
                <a:spcPts val="0"/>
              </a:spcBef>
              <a:spcAft>
                <a:spcPts val="0"/>
              </a:spcAft>
              <a:buNone/>
            </a:pPr>
            <a:endParaRPr sz="3599">
              <a:solidFill>
                <a:schemeClr val="lt1"/>
              </a:solidFill>
              <a:latin typeface="Arial"/>
              <a:ea typeface="Arial"/>
              <a:cs typeface="Arial"/>
              <a:sym typeface="Arial"/>
            </a:endParaRPr>
          </a:p>
        </p:txBody>
      </p:sp>
    </p:spTree>
    <p:extLst>
      <p:ext uri="{BB962C8B-B14F-4D97-AF65-F5344CB8AC3E}">
        <p14:creationId xmlns:p14="http://schemas.microsoft.com/office/powerpoint/2010/main" val="25112976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3/22/2025</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0" r:id="rId2"/>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FD6C28C6-E2AE-1B43-BE6B-3934904A9C5D}" type="datetimeFigureOut">
              <a:rPr lang="en-US" smtClean="0"/>
              <a:t>3/22/2025</a:t>
            </a:fld>
            <a:endParaRPr lang="en-US"/>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5B5AEA49-F56D-844B-96A4-0E7B5754BBC1}" type="slidenum">
              <a:rPr lang="en-US" smtClean="0"/>
              <a:t>‹#›</a:t>
            </a:fld>
            <a:endParaRPr lang="en-US"/>
          </a:p>
        </p:txBody>
      </p:sp>
    </p:spTree>
    <p:extLst>
      <p:ext uri="{BB962C8B-B14F-4D97-AF65-F5344CB8AC3E}">
        <p14:creationId xmlns:p14="http://schemas.microsoft.com/office/powerpoint/2010/main" val="3204080411"/>
      </p:ext>
    </p:extLst>
  </p:cSld>
  <p:clrMap bg1="lt1" tx1="dk1" bg2="lt2" tx2="dk2" accent1="accent1" accent2="accent2" accent3="accent3" accent4="accent4" accent5="accent5" accent6="accent6" hlink="hlink" folHlink="folHlink"/>
  <p:sldLayoutIdLst>
    <p:sldLayoutId id="2147483979" r:id="rId1"/>
    <p:sldLayoutId id="2147483981" r:id="rId2"/>
    <p:sldLayoutId id="2147483982" r:id="rId3"/>
  </p:sldLayoutIdLst>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20931720" y="22510719"/>
            <a:ext cx="725735" cy="895972"/>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a:p>
        </p:txBody>
      </p:sp>
      <p:sp>
        <p:nvSpPr>
          <p:cNvPr id="37" name="Rectangle 36">
            <a:extLst>
              <a:ext uri="{FF2B5EF4-FFF2-40B4-BE49-F238E27FC236}">
                <a16:creationId xmlns:a16="http://schemas.microsoft.com/office/drawing/2014/main" id="{F49DAAF1-5BE2-DF48-A799-3E616C6A428C}"/>
              </a:ext>
            </a:extLst>
          </p:cNvPr>
          <p:cNvSpPr/>
          <p:nvPr/>
        </p:nvSpPr>
        <p:spPr>
          <a:xfrm>
            <a:off x="1810406" y="3171216"/>
            <a:ext cx="9829800" cy="2314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4BE03A9-FE4F-2644-8384-E7AE1A003A4C}"/>
              </a:ext>
            </a:extLst>
          </p:cNvPr>
          <p:cNvSpPr/>
          <p:nvPr/>
        </p:nvSpPr>
        <p:spPr>
          <a:xfrm>
            <a:off x="1810406" y="3056916"/>
            <a:ext cx="9829800" cy="2314575"/>
          </a:xfrm>
          <a:prstGeom prst="rect">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6" name="Rectangle 35">
            <a:extLst>
              <a:ext uri="{FF2B5EF4-FFF2-40B4-BE49-F238E27FC236}">
                <a16:creationId xmlns:a16="http://schemas.microsoft.com/office/drawing/2014/main" id="{8D8AA163-E6A0-4A45-A36A-3BCD6352688A}"/>
              </a:ext>
            </a:extLst>
          </p:cNvPr>
          <p:cNvSpPr/>
          <p:nvPr/>
        </p:nvSpPr>
        <p:spPr>
          <a:xfrm>
            <a:off x="7738524" y="3056916"/>
            <a:ext cx="3901682" cy="2314575"/>
          </a:xfrm>
          <a:custGeom>
            <a:avLst/>
            <a:gdLst>
              <a:gd name="connsiteX0" fmla="*/ 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0 w 4314825"/>
              <a:gd name="connsiteY4" fmla="*/ 0 h 2314575"/>
              <a:gd name="connsiteX0" fmla="*/ 148590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1485900 w 4314825"/>
              <a:gd name="connsiteY4" fmla="*/ 0 h 231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4825" h="2314575">
                <a:moveTo>
                  <a:pt x="1485900" y="0"/>
                </a:moveTo>
                <a:lnTo>
                  <a:pt x="4314825" y="0"/>
                </a:lnTo>
                <a:lnTo>
                  <a:pt x="4314825" y="2314575"/>
                </a:lnTo>
                <a:lnTo>
                  <a:pt x="0" y="2314575"/>
                </a:lnTo>
                <a:lnTo>
                  <a:pt x="14859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25442E1-2959-F44C-9D0E-53F324BF367B}"/>
              </a:ext>
            </a:extLst>
          </p:cNvPr>
          <p:cNvSpPr/>
          <p:nvPr/>
        </p:nvSpPr>
        <p:spPr>
          <a:xfrm>
            <a:off x="1810406" y="6882604"/>
            <a:ext cx="9829800" cy="2314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9B75D95-238C-244D-9156-79F691E93BD3}"/>
              </a:ext>
            </a:extLst>
          </p:cNvPr>
          <p:cNvSpPr/>
          <p:nvPr/>
        </p:nvSpPr>
        <p:spPr>
          <a:xfrm>
            <a:off x="1810406" y="6768304"/>
            <a:ext cx="9829800" cy="2314575"/>
          </a:xfrm>
          <a:prstGeom prst="rect">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5">
            <a:extLst>
              <a:ext uri="{FF2B5EF4-FFF2-40B4-BE49-F238E27FC236}">
                <a16:creationId xmlns:a16="http://schemas.microsoft.com/office/drawing/2014/main" id="{2B6C5C0A-6225-A94B-ADF1-7EEE1B4ECEE2}"/>
              </a:ext>
            </a:extLst>
          </p:cNvPr>
          <p:cNvSpPr/>
          <p:nvPr/>
        </p:nvSpPr>
        <p:spPr>
          <a:xfrm>
            <a:off x="7738524" y="6768304"/>
            <a:ext cx="3901682" cy="2314575"/>
          </a:xfrm>
          <a:custGeom>
            <a:avLst/>
            <a:gdLst>
              <a:gd name="connsiteX0" fmla="*/ 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0 w 4314825"/>
              <a:gd name="connsiteY4" fmla="*/ 0 h 2314575"/>
              <a:gd name="connsiteX0" fmla="*/ 148590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1485900 w 4314825"/>
              <a:gd name="connsiteY4" fmla="*/ 0 h 231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4825" h="2314575">
                <a:moveTo>
                  <a:pt x="1485900" y="0"/>
                </a:moveTo>
                <a:lnTo>
                  <a:pt x="4314825" y="0"/>
                </a:lnTo>
                <a:lnTo>
                  <a:pt x="4314825" y="2314575"/>
                </a:lnTo>
                <a:lnTo>
                  <a:pt x="0" y="2314575"/>
                </a:lnTo>
                <a:lnTo>
                  <a:pt x="148590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6B477DB-009B-2F40-B2A3-C6A77B3B80B9}"/>
              </a:ext>
            </a:extLst>
          </p:cNvPr>
          <p:cNvSpPr/>
          <p:nvPr/>
        </p:nvSpPr>
        <p:spPr>
          <a:xfrm>
            <a:off x="13006576" y="3171216"/>
            <a:ext cx="9829800" cy="2314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E303FA1-B303-E746-9437-59A304807AAD}"/>
              </a:ext>
            </a:extLst>
          </p:cNvPr>
          <p:cNvSpPr/>
          <p:nvPr/>
        </p:nvSpPr>
        <p:spPr>
          <a:xfrm>
            <a:off x="13006576" y="3056916"/>
            <a:ext cx="9829800" cy="2314575"/>
          </a:xfrm>
          <a:prstGeom prst="rect">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35">
            <a:extLst>
              <a:ext uri="{FF2B5EF4-FFF2-40B4-BE49-F238E27FC236}">
                <a16:creationId xmlns:a16="http://schemas.microsoft.com/office/drawing/2014/main" id="{FEC10358-7152-D64F-8D06-89BE78AC80AE}"/>
              </a:ext>
            </a:extLst>
          </p:cNvPr>
          <p:cNvSpPr/>
          <p:nvPr/>
        </p:nvSpPr>
        <p:spPr>
          <a:xfrm>
            <a:off x="18934694" y="3056916"/>
            <a:ext cx="3901682" cy="2314575"/>
          </a:xfrm>
          <a:custGeom>
            <a:avLst/>
            <a:gdLst>
              <a:gd name="connsiteX0" fmla="*/ 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0 w 4314825"/>
              <a:gd name="connsiteY4" fmla="*/ 0 h 2314575"/>
              <a:gd name="connsiteX0" fmla="*/ 148590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1485900 w 4314825"/>
              <a:gd name="connsiteY4" fmla="*/ 0 h 231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4825" h="2314575">
                <a:moveTo>
                  <a:pt x="1485900" y="0"/>
                </a:moveTo>
                <a:lnTo>
                  <a:pt x="4314825" y="0"/>
                </a:lnTo>
                <a:lnTo>
                  <a:pt x="4314825" y="2314575"/>
                </a:lnTo>
                <a:lnTo>
                  <a:pt x="0" y="2314575"/>
                </a:lnTo>
                <a:lnTo>
                  <a:pt x="148590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82650A0-EFDF-9C40-904C-98D24B09D66F}"/>
              </a:ext>
            </a:extLst>
          </p:cNvPr>
          <p:cNvSpPr/>
          <p:nvPr/>
        </p:nvSpPr>
        <p:spPr>
          <a:xfrm>
            <a:off x="13006576" y="6882604"/>
            <a:ext cx="9829800" cy="23145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13FA586-38D1-2846-90ED-29868F25BA8A}"/>
              </a:ext>
            </a:extLst>
          </p:cNvPr>
          <p:cNvSpPr/>
          <p:nvPr/>
        </p:nvSpPr>
        <p:spPr>
          <a:xfrm>
            <a:off x="13006576" y="6768304"/>
            <a:ext cx="9829800" cy="2314575"/>
          </a:xfrm>
          <a:prstGeom prst="rect">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35">
            <a:extLst>
              <a:ext uri="{FF2B5EF4-FFF2-40B4-BE49-F238E27FC236}">
                <a16:creationId xmlns:a16="http://schemas.microsoft.com/office/drawing/2014/main" id="{3B56A41E-BB9E-0C45-BBAA-3D80BBD8D8C0}"/>
              </a:ext>
            </a:extLst>
          </p:cNvPr>
          <p:cNvSpPr/>
          <p:nvPr/>
        </p:nvSpPr>
        <p:spPr>
          <a:xfrm>
            <a:off x="18934694" y="6768304"/>
            <a:ext cx="3901682" cy="2314575"/>
          </a:xfrm>
          <a:custGeom>
            <a:avLst/>
            <a:gdLst>
              <a:gd name="connsiteX0" fmla="*/ 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0 w 4314825"/>
              <a:gd name="connsiteY4" fmla="*/ 0 h 2314575"/>
              <a:gd name="connsiteX0" fmla="*/ 148590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1485900 w 4314825"/>
              <a:gd name="connsiteY4" fmla="*/ 0 h 231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4825" h="2314575">
                <a:moveTo>
                  <a:pt x="1485900" y="0"/>
                </a:moveTo>
                <a:lnTo>
                  <a:pt x="4314825" y="0"/>
                </a:lnTo>
                <a:lnTo>
                  <a:pt x="4314825" y="2314575"/>
                </a:lnTo>
                <a:lnTo>
                  <a:pt x="0" y="2314575"/>
                </a:lnTo>
                <a:lnTo>
                  <a:pt x="148590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FB2AC2ED-DB45-9E4B-8B9A-5EEA2B5A3374}"/>
              </a:ext>
            </a:extLst>
          </p:cNvPr>
          <p:cNvSpPr txBox="1"/>
          <p:nvPr/>
        </p:nvSpPr>
        <p:spPr>
          <a:xfrm flipH="1">
            <a:off x="8369792" y="3974560"/>
            <a:ext cx="3270413" cy="707886"/>
          </a:xfrm>
          <a:prstGeom prst="rect">
            <a:avLst/>
          </a:prstGeom>
          <a:noFill/>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One</a:t>
            </a:r>
          </a:p>
        </p:txBody>
      </p:sp>
      <p:sp>
        <p:nvSpPr>
          <p:cNvPr id="71" name="TextBox 70">
            <a:extLst>
              <a:ext uri="{FF2B5EF4-FFF2-40B4-BE49-F238E27FC236}">
                <a16:creationId xmlns:a16="http://schemas.microsoft.com/office/drawing/2014/main" id="{6904BEEF-101B-B644-8E70-BD977CB1CB92}"/>
              </a:ext>
            </a:extLst>
          </p:cNvPr>
          <p:cNvSpPr txBox="1"/>
          <p:nvPr/>
        </p:nvSpPr>
        <p:spPr>
          <a:xfrm flipH="1">
            <a:off x="8369792" y="7656223"/>
            <a:ext cx="3270413" cy="707886"/>
          </a:xfrm>
          <a:prstGeom prst="rect">
            <a:avLst/>
          </a:prstGeom>
          <a:noFill/>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Two</a:t>
            </a:r>
          </a:p>
        </p:txBody>
      </p:sp>
      <p:sp>
        <p:nvSpPr>
          <p:cNvPr id="72" name="TextBox 71">
            <a:extLst>
              <a:ext uri="{FF2B5EF4-FFF2-40B4-BE49-F238E27FC236}">
                <a16:creationId xmlns:a16="http://schemas.microsoft.com/office/drawing/2014/main" id="{9C859EF3-B3B4-6342-A29C-166424F048E4}"/>
              </a:ext>
            </a:extLst>
          </p:cNvPr>
          <p:cNvSpPr txBox="1"/>
          <p:nvPr/>
        </p:nvSpPr>
        <p:spPr>
          <a:xfrm flipH="1">
            <a:off x="19535098" y="3974560"/>
            <a:ext cx="3270413" cy="707886"/>
          </a:xfrm>
          <a:prstGeom prst="rect">
            <a:avLst/>
          </a:prstGeom>
          <a:noFill/>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Four</a:t>
            </a:r>
          </a:p>
        </p:txBody>
      </p:sp>
      <p:sp>
        <p:nvSpPr>
          <p:cNvPr id="73" name="TextBox 72">
            <a:extLst>
              <a:ext uri="{FF2B5EF4-FFF2-40B4-BE49-F238E27FC236}">
                <a16:creationId xmlns:a16="http://schemas.microsoft.com/office/drawing/2014/main" id="{628A824A-7936-C145-94DB-C15F89E4138D}"/>
              </a:ext>
            </a:extLst>
          </p:cNvPr>
          <p:cNvSpPr txBox="1"/>
          <p:nvPr/>
        </p:nvSpPr>
        <p:spPr>
          <a:xfrm flipH="1">
            <a:off x="18920373" y="7656223"/>
            <a:ext cx="4499862" cy="707886"/>
          </a:xfrm>
          <a:prstGeom prst="rect">
            <a:avLst/>
          </a:prstGeom>
          <a:noFill/>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Five</a:t>
            </a:r>
          </a:p>
        </p:txBody>
      </p:sp>
      <p:sp>
        <p:nvSpPr>
          <p:cNvPr id="74" name="TextBox 73">
            <a:extLst>
              <a:ext uri="{FF2B5EF4-FFF2-40B4-BE49-F238E27FC236}">
                <a16:creationId xmlns:a16="http://schemas.microsoft.com/office/drawing/2014/main" id="{F22114E2-19C1-E446-A60E-4DE49FFAD19F}"/>
              </a:ext>
            </a:extLst>
          </p:cNvPr>
          <p:cNvSpPr txBox="1"/>
          <p:nvPr/>
        </p:nvSpPr>
        <p:spPr>
          <a:xfrm>
            <a:off x="3356462" y="3521705"/>
            <a:ext cx="5013329" cy="1815882"/>
          </a:xfrm>
          <a:prstGeom prst="rect">
            <a:avLst/>
          </a:prstGeom>
          <a:noFill/>
        </p:spPr>
        <p:txBody>
          <a:bodyPr wrap="square" rtlCol="0">
            <a:spAutoFit/>
          </a:bodyPr>
          <a:lstStyle/>
          <a:p>
            <a:r>
              <a:rPr lang="en-US" sz="28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Introduction </a:t>
            </a:r>
          </a:p>
          <a:p>
            <a:pPr marL="1371417" lvl="1" indent="-457200">
              <a:buFont typeface="Arial" panose="020B0604020202020204" pitchFamily="34" charset="0"/>
              <a:buChar char="•"/>
            </a:pPr>
            <a:r>
              <a:rPr lang="en-US" sz="28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Generative AI</a:t>
            </a:r>
          </a:p>
          <a:p>
            <a:pPr marL="1371417" lvl="1" indent="-457200">
              <a:buFont typeface="Arial" panose="020B0604020202020204" pitchFamily="34" charset="0"/>
              <a:buChar char="•"/>
            </a:pPr>
            <a:r>
              <a:rPr lang="en-US" sz="28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What is LLM</a:t>
            </a:r>
          </a:p>
          <a:p>
            <a:endParaRPr lang="en-US" sz="2800" b="1" dirty="0">
              <a:latin typeface="Lato Light" panose="020F0502020204030203" pitchFamily="34" charset="0"/>
              <a:ea typeface="Lato Light" panose="020F0502020204030203" pitchFamily="34" charset="0"/>
              <a:cs typeface="Lato Light" panose="020F0502020204030203" pitchFamily="34" charset="0"/>
            </a:endParaRPr>
          </a:p>
        </p:txBody>
      </p:sp>
      <p:sp>
        <p:nvSpPr>
          <p:cNvPr id="75" name="TextBox 74">
            <a:extLst>
              <a:ext uri="{FF2B5EF4-FFF2-40B4-BE49-F238E27FC236}">
                <a16:creationId xmlns:a16="http://schemas.microsoft.com/office/drawing/2014/main" id="{98AF496C-2EA1-9647-8A86-C8745F9A34A7}"/>
              </a:ext>
            </a:extLst>
          </p:cNvPr>
          <p:cNvSpPr txBox="1"/>
          <p:nvPr/>
        </p:nvSpPr>
        <p:spPr>
          <a:xfrm>
            <a:off x="14198788" y="7544629"/>
            <a:ext cx="5013329" cy="523220"/>
          </a:xfrm>
          <a:prstGeom prst="rect">
            <a:avLst/>
          </a:prstGeom>
          <a:noFill/>
        </p:spPr>
        <p:txBody>
          <a:bodyPr wrap="square" rtlCol="0">
            <a:spAutoFit/>
          </a:bodyPr>
          <a:lstStyle/>
          <a:p>
            <a:r>
              <a:rPr lang="en-US" sz="28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RAG vs Fine-Tuning </a:t>
            </a:r>
          </a:p>
        </p:txBody>
      </p:sp>
      <p:sp>
        <p:nvSpPr>
          <p:cNvPr id="76" name="TextBox 75">
            <a:extLst>
              <a:ext uri="{FF2B5EF4-FFF2-40B4-BE49-F238E27FC236}">
                <a16:creationId xmlns:a16="http://schemas.microsoft.com/office/drawing/2014/main" id="{C94D8158-7AB7-8C4A-BC3B-9E4F62EABF9D}"/>
              </a:ext>
            </a:extLst>
          </p:cNvPr>
          <p:cNvSpPr txBox="1"/>
          <p:nvPr/>
        </p:nvSpPr>
        <p:spPr>
          <a:xfrm>
            <a:off x="3356462" y="7253950"/>
            <a:ext cx="5013329" cy="523220"/>
          </a:xfrm>
          <a:prstGeom prst="rect">
            <a:avLst/>
          </a:prstGeom>
          <a:noFill/>
        </p:spPr>
        <p:txBody>
          <a:bodyPr wrap="square" rtlCol="0">
            <a:spAutoFit/>
          </a:bodyPr>
          <a:lstStyle/>
          <a:p>
            <a:r>
              <a:rPr lang="en-US" sz="28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LLM and Its Limitation</a:t>
            </a:r>
          </a:p>
        </p:txBody>
      </p:sp>
      <p:sp>
        <p:nvSpPr>
          <p:cNvPr id="78" name="TextBox 77">
            <a:extLst>
              <a:ext uri="{FF2B5EF4-FFF2-40B4-BE49-F238E27FC236}">
                <a16:creationId xmlns:a16="http://schemas.microsoft.com/office/drawing/2014/main" id="{F6511C9A-F1A3-0747-9B74-CF4118B750FE}"/>
              </a:ext>
            </a:extLst>
          </p:cNvPr>
          <p:cNvSpPr txBox="1"/>
          <p:nvPr/>
        </p:nvSpPr>
        <p:spPr>
          <a:xfrm>
            <a:off x="14155038" y="3826564"/>
            <a:ext cx="5013329" cy="954107"/>
          </a:xfrm>
          <a:prstGeom prst="rect">
            <a:avLst/>
          </a:prstGeom>
          <a:noFill/>
        </p:spPr>
        <p:txBody>
          <a:bodyPr wrap="square" rtlCol="0">
            <a:spAutoFit/>
          </a:bodyPr>
          <a:lstStyle/>
          <a:p>
            <a:r>
              <a:rPr lang="en-US" sz="28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Demo of RAG Implementation</a:t>
            </a:r>
          </a:p>
          <a:p>
            <a:endParaRPr lang="en-US" sz="2800" b="1"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94" name="Freeform 1">
            <a:extLst>
              <a:ext uri="{FF2B5EF4-FFF2-40B4-BE49-F238E27FC236}">
                <a16:creationId xmlns:a16="http://schemas.microsoft.com/office/drawing/2014/main" id="{4B916371-A330-164D-8AFD-3EA135A96C0D}"/>
              </a:ext>
            </a:extLst>
          </p:cNvPr>
          <p:cNvSpPr/>
          <p:nvPr/>
        </p:nvSpPr>
        <p:spPr>
          <a:xfrm>
            <a:off x="1128865" y="3443815"/>
            <a:ext cx="1544412" cy="1540774"/>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4800" u="none" strike="noStrike" kern="1200" dirty="0">
                <a:ln>
                  <a:noFill/>
                </a:ln>
                <a:solidFill>
                  <a:schemeClr val="bg1"/>
                </a:solidFill>
                <a:latin typeface="Roboto Medium" panose="02000000000000000000" pitchFamily="2" charset="0"/>
                <a:ea typeface="Roboto Medium" panose="02000000000000000000" pitchFamily="2" charset="0"/>
                <a:cs typeface="Arial Unicode MS" pitchFamily="2"/>
              </a:rPr>
              <a:t>1</a:t>
            </a:r>
          </a:p>
        </p:txBody>
      </p:sp>
      <p:sp>
        <p:nvSpPr>
          <p:cNvPr id="98" name="Freeform 1">
            <a:extLst>
              <a:ext uri="{FF2B5EF4-FFF2-40B4-BE49-F238E27FC236}">
                <a16:creationId xmlns:a16="http://schemas.microsoft.com/office/drawing/2014/main" id="{FE6130B8-A886-CB41-A7C8-7FA328B8C6C5}"/>
              </a:ext>
            </a:extLst>
          </p:cNvPr>
          <p:cNvSpPr/>
          <p:nvPr/>
        </p:nvSpPr>
        <p:spPr>
          <a:xfrm>
            <a:off x="1128865" y="7215715"/>
            <a:ext cx="1544412" cy="1540774"/>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4800" u="none" strike="noStrike" kern="1200" dirty="0">
                <a:ln>
                  <a:noFill/>
                </a:ln>
                <a:solidFill>
                  <a:schemeClr val="bg1"/>
                </a:solidFill>
                <a:latin typeface="Roboto Medium" panose="02000000000000000000" pitchFamily="2" charset="0"/>
                <a:ea typeface="Roboto Medium" panose="02000000000000000000" pitchFamily="2" charset="0"/>
                <a:cs typeface="Arial Unicode MS" pitchFamily="2"/>
              </a:rPr>
              <a:t>2</a:t>
            </a:r>
          </a:p>
        </p:txBody>
      </p:sp>
      <p:sp>
        <p:nvSpPr>
          <p:cNvPr id="99" name="Freeform 1">
            <a:extLst>
              <a:ext uri="{FF2B5EF4-FFF2-40B4-BE49-F238E27FC236}">
                <a16:creationId xmlns:a16="http://schemas.microsoft.com/office/drawing/2014/main" id="{3E86872C-2DA6-DD43-A847-96FA0FEF2EC9}"/>
              </a:ext>
            </a:extLst>
          </p:cNvPr>
          <p:cNvSpPr/>
          <p:nvPr/>
        </p:nvSpPr>
        <p:spPr>
          <a:xfrm>
            <a:off x="12273115" y="3443815"/>
            <a:ext cx="1544412" cy="1540774"/>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4800" u="none" strike="noStrike" kern="1200" dirty="0">
                <a:ln>
                  <a:noFill/>
                </a:ln>
                <a:solidFill>
                  <a:schemeClr val="bg1"/>
                </a:solidFill>
                <a:latin typeface="Roboto Medium" panose="02000000000000000000" pitchFamily="2" charset="0"/>
                <a:ea typeface="Roboto Medium" panose="02000000000000000000" pitchFamily="2" charset="0"/>
                <a:cs typeface="Arial Unicode MS" pitchFamily="2"/>
              </a:rPr>
              <a:t>4</a:t>
            </a:r>
          </a:p>
        </p:txBody>
      </p:sp>
      <p:sp>
        <p:nvSpPr>
          <p:cNvPr id="100" name="Freeform 1">
            <a:extLst>
              <a:ext uri="{FF2B5EF4-FFF2-40B4-BE49-F238E27FC236}">
                <a16:creationId xmlns:a16="http://schemas.microsoft.com/office/drawing/2014/main" id="{87E32CF6-4B9E-F94C-A0C2-8546CD1E2716}"/>
              </a:ext>
            </a:extLst>
          </p:cNvPr>
          <p:cNvSpPr/>
          <p:nvPr/>
        </p:nvSpPr>
        <p:spPr>
          <a:xfrm>
            <a:off x="12273115" y="7215715"/>
            <a:ext cx="1544412" cy="1540774"/>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4800" u="none" strike="noStrike" kern="1200" dirty="0">
                <a:ln>
                  <a:noFill/>
                </a:ln>
                <a:solidFill>
                  <a:schemeClr val="bg1"/>
                </a:solidFill>
                <a:latin typeface="Roboto Medium" panose="02000000000000000000" pitchFamily="2" charset="0"/>
                <a:ea typeface="Roboto Medium" panose="02000000000000000000" pitchFamily="2" charset="0"/>
                <a:cs typeface="Arial Unicode MS" pitchFamily="2"/>
              </a:rPr>
              <a:t>5</a:t>
            </a:r>
          </a:p>
        </p:txBody>
      </p:sp>
      <p:sp>
        <p:nvSpPr>
          <p:cNvPr id="30" name="CuadroTexto 350">
            <a:extLst>
              <a:ext uri="{FF2B5EF4-FFF2-40B4-BE49-F238E27FC236}">
                <a16:creationId xmlns:a16="http://schemas.microsoft.com/office/drawing/2014/main" id="{A6918A91-EFEE-314F-8C1A-A8AA3C8CF5AB}"/>
              </a:ext>
            </a:extLst>
          </p:cNvPr>
          <p:cNvSpPr txBox="1"/>
          <p:nvPr/>
        </p:nvSpPr>
        <p:spPr>
          <a:xfrm>
            <a:off x="10011031" y="1022190"/>
            <a:ext cx="435568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Agenda</a:t>
            </a:r>
          </a:p>
        </p:txBody>
      </p:sp>
      <p:sp>
        <p:nvSpPr>
          <p:cNvPr id="31" name="Rectangle 30">
            <a:extLst>
              <a:ext uri="{FF2B5EF4-FFF2-40B4-BE49-F238E27FC236}">
                <a16:creationId xmlns:a16="http://schemas.microsoft.com/office/drawing/2014/main" id="{429A1321-4CB0-AB4D-95F4-14F3A3E77A38}"/>
              </a:ext>
            </a:extLst>
          </p:cNvPr>
          <p:cNvSpPr/>
          <p:nvPr/>
        </p:nvSpPr>
        <p:spPr>
          <a:xfrm>
            <a:off x="1810406" y="10210323"/>
            <a:ext cx="9829800" cy="23145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7042BE6-5BCF-1049-8891-E1B800C646AA}"/>
              </a:ext>
            </a:extLst>
          </p:cNvPr>
          <p:cNvSpPr/>
          <p:nvPr/>
        </p:nvSpPr>
        <p:spPr>
          <a:xfrm>
            <a:off x="1810406" y="10096023"/>
            <a:ext cx="9829800" cy="2314575"/>
          </a:xfrm>
          <a:prstGeom prst="rect">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5">
            <a:extLst>
              <a:ext uri="{FF2B5EF4-FFF2-40B4-BE49-F238E27FC236}">
                <a16:creationId xmlns:a16="http://schemas.microsoft.com/office/drawing/2014/main" id="{6FCD3933-4D44-3844-ACB2-F4FAB17069C0}"/>
              </a:ext>
            </a:extLst>
          </p:cNvPr>
          <p:cNvSpPr/>
          <p:nvPr/>
        </p:nvSpPr>
        <p:spPr>
          <a:xfrm>
            <a:off x="7738524" y="10096023"/>
            <a:ext cx="3901682" cy="2314575"/>
          </a:xfrm>
          <a:custGeom>
            <a:avLst/>
            <a:gdLst>
              <a:gd name="connsiteX0" fmla="*/ 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0 w 4314825"/>
              <a:gd name="connsiteY4" fmla="*/ 0 h 2314575"/>
              <a:gd name="connsiteX0" fmla="*/ 148590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1485900 w 4314825"/>
              <a:gd name="connsiteY4" fmla="*/ 0 h 231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4825" h="2314575">
                <a:moveTo>
                  <a:pt x="1485900" y="0"/>
                </a:moveTo>
                <a:lnTo>
                  <a:pt x="4314825" y="0"/>
                </a:lnTo>
                <a:lnTo>
                  <a:pt x="4314825" y="2314575"/>
                </a:lnTo>
                <a:lnTo>
                  <a:pt x="0" y="2314575"/>
                </a:lnTo>
                <a:lnTo>
                  <a:pt x="148590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3D3B25B-7FBB-1D48-8EEE-BD55E8D52B8D}"/>
              </a:ext>
            </a:extLst>
          </p:cNvPr>
          <p:cNvSpPr/>
          <p:nvPr/>
        </p:nvSpPr>
        <p:spPr>
          <a:xfrm>
            <a:off x="13006576" y="10210323"/>
            <a:ext cx="9829800" cy="2314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D740427-3D6E-2843-8144-FD0BA935AAD1}"/>
              </a:ext>
            </a:extLst>
          </p:cNvPr>
          <p:cNvSpPr/>
          <p:nvPr/>
        </p:nvSpPr>
        <p:spPr>
          <a:xfrm>
            <a:off x="13006576" y="10096023"/>
            <a:ext cx="9829800" cy="2314575"/>
          </a:xfrm>
          <a:prstGeom prst="rect">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5">
            <a:extLst>
              <a:ext uri="{FF2B5EF4-FFF2-40B4-BE49-F238E27FC236}">
                <a16:creationId xmlns:a16="http://schemas.microsoft.com/office/drawing/2014/main" id="{306E28AB-8DB6-6048-8A7A-6511C0FD4C9F}"/>
              </a:ext>
            </a:extLst>
          </p:cNvPr>
          <p:cNvSpPr/>
          <p:nvPr/>
        </p:nvSpPr>
        <p:spPr>
          <a:xfrm>
            <a:off x="18934694" y="10096023"/>
            <a:ext cx="3901682" cy="2314575"/>
          </a:xfrm>
          <a:custGeom>
            <a:avLst/>
            <a:gdLst>
              <a:gd name="connsiteX0" fmla="*/ 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0 w 4314825"/>
              <a:gd name="connsiteY4" fmla="*/ 0 h 2314575"/>
              <a:gd name="connsiteX0" fmla="*/ 148590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1485900 w 4314825"/>
              <a:gd name="connsiteY4" fmla="*/ 0 h 231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4825" h="2314575">
                <a:moveTo>
                  <a:pt x="1485900" y="0"/>
                </a:moveTo>
                <a:lnTo>
                  <a:pt x="4314825" y="0"/>
                </a:lnTo>
                <a:lnTo>
                  <a:pt x="4314825" y="2314575"/>
                </a:lnTo>
                <a:lnTo>
                  <a:pt x="0" y="2314575"/>
                </a:lnTo>
                <a:lnTo>
                  <a:pt x="148590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BBE206F-7CD6-2A49-BB93-9CD700BC8A82}"/>
              </a:ext>
            </a:extLst>
          </p:cNvPr>
          <p:cNvSpPr txBox="1"/>
          <p:nvPr/>
        </p:nvSpPr>
        <p:spPr>
          <a:xfrm flipH="1">
            <a:off x="8369792" y="10983942"/>
            <a:ext cx="3270413" cy="707886"/>
          </a:xfrm>
          <a:prstGeom prst="rect">
            <a:avLst/>
          </a:prstGeom>
          <a:noFill/>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Three</a:t>
            </a:r>
          </a:p>
        </p:txBody>
      </p:sp>
      <p:sp>
        <p:nvSpPr>
          <p:cNvPr id="40" name="TextBox 39">
            <a:extLst>
              <a:ext uri="{FF2B5EF4-FFF2-40B4-BE49-F238E27FC236}">
                <a16:creationId xmlns:a16="http://schemas.microsoft.com/office/drawing/2014/main" id="{618B2FB6-077A-484B-80B1-7826E0CEBD39}"/>
              </a:ext>
            </a:extLst>
          </p:cNvPr>
          <p:cNvSpPr txBox="1"/>
          <p:nvPr/>
        </p:nvSpPr>
        <p:spPr>
          <a:xfrm flipH="1">
            <a:off x="18920373" y="10983942"/>
            <a:ext cx="4499862" cy="707886"/>
          </a:xfrm>
          <a:prstGeom prst="rect">
            <a:avLst/>
          </a:prstGeom>
          <a:noFill/>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Poppins Medium" pitchFamily="2" charset="77"/>
              </a:rPr>
              <a:t>Six</a:t>
            </a:r>
          </a:p>
        </p:txBody>
      </p:sp>
      <p:sp>
        <p:nvSpPr>
          <p:cNvPr id="42" name="TextBox 41">
            <a:extLst>
              <a:ext uri="{FF2B5EF4-FFF2-40B4-BE49-F238E27FC236}">
                <a16:creationId xmlns:a16="http://schemas.microsoft.com/office/drawing/2014/main" id="{109F9ED6-093E-A547-BC52-D8938EDC4D0E}"/>
              </a:ext>
            </a:extLst>
          </p:cNvPr>
          <p:cNvSpPr txBox="1"/>
          <p:nvPr/>
        </p:nvSpPr>
        <p:spPr>
          <a:xfrm>
            <a:off x="3356462" y="10581669"/>
            <a:ext cx="5013329" cy="954107"/>
          </a:xfrm>
          <a:prstGeom prst="rect">
            <a:avLst/>
          </a:prstGeom>
          <a:noFill/>
        </p:spPr>
        <p:txBody>
          <a:bodyPr wrap="square" rtlCol="0">
            <a:spAutoFit/>
          </a:bodyPr>
          <a:lstStyle/>
          <a:p>
            <a:r>
              <a:rPr lang="en-US" sz="28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What is RAG?</a:t>
            </a:r>
          </a:p>
          <a:p>
            <a:pPr marL="457200" indent="-457200">
              <a:buFont typeface="Arial" panose="020B0604020202020204" pitchFamily="34" charset="0"/>
              <a:buChar char="•"/>
            </a:pPr>
            <a:r>
              <a:rPr lang="en-US" sz="28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RAG Architecture</a:t>
            </a:r>
          </a:p>
        </p:txBody>
      </p:sp>
      <p:sp>
        <p:nvSpPr>
          <p:cNvPr id="46" name="TextBox 45">
            <a:extLst>
              <a:ext uri="{FF2B5EF4-FFF2-40B4-BE49-F238E27FC236}">
                <a16:creationId xmlns:a16="http://schemas.microsoft.com/office/drawing/2014/main" id="{5251C552-690E-0D46-A591-91C2D7226525}"/>
              </a:ext>
            </a:extLst>
          </p:cNvPr>
          <p:cNvSpPr txBox="1"/>
          <p:nvPr/>
        </p:nvSpPr>
        <p:spPr>
          <a:xfrm>
            <a:off x="14490904" y="10581669"/>
            <a:ext cx="5013329" cy="523220"/>
          </a:xfrm>
          <a:prstGeom prst="rect">
            <a:avLst/>
          </a:prstGeom>
          <a:noFill/>
        </p:spPr>
        <p:txBody>
          <a:bodyPr wrap="square" rtlCol="0">
            <a:spAutoFit/>
          </a:bodyPr>
          <a:lstStyle/>
          <a:p>
            <a:r>
              <a:rPr lang="en-US" sz="2800" b="1" dirty="0">
                <a:solidFill>
                  <a:schemeClr val="tx2"/>
                </a:solidFill>
                <a:latin typeface="Lato Light" panose="020F0502020204030203" pitchFamily="34" charset="0"/>
                <a:ea typeface="Lato Light" panose="020F0502020204030203" pitchFamily="34" charset="0"/>
                <a:cs typeface="Lato Light" panose="020F0502020204030203" pitchFamily="34" charset="0"/>
              </a:rPr>
              <a:t>Q&amp;A</a:t>
            </a:r>
          </a:p>
        </p:txBody>
      </p:sp>
      <p:sp>
        <p:nvSpPr>
          <p:cNvPr id="47" name="Freeform 1">
            <a:extLst>
              <a:ext uri="{FF2B5EF4-FFF2-40B4-BE49-F238E27FC236}">
                <a16:creationId xmlns:a16="http://schemas.microsoft.com/office/drawing/2014/main" id="{0398B312-F59F-C342-9AC3-44CD13E5EA71}"/>
              </a:ext>
            </a:extLst>
          </p:cNvPr>
          <p:cNvSpPr/>
          <p:nvPr/>
        </p:nvSpPr>
        <p:spPr>
          <a:xfrm>
            <a:off x="1128865" y="10543434"/>
            <a:ext cx="1544412" cy="1540774"/>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4800" u="none" strike="noStrike" kern="1200" dirty="0">
                <a:ln>
                  <a:noFill/>
                </a:ln>
                <a:solidFill>
                  <a:schemeClr val="bg1"/>
                </a:solidFill>
                <a:latin typeface="Roboto Medium" panose="02000000000000000000" pitchFamily="2" charset="0"/>
                <a:ea typeface="Roboto Medium" panose="02000000000000000000" pitchFamily="2" charset="0"/>
                <a:cs typeface="Arial Unicode MS" pitchFamily="2"/>
              </a:rPr>
              <a:t>3</a:t>
            </a:r>
          </a:p>
        </p:txBody>
      </p:sp>
      <p:sp>
        <p:nvSpPr>
          <p:cNvPr id="49" name="Freeform 1">
            <a:extLst>
              <a:ext uri="{FF2B5EF4-FFF2-40B4-BE49-F238E27FC236}">
                <a16:creationId xmlns:a16="http://schemas.microsoft.com/office/drawing/2014/main" id="{09F58FD0-3633-7549-BE7F-6A62AA31EB56}"/>
              </a:ext>
            </a:extLst>
          </p:cNvPr>
          <p:cNvSpPr/>
          <p:nvPr/>
        </p:nvSpPr>
        <p:spPr>
          <a:xfrm>
            <a:off x="12273115" y="10543434"/>
            <a:ext cx="1544412" cy="1540774"/>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accent6"/>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4800" u="none" strike="noStrike" kern="1200" dirty="0">
                <a:ln>
                  <a:noFill/>
                </a:ln>
                <a:solidFill>
                  <a:schemeClr val="bg1"/>
                </a:solidFill>
                <a:latin typeface="Roboto Medium" panose="02000000000000000000" pitchFamily="2" charset="0"/>
                <a:ea typeface="Roboto Medium" panose="02000000000000000000" pitchFamily="2" charset="0"/>
                <a:cs typeface="Arial Unicode MS" pitchFamily="2"/>
              </a:rPr>
              <a:t>6</a:t>
            </a:r>
          </a:p>
        </p:txBody>
      </p:sp>
    </p:spTree>
    <p:extLst>
      <p:ext uri="{BB962C8B-B14F-4D97-AF65-F5344CB8AC3E}">
        <p14:creationId xmlns:p14="http://schemas.microsoft.com/office/powerpoint/2010/main" val="3960630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38AFB-C72E-A435-A077-A8A47732F11C}"/>
            </a:ext>
          </a:extLst>
        </p:cNvPr>
        <p:cNvGrpSpPr/>
        <p:nvPr/>
      </p:nvGrpSpPr>
      <p:grpSpPr>
        <a:xfrm>
          <a:off x="0" y="0"/>
          <a:ext cx="0" cy="0"/>
          <a:chOff x="0" y="0"/>
          <a:chExt cx="0" cy="0"/>
        </a:xfrm>
      </p:grpSpPr>
      <p:sp>
        <p:nvSpPr>
          <p:cNvPr id="4" name="CuadroTexto 350">
            <a:extLst>
              <a:ext uri="{FF2B5EF4-FFF2-40B4-BE49-F238E27FC236}">
                <a16:creationId xmlns:a16="http://schemas.microsoft.com/office/drawing/2014/main" id="{98344835-DC52-0088-EB99-2C3518258806}"/>
              </a:ext>
            </a:extLst>
          </p:cNvPr>
          <p:cNvSpPr txBox="1"/>
          <p:nvPr/>
        </p:nvSpPr>
        <p:spPr>
          <a:xfrm>
            <a:off x="8813121" y="5534561"/>
            <a:ext cx="5261377" cy="1323439"/>
          </a:xfrm>
          <a:prstGeom prst="rect">
            <a:avLst/>
          </a:prstGeom>
          <a:noFill/>
        </p:spPr>
        <p:txBody>
          <a:bodyPr wrap="none" rtlCol="0">
            <a:spAutoFit/>
          </a:bodyPr>
          <a:lstStyle/>
          <a:p>
            <a:pPr algn="ctr"/>
            <a:r>
              <a:rPr lang="en-US" sz="8000" b="1" dirty="0">
                <a:solidFill>
                  <a:srgbClr val="FF0000"/>
                </a:solidFill>
                <a:latin typeface="Poppins" pitchFamily="2" charset="77"/>
                <a:ea typeface="Lato Heavy" charset="0"/>
                <a:cs typeface="Poppins" pitchFamily="2" charset="77"/>
              </a:rPr>
              <a:t>Appendix</a:t>
            </a:r>
          </a:p>
        </p:txBody>
      </p:sp>
    </p:spTree>
    <p:extLst>
      <p:ext uri="{BB962C8B-B14F-4D97-AF65-F5344CB8AC3E}">
        <p14:creationId xmlns:p14="http://schemas.microsoft.com/office/powerpoint/2010/main" val="139399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27476ab32b1_0_30"/>
          <p:cNvSpPr txBox="1">
            <a:spLocks noGrp="1"/>
          </p:cNvSpPr>
          <p:nvPr>
            <p:ph type="body" idx="1"/>
          </p:nvPr>
        </p:nvSpPr>
        <p:spPr>
          <a:xfrm>
            <a:off x="2960115" y="4356590"/>
            <a:ext cx="13875586" cy="4215702"/>
          </a:xfrm>
          <a:prstGeom prst="rect">
            <a:avLst/>
          </a:prstGeom>
          <a:noFill/>
          <a:ln>
            <a:noFill/>
          </a:ln>
        </p:spPr>
        <p:txBody>
          <a:bodyPr spcFirstLastPara="1" vert="horz" wrap="square" lIns="182802" tIns="91376" rIns="182802" bIns="91376" rtlCol="0" anchor="t" anchorCtr="0">
            <a:normAutofit/>
          </a:bodyPr>
          <a:lstStyle/>
          <a:p>
            <a:pPr marL="0" indent="0">
              <a:spcBef>
                <a:spcPts val="0"/>
              </a:spcBef>
            </a:pPr>
            <a:r>
              <a:rPr lang="en-US" dirty="0">
                <a:solidFill>
                  <a:srgbClr val="FF0000"/>
                </a:solidFill>
              </a:rPr>
              <a:t>How Does RAG Work?</a:t>
            </a:r>
          </a:p>
        </p:txBody>
      </p:sp>
    </p:spTree>
    <p:extLst>
      <p:ext uri="{BB962C8B-B14F-4D97-AF65-F5344CB8AC3E}">
        <p14:creationId xmlns:p14="http://schemas.microsoft.com/office/powerpoint/2010/main" val="337208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27476ab32b1_0_39"/>
          <p:cNvSpPr txBox="1">
            <a:spLocks noGrp="1"/>
          </p:cNvSpPr>
          <p:nvPr>
            <p:ph type="title"/>
          </p:nvPr>
        </p:nvSpPr>
        <p:spPr>
          <a:xfrm>
            <a:off x="1675961" y="812467"/>
            <a:ext cx="20580639" cy="1077319"/>
          </a:xfrm>
          <a:prstGeom prst="rect">
            <a:avLst/>
          </a:prstGeom>
          <a:noFill/>
          <a:ln>
            <a:noFill/>
          </a:ln>
        </p:spPr>
        <p:txBody>
          <a:bodyPr spcFirstLastPara="1" vert="horz" wrap="square" lIns="182802" tIns="91376" rIns="182802" bIns="91376" rtlCol="0" anchor="t" anchorCtr="0">
            <a:noAutofit/>
          </a:bodyPr>
          <a:lstStyle/>
          <a:p>
            <a:r>
              <a:rPr lang="en-US" sz="8000" dirty="0">
                <a:solidFill>
                  <a:schemeClr val="tx2"/>
                </a:solidFill>
                <a:latin typeface="Poppins" panose="00000500000000000000" pitchFamily="2" charset="0"/>
                <a:cs typeface="Poppins" panose="00000500000000000000" pitchFamily="2" charset="0"/>
              </a:rPr>
              <a:t>Overview</a:t>
            </a:r>
          </a:p>
        </p:txBody>
      </p:sp>
      <p:sp>
        <p:nvSpPr>
          <p:cNvPr id="348" name="Google Shape;348;g27476ab32b1_0_39"/>
          <p:cNvSpPr txBox="1">
            <a:spLocks noGrp="1"/>
          </p:cNvSpPr>
          <p:nvPr>
            <p:ph type="body" idx="1"/>
          </p:nvPr>
        </p:nvSpPr>
        <p:spPr>
          <a:xfrm>
            <a:off x="1676372" y="2427128"/>
            <a:ext cx="21550205" cy="9253790"/>
          </a:xfrm>
          <a:prstGeom prst="rect">
            <a:avLst/>
          </a:prstGeom>
          <a:noFill/>
          <a:ln>
            <a:noFill/>
          </a:ln>
        </p:spPr>
        <p:txBody>
          <a:bodyPr spcFirstLastPara="1" vert="horz" wrap="square" lIns="182802" tIns="91376" rIns="182802" bIns="91376" rtlCol="0" anchor="t" anchorCtr="0">
            <a:normAutofit/>
          </a:bodyPr>
          <a:lstStyle/>
          <a:p>
            <a:pPr marL="685629">
              <a:lnSpc>
                <a:spcPct val="115000"/>
              </a:lnSpc>
              <a:spcBef>
                <a:spcPts val="2999"/>
              </a:spcBef>
              <a:buFont typeface="Arial"/>
              <a:buChar char="•"/>
            </a:pPr>
            <a:endParaRPr lang="en-US" sz="2799" dirty="0">
              <a:solidFill>
                <a:schemeClr val="tx1"/>
              </a:solidFill>
              <a:highlight>
                <a:srgbClr val="FFFFFF"/>
              </a:highlight>
            </a:endParaRPr>
          </a:p>
          <a:p>
            <a:pPr marL="685629">
              <a:lnSpc>
                <a:spcPct val="114999"/>
              </a:lnSpc>
              <a:spcBef>
                <a:spcPts val="2999"/>
              </a:spcBef>
              <a:buFont typeface="Arial"/>
              <a:buChar char="•"/>
            </a:pPr>
            <a:r>
              <a:rPr lang="en-US" sz="2799" dirty="0">
                <a:solidFill>
                  <a:schemeClr val="tx1"/>
                </a:solidFill>
                <a:highlight>
                  <a:srgbClr val="FFFFFF"/>
                </a:highlight>
              </a:rPr>
              <a:t>Retrieval Augmented Generation (RAG) can be likened to a detective and storyteller duo. Imagine you are trying to solve a complex mystery. The detective's role is to gather clues, evidence, and historical records related to the case.</a:t>
            </a:r>
            <a:endParaRPr lang="en-US" sz="2799" dirty="0">
              <a:solidFill>
                <a:schemeClr val="tx1"/>
              </a:solidFill>
            </a:endParaRPr>
          </a:p>
          <a:p>
            <a:pPr marL="685629">
              <a:lnSpc>
                <a:spcPct val="114999"/>
              </a:lnSpc>
              <a:spcBef>
                <a:spcPts val="2999"/>
              </a:spcBef>
              <a:buFont typeface="Arial"/>
              <a:buChar char="•"/>
            </a:pPr>
            <a:r>
              <a:rPr lang="en-US" sz="2799" dirty="0">
                <a:solidFill>
                  <a:schemeClr val="tx1"/>
                </a:solidFill>
                <a:highlight>
                  <a:srgbClr val="FFFFFF"/>
                </a:highlight>
              </a:rPr>
              <a:t>Once the detective has compiled this information, the storyteller designs a compelling narrative that weaves together the facts and presents a coherent story. In the context of AI, RAG operates similarly. </a:t>
            </a:r>
          </a:p>
          <a:p>
            <a:pPr marL="685629">
              <a:lnSpc>
                <a:spcPct val="114999"/>
              </a:lnSpc>
              <a:spcBef>
                <a:spcPts val="2999"/>
              </a:spcBef>
              <a:buFont typeface="Arial"/>
              <a:buChar char="•"/>
            </a:pPr>
            <a:r>
              <a:rPr lang="en-US" sz="2799" dirty="0">
                <a:solidFill>
                  <a:schemeClr val="tx1"/>
                </a:solidFill>
                <a:highlight>
                  <a:srgbClr val="FFFFFF"/>
                </a:highlight>
              </a:rPr>
              <a:t>The </a:t>
            </a:r>
            <a:r>
              <a:rPr lang="en-US" sz="2799" b="1" dirty="0">
                <a:solidFill>
                  <a:schemeClr val="tx1"/>
                </a:solidFill>
                <a:highlight>
                  <a:srgbClr val="FFFFFF"/>
                </a:highlight>
              </a:rPr>
              <a:t>Retriever Component</a:t>
            </a:r>
            <a:r>
              <a:rPr lang="en-US" sz="2799" dirty="0">
                <a:solidFill>
                  <a:schemeClr val="tx1"/>
                </a:solidFill>
                <a:highlight>
                  <a:srgbClr val="FFFFFF"/>
                </a:highlight>
              </a:rPr>
              <a:t> acts as the detective, scouring databases, documents, and knowledge sources for relevant information and evidence. It compiles a comprehensive set of facts and data points.</a:t>
            </a:r>
            <a:endParaRPr lang="en-US" sz="2799" dirty="0">
              <a:solidFill>
                <a:schemeClr val="tx1"/>
              </a:solidFill>
            </a:endParaRPr>
          </a:p>
          <a:p>
            <a:pPr marL="685629">
              <a:lnSpc>
                <a:spcPct val="114999"/>
              </a:lnSpc>
              <a:spcBef>
                <a:spcPts val="2999"/>
              </a:spcBef>
              <a:buFont typeface="Arial"/>
              <a:buChar char="•"/>
            </a:pPr>
            <a:r>
              <a:rPr lang="en-US" sz="2799" dirty="0">
                <a:solidFill>
                  <a:schemeClr val="tx1"/>
                </a:solidFill>
                <a:highlight>
                  <a:srgbClr val="FFFFFF"/>
                </a:highlight>
              </a:rPr>
              <a:t>The </a:t>
            </a:r>
            <a:r>
              <a:rPr lang="en-US" sz="2799" b="1" dirty="0">
                <a:solidFill>
                  <a:schemeClr val="tx1"/>
                </a:solidFill>
                <a:highlight>
                  <a:srgbClr val="FFFFFF"/>
                </a:highlight>
              </a:rPr>
              <a:t>Generator Component</a:t>
            </a:r>
            <a:r>
              <a:rPr lang="en-US" sz="2799" dirty="0">
                <a:solidFill>
                  <a:schemeClr val="tx1"/>
                </a:solidFill>
                <a:highlight>
                  <a:srgbClr val="FFFFFF"/>
                </a:highlight>
              </a:rPr>
              <a:t> assumes the role of the storyteller.  Taking the collected information and transforming it into a coherent and engaging narrative, presenting a clear and detailed account of the mystery, much like a detective novel author.</a:t>
            </a:r>
            <a:endParaRPr lang="en-US" sz="2799" dirty="0">
              <a:solidFill>
                <a:schemeClr val="tx1"/>
              </a:solidFill>
            </a:endParaRPr>
          </a:p>
          <a:p>
            <a:pPr marL="1485529" indent="-571357">
              <a:lnSpc>
                <a:spcPct val="115000"/>
              </a:lnSpc>
              <a:spcBef>
                <a:spcPts val="0"/>
              </a:spcBef>
              <a:buFont typeface="Arial"/>
              <a:buChar char="•"/>
            </a:pPr>
            <a:endParaRPr lang="en-US" sz="2799" dirty="0">
              <a:solidFill>
                <a:srgbClr val="28292B"/>
              </a:solidFill>
              <a:highlight>
                <a:srgbClr val="FFFFFF"/>
              </a:highlight>
            </a:endParaRPr>
          </a:p>
          <a:p>
            <a:pPr marL="0" indent="0" algn="just">
              <a:buNone/>
            </a:pPr>
            <a:endParaRPr lang="en-US" sz="2799" dirty="0">
              <a:solidFill>
                <a:srgbClr val="000000"/>
              </a:solidFill>
            </a:endParaRPr>
          </a:p>
          <a:p>
            <a:pPr marL="0" indent="0" algn="just">
              <a:buNone/>
            </a:pPr>
            <a:r>
              <a:rPr lang="en-US" sz="2799" dirty="0">
                <a:solidFill>
                  <a:srgbClr val="000000"/>
                </a:solidFill>
              </a:rPr>
              <a:t>This analogy illustrates how RAG combines the investigative power of retrieval with the creative skills of text generation to produce informative and engaging content, just as our detective and storyteller work together to unravel and present a compelling mystery.</a:t>
            </a:r>
            <a:endParaRPr lang="en-US" sz="2799" b="1" dirty="0">
              <a:solidFill>
                <a:srgbClr val="000000"/>
              </a:solidFill>
            </a:endParaRPr>
          </a:p>
          <a:p>
            <a:pPr marL="457086" indent="-228543">
              <a:spcBef>
                <a:spcPts val="0"/>
              </a:spcBef>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1675962" y="812467"/>
            <a:ext cx="20580669" cy="1077111"/>
          </a:xfrm>
          <a:prstGeom prst="rect">
            <a:avLst/>
          </a:prstGeom>
          <a:noFill/>
          <a:ln>
            <a:noFill/>
          </a:ln>
        </p:spPr>
        <p:txBody>
          <a:bodyPr spcFirstLastPara="1" vert="horz" wrap="square" lIns="182802" tIns="91376" rIns="182802" bIns="91376" rtlCol="0" anchor="t" anchorCtr="0">
            <a:noAutofit/>
          </a:bodyPr>
          <a:lstStyle/>
          <a:p>
            <a:r>
              <a:rPr lang="en-US" sz="8000" dirty="0">
                <a:solidFill>
                  <a:schemeClr val="tx2"/>
                </a:solidFill>
                <a:latin typeface="Poppins" panose="00000500000000000000" pitchFamily="2" charset="0"/>
                <a:cs typeface="Poppins" panose="00000500000000000000" pitchFamily="2" charset="0"/>
              </a:rPr>
              <a:t>RAG Components</a:t>
            </a:r>
          </a:p>
          <a:p>
            <a:endParaRPr lang="en-US" sz="8000" dirty="0">
              <a:solidFill>
                <a:schemeClr val="tx2"/>
              </a:solidFill>
              <a:latin typeface="Poppins" panose="00000500000000000000" pitchFamily="2" charset="0"/>
              <a:cs typeface="Poppins" panose="00000500000000000000" pitchFamily="2" charset="0"/>
            </a:endParaRPr>
          </a:p>
        </p:txBody>
      </p:sp>
      <p:sp>
        <p:nvSpPr>
          <p:cNvPr id="330" name="Google Shape;330;p5"/>
          <p:cNvSpPr txBox="1">
            <a:spLocks noGrp="1"/>
          </p:cNvSpPr>
          <p:nvPr>
            <p:ph type="body" idx="1"/>
          </p:nvPr>
        </p:nvSpPr>
        <p:spPr>
          <a:xfrm>
            <a:off x="2048888" y="2409828"/>
            <a:ext cx="20580639" cy="11059537"/>
          </a:xfrm>
          <a:prstGeom prst="rect">
            <a:avLst/>
          </a:prstGeom>
          <a:noFill/>
          <a:ln>
            <a:noFill/>
          </a:ln>
        </p:spPr>
        <p:txBody>
          <a:bodyPr spcFirstLastPara="1" vert="horz" wrap="square" lIns="182802" tIns="91376" rIns="182802" bIns="91376" rtlCol="0" anchor="t" anchorCtr="0">
            <a:normAutofit/>
          </a:bodyPr>
          <a:lstStyle/>
          <a:p>
            <a:pPr indent="-634841" algn="just">
              <a:lnSpc>
                <a:spcPct val="114999"/>
              </a:lnSpc>
              <a:spcBef>
                <a:spcPts val="2999"/>
              </a:spcBef>
              <a:buFont typeface="Arial"/>
              <a:buChar char="•"/>
            </a:pPr>
            <a:r>
              <a:rPr lang="en-US" sz="2799">
                <a:solidFill>
                  <a:srgbClr val="333333"/>
                </a:solidFill>
                <a:highlight>
                  <a:srgbClr val="FFFFFF"/>
                </a:highlight>
              </a:rPr>
              <a:t>RAG is an AI framework that allows a generative AI model to access external information not included in its training data or model parameters to enhance its responses to prompts.</a:t>
            </a:r>
            <a:endParaRPr lang="en-US"/>
          </a:p>
          <a:p>
            <a:pPr algn="just">
              <a:buClr>
                <a:srgbClr val="D6001C"/>
              </a:buClr>
            </a:pPr>
            <a:r>
              <a:rPr lang="en-US" sz="2799">
                <a:solidFill>
                  <a:srgbClr val="333333"/>
                </a:solidFill>
                <a:highlight>
                  <a:srgbClr val="FFFFFF"/>
                </a:highlight>
                <a:ea typeface="Roboto"/>
              </a:rPr>
              <a:t>RAG seeks to combine the strengths of both retrieval-based and generative methods.</a:t>
            </a:r>
          </a:p>
          <a:p>
            <a:pPr algn="just">
              <a:buClr>
                <a:srgbClr val="D6001C"/>
              </a:buClr>
            </a:pPr>
            <a:r>
              <a:rPr lang="en-US" sz="2799">
                <a:solidFill>
                  <a:srgbClr val="333333"/>
                </a:solidFill>
                <a:highlight>
                  <a:srgbClr val="FFFFFF"/>
                </a:highlight>
                <a:ea typeface="Roboto"/>
              </a:rPr>
              <a:t>It typically involves using a retriever component to fetch relevant passages or documents from a large corpus of knowledge.</a:t>
            </a:r>
            <a:endParaRPr lang="en-US"/>
          </a:p>
          <a:p>
            <a:pPr indent="-634841" algn="just">
              <a:lnSpc>
                <a:spcPct val="114999"/>
              </a:lnSpc>
              <a:spcBef>
                <a:spcPts val="2999"/>
              </a:spcBef>
              <a:buClr>
                <a:srgbClr val="D6001C"/>
              </a:buClr>
              <a:buFont typeface="Arial"/>
              <a:buChar char="•"/>
            </a:pPr>
            <a:r>
              <a:rPr lang="en-US" sz="2799">
                <a:solidFill>
                  <a:srgbClr val="333333"/>
                </a:solidFill>
                <a:highlight>
                  <a:srgbClr val="FFFFFF"/>
                </a:highlight>
                <a:ea typeface="Roboto"/>
              </a:rPr>
              <a:t>The retrieved information is then used to augment the generative model’s understanding and improve the quality of generated responses.</a:t>
            </a:r>
            <a:endParaRPr lang="en-US"/>
          </a:p>
          <a:p>
            <a:pPr marL="279330" indent="0" algn="just">
              <a:lnSpc>
                <a:spcPct val="114999"/>
              </a:lnSpc>
              <a:spcBef>
                <a:spcPts val="2999"/>
              </a:spcBef>
              <a:buClr>
                <a:srgbClr val="D6001C"/>
              </a:buClr>
              <a:buNone/>
            </a:pPr>
            <a:r>
              <a:rPr lang="en-US" sz="3199" b="1">
                <a:solidFill>
                  <a:srgbClr val="333333"/>
                </a:solidFill>
                <a:highlight>
                  <a:srgbClr val="FFFFFF"/>
                </a:highlight>
                <a:ea typeface="Roboto"/>
              </a:rPr>
              <a:t>RAG Components </a:t>
            </a:r>
            <a:endParaRPr lang="en-US" sz="2799" b="1">
              <a:solidFill>
                <a:srgbClr val="333333"/>
              </a:solidFill>
              <a:highlight>
                <a:srgbClr val="FFFFFF"/>
              </a:highlight>
              <a:ea typeface="Roboto"/>
            </a:endParaRPr>
          </a:p>
          <a:p>
            <a:pPr indent="-634841" algn="just">
              <a:lnSpc>
                <a:spcPct val="114999"/>
              </a:lnSpc>
              <a:spcBef>
                <a:spcPts val="2999"/>
              </a:spcBef>
              <a:buClr>
                <a:srgbClr val="D6001C"/>
              </a:buClr>
              <a:buFont typeface="Arial"/>
              <a:buChar char="•"/>
            </a:pPr>
            <a:r>
              <a:rPr lang="en-US" sz="2799" b="1">
                <a:solidFill>
                  <a:srgbClr val="333333"/>
                </a:solidFill>
                <a:highlight>
                  <a:srgbClr val="FFFFFF"/>
                </a:highlight>
                <a:ea typeface="Roboto"/>
              </a:rPr>
              <a:t>Retriever</a:t>
            </a:r>
            <a:endParaRPr lang="en-US" b="1"/>
          </a:p>
          <a:p>
            <a:pPr algn="just">
              <a:buClr>
                <a:srgbClr val="D6001C"/>
              </a:buClr>
            </a:pPr>
            <a:r>
              <a:rPr lang="en-US" sz="2799" b="1">
                <a:solidFill>
                  <a:srgbClr val="333333"/>
                </a:solidFill>
                <a:highlight>
                  <a:srgbClr val="FFFFFF"/>
                </a:highlight>
                <a:ea typeface="Roboto"/>
              </a:rPr>
              <a:t>Ranker</a:t>
            </a:r>
            <a:endParaRPr lang="en-US" b="1"/>
          </a:p>
          <a:p>
            <a:pPr algn="just">
              <a:buClr>
                <a:srgbClr val="D6001C"/>
              </a:buClr>
            </a:pPr>
            <a:r>
              <a:rPr lang="en-US" sz="2799" b="1">
                <a:solidFill>
                  <a:srgbClr val="333333"/>
                </a:solidFill>
                <a:highlight>
                  <a:srgbClr val="FFFFFF"/>
                </a:highlight>
                <a:ea typeface="Roboto"/>
              </a:rPr>
              <a:t>Generator</a:t>
            </a:r>
            <a:endParaRPr lang="en-US" b="1"/>
          </a:p>
          <a:p>
            <a:pPr algn="just">
              <a:buClr>
                <a:srgbClr val="D6001C"/>
              </a:buClr>
            </a:pPr>
            <a:r>
              <a:rPr lang="en-US" sz="2799" b="1">
                <a:solidFill>
                  <a:srgbClr val="333333"/>
                </a:solidFill>
                <a:highlight>
                  <a:srgbClr val="FFFFFF"/>
                </a:highlight>
                <a:ea typeface="Roboto"/>
              </a:rPr>
              <a:t>External Data</a:t>
            </a:r>
          </a:p>
          <a:p>
            <a:pPr algn="just">
              <a:buClr>
                <a:srgbClr val="D6001C"/>
              </a:buClr>
            </a:pPr>
            <a:endParaRPr lang="en-US" sz="2799" b="1">
              <a:solidFill>
                <a:srgbClr val="333333"/>
              </a:solidFill>
              <a:highlight>
                <a:srgbClr val="FFFFFF"/>
              </a:highlight>
              <a:ea typeface="Roboto"/>
            </a:endParaRPr>
          </a:p>
          <a:p>
            <a:pPr marL="228543" indent="0" algn="just">
              <a:buClr>
                <a:srgbClr val="D6001C"/>
              </a:buClr>
              <a:buNone/>
            </a:pPr>
            <a:r>
              <a:rPr lang="en-US" sz="2799" b="1">
                <a:solidFill>
                  <a:srgbClr val="333333"/>
                </a:solidFill>
                <a:highlight>
                  <a:srgbClr val="FFFFFF"/>
                </a:highlight>
                <a:ea typeface="Roboto"/>
              </a:rPr>
              <a:t>What is a Prompt.</a:t>
            </a:r>
          </a:p>
          <a:p>
            <a:pPr marL="279330" indent="0" algn="just">
              <a:lnSpc>
                <a:spcPct val="114999"/>
              </a:lnSpc>
              <a:spcBef>
                <a:spcPts val="2999"/>
              </a:spcBef>
              <a:buClr>
                <a:srgbClr val="D6001C"/>
              </a:buClr>
              <a:buNone/>
            </a:pPr>
            <a:r>
              <a:rPr lang="en-US" sz="2799">
                <a:solidFill>
                  <a:srgbClr val="333333"/>
                </a:solidFill>
                <a:highlight>
                  <a:srgbClr val="FFFFFF"/>
                </a:highlight>
                <a:ea typeface="Roboto"/>
              </a:rPr>
              <a:t>A prompt is the input provided by the user to generate a response. It could be a question, a statement, or any text that serves as the starting point for the model to generate a relevant and coherent continuation</a:t>
            </a:r>
          </a:p>
          <a:p>
            <a:pPr indent="-634841" algn="just">
              <a:lnSpc>
                <a:spcPct val="114999"/>
              </a:lnSpc>
              <a:spcBef>
                <a:spcPts val="2999"/>
              </a:spcBef>
              <a:buClr>
                <a:srgbClr val="D6001C"/>
              </a:buClr>
              <a:buFont typeface="Arial"/>
              <a:buChar char="•"/>
            </a:pPr>
            <a:endParaRPr lang="en-US" sz="2799">
              <a:solidFill>
                <a:srgbClr val="333333"/>
              </a:solidFill>
              <a:highlight>
                <a:srgbClr val="FFFFFF"/>
              </a:highlight>
              <a:ea typeface="Roboto"/>
            </a:endParaRPr>
          </a:p>
          <a:p>
            <a:pPr indent="-634841" algn="just">
              <a:lnSpc>
                <a:spcPct val="114999"/>
              </a:lnSpc>
              <a:spcBef>
                <a:spcPts val="2999"/>
              </a:spcBef>
              <a:buClr>
                <a:srgbClr val="28292B"/>
              </a:buClr>
              <a:buSzPts val="1400"/>
              <a:buFont typeface="Arial"/>
              <a:buChar char="•"/>
            </a:pPr>
            <a:endParaRPr lang="en-US" sz="2799">
              <a:solidFill>
                <a:srgbClr val="333333"/>
              </a:solidFill>
              <a:highlight>
                <a:srgbClr val="FFFFFF"/>
              </a:highlight>
              <a:ea typeface="Roboto"/>
            </a:endParaRPr>
          </a:p>
          <a:p>
            <a:pPr marL="279330" indent="0" algn="just">
              <a:lnSpc>
                <a:spcPct val="115000"/>
              </a:lnSpc>
              <a:spcBef>
                <a:spcPts val="2999"/>
              </a:spcBef>
              <a:buClr>
                <a:srgbClr val="28292B"/>
              </a:buClr>
              <a:buSzPts val="1400"/>
              <a:buNone/>
            </a:pPr>
            <a:endParaRPr lang="en-US" sz="2799">
              <a:solidFill>
                <a:srgbClr val="28292B"/>
              </a:solidFill>
              <a:highlight>
                <a:srgbClr val="FFFFFF"/>
              </a:highlight>
              <a:ea typeface="Roboto"/>
            </a:endParaRPr>
          </a:p>
          <a:p>
            <a:pPr marL="253937" indent="0" algn="just">
              <a:lnSpc>
                <a:spcPct val="115000"/>
              </a:lnSpc>
              <a:spcBef>
                <a:spcPts val="0"/>
              </a:spcBef>
              <a:buClr>
                <a:srgbClr val="28292B"/>
              </a:buClr>
              <a:buSzPts val="1600"/>
              <a:buNone/>
            </a:pPr>
            <a:endParaRPr lang="en-US" sz="2799">
              <a:solidFill>
                <a:srgbClr val="202124"/>
              </a:solidFill>
              <a:highlight>
                <a:srgbClr val="FFFFFF"/>
              </a:highlight>
              <a:latin typeface="Roboto"/>
              <a:ea typeface="Roboto"/>
              <a:cs typeface="Roboto"/>
            </a:endParaRPr>
          </a:p>
          <a:p>
            <a:pPr marL="457086" indent="-228543">
              <a:spcBef>
                <a:spcPts val="0"/>
              </a:spcBef>
              <a:buClr>
                <a:srgbClr val="D6001C"/>
              </a:buClr>
              <a:buNone/>
            </a:pPr>
            <a:endParaRPr lang="en-GB">
              <a:solidFill>
                <a:srgbClr val="3C3E41"/>
              </a:solidFill>
              <a:ea typeface="Roboto"/>
            </a:endParaRPr>
          </a:p>
        </p:txBody>
      </p:sp>
    </p:spTree>
    <p:extLst>
      <p:ext uri="{BB962C8B-B14F-4D97-AF65-F5344CB8AC3E}">
        <p14:creationId xmlns:p14="http://schemas.microsoft.com/office/powerpoint/2010/main" val="4088423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1675962" y="860836"/>
            <a:ext cx="20580669" cy="1077111"/>
          </a:xfrm>
          <a:prstGeom prst="rect">
            <a:avLst/>
          </a:prstGeom>
          <a:noFill/>
          <a:ln>
            <a:noFill/>
          </a:ln>
        </p:spPr>
        <p:txBody>
          <a:bodyPr spcFirstLastPara="1" vert="horz" wrap="square" lIns="182802" tIns="91376" rIns="182802" bIns="91376" rtlCol="0" anchor="t" anchorCtr="0">
            <a:noAutofit/>
          </a:bodyPr>
          <a:lstStyle/>
          <a:p>
            <a:r>
              <a:rPr lang="en-US" sz="8000" dirty="0">
                <a:solidFill>
                  <a:schemeClr val="tx2"/>
                </a:solidFill>
                <a:latin typeface="Poppins" panose="00000500000000000000" pitchFamily="2" charset="0"/>
                <a:cs typeface="Poppins" panose="00000500000000000000" pitchFamily="2" charset="0"/>
              </a:rPr>
              <a:t>RAG Components</a:t>
            </a:r>
          </a:p>
          <a:p>
            <a:endParaRPr lang="en-US" sz="8000" dirty="0">
              <a:solidFill>
                <a:schemeClr val="tx2"/>
              </a:solidFill>
              <a:latin typeface="Poppins" panose="00000500000000000000" pitchFamily="2" charset="0"/>
              <a:cs typeface="Poppins" panose="00000500000000000000" pitchFamily="2" charset="0"/>
            </a:endParaRPr>
          </a:p>
        </p:txBody>
      </p:sp>
      <p:sp>
        <p:nvSpPr>
          <p:cNvPr id="330" name="Google Shape;330;p5"/>
          <p:cNvSpPr txBox="1">
            <a:spLocks noGrp="1"/>
          </p:cNvSpPr>
          <p:nvPr>
            <p:ph type="body" idx="1"/>
          </p:nvPr>
        </p:nvSpPr>
        <p:spPr>
          <a:xfrm>
            <a:off x="1531260" y="2233628"/>
            <a:ext cx="21306164" cy="11325564"/>
          </a:xfrm>
          <a:prstGeom prst="rect">
            <a:avLst/>
          </a:prstGeom>
          <a:noFill/>
          <a:ln>
            <a:noFill/>
          </a:ln>
        </p:spPr>
        <p:txBody>
          <a:bodyPr spcFirstLastPara="1" vert="horz" wrap="square" lIns="182802" tIns="91376" rIns="182802" bIns="91376" rtlCol="0" anchor="t" anchorCtr="0">
            <a:normAutofit/>
          </a:bodyPr>
          <a:lstStyle/>
          <a:p>
            <a:pPr algn="just">
              <a:buNone/>
            </a:pPr>
            <a:r>
              <a:rPr lang="en-US" sz="2799" dirty="0">
                <a:solidFill>
                  <a:srgbClr val="333333"/>
                </a:solidFill>
              </a:rPr>
              <a:t>Let's understand each component in detail</a:t>
            </a:r>
            <a:endParaRPr lang="en-US" dirty="0">
              <a:solidFill>
                <a:srgbClr val="3C3E41"/>
              </a:solidFill>
            </a:endParaRPr>
          </a:p>
          <a:p>
            <a:pPr algn="just">
              <a:buNone/>
            </a:pPr>
            <a:r>
              <a:rPr lang="en-US" sz="3199" b="1" dirty="0">
                <a:solidFill>
                  <a:srgbClr val="333333"/>
                </a:solidFill>
              </a:rPr>
              <a:t>External data</a:t>
            </a:r>
            <a:endParaRPr lang="en-US" sz="3199" dirty="0"/>
          </a:p>
          <a:p>
            <a:pPr algn="just">
              <a:buNone/>
            </a:pPr>
            <a:r>
              <a:rPr lang="en-US" sz="2799" dirty="0">
                <a:solidFill>
                  <a:srgbClr val="333333"/>
                </a:solidFill>
              </a:rPr>
              <a:t>The new data outside of the LLM's original training data set is called external data. It can come from multiple data sources,</a:t>
            </a:r>
          </a:p>
          <a:p>
            <a:pPr algn="just">
              <a:buNone/>
            </a:pPr>
            <a:r>
              <a:rPr lang="en-US" sz="2799" dirty="0">
                <a:solidFill>
                  <a:srgbClr val="333333"/>
                </a:solidFill>
              </a:rPr>
              <a:t>such as a APIs, databases, or document repositories. The data may exist in various formats like files, database records, or</a:t>
            </a:r>
          </a:p>
          <a:p>
            <a:pPr algn="just">
              <a:buNone/>
            </a:pPr>
            <a:r>
              <a:rPr lang="en-US" sz="2799" dirty="0">
                <a:solidFill>
                  <a:srgbClr val="333333"/>
                </a:solidFill>
              </a:rPr>
              <a:t>long-form text.</a:t>
            </a:r>
            <a:endParaRPr lang="en-US" dirty="0"/>
          </a:p>
          <a:p>
            <a:pPr algn="just">
              <a:buClr>
                <a:srgbClr val="D6001C"/>
              </a:buClr>
              <a:buNone/>
            </a:pPr>
            <a:endParaRPr lang="en-US" sz="2799" b="1">
              <a:solidFill>
                <a:srgbClr val="333333"/>
              </a:solidFill>
              <a:ea typeface="Roboto"/>
            </a:endParaRPr>
          </a:p>
          <a:p>
            <a:pPr algn="just">
              <a:buNone/>
            </a:pPr>
            <a:r>
              <a:rPr lang="en-US" sz="3199" b="1" dirty="0">
                <a:solidFill>
                  <a:srgbClr val="232F3E"/>
                </a:solidFill>
              </a:rPr>
              <a:t>Vector embeddings</a:t>
            </a:r>
            <a:endParaRPr lang="en-US" sz="3199" b="1" dirty="0"/>
          </a:p>
          <a:p>
            <a:pPr algn="just"/>
            <a:r>
              <a:rPr lang="en-US" sz="2799" dirty="0">
                <a:solidFill>
                  <a:srgbClr val="333333"/>
                </a:solidFill>
                <a:highlight>
                  <a:srgbClr val="FFFFFF"/>
                </a:highlight>
                <a:ea typeface="Roboto"/>
              </a:rPr>
              <a:t>ML models cannot interpret information intelligibly in their raw format and require numerical data as input. They use neural network embeddings to convert real-word information into numerical representations called vectors.</a:t>
            </a:r>
          </a:p>
          <a:p>
            <a:pPr marL="228543" indent="0" algn="just">
              <a:buNone/>
            </a:pPr>
            <a:endParaRPr lang="en-US" sz="2799">
              <a:solidFill>
                <a:srgbClr val="333333"/>
              </a:solidFill>
              <a:highlight>
                <a:srgbClr val="FFFFFF"/>
              </a:highlight>
              <a:ea typeface="Roboto"/>
            </a:endParaRPr>
          </a:p>
          <a:p>
            <a:pPr algn="just"/>
            <a:r>
              <a:rPr lang="en-US" sz="2799" dirty="0">
                <a:solidFill>
                  <a:schemeClr val="tx1"/>
                </a:solidFill>
                <a:highlight>
                  <a:srgbClr val="FFFFFF"/>
                </a:highlight>
                <a:ea typeface="Roboto"/>
              </a:rPr>
              <a:t>Vectors are numerical values that represent information in a multi-dimensional space</a:t>
            </a:r>
          </a:p>
          <a:p>
            <a:pPr algn="just">
              <a:buClr>
                <a:srgbClr val="D6001C"/>
              </a:buClr>
            </a:pPr>
            <a:r>
              <a:rPr lang="en-US" sz="2799" dirty="0">
                <a:solidFill>
                  <a:srgbClr val="333333"/>
                </a:solidFill>
                <a:highlight>
                  <a:srgbClr val="FFFFFF"/>
                </a:highlight>
                <a:ea typeface="Roboto"/>
              </a:rPr>
              <a:t> Embedding vectors encode non-numerical data into a series of values that ML models can understand and relate. Example: </a:t>
            </a:r>
            <a:endParaRPr lang="en-US" sz="2799" dirty="0">
              <a:solidFill>
                <a:schemeClr val="tx1"/>
              </a:solidFill>
              <a:highlight>
                <a:srgbClr val="FFFFFF"/>
              </a:highlight>
              <a:ea typeface="Roboto"/>
            </a:endParaRPr>
          </a:p>
          <a:p>
            <a:pPr marL="228543" indent="0" algn="just">
              <a:buClr>
                <a:srgbClr val="D6001C"/>
              </a:buClr>
              <a:buNone/>
            </a:pPr>
            <a:r>
              <a:rPr lang="en-US" sz="2599" i="1" dirty="0">
                <a:solidFill>
                  <a:srgbClr val="333333"/>
                </a:solidFill>
                <a:highlight>
                  <a:srgbClr val="FFFFFF"/>
                </a:highlight>
                <a:ea typeface="Roboto"/>
              </a:rPr>
              <a:t>  The Conference (Horror, 2023, Movie)   </a:t>
            </a:r>
            <a:r>
              <a:rPr lang="en-US" sz="2599" b="1" i="1" dirty="0">
                <a:solidFill>
                  <a:srgbClr val="333333"/>
                </a:solidFill>
                <a:highlight>
                  <a:srgbClr val="FFFFFF"/>
                </a:highlight>
                <a:ea typeface="Roboto"/>
              </a:rPr>
              <a:t>           </a:t>
            </a:r>
            <a:r>
              <a:rPr lang="en-US" sz="2599" i="1" dirty="0">
                <a:solidFill>
                  <a:srgbClr val="333333"/>
                </a:solidFill>
                <a:highlight>
                  <a:srgbClr val="FFFFFF"/>
                </a:highlight>
                <a:ea typeface="Roboto"/>
              </a:rPr>
              <a:t>The Conference (1.2, 2023, 20.0)</a:t>
            </a:r>
            <a:endParaRPr lang="en-US" sz="2599" b="1" dirty="0">
              <a:solidFill>
                <a:srgbClr val="28292B"/>
              </a:solidFill>
              <a:highlight>
                <a:srgbClr val="FFFFFF"/>
              </a:highlight>
              <a:ea typeface="Roboto"/>
            </a:endParaRPr>
          </a:p>
          <a:p>
            <a:pPr marL="228543" indent="0" algn="just">
              <a:buNone/>
            </a:pPr>
            <a:r>
              <a:rPr lang="en-US" sz="2599" i="1" dirty="0">
                <a:solidFill>
                  <a:srgbClr val="333333"/>
                </a:solidFill>
                <a:highlight>
                  <a:srgbClr val="FFFFFF"/>
                </a:highlight>
                <a:ea typeface="Roboto"/>
              </a:rPr>
              <a:t>  </a:t>
            </a:r>
            <a:r>
              <a:rPr lang="en-US" sz="2599" i="1" dirty="0">
                <a:solidFill>
                  <a:schemeClr val="tx1"/>
                </a:solidFill>
                <a:highlight>
                  <a:srgbClr val="FFFFFF"/>
                </a:highlight>
                <a:ea typeface="Roboto"/>
              </a:rPr>
              <a:t>Tales from the Crypt (Horror, 1989, TV Show, Season 7)   </a:t>
            </a:r>
            <a:r>
              <a:rPr lang="en-US" sz="2599" b="1" i="1" dirty="0">
                <a:solidFill>
                  <a:schemeClr val="tx1"/>
                </a:solidFill>
                <a:highlight>
                  <a:srgbClr val="FFFFFF"/>
                </a:highlight>
                <a:ea typeface="Roboto"/>
              </a:rPr>
              <a:t>           </a:t>
            </a:r>
            <a:r>
              <a:rPr lang="en-US" sz="2199" i="1" dirty="0">
                <a:solidFill>
                  <a:schemeClr val="tx1"/>
                </a:solidFill>
                <a:highlight>
                  <a:srgbClr val="FFFFFF"/>
                </a:highlight>
                <a:ea typeface="Roboto"/>
              </a:rPr>
              <a:t>Tales from the Crypt</a:t>
            </a:r>
            <a:r>
              <a:rPr lang="en-US" sz="2599" i="1" dirty="0">
                <a:solidFill>
                  <a:schemeClr val="tx1"/>
                </a:solidFill>
                <a:highlight>
                  <a:srgbClr val="FFFFFF"/>
                </a:highlight>
                <a:ea typeface="Roboto"/>
              </a:rPr>
              <a:t> (1.2, 1989, 36.7)</a:t>
            </a:r>
            <a:endParaRPr lang="en-US" dirty="0">
              <a:solidFill>
                <a:schemeClr val="tx1"/>
              </a:solidFill>
            </a:endParaRPr>
          </a:p>
          <a:p>
            <a:pPr marL="228543" indent="0" algn="just">
              <a:buNone/>
            </a:pPr>
            <a:endParaRPr lang="en-US" sz="2599" i="1">
              <a:solidFill>
                <a:schemeClr val="tx1"/>
              </a:solidFill>
              <a:highlight>
                <a:srgbClr val="FFFFFF"/>
              </a:highlight>
              <a:ea typeface="Roboto"/>
            </a:endParaRPr>
          </a:p>
          <a:p>
            <a:pPr algn="just"/>
            <a:r>
              <a:rPr lang="en-US" sz="2799" dirty="0">
                <a:solidFill>
                  <a:srgbClr val="333333"/>
                </a:solidFill>
                <a:highlight>
                  <a:srgbClr val="FFFFFF"/>
                </a:highlight>
                <a:ea typeface="Roboto"/>
              </a:rPr>
              <a:t>The first number in the vector corresponds to a specific genre. An ML model would find that </a:t>
            </a:r>
            <a:r>
              <a:rPr lang="en-US" sz="2799" i="1" dirty="0">
                <a:solidFill>
                  <a:srgbClr val="333333"/>
                </a:solidFill>
                <a:highlight>
                  <a:srgbClr val="FFFFFF"/>
                </a:highlight>
                <a:ea typeface="Roboto"/>
              </a:rPr>
              <a:t>The Conference</a:t>
            </a:r>
            <a:r>
              <a:rPr lang="en-US" sz="2799" dirty="0">
                <a:solidFill>
                  <a:srgbClr val="333333"/>
                </a:solidFill>
                <a:highlight>
                  <a:srgbClr val="FFFFFF"/>
                </a:highlight>
                <a:ea typeface="Roboto"/>
              </a:rPr>
              <a:t> and </a:t>
            </a:r>
            <a:r>
              <a:rPr lang="en-US" sz="2799" i="1" dirty="0">
                <a:solidFill>
                  <a:srgbClr val="333333"/>
                </a:solidFill>
                <a:highlight>
                  <a:srgbClr val="FFFFFF"/>
                </a:highlight>
                <a:ea typeface="Roboto"/>
              </a:rPr>
              <a:t>Tales from the Crypt </a:t>
            </a:r>
            <a:r>
              <a:rPr lang="en-US" sz="2799" dirty="0">
                <a:solidFill>
                  <a:srgbClr val="333333"/>
                </a:solidFill>
                <a:highlight>
                  <a:srgbClr val="FFFFFF"/>
                </a:highlight>
                <a:ea typeface="Roboto"/>
              </a:rPr>
              <a:t>share the same genre. Likewise, the model will find more relationships</a:t>
            </a:r>
            <a:endParaRPr lang="en-US" sz="2799" dirty="0"/>
          </a:p>
          <a:p>
            <a:pPr marL="279330" indent="0" algn="just">
              <a:lnSpc>
                <a:spcPct val="114999"/>
              </a:lnSpc>
              <a:spcBef>
                <a:spcPts val="2999"/>
              </a:spcBef>
              <a:buClr>
                <a:srgbClr val="D6001C"/>
              </a:buClr>
              <a:buNone/>
            </a:pPr>
            <a:endParaRPr lang="en-US" sz="3199" b="1">
              <a:solidFill>
                <a:srgbClr val="333333"/>
              </a:solidFill>
              <a:highlight>
                <a:srgbClr val="FFFFFF"/>
              </a:highlight>
              <a:ea typeface="Roboto"/>
            </a:endParaRPr>
          </a:p>
          <a:p>
            <a:pPr indent="-634841" algn="just">
              <a:lnSpc>
                <a:spcPct val="114999"/>
              </a:lnSpc>
              <a:spcBef>
                <a:spcPts val="2999"/>
              </a:spcBef>
              <a:buClr>
                <a:srgbClr val="D6001C"/>
              </a:buClr>
            </a:pPr>
            <a:endParaRPr lang="en-US" sz="2799" b="1">
              <a:solidFill>
                <a:srgbClr val="333333"/>
              </a:solidFill>
              <a:highlight>
                <a:srgbClr val="FFFFFF"/>
              </a:highlight>
              <a:ea typeface="Roboto"/>
            </a:endParaRPr>
          </a:p>
          <a:p>
            <a:pPr algn="just">
              <a:buClr>
                <a:srgbClr val="D6001C"/>
              </a:buClr>
            </a:pPr>
            <a:endParaRPr lang="en-US" sz="2799" b="1">
              <a:solidFill>
                <a:srgbClr val="333333"/>
              </a:solidFill>
              <a:highlight>
                <a:srgbClr val="FFFFFF"/>
              </a:highlight>
              <a:ea typeface="Roboto"/>
            </a:endParaRPr>
          </a:p>
          <a:p>
            <a:pPr marL="228543" indent="0" algn="just">
              <a:buClr>
                <a:srgbClr val="D6001C"/>
              </a:buClr>
              <a:buNone/>
            </a:pPr>
            <a:endParaRPr lang="en-US" sz="2799" b="1">
              <a:solidFill>
                <a:srgbClr val="333333"/>
              </a:solidFill>
              <a:highlight>
                <a:srgbClr val="FFFFFF"/>
              </a:highlight>
              <a:ea typeface="Roboto"/>
            </a:endParaRPr>
          </a:p>
          <a:p>
            <a:pPr indent="-634841" algn="just">
              <a:lnSpc>
                <a:spcPct val="114999"/>
              </a:lnSpc>
              <a:spcBef>
                <a:spcPts val="2999"/>
              </a:spcBef>
              <a:buClr>
                <a:srgbClr val="D6001C"/>
              </a:buClr>
            </a:pPr>
            <a:endParaRPr lang="en-US" sz="2799">
              <a:solidFill>
                <a:srgbClr val="333333"/>
              </a:solidFill>
              <a:highlight>
                <a:srgbClr val="FFFFFF"/>
              </a:highlight>
              <a:ea typeface="Roboto"/>
            </a:endParaRPr>
          </a:p>
          <a:p>
            <a:pPr indent="-634841" algn="just">
              <a:lnSpc>
                <a:spcPct val="114999"/>
              </a:lnSpc>
              <a:spcBef>
                <a:spcPts val="2999"/>
              </a:spcBef>
              <a:buClr>
                <a:srgbClr val="28292B"/>
              </a:buClr>
              <a:buSzPts val="1400"/>
            </a:pPr>
            <a:endParaRPr lang="en-US" sz="2799">
              <a:solidFill>
                <a:srgbClr val="333333"/>
              </a:solidFill>
              <a:highlight>
                <a:srgbClr val="FFFFFF"/>
              </a:highlight>
              <a:ea typeface="Roboto"/>
            </a:endParaRPr>
          </a:p>
          <a:p>
            <a:pPr marL="279330" indent="0" algn="just">
              <a:lnSpc>
                <a:spcPct val="115000"/>
              </a:lnSpc>
              <a:spcBef>
                <a:spcPts val="2999"/>
              </a:spcBef>
              <a:buClr>
                <a:srgbClr val="28292B"/>
              </a:buClr>
              <a:buSzPts val="1400"/>
              <a:buNone/>
            </a:pPr>
            <a:endParaRPr lang="en-US" sz="2799">
              <a:solidFill>
                <a:srgbClr val="28292B"/>
              </a:solidFill>
              <a:highlight>
                <a:srgbClr val="FFFFFF"/>
              </a:highlight>
              <a:ea typeface="Roboto"/>
            </a:endParaRPr>
          </a:p>
          <a:p>
            <a:pPr marL="253937" indent="0" algn="just">
              <a:lnSpc>
                <a:spcPct val="115000"/>
              </a:lnSpc>
              <a:spcBef>
                <a:spcPts val="0"/>
              </a:spcBef>
              <a:buClr>
                <a:srgbClr val="28292B"/>
              </a:buClr>
              <a:buSzPts val="1600"/>
              <a:buNone/>
            </a:pPr>
            <a:endParaRPr lang="en-US" sz="2799">
              <a:solidFill>
                <a:srgbClr val="202124"/>
              </a:solidFill>
              <a:highlight>
                <a:srgbClr val="FFFFFF"/>
              </a:highlight>
              <a:latin typeface="Roboto"/>
              <a:ea typeface="Roboto"/>
              <a:cs typeface="Roboto"/>
            </a:endParaRPr>
          </a:p>
          <a:p>
            <a:pPr marL="457086" indent="-228543">
              <a:spcBef>
                <a:spcPts val="0"/>
              </a:spcBef>
              <a:buClr>
                <a:srgbClr val="D6001C"/>
              </a:buClr>
              <a:buNone/>
            </a:pPr>
            <a:endParaRPr lang="en-GB">
              <a:solidFill>
                <a:srgbClr val="3C3E41"/>
              </a:solidFill>
              <a:ea typeface="Roboto"/>
            </a:endParaRPr>
          </a:p>
        </p:txBody>
      </p:sp>
      <p:sp>
        <p:nvSpPr>
          <p:cNvPr id="2" name="Arrow: Right 1">
            <a:extLst>
              <a:ext uri="{FF2B5EF4-FFF2-40B4-BE49-F238E27FC236}">
                <a16:creationId xmlns:a16="http://schemas.microsoft.com/office/drawing/2014/main" id="{39A7FE73-86A9-B653-BDDE-12C61EC582CE}"/>
              </a:ext>
            </a:extLst>
          </p:cNvPr>
          <p:cNvSpPr/>
          <p:nvPr/>
        </p:nvSpPr>
        <p:spPr>
          <a:xfrm>
            <a:off x="8673327" y="9796375"/>
            <a:ext cx="628788" cy="14510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198"/>
          </a:p>
        </p:txBody>
      </p:sp>
      <p:sp>
        <p:nvSpPr>
          <p:cNvPr id="3" name="Arrow: Right 2">
            <a:extLst>
              <a:ext uri="{FF2B5EF4-FFF2-40B4-BE49-F238E27FC236}">
                <a16:creationId xmlns:a16="http://schemas.microsoft.com/office/drawing/2014/main" id="{6AEEBE9A-8351-CF87-0CD8-64CAFF398126}"/>
              </a:ext>
            </a:extLst>
          </p:cNvPr>
          <p:cNvSpPr/>
          <p:nvPr/>
        </p:nvSpPr>
        <p:spPr>
          <a:xfrm flipV="1">
            <a:off x="11333583" y="10449352"/>
            <a:ext cx="628790" cy="14510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198"/>
          </a:p>
        </p:txBody>
      </p:sp>
    </p:spTree>
    <p:extLst>
      <p:ext uri="{BB962C8B-B14F-4D97-AF65-F5344CB8AC3E}">
        <p14:creationId xmlns:p14="http://schemas.microsoft.com/office/powerpoint/2010/main" val="596719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1675962" y="476758"/>
            <a:ext cx="20580669" cy="1077111"/>
          </a:xfrm>
          <a:prstGeom prst="rect">
            <a:avLst/>
          </a:prstGeom>
          <a:noFill/>
          <a:ln>
            <a:noFill/>
          </a:ln>
        </p:spPr>
        <p:txBody>
          <a:bodyPr spcFirstLastPara="1" vert="horz" wrap="square" lIns="182802" tIns="91376" rIns="182802" bIns="91376" rtlCol="0" anchor="t" anchorCtr="0">
            <a:noAutofit/>
          </a:bodyPr>
          <a:lstStyle/>
          <a:p>
            <a:r>
              <a:rPr lang="en-US" sz="8000" dirty="0">
                <a:solidFill>
                  <a:schemeClr val="tx2"/>
                </a:solidFill>
                <a:latin typeface="Poppins" panose="00000500000000000000" pitchFamily="2" charset="0"/>
                <a:cs typeface="Poppins" panose="00000500000000000000" pitchFamily="2" charset="0"/>
              </a:rPr>
              <a:t>RAG Components</a:t>
            </a:r>
          </a:p>
          <a:p>
            <a:endParaRPr lang="en-US" sz="8000" dirty="0">
              <a:solidFill>
                <a:schemeClr val="tx2"/>
              </a:solidFill>
              <a:latin typeface="Poppins" panose="00000500000000000000" pitchFamily="2" charset="0"/>
              <a:cs typeface="Poppins" panose="00000500000000000000" pitchFamily="2" charset="0"/>
            </a:endParaRPr>
          </a:p>
        </p:txBody>
      </p:sp>
      <p:sp>
        <p:nvSpPr>
          <p:cNvPr id="330" name="Google Shape;330;p5"/>
          <p:cNvSpPr txBox="1">
            <a:spLocks noGrp="1"/>
          </p:cNvSpPr>
          <p:nvPr>
            <p:ph type="body" idx="1"/>
          </p:nvPr>
        </p:nvSpPr>
        <p:spPr>
          <a:xfrm>
            <a:off x="1676364" y="1718793"/>
            <a:ext cx="21306164" cy="11816214"/>
          </a:xfrm>
          <a:prstGeom prst="rect">
            <a:avLst/>
          </a:prstGeom>
          <a:noFill/>
          <a:ln>
            <a:noFill/>
          </a:ln>
        </p:spPr>
        <p:txBody>
          <a:bodyPr spcFirstLastPara="1" vert="horz" wrap="square" lIns="182802" tIns="91376" rIns="182802" bIns="91376" rtlCol="0" anchor="t" anchorCtr="0">
            <a:normAutofit/>
          </a:bodyPr>
          <a:lstStyle/>
          <a:p>
            <a:pPr algn="just">
              <a:buNone/>
            </a:pPr>
            <a:r>
              <a:rPr lang="en-US" sz="3199" b="1">
                <a:solidFill>
                  <a:srgbClr val="232F3E"/>
                </a:solidFill>
              </a:rPr>
              <a:t>Vector DB</a:t>
            </a:r>
          </a:p>
          <a:p>
            <a:pPr algn="just">
              <a:buNone/>
            </a:pPr>
            <a:endParaRPr lang="en-US" sz="3199" b="1">
              <a:solidFill>
                <a:srgbClr val="232F3E"/>
              </a:solidFill>
              <a:ea typeface="Roboto"/>
            </a:endParaRPr>
          </a:p>
          <a:p>
            <a:pPr algn="just">
              <a:buClr>
                <a:srgbClr val="D6001C"/>
              </a:buClr>
            </a:pPr>
            <a:r>
              <a:rPr lang="en-US" sz="2799">
                <a:solidFill>
                  <a:srgbClr val="333333"/>
                </a:solidFill>
                <a:highlight>
                  <a:srgbClr val="FFFFFF"/>
                </a:highlight>
                <a:ea typeface="Roboto"/>
              </a:rPr>
              <a:t>Vector DB is a database that stores embeddings of words, phrases, or documents along with their corresponding identifiers.</a:t>
            </a:r>
          </a:p>
          <a:p>
            <a:pPr algn="just">
              <a:buClr>
                <a:srgbClr val="D6001C"/>
              </a:buClr>
            </a:pPr>
            <a:r>
              <a:rPr lang="en-US" sz="2799">
                <a:solidFill>
                  <a:srgbClr val="333333"/>
                </a:solidFill>
                <a:highlight>
                  <a:srgbClr val="FFFFFF"/>
                </a:highlight>
                <a:ea typeface="Roboto"/>
              </a:rPr>
              <a:t>It allows for fast and scalable retrieval of similar items based on their vector representations.</a:t>
            </a:r>
            <a:endParaRPr lang="en-US" sz="2799"/>
          </a:p>
          <a:p>
            <a:pPr algn="just">
              <a:buClr>
                <a:srgbClr val="D6001C"/>
              </a:buClr>
            </a:pPr>
            <a:r>
              <a:rPr lang="en-US" sz="2799">
                <a:solidFill>
                  <a:srgbClr val="333333"/>
                </a:solidFill>
                <a:highlight>
                  <a:srgbClr val="FFFFFF"/>
                </a:highlight>
                <a:ea typeface="Roboto"/>
              </a:rPr>
              <a:t>Vector DBs enable efficient retrieval of relevant information during the retrieval phase of RAG, improving the contextual relevance and quality of generated responses.</a:t>
            </a:r>
            <a:endParaRPr lang="en-US"/>
          </a:p>
          <a:p>
            <a:pPr algn="just">
              <a:buClr>
                <a:srgbClr val="D6001C"/>
              </a:buClr>
            </a:pPr>
            <a:r>
              <a:rPr lang="en-US" sz="2799" b="1">
                <a:solidFill>
                  <a:srgbClr val="1A1A30"/>
                </a:solidFill>
                <a:highlight>
                  <a:srgbClr val="FFFFFF"/>
                </a:highlight>
                <a:ea typeface="Roboto"/>
              </a:rPr>
              <a:t>Data Chunking</a:t>
            </a:r>
            <a:r>
              <a:rPr lang="en-US" sz="2799">
                <a:solidFill>
                  <a:srgbClr val="1A1A30"/>
                </a:solidFill>
                <a:highlight>
                  <a:srgbClr val="FFFFFF"/>
                </a:highlight>
                <a:ea typeface="Roboto"/>
              </a:rPr>
              <a:t>: Before the retrieval model can search through the data, it's typically divided into manageable "chunks" or segments.</a:t>
            </a:r>
            <a:endParaRPr lang="en-US" sz="2799">
              <a:solidFill>
                <a:srgbClr val="333333"/>
              </a:solidFill>
              <a:highlight>
                <a:srgbClr val="FFFFFF"/>
              </a:highlight>
              <a:ea typeface="Roboto"/>
            </a:endParaRPr>
          </a:p>
          <a:p>
            <a:pPr algn="just"/>
            <a:r>
              <a:rPr lang="en-US" sz="2799">
                <a:solidFill>
                  <a:srgbClr val="1A1A30"/>
                </a:solidFill>
                <a:highlight>
                  <a:srgbClr val="FFFFFF"/>
                </a:highlight>
                <a:ea typeface="Roboto"/>
              </a:rPr>
              <a:t>Vector DB Examples : Chroma, Pinecone, </a:t>
            </a:r>
            <a:r>
              <a:rPr lang="en-US" sz="2799" err="1">
                <a:solidFill>
                  <a:srgbClr val="1A1A30"/>
                </a:solidFill>
                <a:highlight>
                  <a:srgbClr val="FFFFFF"/>
                </a:highlight>
                <a:ea typeface="Roboto"/>
              </a:rPr>
              <a:t>Weaviate</a:t>
            </a:r>
            <a:r>
              <a:rPr lang="en-US" sz="2799">
                <a:solidFill>
                  <a:srgbClr val="1A1A30"/>
                </a:solidFill>
                <a:highlight>
                  <a:srgbClr val="FFFFFF"/>
                </a:highlight>
                <a:ea typeface="Roboto"/>
              </a:rPr>
              <a:t>, Elasticsearch</a:t>
            </a:r>
          </a:p>
          <a:p>
            <a:pPr algn="just"/>
            <a:endParaRPr lang="en-US" sz="2799">
              <a:solidFill>
                <a:srgbClr val="1A1A30"/>
              </a:solidFill>
              <a:highlight>
                <a:srgbClr val="FFFFFF"/>
              </a:highlight>
              <a:ea typeface="Roboto"/>
            </a:endParaRPr>
          </a:p>
          <a:p>
            <a:pPr marL="228543" indent="0" algn="just">
              <a:buNone/>
            </a:pPr>
            <a:endParaRPr lang="en-US" sz="3199" b="1">
              <a:solidFill>
                <a:srgbClr val="232F3E"/>
              </a:solidFill>
              <a:highlight>
                <a:srgbClr val="FFFFFF"/>
              </a:highlight>
              <a:ea typeface="Roboto"/>
            </a:endParaRPr>
          </a:p>
          <a:p>
            <a:pPr marL="279330" indent="0" algn="just">
              <a:lnSpc>
                <a:spcPct val="114999"/>
              </a:lnSpc>
              <a:spcBef>
                <a:spcPts val="2999"/>
              </a:spcBef>
              <a:buClr>
                <a:srgbClr val="D6001C"/>
              </a:buClr>
              <a:buNone/>
            </a:pPr>
            <a:endParaRPr lang="en-US" sz="3199" b="1">
              <a:solidFill>
                <a:srgbClr val="333333"/>
              </a:solidFill>
              <a:highlight>
                <a:srgbClr val="FFFFFF"/>
              </a:highlight>
              <a:ea typeface="Roboto"/>
            </a:endParaRPr>
          </a:p>
          <a:p>
            <a:pPr indent="-634841" algn="just">
              <a:lnSpc>
                <a:spcPct val="114999"/>
              </a:lnSpc>
              <a:spcBef>
                <a:spcPts val="2999"/>
              </a:spcBef>
              <a:buClr>
                <a:srgbClr val="D6001C"/>
              </a:buClr>
            </a:pPr>
            <a:endParaRPr lang="en-US" sz="2799" b="1">
              <a:solidFill>
                <a:srgbClr val="333333"/>
              </a:solidFill>
              <a:highlight>
                <a:srgbClr val="FFFFFF"/>
              </a:highlight>
              <a:ea typeface="Roboto"/>
            </a:endParaRPr>
          </a:p>
          <a:p>
            <a:pPr algn="just">
              <a:buClr>
                <a:srgbClr val="D6001C"/>
              </a:buClr>
            </a:pPr>
            <a:endParaRPr lang="en-US" sz="2799" b="1">
              <a:solidFill>
                <a:srgbClr val="333333"/>
              </a:solidFill>
              <a:highlight>
                <a:srgbClr val="FFFFFF"/>
              </a:highlight>
              <a:ea typeface="Roboto"/>
            </a:endParaRPr>
          </a:p>
          <a:p>
            <a:pPr marL="228543" indent="0" algn="just">
              <a:buClr>
                <a:srgbClr val="D6001C"/>
              </a:buClr>
              <a:buNone/>
            </a:pPr>
            <a:endParaRPr lang="en-US" sz="2799" b="1">
              <a:solidFill>
                <a:srgbClr val="333333"/>
              </a:solidFill>
              <a:highlight>
                <a:srgbClr val="FFFFFF"/>
              </a:highlight>
              <a:ea typeface="Roboto"/>
            </a:endParaRPr>
          </a:p>
          <a:p>
            <a:pPr indent="-634841" algn="just">
              <a:lnSpc>
                <a:spcPct val="114999"/>
              </a:lnSpc>
              <a:spcBef>
                <a:spcPts val="2999"/>
              </a:spcBef>
              <a:buClr>
                <a:srgbClr val="D6001C"/>
              </a:buClr>
            </a:pPr>
            <a:endParaRPr lang="en-US" sz="2799">
              <a:solidFill>
                <a:srgbClr val="333333"/>
              </a:solidFill>
              <a:highlight>
                <a:srgbClr val="FFFFFF"/>
              </a:highlight>
              <a:ea typeface="Roboto"/>
            </a:endParaRPr>
          </a:p>
          <a:p>
            <a:pPr indent="-634841" algn="just">
              <a:lnSpc>
                <a:spcPct val="114999"/>
              </a:lnSpc>
              <a:spcBef>
                <a:spcPts val="2999"/>
              </a:spcBef>
              <a:buClr>
                <a:srgbClr val="28292B"/>
              </a:buClr>
              <a:buSzPts val="1400"/>
            </a:pPr>
            <a:endParaRPr lang="en-US" sz="2799">
              <a:solidFill>
                <a:srgbClr val="333333"/>
              </a:solidFill>
              <a:highlight>
                <a:srgbClr val="FFFFFF"/>
              </a:highlight>
              <a:ea typeface="Roboto"/>
            </a:endParaRPr>
          </a:p>
          <a:p>
            <a:pPr marL="279330" indent="0" algn="just">
              <a:lnSpc>
                <a:spcPct val="115000"/>
              </a:lnSpc>
              <a:spcBef>
                <a:spcPts val="2999"/>
              </a:spcBef>
              <a:buClr>
                <a:srgbClr val="28292B"/>
              </a:buClr>
              <a:buSzPts val="1400"/>
              <a:buNone/>
            </a:pPr>
            <a:endParaRPr lang="en-US" sz="2799">
              <a:solidFill>
                <a:srgbClr val="28292B"/>
              </a:solidFill>
              <a:highlight>
                <a:srgbClr val="FFFFFF"/>
              </a:highlight>
              <a:ea typeface="Roboto"/>
            </a:endParaRPr>
          </a:p>
          <a:p>
            <a:pPr marL="253937" indent="0" algn="just">
              <a:lnSpc>
                <a:spcPct val="115000"/>
              </a:lnSpc>
              <a:spcBef>
                <a:spcPts val="0"/>
              </a:spcBef>
              <a:buClr>
                <a:srgbClr val="28292B"/>
              </a:buClr>
              <a:buSzPts val="1600"/>
              <a:buNone/>
            </a:pPr>
            <a:endParaRPr lang="en-US" sz="2799">
              <a:solidFill>
                <a:srgbClr val="202124"/>
              </a:solidFill>
              <a:highlight>
                <a:srgbClr val="FFFFFF"/>
              </a:highlight>
              <a:latin typeface="Roboto"/>
              <a:ea typeface="Roboto"/>
              <a:cs typeface="Roboto"/>
            </a:endParaRPr>
          </a:p>
          <a:p>
            <a:pPr marL="457086" indent="-228543">
              <a:spcBef>
                <a:spcPts val="0"/>
              </a:spcBef>
              <a:buClr>
                <a:srgbClr val="D6001C"/>
              </a:buClr>
              <a:buNone/>
            </a:pPr>
            <a:endParaRPr lang="en-GB">
              <a:solidFill>
                <a:srgbClr val="3C3E41"/>
              </a:solidFill>
              <a:ea typeface="Roboto"/>
            </a:endParaRPr>
          </a:p>
        </p:txBody>
      </p:sp>
      <p:pic>
        <p:nvPicPr>
          <p:cNvPr id="2" name="Picture 1">
            <a:extLst>
              <a:ext uri="{FF2B5EF4-FFF2-40B4-BE49-F238E27FC236}">
                <a16:creationId xmlns:a16="http://schemas.microsoft.com/office/drawing/2014/main" id="{DCB210FA-79CC-2147-DC3F-D98C0C185803}"/>
              </a:ext>
            </a:extLst>
          </p:cNvPr>
          <p:cNvPicPr>
            <a:picLocks noChangeAspect="1"/>
          </p:cNvPicPr>
          <p:nvPr/>
        </p:nvPicPr>
        <p:blipFill>
          <a:blip r:embed="rId3"/>
          <a:stretch>
            <a:fillRect/>
          </a:stretch>
        </p:blipFill>
        <p:spPr>
          <a:xfrm>
            <a:off x="5389746" y="7917259"/>
            <a:ext cx="13598158" cy="5008845"/>
          </a:xfrm>
          <a:prstGeom prst="rect">
            <a:avLst/>
          </a:prstGeom>
        </p:spPr>
      </p:pic>
    </p:spTree>
    <p:extLst>
      <p:ext uri="{BB962C8B-B14F-4D97-AF65-F5344CB8AC3E}">
        <p14:creationId xmlns:p14="http://schemas.microsoft.com/office/powerpoint/2010/main" val="3398362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1675962" y="476758"/>
            <a:ext cx="20580669" cy="1077111"/>
          </a:xfrm>
          <a:prstGeom prst="rect">
            <a:avLst/>
          </a:prstGeom>
          <a:noFill/>
          <a:ln>
            <a:noFill/>
          </a:ln>
        </p:spPr>
        <p:txBody>
          <a:bodyPr spcFirstLastPara="1" vert="horz" wrap="square" lIns="182802" tIns="91376" rIns="182802" bIns="91376" rtlCol="0" anchor="t" anchorCtr="0">
            <a:noAutofit/>
          </a:bodyPr>
          <a:lstStyle/>
          <a:p>
            <a:r>
              <a:rPr lang="en-US" sz="8000" dirty="0">
                <a:solidFill>
                  <a:schemeClr val="tx2"/>
                </a:solidFill>
                <a:latin typeface="Poppins" panose="00000500000000000000" pitchFamily="2" charset="0"/>
                <a:cs typeface="Poppins" panose="00000500000000000000" pitchFamily="2" charset="0"/>
              </a:rPr>
              <a:t>RAG Components</a:t>
            </a:r>
          </a:p>
          <a:p>
            <a:endParaRPr lang="en-US" sz="8000" dirty="0">
              <a:solidFill>
                <a:schemeClr val="tx2"/>
              </a:solidFill>
              <a:latin typeface="Poppins" panose="00000500000000000000" pitchFamily="2" charset="0"/>
              <a:cs typeface="Poppins" panose="00000500000000000000" pitchFamily="2" charset="0"/>
            </a:endParaRPr>
          </a:p>
        </p:txBody>
      </p:sp>
      <p:sp>
        <p:nvSpPr>
          <p:cNvPr id="330" name="Google Shape;330;p5"/>
          <p:cNvSpPr txBox="1">
            <a:spLocks noGrp="1"/>
          </p:cNvSpPr>
          <p:nvPr>
            <p:ph type="body" idx="1"/>
          </p:nvPr>
        </p:nvSpPr>
        <p:spPr>
          <a:xfrm>
            <a:off x="1676364" y="1176494"/>
            <a:ext cx="21306164" cy="12306866"/>
          </a:xfrm>
          <a:prstGeom prst="rect">
            <a:avLst/>
          </a:prstGeom>
          <a:noFill/>
          <a:ln>
            <a:noFill/>
          </a:ln>
        </p:spPr>
        <p:txBody>
          <a:bodyPr spcFirstLastPara="1" vert="horz" wrap="square" lIns="182802" tIns="91376" rIns="182802" bIns="91376" rtlCol="0" anchor="t" anchorCtr="0">
            <a:normAutofit/>
          </a:bodyPr>
          <a:lstStyle/>
          <a:p>
            <a:pPr algn="just">
              <a:buNone/>
            </a:pPr>
            <a:endParaRPr lang="en-US" sz="3199" b="1">
              <a:solidFill>
                <a:srgbClr val="232F3E"/>
              </a:solidFill>
              <a:ea typeface="Roboto"/>
            </a:endParaRPr>
          </a:p>
          <a:p>
            <a:pPr marL="228543" indent="0" algn="just">
              <a:buNone/>
            </a:pPr>
            <a:r>
              <a:rPr lang="en-US" sz="3199" b="1">
                <a:solidFill>
                  <a:srgbClr val="232F3E"/>
                </a:solidFill>
                <a:highlight>
                  <a:srgbClr val="FFFFFF"/>
                </a:highlight>
                <a:ea typeface="Roboto"/>
              </a:rPr>
              <a:t>RAG Retriever</a:t>
            </a:r>
            <a:endParaRPr lang="en-US"/>
          </a:p>
          <a:p>
            <a:pPr algn="just">
              <a:buClr>
                <a:srgbClr val="D6001C"/>
              </a:buClr>
            </a:pPr>
            <a:r>
              <a:rPr lang="en-US" sz="2799">
                <a:solidFill>
                  <a:schemeClr val="tx1"/>
                </a:solidFill>
                <a:highlight>
                  <a:srgbClr val="FFFFFF"/>
                </a:highlight>
                <a:ea typeface="Roboto"/>
              </a:rPr>
              <a:t>The next step is to perform a relevancy search. The user query is converted to a vector representation and matched with the vector databases</a:t>
            </a:r>
          </a:p>
          <a:p>
            <a:pPr algn="just">
              <a:buClr>
                <a:srgbClr val="D6001C"/>
              </a:buClr>
            </a:pPr>
            <a:r>
              <a:rPr lang="en-US" sz="2799">
                <a:solidFill>
                  <a:schemeClr val="tx1"/>
                </a:solidFill>
                <a:highlight>
                  <a:srgbClr val="FFFFFF"/>
                </a:highlight>
                <a:ea typeface="Roboto"/>
              </a:rPr>
              <a:t>The retriever component is responsible for efficiently identifying and extracting relevant information from a vast amount of data.</a:t>
            </a:r>
          </a:p>
          <a:p>
            <a:pPr marL="228543" indent="0" algn="just">
              <a:buClr>
                <a:srgbClr val="D6001C"/>
              </a:buClr>
              <a:buNone/>
            </a:pPr>
            <a:endParaRPr lang="en-US" sz="2799">
              <a:solidFill>
                <a:schemeClr val="tx1"/>
              </a:solidFill>
              <a:highlight>
                <a:srgbClr val="FFFFFF"/>
              </a:highlight>
              <a:ea typeface="Roboto"/>
            </a:endParaRPr>
          </a:p>
          <a:p>
            <a:pPr marL="228543" indent="0" algn="just">
              <a:buNone/>
            </a:pPr>
            <a:r>
              <a:rPr lang="en-US" sz="2799">
                <a:solidFill>
                  <a:schemeClr val="tx1"/>
                </a:solidFill>
                <a:highlight>
                  <a:srgbClr val="FFFFFF"/>
                </a:highlight>
                <a:ea typeface="Roboto"/>
              </a:rPr>
              <a:t>For example, consider a smart chatbot for human resource questions for an organization. If an employee searches, </a:t>
            </a:r>
            <a:r>
              <a:rPr lang="en-US" sz="2799" i="1">
                <a:solidFill>
                  <a:schemeClr val="tx1"/>
                </a:solidFill>
                <a:highlight>
                  <a:srgbClr val="FFFFFF"/>
                </a:highlight>
                <a:ea typeface="Roboto"/>
              </a:rPr>
              <a:t>"How much annual leave do I have?"</a:t>
            </a:r>
            <a:r>
              <a:rPr lang="en-US" sz="2799">
                <a:solidFill>
                  <a:schemeClr val="tx1"/>
                </a:solidFill>
                <a:highlight>
                  <a:srgbClr val="FFFFFF"/>
                </a:highlight>
                <a:ea typeface="Roboto"/>
              </a:rPr>
              <a:t> the system will retrieve annual leave policy documents alongside the individual employee's past leave record. These specific documents will be returned because they are highly-relevant to what the employee has input. The relevancy was calculated and established using mathematical vector calculations and representations</a:t>
            </a:r>
            <a:endParaRPr lang="en-US">
              <a:solidFill>
                <a:schemeClr val="tx1"/>
              </a:solidFill>
            </a:endParaRPr>
          </a:p>
          <a:p>
            <a:pPr marL="228543" indent="0" algn="just">
              <a:buNone/>
            </a:pPr>
            <a:endParaRPr lang="en-US" sz="2799">
              <a:solidFill>
                <a:schemeClr val="tx1"/>
              </a:solidFill>
              <a:highlight>
                <a:srgbClr val="FFFFFF"/>
              </a:highlight>
              <a:ea typeface="Roboto"/>
            </a:endParaRPr>
          </a:p>
          <a:p>
            <a:pPr marL="279330" indent="0" algn="just">
              <a:lnSpc>
                <a:spcPct val="114999"/>
              </a:lnSpc>
              <a:spcBef>
                <a:spcPts val="2999"/>
              </a:spcBef>
              <a:buClr>
                <a:srgbClr val="D6001C"/>
              </a:buClr>
              <a:buNone/>
            </a:pPr>
            <a:endParaRPr lang="en-US" sz="3199" b="1">
              <a:solidFill>
                <a:srgbClr val="333333"/>
              </a:solidFill>
              <a:highlight>
                <a:srgbClr val="FFFFFF"/>
              </a:highlight>
              <a:ea typeface="Roboto"/>
            </a:endParaRPr>
          </a:p>
          <a:p>
            <a:pPr indent="-634841" algn="just">
              <a:lnSpc>
                <a:spcPct val="114999"/>
              </a:lnSpc>
              <a:spcBef>
                <a:spcPts val="2999"/>
              </a:spcBef>
              <a:buClr>
                <a:srgbClr val="D6001C"/>
              </a:buClr>
            </a:pPr>
            <a:endParaRPr lang="en-US" sz="2799" b="1">
              <a:solidFill>
                <a:srgbClr val="333333"/>
              </a:solidFill>
              <a:highlight>
                <a:srgbClr val="FFFFFF"/>
              </a:highlight>
              <a:ea typeface="Roboto"/>
            </a:endParaRPr>
          </a:p>
          <a:p>
            <a:pPr algn="just">
              <a:buClr>
                <a:srgbClr val="D6001C"/>
              </a:buClr>
            </a:pPr>
            <a:endParaRPr lang="en-US" sz="2799" b="1">
              <a:solidFill>
                <a:srgbClr val="333333"/>
              </a:solidFill>
              <a:highlight>
                <a:srgbClr val="FFFFFF"/>
              </a:highlight>
              <a:ea typeface="Roboto"/>
            </a:endParaRPr>
          </a:p>
          <a:p>
            <a:pPr marL="228543" indent="0" algn="just">
              <a:buClr>
                <a:srgbClr val="D6001C"/>
              </a:buClr>
              <a:buNone/>
            </a:pPr>
            <a:endParaRPr lang="en-US" sz="2799" b="1">
              <a:solidFill>
                <a:srgbClr val="333333"/>
              </a:solidFill>
              <a:highlight>
                <a:srgbClr val="FFFFFF"/>
              </a:highlight>
              <a:ea typeface="Roboto"/>
            </a:endParaRPr>
          </a:p>
          <a:p>
            <a:pPr indent="-634841" algn="just">
              <a:lnSpc>
                <a:spcPct val="114999"/>
              </a:lnSpc>
              <a:spcBef>
                <a:spcPts val="2999"/>
              </a:spcBef>
              <a:buClr>
                <a:srgbClr val="D6001C"/>
              </a:buClr>
            </a:pPr>
            <a:endParaRPr lang="en-US" sz="2799">
              <a:solidFill>
                <a:srgbClr val="333333"/>
              </a:solidFill>
              <a:highlight>
                <a:srgbClr val="FFFFFF"/>
              </a:highlight>
              <a:ea typeface="Roboto"/>
            </a:endParaRPr>
          </a:p>
          <a:p>
            <a:pPr indent="-634841" algn="just">
              <a:lnSpc>
                <a:spcPct val="114999"/>
              </a:lnSpc>
              <a:spcBef>
                <a:spcPts val="2999"/>
              </a:spcBef>
              <a:buClr>
                <a:srgbClr val="28292B"/>
              </a:buClr>
              <a:buSzPts val="1400"/>
            </a:pPr>
            <a:endParaRPr lang="en-US" sz="2799">
              <a:solidFill>
                <a:srgbClr val="333333"/>
              </a:solidFill>
              <a:highlight>
                <a:srgbClr val="FFFFFF"/>
              </a:highlight>
              <a:ea typeface="Roboto"/>
            </a:endParaRPr>
          </a:p>
          <a:p>
            <a:pPr marL="279330" indent="0" algn="just">
              <a:lnSpc>
                <a:spcPct val="115000"/>
              </a:lnSpc>
              <a:spcBef>
                <a:spcPts val="2999"/>
              </a:spcBef>
              <a:buClr>
                <a:srgbClr val="28292B"/>
              </a:buClr>
              <a:buSzPts val="1400"/>
              <a:buNone/>
            </a:pPr>
            <a:endParaRPr lang="en-US" sz="2799">
              <a:solidFill>
                <a:srgbClr val="28292B"/>
              </a:solidFill>
              <a:highlight>
                <a:srgbClr val="FFFFFF"/>
              </a:highlight>
              <a:ea typeface="Roboto"/>
            </a:endParaRPr>
          </a:p>
          <a:p>
            <a:pPr marL="253937" indent="0" algn="just">
              <a:lnSpc>
                <a:spcPct val="115000"/>
              </a:lnSpc>
              <a:spcBef>
                <a:spcPts val="0"/>
              </a:spcBef>
              <a:buClr>
                <a:srgbClr val="28292B"/>
              </a:buClr>
              <a:buSzPts val="1600"/>
              <a:buNone/>
            </a:pPr>
            <a:endParaRPr lang="en-US" sz="2799">
              <a:solidFill>
                <a:srgbClr val="202124"/>
              </a:solidFill>
              <a:highlight>
                <a:srgbClr val="FFFFFF"/>
              </a:highlight>
              <a:latin typeface="Roboto"/>
              <a:ea typeface="Roboto"/>
              <a:cs typeface="Roboto"/>
            </a:endParaRPr>
          </a:p>
          <a:p>
            <a:pPr marL="457086" indent="-228543">
              <a:spcBef>
                <a:spcPts val="0"/>
              </a:spcBef>
              <a:buClr>
                <a:srgbClr val="D6001C"/>
              </a:buClr>
              <a:buNone/>
            </a:pPr>
            <a:endParaRPr lang="en-GB">
              <a:solidFill>
                <a:srgbClr val="3C3E41"/>
              </a:solidFill>
              <a:ea typeface="Roboto"/>
            </a:endParaRPr>
          </a:p>
        </p:txBody>
      </p:sp>
      <p:pic>
        <p:nvPicPr>
          <p:cNvPr id="3" name="Picture 2" descr="A screenshot of a crossword puzzle&#10;&#10;Description automatically generated">
            <a:extLst>
              <a:ext uri="{FF2B5EF4-FFF2-40B4-BE49-F238E27FC236}">
                <a16:creationId xmlns:a16="http://schemas.microsoft.com/office/drawing/2014/main" id="{67250BE9-A395-44F4-52E3-2CD4AEE9F7B7}"/>
              </a:ext>
            </a:extLst>
          </p:cNvPr>
          <p:cNvPicPr>
            <a:picLocks noChangeAspect="1"/>
          </p:cNvPicPr>
          <p:nvPr/>
        </p:nvPicPr>
        <p:blipFill>
          <a:blip r:embed="rId3"/>
          <a:stretch>
            <a:fillRect/>
          </a:stretch>
        </p:blipFill>
        <p:spPr>
          <a:xfrm>
            <a:off x="9305438" y="7213885"/>
            <a:ext cx="3933283" cy="6002418"/>
          </a:xfrm>
          <a:prstGeom prst="rect">
            <a:avLst/>
          </a:prstGeom>
        </p:spPr>
      </p:pic>
    </p:spTree>
    <p:extLst>
      <p:ext uri="{BB962C8B-B14F-4D97-AF65-F5344CB8AC3E}">
        <p14:creationId xmlns:p14="http://schemas.microsoft.com/office/powerpoint/2010/main" val="3702235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1675962" y="812467"/>
            <a:ext cx="20580669" cy="1077111"/>
          </a:xfrm>
          <a:prstGeom prst="rect">
            <a:avLst/>
          </a:prstGeom>
          <a:noFill/>
          <a:ln>
            <a:noFill/>
          </a:ln>
        </p:spPr>
        <p:txBody>
          <a:bodyPr spcFirstLastPara="1" vert="horz" wrap="square" lIns="182802" tIns="91376" rIns="182802" bIns="91376" rtlCol="0" anchor="t" anchorCtr="0">
            <a:noAutofit/>
          </a:bodyPr>
          <a:lstStyle/>
          <a:p>
            <a:r>
              <a:rPr lang="en-US" sz="8000">
                <a:solidFill>
                  <a:schemeClr val="tx2"/>
                </a:solidFill>
                <a:latin typeface="Poppins" panose="00000500000000000000" pitchFamily="2" charset="0"/>
                <a:cs typeface="Poppins" panose="00000500000000000000" pitchFamily="2" charset="0"/>
              </a:rPr>
              <a:t>RAG Components</a:t>
            </a:r>
          </a:p>
          <a:p>
            <a:endParaRPr lang="en-US" sz="8000">
              <a:solidFill>
                <a:schemeClr val="tx2"/>
              </a:solidFill>
              <a:latin typeface="Poppins" panose="00000500000000000000" pitchFamily="2" charset="0"/>
              <a:cs typeface="Poppins" panose="00000500000000000000" pitchFamily="2" charset="0"/>
            </a:endParaRPr>
          </a:p>
        </p:txBody>
      </p:sp>
      <p:sp>
        <p:nvSpPr>
          <p:cNvPr id="330" name="Google Shape;330;p5"/>
          <p:cNvSpPr txBox="1">
            <a:spLocks noGrp="1"/>
          </p:cNvSpPr>
          <p:nvPr>
            <p:ph type="body" idx="1"/>
          </p:nvPr>
        </p:nvSpPr>
        <p:spPr>
          <a:xfrm>
            <a:off x="1676364" y="2209444"/>
            <a:ext cx="21306164" cy="11325564"/>
          </a:xfrm>
          <a:prstGeom prst="rect">
            <a:avLst/>
          </a:prstGeom>
          <a:noFill/>
          <a:ln>
            <a:noFill/>
          </a:ln>
        </p:spPr>
        <p:txBody>
          <a:bodyPr spcFirstLastPara="1" vert="horz" wrap="square" lIns="182802" tIns="91376" rIns="182802" bIns="91376" rtlCol="0" anchor="t" anchorCtr="0">
            <a:normAutofit/>
          </a:bodyPr>
          <a:lstStyle/>
          <a:p>
            <a:pPr algn="just">
              <a:buNone/>
            </a:pPr>
            <a:endParaRPr lang="en-US" sz="3199" b="1">
              <a:solidFill>
                <a:srgbClr val="232F3E"/>
              </a:solidFill>
            </a:endParaRPr>
          </a:p>
          <a:p>
            <a:pPr marL="228543" indent="0" algn="just">
              <a:buNone/>
            </a:pPr>
            <a:r>
              <a:rPr lang="en-US" sz="3199" b="1">
                <a:solidFill>
                  <a:srgbClr val="232F3E"/>
                </a:solidFill>
                <a:highlight>
                  <a:srgbClr val="FFFFFF"/>
                </a:highlight>
                <a:ea typeface="Roboto"/>
              </a:rPr>
              <a:t>RAG Ranker</a:t>
            </a:r>
            <a:endParaRPr lang="en-US"/>
          </a:p>
          <a:p>
            <a:pPr marL="228543" indent="0" algn="just">
              <a:buNone/>
            </a:pPr>
            <a:endParaRPr lang="en-US" sz="3199" b="1">
              <a:solidFill>
                <a:srgbClr val="232F3E"/>
              </a:solidFill>
              <a:highlight>
                <a:srgbClr val="FFFFFF"/>
              </a:highlight>
              <a:ea typeface="Roboto"/>
            </a:endParaRPr>
          </a:p>
          <a:p>
            <a:pPr algn="just">
              <a:buClr>
                <a:srgbClr val="D6001C"/>
              </a:buClr>
            </a:pPr>
            <a:r>
              <a:rPr lang="en-US" sz="2799">
                <a:solidFill>
                  <a:schemeClr val="tx1"/>
                </a:solidFill>
                <a:highlight>
                  <a:srgbClr val="FFFFFF"/>
                </a:highlight>
                <a:ea typeface="Roboto"/>
              </a:rPr>
              <a:t>The RAG ranker component refines the retrieved information by assessing its relevance and importance. It assigns scores or ranks to the retrieved data points, helping prioritize the most relevant ones.</a:t>
            </a:r>
          </a:p>
          <a:p>
            <a:pPr algn="just">
              <a:buClr>
                <a:srgbClr val="D6001C"/>
              </a:buClr>
            </a:pPr>
            <a:r>
              <a:rPr lang="en-US" sz="2799">
                <a:solidFill>
                  <a:schemeClr val="tx1"/>
                </a:solidFill>
                <a:highlight>
                  <a:srgbClr val="FFFFFF"/>
                </a:highlight>
                <a:ea typeface="Roboto"/>
              </a:rPr>
              <a:t>The retriever component is responsible for efficiently identifying and extracting relevant information from a vast amount of data.</a:t>
            </a:r>
          </a:p>
          <a:p>
            <a:pPr algn="just">
              <a:buClr>
                <a:srgbClr val="D6001C"/>
              </a:buClr>
            </a:pPr>
            <a:endParaRPr lang="en-US" sz="2799">
              <a:solidFill>
                <a:schemeClr val="tx1"/>
              </a:solidFill>
              <a:highlight>
                <a:srgbClr val="FFFFFF"/>
              </a:highlight>
              <a:ea typeface="Roboto"/>
            </a:endParaRPr>
          </a:p>
          <a:p>
            <a:pPr marL="228543" indent="0" algn="just">
              <a:buClr>
                <a:srgbClr val="D6001C"/>
              </a:buClr>
              <a:buNone/>
            </a:pPr>
            <a:r>
              <a:rPr lang="en-US" sz="2799">
                <a:solidFill>
                  <a:schemeClr val="tx1"/>
                </a:solidFill>
                <a:highlight>
                  <a:srgbClr val="FFFFFF"/>
                </a:highlight>
                <a:ea typeface="Roboto"/>
              </a:rPr>
              <a:t>For example, consider a smart chatbot that can answer human resource questions for an organization. If an employee searches, </a:t>
            </a:r>
            <a:r>
              <a:rPr lang="en-US" sz="2799" i="1">
                <a:solidFill>
                  <a:schemeClr val="tx1"/>
                </a:solidFill>
                <a:highlight>
                  <a:srgbClr val="FFFFFF"/>
                </a:highlight>
                <a:ea typeface="Roboto"/>
              </a:rPr>
              <a:t>"How much annual leave do I have?"</a:t>
            </a:r>
            <a:r>
              <a:rPr lang="en-US" sz="2799">
                <a:solidFill>
                  <a:schemeClr val="tx1"/>
                </a:solidFill>
                <a:highlight>
                  <a:srgbClr val="FFFFFF"/>
                </a:highlight>
                <a:ea typeface="Roboto"/>
              </a:rPr>
              <a:t> the system will retrieve annual leave policy documents alongside the individual employee's past leave record. </a:t>
            </a:r>
          </a:p>
          <a:p>
            <a:pPr marL="228543" indent="0" algn="just">
              <a:buNone/>
            </a:pPr>
            <a:endParaRPr lang="en-US" sz="3199">
              <a:solidFill>
                <a:schemeClr val="tx1"/>
              </a:solidFill>
              <a:highlight>
                <a:srgbClr val="FFFFFF"/>
              </a:highlight>
              <a:ea typeface="Roboto"/>
            </a:endParaRPr>
          </a:p>
          <a:p>
            <a:pPr algn="just">
              <a:buNone/>
            </a:pPr>
            <a:r>
              <a:rPr lang="en-US" sz="3199" b="1">
                <a:solidFill>
                  <a:srgbClr val="333333"/>
                </a:solidFill>
              </a:rPr>
              <a:t>Augment the LLM prompt</a:t>
            </a:r>
            <a:endParaRPr lang="en-US" sz="3199" b="1"/>
          </a:p>
          <a:p>
            <a:pPr algn="just">
              <a:buNone/>
            </a:pPr>
            <a:endParaRPr lang="en-US" sz="3199" b="1">
              <a:solidFill>
                <a:srgbClr val="333333"/>
              </a:solidFill>
              <a:ea typeface="Roboto"/>
            </a:endParaRPr>
          </a:p>
          <a:p>
            <a:pPr algn="just"/>
            <a:r>
              <a:rPr lang="en-US" sz="2799">
                <a:solidFill>
                  <a:srgbClr val="333333"/>
                </a:solidFill>
                <a:ea typeface="Roboto"/>
              </a:rPr>
              <a:t>Next, the RAG model augments the user input (or prompts) by adding the relevant retrieved data in context. This step uses prompt engineering techniques to communicate effectively with the LLM.</a:t>
            </a:r>
            <a:endParaRPr lang="en-US" sz="2799">
              <a:solidFill>
                <a:srgbClr val="000000"/>
              </a:solidFill>
              <a:ea typeface="Roboto"/>
            </a:endParaRPr>
          </a:p>
          <a:p>
            <a:pPr algn="just"/>
            <a:r>
              <a:rPr lang="en-US" sz="2799">
                <a:solidFill>
                  <a:srgbClr val="333333"/>
                </a:solidFill>
                <a:ea typeface="Roboto"/>
              </a:rPr>
              <a:t>The augmented prompt allows the large language models to generate an accurate answer to user queries.</a:t>
            </a:r>
          </a:p>
          <a:p>
            <a:pPr algn="just"/>
            <a:endParaRPr lang="en-US" sz="2799">
              <a:solidFill>
                <a:srgbClr val="333333"/>
              </a:solidFill>
              <a:ea typeface="Roboto"/>
            </a:endParaRPr>
          </a:p>
          <a:p>
            <a:pPr marL="228543" indent="0" algn="just">
              <a:buClr>
                <a:srgbClr val="D6001C"/>
              </a:buClr>
              <a:buNone/>
            </a:pPr>
            <a:endParaRPr lang="en-US" sz="2799">
              <a:solidFill>
                <a:srgbClr val="28292B"/>
              </a:solidFill>
              <a:highlight>
                <a:srgbClr val="FFFFFF"/>
              </a:highlight>
              <a:ea typeface="Roboto"/>
            </a:endParaRPr>
          </a:p>
          <a:p>
            <a:pPr marL="228543" indent="0" algn="just">
              <a:buClr>
                <a:srgbClr val="D6001C"/>
              </a:buClr>
              <a:buNone/>
            </a:pPr>
            <a:endParaRPr lang="en-US" sz="2799">
              <a:solidFill>
                <a:srgbClr val="28292B"/>
              </a:solidFill>
              <a:highlight>
                <a:srgbClr val="FFFFFF"/>
              </a:highlight>
              <a:ea typeface="Roboto"/>
            </a:endParaRPr>
          </a:p>
          <a:p>
            <a:pPr marL="279330" indent="0" algn="just">
              <a:lnSpc>
                <a:spcPct val="114999"/>
              </a:lnSpc>
              <a:spcBef>
                <a:spcPts val="2999"/>
              </a:spcBef>
              <a:buClr>
                <a:srgbClr val="D6001C"/>
              </a:buClr>
              <a:buNone/>
            </a:pPr>
            <a:endParaRPr lang="en-US" sz="3199" b="1">
              <a:solidFill>
                <a:srgbClr val="333333"/>
              </a:solidFill>
              <a:highlight>
                <a:srgbClr val="FFFFFF"/>
              </a:highlight>
              <a:ea typeface="Roboto"/>
            </a:endParaRPr>
          </a:p>
          <a:p>
            <a:pPr indent="-634841" algn="just">
              <a:lnSpc>
                <a:spcPct val="114999"/>
              </a:lnSpc>
              <a:spcBef>
                <a:spcPts val="2999"/>
              </a:spcBef>
              <a:buClr>
                <a:srgbClr val="D6001C"/>
              </a:buClr>
            </a:pPr>
            <a:endParaRPr lang="en-US" sz="2799" b="1">
              <a:solidFill>
                <a:srgbClr val="333333"/>
              </a:solidFill>
              <a:highlight>
                <a:srgbClr val="FFFFFF"/>
              </a:highlight>
              <a:ea typeface="Roboto"/>
            </a:endParaRPr>
          </a:p>
          <a:p>
            <a:pPr algn="just">
              <a:buClr>
                <a:srgbClr val="D6001C"/>
              </a:buClr>
            </a:pPr>
            <a:endParaRPr lang="en-US" sz="2799" b="1">
              <a:solidFill>
                <a:srgbClr val="333333"/>
              </a:solidFill>
              <a:highlight>
                <a:srgbClr val="FFFFFF"/>
              </a:highlight>
              <a:ea typeface="Roboto"/>
            </a:endParaRPr>
          </a:p>
          <a:p>
            <a:pPr marL="228543" indent="0" algn="just">
              <a:buClr>
                <a:srgbClr val="D6001C"/>
              </a:buClr>
              <a:buNone/>
            </a:pPr>
            <a:endParaRPr lang="en-US" sz="2799" b="1">
              <a:solidFill>
                <a:srgbClr val="333333"/>
              </a:solidFill>
              <a:highlight>
                <a:srgbClr val="FFFFFF"/>
              </a:highlight>
              <a:ea typeface="Roboto"/>
            </a:endParaRPr>
          </a:p>
          <a:p>
            <a:pPr indent="-634841" algn="just">
              <a:lnSpc>
                <a:spcPct val="114999"/>
              </a:lnSpc>
              <a:spcBef>
                <a:spcPts val="2999"/>
              </a:spcBef>
              <a:buClr>
                <a:srgbClr val="D6001C"/>
              </a:buClr>
            </a:pPr>
            <a:endParaRPr lang="en-US" sz="2799">
              <a:solidFill>
                <a:srgbClr val="333333"/>
              </a:solidFill>
              <a:highlight>
                <a:srgbClr val="FFFFFF"/>
              </a:highlight>
              <a:ea typeface="Roboto"/>
            </a:endParaRPr>
          </a:p>
          <a:p>
            <a:pPr indent="-634841" algn="just">
              <a:lnSpc>
                <a:spcPct val="114999"/>
              </a:lnSpc>
              <a:spcBef>
                <a:spcPts val="2999"/>
              </a:spcBef>
              <a:buClr>
                <a:srgbClr val="28292B"/>
              </a:buClr>
              <a:buSzPts val="1400"/>
            </a:pPr>
            <a:endParaRPr lang="en-US" sz="2799">
              <a:solidFill>
                <a:srgbClr val="333333"/>
              </a:solidFill>
              <a:highlight>
                <a:srgbClr val="FFFFFF"/>
              </a:highlight>
              <a:ea typeface="Roboto"/>
            </a:endParaRPr>
          </a:p>
          <a:p>
            <a:pPr marL="279330" indent="0" algn="just">
              <a:lnSpc>
                <a:spcPct val="115000"/>
              </a:lnSpc>
              <a:spcBef>
                <a:spcPts val="2999"/>
              </a:spcBef>
              <a:buClr>
                <a:srgbClr val="28292B"/>
              </a:buClr>
              <a:buSzPts val="1400"/>
              <a:buNone/>
            </a:pPr>
            <a:endParaRPr lang="en-US" sz="2799">
              <a:solidFill>
                <a:srgbClr val="28292B"/>
              </a:solidFill>
              <a:highlight>
                <a:srgbClr val="FFFFFF"/>
              </a:highlight>
              <a:ea typeface="Roboto"/>
            </a:endParaRPr>
          </a:p>
          <a:p>
            <a:pPr marL="253937" indent="0" algn="just">
              <a:lnSpc>
                <a:spcPct val="115000"/>
              </a:lnSpc>
              <a:spcBef>
                <a:spcPts val="0"/>
              </a:spcBef>
              <a:buClr>
                <a:srgbClr val="28292B"/>
              </a:buClr>
              <a:buSzPts val="1600"/>
              <a:buNone/>
            </a:pPr>
            <a:endParaRPr lang="en-US" sz="2799">
              <a:solidFill>
                <a:srgbClr val="202124"/>
              </a:solidFill>
              <a:highlight>
                <a:srgbClr val="FFFFFF"/>
              </a:highlight>
              <a:latin typeface="Roboto"/>
              <a:ea typeface="Roboto"/>
              <a:cs typeface="Roboto"/>
            </a:endParaRPr>
          </a:p>
          <a:p>
            <a:pPr marL="457086" indent="-228543">
              <a:spcBef>
                <a:spcPts val="0"/>
              </a:spcBef>
              <a:buClr>
                <a:srgbClr val="D6001C"/>
              </a:buClr>
              <a:buNone/>
            </a:pPr>
            <a:endParaRPr lang="en-GB">
              <a:solidFill>
                <a:srgbClr val="3C3E41"/>
              </a:solidFill>
              <a:ea typeface="Roboto"/>
            </a:endParaRPr>
          </a:p>
        </p:txBody>
      </p:sp>
    </p:spTree>
    <p:extLst>
      <p:ext uri="{BB962C8B-B14F-4D97-AF65-F5344CB8AC3E}">
        <p14:creationId xmlns:p14="http://schemas.microsoft.com/office/powerpoint/2010/main" val="131411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1675962" y="812467"/>
            <a:ext cx="20580669" cy="1077111"/>
          </a:xfrm>
          <a:prstGeom prst="rect">
            <a:avLst/>
          </a:prstGeom>
          <a:noFill/>
          <a:ln>
            <a:noFill/>
          </a:ln>
        </p:spPr>
        <p:txBody>
          <a:bodyPr spcFirstLastPara="1" vert="horz" wrap="square" lIns="182802" tIns="91376" rIns="182802" bIns="91376" rtlCol="0" anchor="t" anchorCtr="0">
            <a:noAutofit/>
          </a:bodyPr>
          <a:lstStyle/>
          <a:p>
            <a:r>
              <a:rPr lang="en-US" sz="8000" dirty="0">
                <a:solidFill>
                  <a:schemeClr val="tx2"/>
                </a:solidFill>
                <a:latin typeface="Poppins" panose="00000500000000000000" pitchFamily="2" charset="0"/>
                <a:cs typeface="Poppins" panose="00000500000000000000" pitchFamily="2" charset="0"/>
              </a:rPr>
              <a:t>RAG Components</a:t>
            </a:r>
          </a:p>
          <a:p>
            <a:endParaRPr lang="en-US" sz="8000" dirty="0">
              <a:solidFill>
                <a:schemeClr val="tx2"/>
              </a:solidFill>
              <a:latin typeface="Poppins" panose="00000500000000000000" pitchFamily="2" charset="0"/>
              <a:cs typeface="Poppins" panose="00000500000000000000" pitchFamily="2" charset="0"/>
            </a:endParaRPr>
          </a:p>
        </p:txBody>
      </p:sp>
      <p:sp>
        <p:nvSpPr>
          <p:cNvPr id="330" name="Google Shape;330;p5"/>
          <p:cNvSpPr txBox="1">
            <a:spLocks noGrp="1"/>
          </p:cNvSpPr>
          <p:nvPr>
            <p:ph type="body" idx="1"/>
          </p:nvPr>
        </p:nvSpPr>
        <p:spPr>
          <a:xfrm>
            <a:off x="1676364" y="2209444"/>
            <a:ext cx="21306164" cy="10989855"/>
          </a:xfrm>
          <a:prstGeom prst="rect">
            <a:avLst/>
          </a:prstGeom>
          <a:noFill/>
          <a:ln>
            <a:noFill/>
          </a:ln>
        </p:spPr>
        <p:txBody>
          <a:bodyPr spcFirstLastPara="1" vert="horz" wrap="square" lIns="182802" tIns="91376" rIns="182802" bIns="91376" rtlCol="0" anchor="t" anchorCtr="0">
            <a:normAutofit/>
          </a:bodyPr>
          <a:lstStyle/>
          <a:p>
            <a:pPr algn="just">
              <a:buNone/>
            </a:pPr>
            <a:endParaRPr lang="en-US" sz="3199" b="1">
              <a:solidFill>
                <a:srgbClr val="232F3E"/>
              </a:solidFill>
            </a:endParaRPr>
          </a:p>
          <a:p>
            <a:pPr marL="228543" indent="0" algn="just">
              <a:buNone/>
            </a:pPr>
            <a:r>
              <a:rPr lang="en-US" sz="3199" b="1">
                <a:solidFill>
                  <a:srgbClr val="232F3E"/>
                </a:solidFill>
                <a:highlight>
                  <a:srgbClr val="FFFFFF"/>
                </a:highlight>
                <a:ea typeface="Roboto"/>
              </a:rPr>
              <a:t>RAG Generator</a:t>
            </a:r>
            <a:endParaRPr lang="en-US"/>
          </a:p>
          <a:p>
            <a:pPr marL="228543" indent="0" algn="just">
              <a:buNone/>
            </a:pPr>
            <a:endParaRPr lang="en-US" sz="3199" b="1">
              <a:solidFill>
                <a:srgbClr val="232F3E"/>
              </a:solidFill>
              <a:highlight>
                <a:srgbClr val="FFFFFF"/>
              </a:highlight>
              <a:ea typeface="Roboto"/>
            </a:endParaRPr>
          </a:p>
          <a:p>
            <a:pPr algn="just">
              <a:buClr>
                <a:srgbClr val="D6001C"/>
              </a:buClr>
            </a:pPr>
            <a:r>
              <a:rPr lang="en-US" sz="2799">
                <a:solidFill>
                  <a:schemeClr val="tx1"/>
                </a:solidFill>
                <a:highlight>
                  <a:srgbClr val="FFFFFF"/>
                </a:highlight>
                <a:ea typeface="Roboto"/>
              </a:rPr>
              <a:t>The RAG generator component is basically the LLM Model such a (GPT)</a:t>
            </a:r>
          </a:p>
          <a:p>
            <a:pPr algn="just">
              <a:buClr>
                <a:srgbClr val="D6001C"/>
              </a:buClr>
            </a:pPr>
            <a:r>
              <a:rPr lang="en-US" sz="2799">
                <a:solidFill>
                  <a:schemeClr val="tx1"/>
                </a:solidFill>
                <a:highlight>
                  <a:srgbClr val="FFFFFF"/>
                </a:highlight>
                <a:ea typeface="Roboto"/>
              </a:rPr>
              <a:t>The RAG generator component is responsible for taking the retrieved and ranked information, along with the user's original query, and generating the final response or output.</a:t>
            </a:r>
          </a:p>
          <a:p>
            <a:pPr algn="just"/>
            <a:r>
              <a:rPr lang="en-US" sz="2799">
                <a:solidFill>
                  <a:schemeClr val="tx1"/>
                </a:solidFill>
                <a:highlight>
                  <a:srgbClr val="FFFFFF"/>
                </a:highlight>
                <a:ea typeface="Roboto"/>
              </a:rPr>
              <a:t>The generator ensures that the response aligns with the user's query and incorporates the factual knowledge retrieved from external sources.</a:t>
            </a:r>
          </a:p>
          <a:p>
            <a:pPr algn="just"/>
            <a:endParaRPr lang="en-US" sz="2799">
              <a:solidFill>
                <a:srgbClr val="28292B"/>
              </a:solidFill>
              <a:highlight>
                <a:srgbClr val="FFFFFF"/>
              </a:highlight>
              <a:ea typeface="Roboto"/>
            </a:endParaRPr>
          </a:p>
          <a:p>
            <a:pPr algn="just">
              <a:buNone/>
            </a:pPr>
            <a:r>
              <a:rPr lang="en-US" sz="3199" b="1">
                <a:solidFill>
                  <a:srgbClr val="333333"/>
                </a:solidFill>
              </a:rPr>
              <a:t>Update external data</a:t>
            </a:r>
            <a:endParaRPr lang="en-US" sz="3199" b="1"/>
          </a:p>
          <a:p>
            <a:pPr algn="just">
              <a:buNone/>
            </a:pPr>
            <a:endParaRPr lang="en-US" sz="3199" b="1">
              <a:solidFill>
                <a:srgbClr val="333333"/>
              </a:solidFill>
              <a:ea typeface="Roboto"/>
            </a:endParaRPr>
          </a:p>
          <a:p>
            <a:pPr algn="just"/>
            <a:r>
              <a:rPr lang="en-US" sz="2799">
                <a:solidFill>
                  <a:srgbClr val="333333"/>
                </a:solidFill>
                <a:ea typeface="Roboto"/>
              </a:rPr>
              <a:t>To maintain current information for retrieval, asynchronously update the documents and update embedding representation of the documents. </a:t>
            </a:r>
          </a:p>
          <a:p>
            <a:r>
              <a:rPr lang="en-US" sz="2799" b="1">
                <a:solidFill>
                  <a:schemeClr val="tx1"/>
                </a:solidFill>
                <a:ea typeface="Roboto"/>
              </a:rPr>
              <a:t>Automated Real-time Processes</a:t>
            </a:r>
            <a:r>
              <a:rPr lang="en-US" sz="2799">
                <a:solidFill>
                  <a:schemeClr val="tx1"/>
                </a:solidFill>
                <a:ea typeface="Roboto"/>
              </a:rPr>
              <a:t>: Updates to documents and embeddings occur in real-time as soon as new information becomes available. This ensures that the system always reflects the most recent data.</a:t>
            </a:r>
          </a:p>
          <a:p>
            <a:r>
              <a:rPr lang="en-US" sz="2799" b="1">
                <a:solidFill>
                  <a:schemeClr val="tx1"/>
                </a:solidFill>
                <a:ea typeface="Roboto"/>
              </a:rPr>
              <a:t>Periodic Batch Processing</a:t>
            </a:r>
            <a:r>
              <a:rPr lang="en-US" sz="2799">
                <a:solidFill>
                  <a:schemeClr val="tx1"/>
                </a:solidFill>
                <a:ea typeface="Roboto"/>
              </a:rPr>
              <a:t>: Updates are performed at regular intervals (e.g., daily, weekly) in batches. This approach may be more efficient for systems with large volumes of data or where real-time updates are not necessary.</a:t>
            </a:r>
            <a:endParaRPr lang="en-US" sz="2799">
              <a:solidFill>
                <a:schemeClr val="tx1"/>
              </a:solidFill>
            </a:endParaRPr>
          </a:p>
          <a:p>
            <a:pPr algn="just"/>
            <a:endParaRPr lang="en-US" sz="2799">
              <a:solidFill>
                <a:srgbClr val="333333"/>
              </a:solidFill>
              <a:ea typeface="Roboto"/>
            </a:endParaRPr>
          </a:p>
          <a:p>
            <a:pPr algn="just"/>
            <a:endParaRPr lang="en-US" sz="2799">
              <a:solidFill>
                <a:srgbClr val="333333"/>
              </a:solidFill>
              <a:ea typeface="Roboto"/>
            </a:endParaRPr>
          </a:p>
          <a:p>
            <a:pPr marL="228543" indent="0" algn="just">
              <a:buClr>
                <a:srgbClr val="D6001C"/>
              </a:buClr>
              <a:buNone/>
            </a:pPr>
            <a:endParaRPr lang="en-US" sz="2799">
              <a:solidFill>
                <a:srgbClr val="28292B"/>
              </a:solidFill>
              <a:highlight>
                <a:srgbClr val="FFFFFF"/>
              </a:highlight>
              <a:ea typeface="Roboto"/>
            </a:endParaRPr>
          </a:p>
          <a:p>
            <a:pPr marL="228543" indent="0" algn="just">
              <a:buClr>
                <a:srgbClr val="D6001C"/>
              </a:buClr>
              <a:buNone/>
            </a:pPr>
            <a:endParaRPr lang="en-US" sz="2799">
              <a:solidFill>
                <a:srgbClr val="28292B"/>
              </a:solidFill>
              <a:highlight>
                <a:srgbClr val="FFFFFF"/>
              </a:highlight>
              <a:ea typeface="Roboto"/>
            </a:endParaRPr>
          </a:p>
          <a:p>
            <a:pPr marL="279330" indent="0" algn="just">
              <a:lnSpc>
                <a:spcPct val="114999"/>
              </a:lnSpc>
              <a:spcBef>
                <a:spcPts val="2999"/>
              </a:spcBef>
              <a:buClr>
                <a:srgbClr val="D6001C"/>
              </a:buClr>
              <a:buNone/>
            </a:pPr>
            <a:endParaRPr lang="en-US" sz="3199" b="1">
              <a:solidFill>
                <a:srgbClr val="333333"/>
              </a:solidFill>
              <a:highlight>
                <a:srgbClr val="FFFFFF"/>
              </a:highlight>
              <a:ea typeface="Roboto"/>
            </a:endParaRPr>
          </a:p>
          <a:p>
            <a:pPr indent="-634841" algn="just">
              <a:lnSpc>
                <a:spcPct val="114999"/>
              </a:lnSpc>
              <a:spcBef>
                <a:spcPts val="2999"/>
              </a:spcBef>
              <a:buClr>
                <a:srgbClr val="D6001C"/>
              </a:buClr>
            </a:pPr>
            <a:endParaRPr lang="en-US" sz="2799" b="1">
              <a:solidFill>
                <a:srgbClr val="333333"/>
              </a:solidFill>
              <a:highlight>
                <a:srgbClr val="FFFFFF"/>
              </a:highlight>
              <a:ea typeface="Roboto"/>
            </a:endParaRPr>
          </a:p>
          <a:p>
            <a:pPr algn="just">
              <a:buClr>
                <a:srgbClr val="D6001C"/>
              </a:buClr>
            </a:pPr>
            <a:endParaRPr lang="en-US" sz="2799" b="1">
              <a:solidFill>
                <a:srgbClr val="333333"/>
              </a:solidFill>
              <a:highlight>
                <a:srgbClr val="FFFFFF"/>
              </a:highlight>
              <a:ea typeface="Roboto"/>
            </a:endParaRPr>
          </a:p>
          <a:p>
            <a:pPr marL="228543" indent="0" algn="just">
              <a:buClr>
                <a:srgbClr val="D6001C"/>
              </a:buClr>
              <a:buNone/>
            </a:pPr>
            <a:endParaRPr lang="en-US" sz="2799" b="1">
              <a:solidFill>
                <a:srgbClr val="333333"/>
              </a:solidFill>
              <a:highlight>
                <a:srgbClr val="FFFFFF"/>
              </a:highlight>
              <a:ea typeface="Roboto"/>
            </a:endParaRPr>
          </a:p>
          <a:p>
            <a:pPr indent="-634841" algn="just">
              <a:lnSpc>
                <a:spcPct val="114999"/>
              </a:lnSpc>
              <a:spcBef>
                <a:spcPts val="2999"/>
              </a:spcBef>
              <a:buClr>
                <a:srgbClr val="D6001C"/>
              </a:buClr>
            </a:pPr>
            <a:endParaRPr lang="en-US" sz="2799">
              <a:solidFill>
                <a:srgbClr val="333333"/>
              </a:solidFill>
              <a:highlight>
                <a:srgbClr val="FFFFFF"/>
              </a:highlight>
              <a:ea typeface="Roboto"/>
            </a:endParaRPr>
          </a:p>
          <a:p>
            <a:pPr indent="-634841" algn="just">
              <a:lnSpc>
                <a:spcPct val="114999"/>
              </a:lnSpc>
              <a:spcBef>
                <a:spcPts val="2999"/>
              </a:spcBef>
              <a:buClr>
                <a:srgbClr val="28292B"/>
              </a:buClr>
              <a:buSzPts val="1400"/>
            </a:pPr>
            <a:endParaRPr lang="en-US" sz="2799">
              <a:solidFill>
                <a:srgbClr val="333333"/>
              </a:solidFill>
              <a:highlight>
                <a:srgbClr val="FFFFFF"/>
              </a:highlight>
              <a:ea typeface="Roboto"/>
            </a:endParaRPr>
          </a:p>
          <a:p>
            <a:pPr marL="279330" indent="0" algn="just">
              <a:lnSpc>
                <a:spcPct val="115000"/>
              </a:lnSpc>
              <a:spcBef>
                <a:spcPts val="2999"/>
              </a:spcBef>
              <a:buClr>
                <a:srgbClr val="28292B"/>
              </a:buClr>
              <a:buSzPts val="1400"/>
              <a:buNone/>
            </a:pPr>
            <a:endParaRPr lang="en-US" sz="2799">
              <a:solidFill>
                <a:srgbClr val="28292B"/>
              </a:solidFill>
              <a:highlight>
                <a:srgbClr val="FFFFFF"/>
              </a:highlight>
              <a:ea typeface="Roboto"/>
            </a:endParaRPr>
          </a:p>
          <a:p>
            <a:pPr marL="253937" indent="0" algn="just">
              <a:lnSpc>
                <a:spcPct val="115000"/>
              </a:lnSpc>
              <a:spcBef>
                <a:spcPts val="0"/>
              </a:spcBef>
              <a:buClr>
                <a:srgbClr val="28292B"/>
              </a:buClr>
              <a:buSzPts val="1600"/>
              <a:buNone/>
            </a:pPr>
            <a:endParaRPr lang="en-US" sz="2799">
              <a:solidFill>
                <a:srgbClr val="202124"/>
              </a:solidFill>
              <a:highlight>
                <a:srgbClr val="FFFFFF"/>
              </a:highlight>
              <a:latin typeface="Roboto"/>
              <a:ea typeface="Roboto"/>
              <a:cs typeface="Roboto"/>
            </a:endParaRPr>
          </a:p>
          <a:p>
            <a:pPr marL="457086" indent="-228543">
              <a:spcBef>
                <a:spcPts val="0"/>
              </a:spcBef>
              <a:buClr>
                <a:srgbClr val="D6001C"/>
              </a:buClr>
              <a:buNone/>
            </a:pPr>
            <a:endParaRPr lang="en-GB">
              <a:solidFill>
                <a:srgbClr val="3C3E41"/>
              </a:solidFill>
              <a:ea typeface="Roboto"/>
            </a:endParaRPr>
          </a:p>
        </p:txBody>
      </p:sp>
    </p:spTree>
    <p:extLst>
      <p:ext uri="{BB962C8B-B14F-4D97-AF65-F5344CB8AC3E}">
        <p14:creationId xmlns:p14="http://schemas.microsoft.com/office/powerpoint/2010/main" val="1430863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1050895" y="753866"/>
            <a:ext cx="20580669" cy="1077111"/>
          </a:xfrm>
          <a:prstGeom prst="rect">
            <a:avLst/>
          </a:prstGeom>
          <a:noFill/>
          <a:ln>
            <a:noFill/>
          </a:ln>
        </p:spPr>
        <p:txBody>
          <a:bodyPr spcFirstLastPara="1" vert="horz" wrap="square" lIns="182802" tIns="91376" rIns="182802" bIns="91376" rtlCol="0" anchor="t" anchorCtr="0">
            <a:noAutofit/>
          </a:bodyPr>
          <a:lstStyle/>
          <a:p>
            <a:r>
              <a:rPr lang="en-US" sz="8000" dirty="0">
                <a:solidFill>
                  <a:schemeClr val="tx2"/>
                </a:solidFill>
                <a:latin typeface="Poppins" panose="00000500000000000000" pitchFamily="2" charset="0"/>
                <a:cs typeface="Poppins" panose="00000500000000000000" pitchFamily="2" charset="0"/>
              </a:rPr>
              <a:t> RAG Based Chat Application</a:t>
            </a:r>
          </a:p>
          <a:p>
            <a:endParaRPr lang="en-US" sz="8000" dirty="0">
              <a:solidFill>
                <a:schemeClr val="tx2"/>
              </a:solidFill>
              <a:latin typeface="Poppins" panose="00000500000000000000" pitchFamily="2" charset="0"/>
              <a:cs typeface="Poppins" panose="00000500000000000000" pitchFamily="2" charset="0"/>
            </a:endParaRPr>
          </a:p>
        </p:txBody>
      </p:sp>
      <p:sp>
        <p:nvSpPr>
          <p:cNvPr id="330" name="Google Shape;330;p5"/>
          <p:cNvSpPr txBox="1">
            <a:spLocks noGrp="1"/>
          </p:cNvSpPr>
          <p:nvPr>
            <p:ph type="body" idx="1"/>
          </p:nvPr>
        </p:nvSpPr>
        <p:spPr>
          <a:xfrm>
            <a:off x="1676364" y="1675195"/>
            <a:ext cx="21306164" cy="11524104"/>
          </a:xfrm>
          <a:prstGeom prst="rect">
            <a:avLst/>
          </a:prstGeom>
          <a:noFill/>
          <a:ln>
            <a:noFill/>
          </a:ln>
        </p:spPr>
        <p:txBody>
          <a:bodyPr spcFirstLastPara="1" vert="horz" wrap="square" lIns="182802" tIns="91376" rIns="182802" bIns="91376" rtlCol="0" anchor="t" anchorCtr="0">
            <a:normAutofit/>
          </a:bodyPr>
          <a:lstStyle/>
          <a:p>
            <a:pPr algn="just">
              <a:buNone/>
            </a:pPr>
            <a:endParaRPr lang="en-US" sz="3199" b="1" dirty="0">
              <a:solidFill>
                <a:srgbClr val="232F3E"/>
              </a:solidFill>
            </a:endParaRPr>
          </a:p>
          <a:p>
            <a:pPr marL="228543" indent="0" algn="just">
              <a:buNone/>
            </a:pPr>
            <a:r>
              <a:rPr lang="en-US" sz="2799" dirty="0">
                <a:solidFill>
                  <a:srgbClr val="4C4C4C"/>
                </a:solidFill>
                <a:highlight>
                  <a:srgbClr val="FFFFFF"/>
                </a:highlight>
                <a:ea typeface="Roboto"/>
              </a:rPr>
              <a:t>Simplified sequence diagram illustrating the process of a RAG chat application</a:t>
            </a:r>
            <a:endParaRPr lang="en-US" dirty="0"/>
          </a:p>
          <a:p>
            <a:pPr marL="228543" indent="0" algn="just">
              <a:buNone/>
            </a:pPr>
            <a:endParaRPr lang="en-US" sz="3199" b="1" dirty="0">
              <a:solidFill>
                <a:srgbClr val="232F3E"/>
              </a:solidFill>
              <a:highlight>
                <a:srgbClr val="FFFFFF"/>
              </a:highlight>
              <a:ea typeface="Roboto"/>
            </a:endParaRPr>
          </a:p>
          <a:p>
            <a:pPr algn="just">
              <a:buNone/>
            </a:pPr>
            <a:endParaRPr lang="en-US" sz="3199" b="1" dirty="0">
              <a:solidFill>
                <a:srgbClr val="333333"/>
              </a:solidFill>
              <a:ea typeface="Roboto"/>
            </a:endParaRPr>
          </a:p>
          <a:p>
            <a:pPr algn="just">
              <a:buNone/>
            </a:pPr>
            <a:endParaRPr lang="en-US" sz="3199" b="1" dirty="0">
              <a:solidFill>
                <a:srgbClr val="333333"/>
              </a:solidFill>
              <a:ea typeface="Roboto"/>
            </a:endParaRPr>
          </a:p>
          <a:p>
            <a:pPr algn="just">
              <a:buAutoNum type="arabicPeriod"/>
            </a:pPr>
            <a:endParaRPr lang="en-US" sz="2799" dirty="0">
              <a:solidFill>
                <a:srgbClr val="333333"/>
              </a:solidFill>
              <a:ea typeface="Roboto"/>
            </a:endParaRPr>
          </a:p>
          <a:p>
            <a:pPr algn="just">
              <a:buAutoNum type="arabicPeriod"/>
            </a:pPr>
            <a:endParaRPr lang="en-US" sz="2799" dirty="0">
              <a:solidFill>
                <a:srgbClr val="333333"/>
              </a:solidFill>
              <a:ea typeface="Roboto"/>
            </a:endParaRPr>
          </a:p>
          <a:p>
            <a:pPr algn="just">
              <a:buAutoNum type="arabicPeriod"/>
            </a:pPr>
            <a:endParaRPr lang="en-US" sz="2799" dirty="0">
              <a:solidFill>
                <a:srgbClr val="333333"/>
              </a:solidFill>
              <a:ea typeface="Roboto"/>
            </a:endParaRPr>
          </a:p>
          <a:p>
            <a:pPr algn="just">
              <a:buAutoNum type="arabicPeriod"/>
            </a:pPr>
            <a:endParaRPr lang="en-US" sz="2799" dirty="0">
              <a:solidFill>
                <a:srgbClr val="333333"/>
              </a:solidFill>
              <a:ea typeface="Roboto"/>
            </a:endParaRPr>
          </a:p>
          <a:p>
            <a:pPr algn="just">
              <a:buAutoNum type="arabicPeriod"/>
            </a:pPr>
            <a:endParaRPr lang="en-US" sz="2799" dirty="0">
              <a:solidFill>
                <a:srgbClr val="333333"/>
              </a:solidFill>
              <a:ea typeface="Roboto"/>
            </a:endParaRPr>
          </a:p>
          <a:p>
            <a:pPr algn="just">
              <a:buAutoNum type="arabicPeriod"/>
            </a:pPr>
            <a:endParaRPr lang="en-US" sz="2799" dirty="0">
              <a:solidFill>
                <a:srgbClr val="333333"/>
              </a:solidFill>
              <a:ea typeface="Roboto"/>
            </a:endParaRPr>
          </a:p>
          <a:p>
            <a:pPr algn="just">
              <a:buAutoNum type="arabicPeriod"/>
            </a:pPr>
            <a:endParaRPr lang="en-US" sz="2799" dirty="0">
              <a:solidFill>
                <a:srgbClr val="333333"/>
              </a:solidFill>
              <a:ea typeface="Roboto"/>
            </a:endParaRPr>
          </a:p>
          <a:p>
            <a:pPr algn="just">
              <a:buAutoNum type="arabicPeriod"/>
            </a:pPr>
            <a:endParaRPr lang="en-US" sz="2799" b="1" dirty="0">
              <a:solidFill>
                <a:srgbClr val="333333"/>
              </a:solidFill>
              <a:ea typeface="Roboto"/>
            </a:endParaRPr>
          </a:p>
          <a:p>
            <a:pPr algn="just">
              <a:buAutoNum type="arabicPeriod"/>
            </a:pPr>
            <a:endParaRPr lang="en-US" sz="2799" b="1" dirty="0">
              <a:solidFill>
                <a:srgbClr val="333333"/>
              </a:solidFill>
              <a:ea typeface="Roboto"/>
            </a:endParaRPr>
          </a:p>
          <a:p>
            <a:pPr marL="228543" indent="0" algn="just">
              <a:buNone/>
            </a:pPr>
            <a:endParaRPr lang="en-US" sz="2799" b="1" dirty="0">
              <a:solidFill>
                <a:srgbClr val="333333"/>
              </a:solidFill>
              <a:ea typeface="Roboto"/>
            </a:endParaRPr>
          </a:p>
          <a:p>
            <a:pPr marL="228543" indent="0" algn="just">
              <a:buNone/>
            </a:pPr>
            <a:r>
              <a:rPr lang="en-US" sz="2799" b="1" dirty="0">
                <a:solidFill>
                  <a:srgbClr val="333333"/>
                </a:solidFill>
                <a:ea typeface="Roboto"/>
              </a:rPr>
              <a:t>Step 1 - User sends query: </a:t>
            </a:r>
            <a:r>
              <a:rPr lang="en-US" sz="2799" dirty="0">
                <a:solidFill>
                  <a:srgbClr val="333333"/>
                </a:solidFill>
                <a:ea typeface="Roboto"/>
              </a:rPr>
              <a:t>The process begins when the user sends a query or message to the chat application.</a:t>
            </a:r>
            <a:endParaRPr lang="en-US" dirty="0"/>
          </a:p>
          <a:p>
            <a:pPr marL="228543" indent="0" algn="just">
              <a:buNone/>
            </a:pPr>
            <a:endParaRPr lang="en-US" sz="2799" dirty="0">
              <a:solidFill>
                <a:srgbClr val="333333"/>
              </a:solidFill>
              <a:ea typeface="Roboto"/>
            </a:endParaRPr>
          </a:p>
          <a:p>
            <a:pPr algn="just">
              <a:buAutoNum type="arabicPeriod"/>
            </a:pPr>
            <a:endParaRPr lang="en-US" sz="2799" dirty="0">
              <a:solidFill>
                <a:srgbClr val="333333"/>
              </a:solidFill>
              <a:ea typeface="Roboto"/>
            </a:endParaRPr>
          </a:p>
          <a:p>
            <a:pPr algn="just">
              <a:buAutoNum type="arabicPeriod"/>
            </a:pPr>
            <a:endParaRPr lang="en-US" sz="2799" dirty="0">
              <a:solidFill>
                <a:srgbClr val="333333"/>
              </a:solidFill>
              <a:ea typeface="Roboto"/>
            </a:endParaRPr>
          </a:p>
          <a:p>
            <a:pPr algn="just">
              <a:buAutoNum type="arabicPeriod"/>
            </a:pPr>
            <a:endParaRPr lang="en-US" sz="2799" dirty="0">
              <a:solidFill>
                <a:srgbClr val="333333"/>
              </a:solidFill>
              <a:ea typeface="Roboto"/>
            </a:endParaRPr>
          </a:p>
          <a:p>
            <a:pPr marL="228543" indent="0" algn="just">
              <a:buClr>
                <a:srgbClr val="D6001C"/>
              </a:buClr>
              <a:buNone/>
            </a:pPr>
            <a:endParaRPr lang="en-US" sz="2799" dirty="0">
              <a:solidFill>
                <a:srgbClr val="28292B"/>
              </a:solidFill>
              <a:highlight>
                <a:srgbClr val="FFFFFF"/>
              </a:highlight>
              <a:ea typeface="Roboto"/>
            </a:endParaRPr>
          </a:p>
          <a:p>
            <a:pPr marL="228543" indent="0" algn="just">
              <a:buClr>
                <a:srgbClr val="D6001C"/>
              </a:buClr>
              <a:buNone/>
            </a:pPr>
            <a:endParaRPr lang="en-US" sz="2799" dirty="0">
              <a:solidFill>
                <a:srgbClr val="28292B"/>
              </a:solidFill>
              <a:highlight>
                <a:srgbClr val="FFFFFF"/>
              </a:highlight>
              <a:ea typeface="Roboto"/>
            </a:endParaRPr>
          </a:p>
          <a:p>
            <a:pPr marL="279330" indent="0" algn="just">
              <a:lnSpc>
                <a:spcPct val="114999"/>
              </a:lnSpc>
              <a:spcBef>
                <a:spcPts val="2999"/>
              </a:spcBef>
              <a:buClr>
                <a:srgbClr val="D6001C"/>
              </a:buClr>
              <a:buNone/>
            </a:pPr>
            <a:endParaRPr lang="en-US" sz="3199" b="1" dirty="0">
              <a:solidFill>
                <a:srgbClr val="333333"/>
              </a:solidFill>
              <a:highlight>
                <a:srgbClr val="FFFFFF"/>
              </a:highlight>
              <a:ea typeface="Roboto"/>
            </a:endParaRPr>
          </a:p>
          <a:p>
            <a:pPr indent="-634841" algn="just">
              <a:lnSpc>
                <a:spcPct val="114999"/>
              </a:lnSpc>
              <a:spcBef>
                <a:spcPts val="2999"/>
              </a:spcBef>
              <a:buClr>
                <a:srgbClr val="D6001C"/>
              </a:buClr>
              <a:buAutoNum type="arabicPeriod"/>
            </a:pPr>
            <a:endParaRPr lang="en-US" sz="2799" b="1" dirty="0">
              <a:solidFill>
                <a:srgbClr val="333333"/>
              </a:solidFill>
              <a:highlight>
                <a:srgbClr val="FFFFFF"/>
              </a:highlight>
              <a:ea typeface="Roboto"/>
            </a:endParaRPr>
          </a:p>
          <a:p>
            <a:pPr algn="just">
              <a:buClr>
                <a:srgbClr val="D6001C"/>
              </a:buClr>
              <a:buAutoNum type="arabicPeriod"/>
            </a:pPr>
            <a:endParaRPr lang="en-US" sz="2799" b="1" dirty="0">
              <a:solidFill>
                <a:srgbClr val="333333"/>
              </a:solidFill>
              <a:highlight>
                <a:srgbClr val="FFFFFF"/>
              </a:highlight>
              <a:ea typeface="Roboto"/>
            </a:endParaRPr>
          </a:p>
          <a:p>
            <a:pPr marL="228543" indent="0" algn="just">
              <a:buClr>
                <a:srgbClr val="D6001C"/>
              </a:buClr>
              <a:buNone/>
            </a:pPr>
            <a:endParaRPr lang="en-US" sz="2799" b="1" dirty="0">
              <a:solidFill>
                <a:srgbClr val="333333"/>
              </a:solidFill>
              <a:highlight>
                <a:srgbClr val="FFFFFF"/>
              </a:highlight>
              <a:ea typeface="Roboto"/>
            </a:endParaRPr>
          </a:p>
          <a:p>
            <a:pPr indent="-634841" algn="just">
              <a:lnSpc>
                <a:spcPct val="114999"/>
              </a:lnSpc>
              <a:spcBef>
                <a:spcPts val="2999"/>
              </a:spcBef>
              <a:buClr>
                <a:srgbClr val="D6001C"/>
              </a:buClr>
              <a:buAutoNum type="arabicPeriod"/>
            </a:pPr>
            <a:endParaRPr lang="en-US" sz="2799" dirty="0">
              <a:solidFill>
                <a:srgbClr val="333333"/>
              </a:solidFill>
              <a:highlight>
                <a:srgbClr val="FFFFFF"/>
              </a:highlight>
              <a:ea typeface="Roboto"/>
            </a:endParaRPr>
          </a:p>
          <a:p>
            <a:pPr indent="-634841" algn="just">
              <a:lnSpc>
                <a:spcPct val="114999"/>
              </a:lnSpc>
              <a:spcBef>
                <a:spcPts val="2999"/>
              </a:spcBef>
              <a:buClr>
                <a:srgbClr val="28292B"/>
              </a:buClr>
              <a:buSzPts val="1400"/>
              <a:buAutoNum type="arabicPeriod"/>
            </a:pPr>
            <a:endParaRPr lang="en-US" sz="2799" dirty="0">
              <a:solidFill>
                <a:srgbClr val="333333"/>
              </a:solidFill>
              <a:highlight>
                <a:srgbClr val="FFFFFF"/>
              </a:highlight>
              <a:ea typeface="Roboto"/>
            </a:endParaRPr>
          </a:p>
          <a:p>
            <a:pPr marL="279330" indent="0" algn="just">
              <a:lnSpc>
                <a:spcPct val="115000"/>
              </a:lnSpc>
              <a:spcBef>
                <a:spcPts val="2999"/>
              </a:spcBef>
              <a:buClr>
                <a:srgbClr val="28292B"/>
              </a:buClr>
              <a:buSzPts val="1400"/>
              <a:buNone/>
            </a:pPr>
            <a:endParaRPr lang="en-US" sz="2799" dirty="0">
              <a:solidFill>
                <a:srgbClr val="28292B"/>
              </a:solidFill>
              <a:highlight>
                <a:srgbClr val="FFFFFF"/>
              </a:highlight>
              <a:ea typeface="Roboto"/>
            </a:endParaRPr>
          </a:p>
          <a:p>
            <a:pPr marL="253937" indent="0" algn="just">
              <a:lnSpc>
                <a:spcPct val="115000"/>
              </a:lnSpc>
              <a:spcBef>
                <a:spcPts val="0"/>
              </a:spcBef>
              <a:buClr>
                <a:srgbClr val="28292B"/>
              </a:buClr>
              <a:buSzPts val="1600"/>
              <a:buNone/>
            </a:pPr>
            <a:endParaRPr lang="en-US" sz="2799" dirty="0">
              <a:solidFill>
                <a:srgbClr val="202124"/>
              </a:solidFill>
              <a:highlight>
                <a:srgbClr val="FFFFFF"/>
              </a:highlight>
              <a:latin typeface="Roboto"/>
              <a:ea typeface="Roboto"/>
              <a:cs typeface="Roboto"/>
            </a:endParaRPr>
          </a:p>
          <a:p>
            <a:pPr marL="457086" indent="-228543">
              <a:spcBef>
                <a:spcPts val="0"/>
              </a:spcBef>
              <a:buClr>
                <a:srgbClr val="D6001C"/>
              </a:buClr>
              <a:buNone/>
            </a:pPr>
            <a:endParaRPr lang="en-GB" dirty="0">
              <a:solidFill>
                <a:srgbClr val="3C3E41"/>
              </a:solidFill>
              <a:ea typeface="Roboto"/>
            </a:endParaRPr>
          </a:p>
        </p:txBody>
      </p:sp>
      <p:pic>
        <p:nvPicPr>
          <p:cNvPr id="2" name="Picture 1" descr="A diagram of a flowchart&#10;&#10;Description automatically generated">
            <a:extLst>
              <a:ext uri="{FF2B5EF4-FFF2-40B4-BE49-F238E27FC236}">
                <a16:creationId xmlns:a16="http://schemas.microsoft.com/office/drawing/2014/main" id="{1507D0B5-8946-C771-4195-A36CCCE37301}"/>
              </a:ext>
            </a:extLst>
          </p:cNvPr>
          <p:cNvPicPr>
            <a:picLocks noChangeAspect="1"/>
          </p:cNvPicPr>
          <p:nvPr/>
        </p:nvPicPr>
        <p:blipFill>
          <a:blip r:embed="rId3"/>
          <a:stretch>
            <a:fillRect/>
          </a:stretch>
        </p:blipFill>
        <p:spPr>
          <a:xfrm>
            <a:off x="1407446" y="3158398"/>
            <a:ext cx="17879621" cy="6983673"/>
          </a:xfrm>
          <a:prstGeom prst="rect">
            <a:avLst/>
          </a:prstGeom>
        </p:spPr>
      </p:pic>
    </p:spTree>
    <p:extLst>
      <p:ext uri="{BB962C8B-B14F-4D97-AF65-F5344CB8AC3E}">
        <p14:creationId xmlns:p14="http://schemas.microsoft.com/office/powerpoint/2010/main" val="223997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adroTexto 350">
            <a:extLst>
              <a:ext uri="{FF2B5EF4-FFF2-40B4-BE49-F238E27FC236}">
                <a16:creationId xmlns:a16="http://schemas.microsoft.com/office/drawing/2014/main" id="{386F5394-8CDA-7D4B-BB4C-5C5A46B50C54}"/>
              </a:ext>
            </a:extLst>
          </p:cNvPr>
          <p:cNvSpPr txBox="1"/>
          <p:nvPr/>
        </p:nvSpPr>
        <p:spPr>
          <a:xfrm>
            <a:off x="3045144" y="1209187"/>
            <a:ext cx="18287366" cy="1323119"/>
          </a:xfrm>
          <a:prstGeom prst="rect">
            <a:avLst/>
          </a:prstGeom>
          <a:noFill/>
        </p:spPr>
        <p:txBody>
          <a:bodyPr wrap="square" lIns="0" rIns="1079719" rtlCol="0">
            <a:spAutoFit/>
          </a:bodyPr>
          <a:lstStyle/>
          <a:p>
            <a:pPr marL="914171" lvl="1" algn="ctr" defTabSz="914171"/>
            <a:r>
              <a:rPr lang="en-US" sz="7998" b="1" dirty="0">
                <a:solidFill>
                  <a:srgbClr val="2A2C2A"/>
                </a:solidFill>
                <a:latin typeface="Poppins" pitchFamily="2" charset="77"/>
                <a:ea typeface="Lato Heavy" charset="0"/>
                <a:cs typeface="Poppins" pitchFamily="2" charset="77"/>
              </a:rPr>
              <a:t>What Is Generative AI</a:t>
            </a:r>
          </a:p>
        </p:txBody>
      </p:sp>
      <p:graphicFrame>
        <p:nvGraphicFramePr>
          <p:cNvPr id="2" name="Diagram 1">
            <a:extLst>
              <a:ext uri="{FF2B5EF4-FFF2-40B4-BE49-F238E27FC236}">
                <a16:creationId xmlns:a16="http://schemas.microsoft.com/office/drawing/2014/main" id="{44831197-1A16-D43A-EE7D-371EB3C19A95}"/>
              </a:ext>
            </a:extLst>
          </p:cNvPr>
          <p:cNvGraphicFramePr/>
          <p:nvPr>
            <p:extLst>
              <p:ext uri="{D42A27DB-BD31-4B8C-83A1-F6EECF244321}">
                <p14:modId xmlns:p14="http://schemas.microsoft.com/office/powerpoint/2010/main" val="3271624684"/>
              </p:ext>
            </p:extLst>
          </p:nvPr>
        </p:nvGraphicFramePr>
        <p:xfrm>
          <a:off x="4062941" y="3014133"/>
          <a:ext cx="16251767" cy="9261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allout: Line with Accent Bar 2">
            <a:extLst>
              <a:ext uri="{FF2B5EF4-FFF2-40B4-BE49-F238E27FC236}">
                <a16:creationId xmlns:a16="http://schemas.microsoft.com/office/drawing/2014/main" id="{8ECA52D4-1DA3-1010-5AF3-C328CE39CF02}"/>
              </a:ext>
            </a:extLst>
          </p:cNvPr>
          <p:cNvSpPr/>
          <p:nvPr/>
        </p:nvSpPr>
        <p:spPr>
          <a:xfrm>
            <a:off x="16493067" y="3149600"/>
            <a:ext cx="3606800" cy="778934"/>
          </a:xfrm>
          <a:prstGeom prst="accentCallout1">
            <a:avLst/>
          </a:prstGeom>
          <a:solidFill>
            <a:schemeClr val="bg2">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i="1" dirty="0">
                <a:solidFill>
                  <a:schemeClr val="tx2"/>
                </a:solidFill>
                <a:effectLst>
                  <a:outerShdw blurRad="38100" dist="38100" dir="2700000" algn="tl">
                    <a:srgbClr val="000000">
                      <a:alpha val="43137"/>
                    </a:srgbClr>
                  </a:outerShdw>
                </a:effectLst>
                <a:latin typeface="Segoe UI Variable Text" pitchFamily="2" charset="0"/>
              </a:rPr>
              <a:t>Systems with human-like Intelligence</a:t>
            </a:r>
          </a:p>
        </p:txBody>
      </p:sp>
      <p:sp>
        <p:nvSpPr>
          <p:cNvPr id="4" name="Callout: Line with Accent Bar 3">
            <a:extLst>
              <a:ext uri="{FF2B5EF4-FFF2-40B4-BE49-F238E27FC236}">
                <a16:creationId xmlns:a16="http://schemas.microsoft.com/office/drawing/2014/main" id="{C2007304-A86E-3FFA-FAA4-FFBA8276DF05}"/>
              </a:ext>
            </a:extLst>
          </p:cNvPr>
          <p:cNvSpPr/>
          <p:nvPr/>
        </p:nvSpPr>
        <p:spPr>
          <a:xfrm>
            <a:off x="16569267" y="4630622"/>
            <a:ext cx="3606800" cy="778934"/>
          </a:xfrm>
          <a:prstGeom prst="accentCallout1">
            <a:avLst>
              <a:gd name="adj1" fmla="val 16576"/>
              <a:gd name="adj2" fmla="val 587"/>
              <a:gd name="adj3" fmla="val 149457"/>
              <a:gd name="adj4" fmla="val -53356"/>
            </a:avLst>
          </a:prstGeom>
          <a:solidFill>
            <a:schemeClr val="bg2">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i="1" dirty="0">
                <a:solidFill>
                  <a:schemeClr val="tx2"/>
                </a:solidFill>
                <a:effectLst>
                  <a:outerShdw blurRad="38100" dist="38100" dir="2700000" algn="tl">
                    <a:srgbClr val="000000">
                      <a:alpha val="43137"/>
                    </a:srgbClr>
                  </a:outerShdw>
                </a:effectLst>
                <a:latin typeface="Segoe UI Variable Text" pitchFamily="2" charset="0"/>
              </a:rPr>
              <a:t>Algorithms that learn rules automatically from data</a:t>
            </a:r>
          </a:p>
        </p:txBody>
      </p:sp>
      <p:sp>
        <p:nvSpPr>
          <p:cNvPr id="6" name="Rectangle: Rounded Corners 5">
            <a:extLst>
              <a:ext uri="{FF2B5EF4-FFF2-40B4-BE49-F238E27FC236}">
                <a16:creationId xmlns:a16="http://schemas.microsoft.com/office/drawing/2014/main" id="{F53D3F19-7EC2-E5E9-EDFF-433E5329236E}"/>
              </a:ext>
            </a:extLst>
          </p:cNvPr>
          <p:cNvSpPr/>
          <p:nvPr/>
        </p:nvSpPr>
        <p:spPr>
          <a:xfrm>
            <a:off x="11413067" y="10845094"/>
            <a:ext cx="1794933" cy="5757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LLM</a:t>
            </a:r>
          </a:p>
        </p:txBody>
      </p:sp>
      <p:sp>
        <p:nvSpPr>
          <p:cNvPr id="7" name="Callout: Line with Accent Bar 6">
            <a:extLst>
              <a:ext uri="{FF2B5EF4-FFF2-40B4-BE49-F238E27FC236}">
                <a16:creationId xmlns:a16="http://schemas.microsoft.com/office/drawing/2014/main" id="{FE93EAE9-CF60-B8ED-1C7D-BF703BFA57A3}"/>
              </a:ext>
            </a:extLst>
          </p:cNvPr>
          <p:cNvSpPr/>
          <p:nvPr/>
        </p:nvSpPr>
        <p:spPr>
          <a:xfrm>
            <a:off x="16958733" y="6528702"/>
            <a:ext cx="3217334" cy="778934"/>
          </a:xfrm>
          <a:prstGeom prst="accentCallout1">
            <a:avLst>
              <a:gd name="adj1" fmla="val 16576"/>
              <a:gd name="adj2" fmla="val 587"/>
              <a:gd name="adj3" fmla="val 108152"/>
              <a:gd name="adj4" fmla="val -92050"/>
            </a:avLst>
          </a:prstGeom>
          <a:solidFill>
            <a:schemeClr val="bg2">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i="1" dirty="0">
                <a:solidFill>
                  <a:schemeClr val="tx2"/>
                </a:solidFill>
                <a:effectLst>
                  <a:outerShdw blurRad="38100" dist="38100" dir="2700000" algn="tl">
                    <a:srgbClr val="000000">
                      <a:alpha val="43137"/>
                    </a:srgbClr>
                  </a:outerShdw>
                </a:effectLst>
                <a:latin typeface="Segoe UI Variable Text" pitchFamily="2" charset="0"/>
              </a:rPr>
              <a:t>Machine Learning with neural networks consisting of many layers</a:t>
            </a:r>
          </a:p>
        </p:txBody>
      </p:sp>
      <p:sp>
        <p:nvSpPr>
          <p:cNvPr id="8" name="Callout: Line with Accent Bar 7">
            <a:extLst>
              <a:ext uri="{FF2B5EF4-FFF2-40B4-BE49-F238E27FC236}">
                <a16:creationId xmlns:a16="http://schemas.microsoft.com/office/drawing/2014/main" id="{D3E40A20-7D7D-7248-19C5-2F916692B3E8}"/>
              </a:ext>
            </a:extLst>
          </p:cNvPr>
          <p:cNvSpPr/>
          <p:nvPr/>
        </p:nvSpPr>
        <p:spPr>
          <a:xfrm>
            <a:off x="16840200" y="9016486"/>
            <a:ext cx="3454400" cy="906447"/>
          </a:xfrm>
          <a:prstGeom prst="accentCallout1">
            <a:avLst>
              <a:gd name="adj1" fmla="val 16576"/>
              <a:gd name="adj2" fmla="val 587"/>
              <a:gd name="adj3" fmla="val 100068"/>
              <a:gd name="adj4" fmla="val -83051"/>
            </a:avLst>
          </a:prstGeom>
          <a:solidFill>
            <a:schemeClr val="bg2">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i="1" dirty="0">
                <a:solidFill>
                  <a:schemeClr val="tx2"/>
                </a:solidFill>
                <a:effectLst>
                  <a:outerShdw blurRad="38100" dist="38100" dir="2700000" algn="tl">
                    <a:srgbClr val="000000">
                      <a:alpha val="43137"/>
                    </a:srgbClr>
                  </a:outerShdw>
                </a:effectLst>
                <a:latin typeface="Segoe UI Variable Text" pitchFamily="2" charset="0"/>
              </a:rPr>
              <a:t>GenAI involves the use of deep neural networks to create new content, such as text, images and videos</a:t>
            </a:r>
          </a:p>
        </p:txBody>
      </p:sp>
      <p:sp>
        <p:nvSpPr>
          <p:cNvPr id="9" name="Callout: Line with Accent Bar 8">
            <a:extLst>
              <a:ext uri="{FF2B5EF4-FFF2-40B4-BE49-F238E27FC236}">
                <a16:creationId xmlns:a16="http://schemas.microsoft.com/office/drawing/2014/main" id="{9E479B69-EA70-F37B-15E6-2B3A5673E69D}"/>
              </a:ext>
            </a:extLst>
          </p:cNvPr>
          <p:cNvSpPr/>
          <p:nvPr/>
        </p:nvSpPr>
        <p:spPr>
          <a:xfrm>
            <a:off x="16493067" y="10679737"/>
            <a:ext cx="3454400" cy="906447"/>
          </a:xfrm>
          <a:prstGeom prst="accentCallout1">
            <a:avLst>
              <a:gd name="adj1" fmla="val 16576"/>
              <a:gd name="adj2" fmla="val 587"/>
              <a:gd name="adj3" fmla="val 55234"/>
              <a:gd name="adj4" fmla="val -95306"/>
            </a:avLst>
          </a:prstGeom>
          <a:solidFill>
            <a:schemeClr val="bg2">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i="1" dirty="0">
                <a:solidFill>
                  <a:schemeClr val="tx2"/>
                </a:solidFill>
                <a:effectLst>
                  <a:outerShdw blurRad="38100" dist="38100" dir="2700000" algn="tl">
                    <a:srgbClr val="000000">
                      <a:alpha val="43137"/>
                    </a:srgbClr>
                  </a:outerShdw>
                </a:effectLst>
                <a:latin typeface="Segoe UI Variable Text" pitchFamily="2" charset="0"/>
              </a:rPr>
              <a:t>Deep neural network for parsing and generating human-like text</a:t>
            </a:r>
          </a:p>
        </p:txBody>
      </p:sp>
    </p:spTree>
    <p:extLst>
      <p:ext uri="{BB962C8B-B14F-4D97-AF65-F5344CB8AC3E}">
        <p14:creationId xmlns:p14="http://schemas.microsoft.com/office/powerpoint/2010/main" val="3211345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1675962" y="812467"/>
            <a:ext cx="20580669" cy="1077111"/>
          </a:xfrm>
          <a:prstGeom prst="rect">
            <a:avLst/>
          </a:prstGeom>
          <a:noFill/>
          <a:ln>
            <a:noFill/>
          </a:ln>
        </p:spPr>
        <p:txBody>
          <a:bodyPr spcFirstLastPara="1" vert="horz" wrap="square" lIns="182802" tIns="91376" rIns="182802" bIns="91376" rtlCol="0" anchor="t" anchorCtr="0">
            <a:noAutofit/>
          </a:bodyPr>
          <a:lstStyle/>
          <a:p>
            <a:r>
              <a:rPr lang="en-US" sz="8000">
                <a:solidFill>
                  <a:schemeClr val="tx2"/>
                </a:solidFill>
                <a:latin typeface="Poppins" panose="00000500000000000000" pitchFamily="2" charset="0"/>
                <a:cs typeface="Poppins" panose="00000500000000000000" pitchFamily="2" charset="0"/>
              </a:rPr>
              <a:t>Understanding RAG Architecture</a:t>
            </a:r>
          </a:p>
          <a:p>
            <a:endParaRPr lang="en-US" sz="8000">
              <a:solidFill>
                <a:schemeClr val="tx2"/>
              </a:solidFill>
              <a:latin typeface="Poppins" panose="00000500000000000000" pitchFamily="2" charset="0"/>
              <a:cs typeface="Poppins" panose="00000500000000000000" pitchFamily="2" charset="0"/>
            </a:endParaRPr>
          </a:p>
        </p:txBody>
      </p:sp>
      <p:sp>
        <p:nvSpPr>
          <p:cNvPr id="330" name="Google Shape;330;p5"/>
          <p:cNvSpPr txBox="1">
            <a:spLocks noGrp="1"/>
          </p:cNvSpPr>
          <p:nvPr>
            <p:ph type="body" idx="1"/>
          </p:nvPr>
        </p:nvSpPr>
        <p:spPr>
          <a:xfrm>
            <a:off x="1676364" y="1675195"/>
            <a:ext cx="21306164" cy="11524104"/>
          </a:xfrm>
          <a:prstGeom prst="rect">
            <a:avLst/>
          </a:prstGeom>
          <a:noFill/>
          <a:ln>
            <a:noFill/>
          </a:ln>
        </p:spPr>
        <p:txBody>
          <a:bodyPr spcFirstLastPara="1" vert="horz" wrap="square" lIns="182802" tIns="91376" rIns="182802" bIns="91376" rtlCol="0" anchor="t" anchorCtr="0">
            <a:normAutofit/>
          </a:bodyPr>
          <a:lstStyle/>
          <a:p>
            <a:pPr algn="just">
              <a:buNone/>
            </a:pPr>
            <a:endParaRPr lang="en-US" sz="3199" b="1">
              <a:solidFill>
                <a:srgbClr val="232F3E"/>
              </a:solidFill>
            </a:endParaRPr>
          </a:p>
          <a:p>
            <a:pPr algn="just">
              <a:buAutoNum type="arabicPeriod"/>
            </a:pPr>
            <a:endParaRPr lang="en-US" sz="2799">
              <a:solidFill>
                <a:srgbClr val="333333"/>
              </a:solidFill>
              <a:ea typeface="Roboto"/>
            </a:endParaRPr>
          </a:p>
          <a:p>
            <a:pPr marL="228543" indent="0" algn="just">
              <a:buNone/>
            </a:pPr>
            <a:endParaRPr lang="en-US" sz="2799" b="1">
              <a:solidFill>
                <a:srgbClr val="333333"/>
              </a:solidFill>
              <a:ea typeface="Roboto"/>
            </a:endParaRPr>
          </a:p>
          <a:p>
            <a:pPr marL="228543" indent="0" algn="just">
              <a:buNone/>
            </a:pPr>
            <a:r>
              <a:rPr lang="en-US" sz="2799" b="1">
                <a:solidFill>
                  <a:srgbClr val="333333"/>
                </a:solidFill>
                <a:ea typeface="Roboto"/>
              </a:rPr>
              <a:t>Step 2 - Chat App forwards query: </a:t>
            </a:r>
            <a:r>
              <a:rPr lang="en-US" sz="2799">
                <a:solidFill>
                  <a:srgbClr val="333333"/>
                </a:solidFill>
                <a:ea typeface="Roboto"/>
              </a:rPr>
              <a:t>Upon receiving the user's query, the chat application (Chat App) forwards this query to the Retrieval Augmented Generation (RAG) model for processing.</a:t>
            </a:r>
            <a:endParaRPr lang="en-US"/>
          </a:p>
          <a:p>
            <a:pPr marL="228543" indent="0" algn="just">
              <a:buNone/>
            </a:pPr>
            <a:endParaRPr lang="en-US" sz="2799">
              <a:solidFill>
                <a:srgbClr val="333333"/>
              </a:solidFill>
              <a:ea typeface="Roboto"/>
            </a:endParaRPr>
          </a:p>
          <a:p>
            <a:pPr marL="228543" indent="0" algn="just">
              <a:buNone/>
            </a:pPr>
            <a:r>
              <a:rPr lang="en-US" sz="2799" b="1">
                <a:solidFill>
                  <a:srgbClr val="333333"/>
                </a:solidFill>
                <a:ea typeface="Roboto"/>
              </a:rPr>
              <a:t>Step 3 - RAG retrieves + generates response: </a:t>
            </a:r>
            <a:r>
              <a:rPr lang="en-US" sz="2799">
                <a:solidFill>
                  <a:srgbClr val="333333"/>
                </a:solidFill>
                <a:ea typeface="Roboto"/>
              </a:rPr>
              <a:t>The RAG model, which integrates retrieval and generation capabilities, processes the user's query. It first retrieves relevant information from a large corpus of data, using the LLM to generate a coherent and contextually relevant response based on the retrieved information and the user's query.</a:t>
            </a:r>
            <a:endParaRPr lang="en-US" sz="2799">
              <a:solidFill>
                <a:srgbClr val="28292B"/>
              </a:solidFill>
              <a:ea typeface="Roboto"/>
            </a:endParaRPr>
          </a:p>
          <a:p>
            <a:pPr marL="228543" indent="0" algn="just">
              <a:buNone/>
            </a:pPr>
            <a:endParaRPr lang="en-US" sz="2799">
              <a:solidFill>
                <a:srgbClr val="333333"/>
              </a:solidFill>
              <a:ea typeface="Roboto"/>
            </a:endParaRPr>
          </a:p>
          <a:p>
            <a:pPr marL="228543" indent="0" algn="just">
              <a:buNone/>
            </a:pPr>
            <a:r>
              <a:rPr lang="en-US" sz="2799" b="1">
                <a:solidFill>
                  <a:srgbClr val="333333"/>
                </a:solidFill>
                <a:ea typeface="Roboto"/>
              </a:rPr>
              <a:t>Step 4 - LLM returns response: </a:t>
            </a:r>
            <a:r>
              <a:rPr lang="en-US" sz="2799">
                <a:solidFill>
                  <a:srgbClr val="333333"/>
                </a:solidFill>
                <a:ea typeface="Roboto"/>
              </a:rPr>
              <a:t>Once the response is generated, the LLM sends it back to the chat application (Chat App).</a:t>
            </a:r>
            <a:endParaRPr lang="en-US"/>
          </a:p>
          <a:p>
            <a:pPr marL="228543" indent="0" algn="just">
              <a:buNone/>
            </a:pPr>
            <a:endParaRPr lang="en-US" sz="2799">
              <a:solidFill>
                <a:srgbClr val="333333"/>
              </a:solidFill>
              <a:ea typeface="Roboto"/>
            </a:endParaRPr>
          </a:p>
          <a:p>
            <a:pPr marL="228543" indent="0" algn="just">
              <a:buNone/>
            </a:pPr>
            <a:r>
              <a:rPr lang="en-US" sz="2799" b="1">
                <a:solidFill>
                  <a:srgbClr val="333333"/>
                </a:solidFill>
                <a:ea typeface="Roboto"/>
              </a:rPr>
              <a:t>Step 5 - Chat App displays responses: </a:t>
            </a:r>
            <a:r>
              <a:rPr lang="en-US" sz="2799">
                <a:solidFill>
                  <a:srgbClr val="333333"/>
                </a:solidFill>
                <a:ea typeface="Roboto"/>
              </a:rPr>
              <a:t>Finally, the chat application displays the generated response to the user, completing the interaction.</a:t>
            </a:r>
          </a:p>
          <a:p>
            <a:pPr algn="just">
              <a:buAutoNum type="arabicPeriod"/>
            </a:pPr>
            <a:endParaRPr lang="en-US" sz="2799">
              <a:solidFill>
                <a:srgbClr val="333333"/>
              </a:solidFill>
              <a:ea typeface="Roboto"/>
            </a:endParaRPr>
          </a:p>
          <a:p>
            <a:pPr algn="just">
              <a:buAutoNum type="arabicPeriod"/>
            </a:pPr>
            <a:endParaRPr lang="en-US" sz="2799">
              <a:solidFill>
                <a:srgbClr val="333333"/>
              </a:solidFill>
              <a:ea typeface="Roboto"/>
            </a:endParaRPr>
          </a:p>
          <a:p>
            <a:pPr algn="just">
              <a:buClr>
                <a:srgbClr val="D6001C"/>
              </a:buClr>
              <a:buAutoNum type="arabicPeriod"/>
            </a:pPr>
            <a:endParaRPr lang="en-US" sz="2799">
              <a:solidFill>
                <a:srgbClr val="333333"/>
              </a:solidFill>
              <a:ea typeface="Roboto"/>
            </a:endParaRPr>
          </a:p>
          <a:p>
            <a:pPr algn="just">
              <a:buClr>
                <a:srgbClr val="D6001C"/>
              </a:buClr>
              <a:buAutoNum type="arabicPeriod"/>
            </a:pPr>
            <a:endParaRPr lang="en-US" sz="2799">
              <a:solidFill>
                <a:srgbClr val="333333"/>
              </a:solidFill>
              <a:ea typeface="Roboto"/>
            </a:endParaRPr>
          </a:p>
          <a:p>
            <a:pPr marL="228543" indent="0" algn="just">
              <a:buClr>
                <a:srgbClr val="D6001C"/>
              </a:buClr>
              <a:buNone/>
            </a:pPr>
            <a:endParaRPr lang="en-US" sz="2799">
              <a:solidFill>
                <a:srgbClr val="28292B"/>
              </a:solidFill>
              <a:highlight>
                <a:srgbClr val="FFFFFF"/>
              </a:highlight>
              <a:ea typeface="Roboto"/>
            </a:endParaRPr>
          </a:p>
          <a:p>
            <a:pPr marL="228543" indent="0" algn="just">
              <a:buClr>
                <a:srgbClr val="D6001C"/>
              </a:buClr>
              <a:buNone/>
            </a:pPr>
            <a:endParaRPr lang="en-US" sz="2799">
              <a:solidFill>
                <a:srgbClr val="28292B"/>
              </a:solidFill>
              <a:highlight>
                <a:srgbClr val="FFFFFF"/>
              </a:highlight>
              <a:ea typeface="Roboto"/>
            </a:endParaRPr>
          </a:p>
          <a:p>
            <a:pPr marL="279330" indent="0" algn="just">
              <a:lnSpc>
                <a:spcPct val="114999"/>
              </a:lnSpc>
              <a:spcBef>
                <a:spcPts val="2999"/>
              </a:spcBef>
              <a:buClr>
                <a:srgbClr val="D6001C"/>
              </a:buClr>
              <a:buNone/>
            </a:pPr>
            <a:endParaRPr lang="en-US" sz="3199" b="1">
              <a:solidFill>
                <a:srgbClr val="333333"/>
              </a:solidFill>
              <a:highlight>
                <a:srgbClr val="FFFFFF"/>
              </a:highlight>
              <a:ea typeface="Roboto"/>
            </a:endParaRPr>
          </a:p>
          <a:p>
            <a:pPr indent="-634841" algn="just">
              <a:lnSpc>
                <a:spcPct val="114999"/>
              </a:lnSpc>
              <a:spcBef>
                <a:spcPts val="2999"/>
              </a:spcBef>
              <a:buClr>
                <a:srgbClr val="D6001C"/>
              </a:buClr>
              <a:buAutoNum type="arabicPeriod"/>
            </a:pPr>
            <a:endParaRPr lang="en-US" sz="2799" b="1">
              <a:solidFill>
                <a:srgbClr val="333333"/>
              </a:solidFill>
              <a:highlight>
                <a:srgbClr val="FFFFFF"/>
              </a:highlight>
              <a:ea typeface="Roboto"/>
            </a:endParaRPr>
          </a:p>
          <a:p>
            <a:pPr algn="just">
              <a:buClr>
                <a:srgbClr val="D6001C"/>
              </a:buClr>
              <a:buAutoNum type="arabicPeriod"/>
            </a:pPr>
            <a:endParaRPr lang="en-US" sz="2799" b="1">
              <a:solidFill>
                <a:srgbClr val="333333"/>
              </a:solidFill>
              <a:highlight>
                <a:srgbClr val="FFFFFF"/>
              </a:highlight>
              <a:ea typeface="Roboto"/>
            </a:endParaRPr>
          </a:p>
          <a:p>
            <a:pPr marL="228543" indent="0" algn="just">
              <a:buClr>
                <a:srgbClr val="D6001C"/>
              </a:buClr>
              <a:buNone/>
            </a:pPr>
            <a:endParaRPr lang="en-US" sz="2799" b="1">
              <a:solidFill>
                <a:srgbClr val="333333"/>
              </a:solidFill>
              <a:highlight>
                <a:srgbClr val="FFFFFF"/>
              </a:highlight>
              <a:ea typeface="Roboto"/>
            </a:endParaRPr>
          </a:p>
          <a:p>
            <a:pPr indent="-634841" algn="just">
              <a:lnSpc>
                <a:spcPct val="114999"/>
              </a:lnSpc>
              <a:spcBef>
                <a:spcPts val="2999"/>
              </a:spcBef>
              <a:buClr>
                <a:srgbClr val="D6001C"/>
              </a:buClr>
              <a:buAutoNum type="arabicPeriod"/>
            </a:pPr>
            <a:endParaRPr lang="en-US" sz="2799">
              <a:solidFill>
                <a:srgbClr val="333333"/>
              </a:solidFill>
              <a:highlight>
                <a:srgbClr val="FFFFFF"/>
              </a:highlight>
              <a:ea typeface="Roboto"/>
            </a:endParaRPr>
          </a:p>
          <a:p>
            <a:pPr indent="-634841" algn="just">
              <a:lnSpc>
                <a:spcPct val="114999"/>
              </a:lnSpc>
              <a:spcBef>
                <a:spcPts val="2999"/>
              </a:spcBef>
              <a:buClr>
                <a:srgbClr val="28292B"/>
              </a:buClr>
              <a:buSzPts val="1400"/>
              <a:buAutoNum type="arabicPeriod"/>
            </a:pPr>
            <a:endParaRPr lang="en-US" sz="2799">
              <a:solidFill>
                <a:srgbClr val="333333"/>
              </a:solidFill>
              <a:highlight>
                <a:srgbClr val="FFFFFF"/>
              </a:highlight>
              <a:ea typeface="Roboto"/>
            </a:endParaRPr>
          </a:p>
          <a:p>
            <a:pPr marL="279330" indent="0" algn="just">
              <a:lnSpc>
                <a:spcPct val="115000"/>
              </a:lnSpc>
              <a:spcBef>
                <a:spcPts val="2999"/>
              </a:spcBef>
              <a:buClr>
                <a:srgbClr val="28292B"/>
              </a:buClr>
              <a:buSzPts val="1400"/>
              <a:buNone/>
            </a:pPr>
            <a:endParaRPr lang="en-US" sz="2799">
              <a:solidFill>
                <a:srgbClr val="28292B"/>
              </a:solidFill>
              <a:highlight>
                <a:srgbClr val="FFFFFF"/>
              </a:highlight>
              <a:ea typeface="Roboto"/>
            </a:endParaRPr>
          </a:p>
          <a:p>
            <a:pPr marL="253937" indent="0" algn="just">
              <a:lnSpc>
                <a:spcPct val="115000"/>
              </a:lnSpc>
              <a:spcBef>
                <a:spcPts val="0"/>
              </a:spcBef>
              <a:buClr>
                <a:srgbClr val="28292B"/>
              </a:buClr>
              <a:buSzPts val="1600"/>
              <a:buNone/>
            </a:pPr>
            <a:endParaRPr lang="en-US" sz="2799">
              <a:solidFill>
                <a:srgbClr val="202124"/>
              </a:solidFill>
              <a:highlight>
                <a:srgbClr val="FFFFFF"/>
              </a:highlight>
              <a:latin typeface="Roboto"/>
              <a:ea typeface="Roboto"/>
              <a:cs typeface="Roboto"/>
            </a:endParaRPr>
          </a:p>
          <a:p>
            <a:pPr marL="457086" indent="-228543">
              <a:spcBef>
                <a:spcPts val="0"/>
              </a:spcBef>
              <a:buClr>
                <a:srgbClr val="D6001C"/>
              </a:buClr>
              <a:buNone/>
            </a:pPr>
            <a:endParaRPr lang="en-GB">
              <a:solidFill>
                <a:srgbClr val="3C3E41"/>
              </a:solidFill>
              <a:ea typeface="Roboto"/>
            </a:endParaRPr>
          </a:p>
        </p:txBody>
      </p:sp>
    </p:spTree>
    <p:extLst>
      <p:ext uri="{BB962C8B-B14F-4D97-AF65-F5344CB8AC3E}">
        <p14:creationId xmlns:p14="http://schemas.microsoft.com/office/powerpoint/2010/main" val="271522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Google Shape;337;g27476ab32b1_0_16"/>
          <p:cNvSpPr txBox="1">
            <a:spLocks noGrp="1"/>
          </p:cNvSpPr>
          <p:nvPr>
            <p:ph type="body" idx="1"/>
          </p:nvPr>
        </p:nvSpPr>
        <p:spPr>
          <a:xfrm>
            <a:off x="1339991" y="1259692"/>
            <a:ext cx="20580639" cy="9253790"/>
          </a:xfrm>
          <a:prstGeom prst="rect">
            <a:avLst/>
          </a:prstGeom>
          <a:noFill/>
          <a:ln>
            <a:noFill/>
          </a:ln>
        </p:spPr>
        <p:txBody>
          <a:bodyPr spcFirstLastPara="1" vert="horz" wrap="square" lIns="182802" tIns="91376" rIns="182802" bIns="91376" rtlCol="0" anchor="t" anchorCtr="0">
            <a:normAutofit/>
          </a:bodyPr>
          <a:lstStyle/>
          <a:p>
            <a:pPr marL="457086" indent="-228543">
              <a:spcBef>
                <a:spcPts val="0"/>
              </a:spcBef>
              <a:buNone/>
            </a:pPr>
            <a:endParaRPr lang="en-US" sz="2799" dirty="0">
              <a:solidFill>
                <a:schemeClr val="dk1"/>
              </a:solidFill>
              <a:highlight>
                <a:srgbClr val="FFFFFF"/>
              </a:highlight>
            </a:endParaRPr>
          </a:p>
          <a:p>
            <a:pPr marL="457086" indent="-228543">
              <a:spcBef>
                <a:spcPts val="0"/>
              </a:spcBef>
              <a:buNone/>
            </a:pPr>
            <a:endParaRPr sz="2799" dirty="0">
              <a:solidFill>
                <a:schemeClr val="dk1"/>
              </a:solidFill>
              <a:highlight>
                <a:schemeClr val="lt1"/>
              </a:highlight>
            </a:endParaRPr>
          </a:p>
          <a:p>
            <a:pPr marL="850687" indent="-571357" algn="just">
              <a:lnSpc>
                <a:spcPct val="115000"/>
              </a:lnSpc>
              <a:spcBef>
                <a:spcPts val="0"/>
              </a:spcBef>
              <a:buClr>
                <a:schemeClr val="dk1"/>
              </a:buClr>
              <a:buSzPts val="1400"/>
              <a:buFont typeface="Arial"/>
              <a:buChar char="•"/>
            </a:pPr>
            <a:endParaRPr lang="en-US" sz="2799" dirty="0">
              <a:solidFill>
                <a:srgbClr val="222222"/>
              </a:solidFill>
              <a:highlight>
                <a:srgbClr val="FFFFFF"/>
              </a:highlight>
            </a:endParaRPr>
          </a:p>
          <a:p>
            <a:pPr marL="850687" indent="-571357" algn="just">
              <a:lnSpc>
                <a:spcPct val="114999"/>
              </a:lnSpc>
              <a:spcBef>
                <a:spcPts val="0"/>
              </a:spcBef>
              <a:buClr>
                <a:schemeClr val="dk1"/>
              </a:buClr>
              <a:buSzPts val="1400"/>
              <a:buFont typeface="Arial"/>
              <a:buChar char="•"/>
            </a:pPr>
            <a:r>
              <a:rPr lang="en-US" sz="2799" dirty="0">
                <a:solidFill>
                  <a:srgbClr val="222222"/>
                </a:solidFill>
                <a:highlight>
                  <a:srgbClr val="FFFFFF"/>
                </a:highlight>
              </a:rPr>
              <a:t>A large language model (LLM) is a type of </a:t>
            </a:r>
            <a:r>
              <a:rPr lang="en-US" sz="2799" dirty="0">
                <a:solidFill>
                  <a:schemeClr val="tx1"/>
                </a:solidFill>
                <a:highlight>
                  <a:srgbClr val="FFFFFF"/>
                </a:highlight>
              </a:rPr>
              <a:t>artificial intelligence</a:t>
            </a:r>
            <a:r>
              <a:rPr lang="en-US" sz="2799" dirty="0">
                <a:solidFill>
                  <a:srgbClr val="222222"/>
                </a:solidFill>
                <a:highlight>
                  <a:srgbClr val="FFFFFF"/>
                </a:highlight>
              </a:rPr>
              <a:t> program that can recognize and generate text, among other tasks.</a:t>
            </a:r>
            <a:endParaRPr lang="en-US" sz="2799" b="1" dirty="0">
              <a:solidFill>
                <a:schemeClr val="dk1"/>
              </a:solidFill>
              <a:highlight>
                <a:srgbClr val="FFFFFF"/>
              </a:highlight>
            </a:endParaRPr>
          </a:p>
          <a:p>
            <a:pPr marL="850687" indent="-571357" algn="just">
              <a:lnSpc>
                <a:spcPct val="114999"/>
              </a:lnSpc>
              <a:spcBef>
                <a:spcPts val="0"/>
              </a:spcBef>
              <a:buClr>
                <a:schemeClr val="dk1"/>
              </a:buClr>
              <a:buSzPts val="1400"/>
              <a:buFont typeface="Arial"/>
              <a:buChar char="•"/>
            </a:pPr>
            <a:endParaRPr lang="en-US" sz="2799" dirty="0">
              <a:solidFill>
                <a:srgbClr val="222222"/>
              </a:solidFill>
              <a:highlight>
                <a:schemeClr val="lt1"/>
              </a:highlight>
            </a:endParaRPr>
          </a:p>
          <a:p>
            <a:pPr marL="850687" indent="-571357" algn="just">
              <a:lnSpc>
                <a:spcPct val="115000"/>
              </a:lnSpc>
              <a:spcBef>
                <a:spcPts val="0"/>
              </a:spcBef>
              <a:buClr>
                <a:schemeClr val="dk1"/>
              </a:buClr>
              <a:buSzPts val="1400"/>
              <a:buFont typeface="Arial"/>
              <a:buChar char="•"/>
            </a:pPr>
            <a:r>
              <a:rPr lang="en-US" sz="2799" dirty="0">
                <a:solidFill>
                  <a:srgbClr val="333333"/>
                </a:solidFill>
                <a:highlight>
                  <a:schemeClr val="lt1"/>
                </a:highlight>
              </a:rPr>
              <a:t>LLM are very large  models that are pre-trained on vast amounts of data.</a:t>
            </a:r>
            <a:endParaRPr lang="en-US" sz="2799" dirty="0">
              <a:solidFill>
                <a:srgbClr val="333333"/>
              </a:solidFill>
              <a:highlight>
                <a:srgbClr val="FFFFFF"/>
              </a:highlight>
            </a:endParaRPr>
          </a:p>
          <a:p>
            <a:pPr marL="850687" indent="-571357" algn="just">
              <a:lnSpc>
                <a:spcPct val="114999"/>
              </a:lnSpc>
              <a:spcBef>
                <a:spcPts val="0"/>
              </a:spcBef>
              <a:buClr>
                <a:schemeClr val="dk1"/>
              </a:buClr>
              <a:buSzPts val="1400"/>
              <a:buFont typeface="Arial"/>
              <a:buChar char="•"/>
            </a:pPr>
            <a:endParaRPr lang="en-US" sz="2199" dirty="0">
              <a:solidFill>
                <a:srgbClr val="333333"/>
              </a:solidFill>
              <a:highlight>
                <a:schemeClr val="lt1"/>
              </a:highlight>
            </a:endParaRPr>
          </a:p>
          <a:p>
            <a:pPr marL="850687" indent="-571357" algn="just">
              <a:lnSpc>
                <a:spcPct val="114999"/>
              </a:lnSpc>
              <a:spcBef>
                <a:spcPts val="0"/>
              </a:spcBef>
              <a:buClr>
                <a:schemeClr val="dk1"/>
              </a:buClr>
              <a:buSzPts val="1400"/>
              <a:buFont typeface="Arial"/>
              <a:buChar char="•"/>
            </a:pPr>
            <a:r>
              <a:rPr lang="en-US" sz="2799" dirty="0">
                <a:solidFill>
                  <a:srgbClr val="333333"/>
                </a:solidFill>
                <a:highlight>
                  <a:schemeClr val="lt1"/>
                </a:highlight>
              </a:rPr>
              <a:t>Built on  transformer architecture is a set of neural network that consist of an encoder and a decoder with self-attention capabilities. </a:t>
            </a:r>
            <a:endParaRPr lang="en-US" sz="2799" dirty="0">
              <a:solidFill>
                <a:srgbClr val="333333"/>
              </a:solidFill>
              <a:highlight>
                <a:srgbClr val="FFFFFF"/>
              </a:highlight>
            </a:endParaRPr>
          </a:p>
          <a:p>
            <a:pPr marL="850687" indent="-571357" algn="just">
              <a:lnSpc>
                <a:spcPct val="114999"/>
              </a:lnSpc>
              <a:spcBef>
                <a:spcPts val="0"/>
              </a:spcBef>
              <a:buClr>
                <a:schemeClr val="dk1"/>
              </a:buClr>
              <a:buSzPts val="1400"/>
              <a:buFont typeface="Arial"/>
              <a:buChar char="•"/>
            </a:pPr>
            <a:endParaRPr lang="en-US" sz="2799" dirty="0">
              <a:solidFill>
                <a:srgbClr val="222222"/>
              </a:solidFill>
              <a:highlight>
                <a:srgbClr val="FFFFFF"/>
              </a:highlight>
            </a:endParaRPr>
          </a:p>
          <a:p>
            <a:pPr marL="850687" indent="-571357" algn="just">
              <a:lnSpc>
                <a:spcPct val="114999"/>
              </a:lnSpc>
              <a:spcBef>
                <a:spcPts val="0"/>
              </a:spcBef>
              <a:buClr>
                <a:schemeClr val="dk1"/>
              </a:buClr>
              <a:buSzPts val="1400"/>
              <a:buFont typeface="Arial"/>
              <a:buChar char="•"/>
            </a:pPr>
            <a:r>
              <a:rPr lang="en-US" sz="2799" dirty="0">
                <a:solidFill>
                  <a:srgbClr val="333333"/>
                </a:solidFill>
                <a:highlight>
                  <a:srgbClr val="FFFFFF"/>
                </a:highlight>
              </a:rPr>
              <a:t>It can perform completely different tasks such as answering questions, summarizing documents, translating languages and completing sentences.</a:t>
            </a:r>
            <a:endParaRPr lang="en-US" sz="2799" dirty="0">
              <a:solidFill>
                <a:srgbClr val="222222"/>
              </a:solidFill>
              <a:highlight>
                <a:srgbClr val="FFFFFF"/>
              </a:highlight>
            </a:endParaRPr>
          </a:p>
          <a:p>
            <a:pPr indent="-634841" algn="just">
              <a:lnSpc>
                <a:spcPct val="114999"/>
              </a:lnSpc>
              <a:spcBef>
                <a:spcPts val="0"/>
              </a:spcBef>
              <a:buClr>
                <a:schemeClr val="dk1"/>
              </a:buClr>
              <a:buSzPts val="1400"/>
              <a:buFont typeface="Arial"/>
              <a:buChar char="•"/>
            </a:pPr>
            <a:endParaRPr lang="en-US" sz="2799" dirty="0">
              <a:solidFill>
                <a:srgbClr val="222222"/>
              </a:solidFill>
              <a:highlight>
                <a:srgbClr val="FFFFFF"/>
              </a:highlight>
            </a:endParaRPr>
          </a:p>
          <a:p>
            <a:pPr indent="-634841" algn="just">
              <a:lnSpc>
                <a:spcPct val="114999"/>
              </a:lnSpc>
              <a:spcBef>
                <a:spcPts val="0"/>
              </a:spcBef>
              <a:buClr>
                <a:srgbClr val="28292B"/>
              </a:buClr>
              <a:buSzPts val="1400"/>
              <a:buFont typeface="Arial"/>
              <a:buChar char="•"/>
            </a:pPr>
            <a:endParaRPr lang="en-US" sz="2399" dirty="0">
              <a:solidFill>
                <a:srgbClr val="222222"/>
              </a:solidFill>
              <a:highlight>
                <a:srgbClr val="FFFFFF"/>
              </a:highlight>
            </a:endParaRPr>
          </a:p>
          <a:p>
            <a:pPr marL="457086" indent="-228543">
              <a:spcBef>
                <a:spcPts val="0"/>
              </a:spcBef>
              <a:buNone/>
            </a:pPr>
            <a:r>
              <a:rPr lang="en-US" sz="2799" dirty="0">
                <a:solidFill>
                  <a:srgbClr val="333333"/>
                </a:solidFill>
              </a:rPr>
              <a:t>Open AI's GPT-3 model has 175 billion parameters. Also it can take inputs up to 100K tokens in each prompt</a:t>
            </a:r>
            <a:endParaRPr lang="en-US" sz="2799" dirty="0"/>
          </a:p>
        </p:txBody>
      </p:sp>
      <p:sp>
        <p:nvSpPr>
          <p:cNvPr id="4" name="CuadroTexto 350">
            <a:extLst>
              <a:ext uri="{FF2B5EF4-FFF2-40B4-BE49-F238E27FC236}">
                <a16:creationId xmlns:a16="http://schemas.microsoft.com/office/drawing/2014/main" id="{FD4E1F07-5366-2E3D-1202-0F4C0220B887}"/>
              </a:ext>
            </a:extLst>
          </p:cNvPr>
          <p:cNvSpPr txBox="1"/>
          <p:nvPr/>
        </p:nvSpPr>
        <p:spPr>
          <a:xfrm>
            <a:off x="793010" y="598132"/>
            <a:ext cx="18287366" cy="1323119"/>
          </a:xfrm>
          <a:prstGeom prst="rect">
            <a:avLst/>
          </a:prstGeom>
          <a:noFill/>
        </p:spPr>
        <p:txBody>
          <a:bodyPr wrap="square" lIns="0" rIns="1079719" rtlCol="0">
            <a:spAutoFit/>
          </a:bodyPr>
          <a:lstStyle/>
          <a:p>
            <a:pPr marL="914171" lvl="1" defTabSz="914171"/>
            <a:r>
              <a:rPr lang="en-US" sz="7998" b="1" dirty="0">
                <a:solidFill>
                  <a:srgbClr val="2A2C2A"/>
                </a:solidFill>
                <a:latin typeface="Poppins" pitchFamily="2" charset="77"/>
                <a:ea typeface="Lato Heavy" charset="0"/>
                <a:cs typeface="Poppins" pitchFamily="2" charset="77"/>
              </a:rPr>
              <a:t>What Is LLM</a:t>
            </a:r>
          </a:p>
        </p:txBody>
      </p:sp>
    </p:spTree>
    <p:extLst>
      <p:ext uri="{BB962C8B-B14F-4D97-AF65-F5344CB8AC3E}">
        <p14:creationId xmlns:p14="http://schemas.microsoft.com/office/powerpoint/2010/main" val="14005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Google Shape;337;g27476ab32b1_0_16"/>
          <p:cNvSpPr txBox="1">
            <a:spLocks noGrp="1"/>
          </p:cNvSpPr>
          <p:nvPr>
            <p:ph type="body" idx="1"/>
          </p:nvPr>
        </p:nvSpPr>
        <p:spPr>
          <a:xfrm>
            <a:off x="1894029" y="1714795"/>
            <a:ext cx="20580639" cy="10968272"/>
          </a:xfrm>
          <a:prstGeom prst="rect">
            <a:avLst/>
          </a:prstGeom>
          <a:noFill/>
          <a:ln>
            <a:noFill/>
          </a:ln>
        </p:spPr>
        <p:txBody>
          <a:bodyPr spcFirstLastPara="1" vert="horz" wrap="square" lIns="182802" tIns="91376" rIns="182802" bIns="91376" rtlCol="0" anchor="t" anchorCtr="0">
            <a:normAutofit/>
          </a:bodyPr>
          <a:lstStyle/>
          <a:p>
            <a:pPr marL="457086" indent="-228543">
              <a:spcBef>
                <a:spcPts val="0"/>
              </a:spcBef>
              <a:buNone/>
            </a:pPr>
            <a:endParaRPr lang="en-US" sz="2799" dirty="0">
              <a:solidFill>
                <a:schemeClr val="dk1"/>
              </a:solidFill>
              <a:highlight>
                <a:srgbClr val="FFFFFF"/>
              </a:highlight>
            </a:endParaRPr>
          </a:p>
          <a:p>
            <a:pPr marL="850687" indent="-571357" algn="just">
              <a:lnSpc>
                <a:spcPct val="114999"/>
              </a:lnSpc>
              <a:spcBef>
                <a:spcPts val="0"/>
              </a:spcBef>
              <a:buSzPts val="1400"/>
              <a:buFont typeface="Arial"/>
              <a:buChar char="•"/>
            </a:pPr>
            <a:r>
              <a:rPr lang="en-US" sz="2799" b="1" dirty="0">
                <a:solidFill>
                  <a:schemeClr val="tx1"/>
                </a:solidFill>
                <a:highlight>
                  <a:srgbClr val="FFFFFF"/>
                </a:highlight>
              </a:rPr>
              <a:t>Not Updated to the latest information: </a:t>
            </a:r>
            <a:r>
              <a:rPr lang="en-US" sz="2799" dirty="0">
                <a:solidFill>
                  <a:schemeClr val="tx1"/>
                </a:solidFill>
                <a:highlight>
                  <a:srgbClr val="FFFFFF"/>
                </a:highlight>
              </a:rPr>
              <a:t>Generative AI uses large language models to generate texts and these models have information only to date they are trained. If data is requested beyond that date, accuracy/output may be compromised.</a:t>
            </a:r>
            <a:endParaRPr lang="en-US" sz="2799" b="1" dirty="0">
              <a:solidFill>
                <a:schemeClr val="tx1"/>
              </a:solidFill>
              <a:highlight>
                <a:srgbClr val="FFFFFF"/>
              </a:highlight>
            </a:endParaRPr>
          </a:p>
          <a:p>
            <a:pPr marL="850687" indent="-571357" algn="just">
              <a:lnSpc>
                <a:spcPct val="114999"/>
              </a:lnSpc>
              <a:spcBef>
                <a:spcPts val="0"/>
              </a:spcBef>
              <a:buClr>
                <a:srgbClr val="D6001C"/>
              </a:buClr>
              <a:buSzPts val="1400"/>
              <a:buFont typeface="Arial"/>
              <a:buChar char="•"/>
            </a:pPr>
            <a:endParaRPr lang="en-US" sz="2799" dirty="0">
              <a:solidFill>
                <a:schemeClr val="tx1"/>
              </a:solidFill>
              <a:highlight>
                <a:srgbClr val="FFFFFF"/>
              </a:highlight>
            </a:endParaRPr>
          </a:p>
          <a:p>
            <a:pPr marL="850687" indent="-571357" algn="just">
              <a:lnSpc>
                <a:spcPct val="114999"/>
              </a:lnSpc>
              <a:spcBef>
                <a:spcPts val="0"/>
              </a:spcBef>
              <a:buClr>
                <a:srgbClr val="D6001C"/>
              </a:buClr>
              <a:buSzPts val="1400"/>
              <a:buFont typeface="Arial"/>
              <a:buChar char="•"/>
            </a:pPr>
            <a:r>
              <a:rPr lang="en-US" sz="2799" b="1" dirty="0">
                <a:solidFill>
                  <a:schemeClr val="tx1"/>
                </a:solidFill>
                <a:highlight>
                  <a:srgbClr val="FFFFFF"/>
                </a:highlight>
              </a:rPr>
              <a:t>Hallucinations:</a:t>
            </a:r>
            <a:r>
              <a:rPr lang="en-US" sz="2799" dirty="0">
                <a:solidFill>
                  <a:schemeClr val="tx1"/>
                </a:solidFill>
                <a:highlight>
                  <a:srgbClr val="FFFFFF"/>
                </a:highlight>
              </a:rPr>
              <a:t> Hallucinations refer to the output which is factually incorrect or nonsensical. However, the output looks coherent and grammatically correct. This information could be misleading and could have a major impact on business decision-making.</a:t>
            </a:r>
          </a:p>
          <a:p>
            <a:pPr marL="850687" indent="-571357" algn="just">
              <a:lnSpc>
                <a:spcPct val="114999"/>
              </a:lnSpc>
              <a:spcBef>
                <a:spcPts val="0"/>
              </a:spcBef>
              <a:buClr>
                <a:srgbClr val="D6001C"/>
              </a:buClr>
              <a:buSzPts val="1400"/>
              <a:buFont typeface="Arial"/>
              <a:buChar char="•"/>
            </a:pPr>
            <a:endParaRPr lang="en-US" sz="2799" dirty="0">
              <a:solidFill>
                <a:schemeClr val="tx1"/>
              </a:solidFill>
              <a:highlight>
                <a:srgbClr val="FFFFFF"/>
              </a:highlight>
            </a:endParaRPr>
          </a:p>
          <a:p>
            <a:pPr marL="850687" indent="-571357" algn="just">
              <a:lnSpc>
                <a:spcPct val="114999"/>
              </a:lnSpc>
              <a:spcBef>
                <a:spcPts val="0"/>
              </a:spcBef>
              <a:buClr>
                <a:srgbClr val="D6001C"/>
              </a:buClr>
              <a:buSzPts val="1400"/>
              <a:buFont typeface="Arial"/>
              <a:buChar char="•"/>
            </a:pPr>
            <a:r>
              <a:rPr lang="en-US" sz="2799" b="1" dirty="0">
                <a:solidFill>
                  <a:schemeClr val="tx1"/>
                </a:solidFill>
                <a:highlight>
                  <a:srgbClr val="FFFFFF"/>
                </a:highlight>
              </a:rPr>
              <a:t>Domain-specific most accurate information: </a:t>
            </a:r>
            <a:r>
              <a:rPr lang="en-US" sz="2799" dirty="0">
                <a:solidFill>
                  <a:schemeClr val="tx1"/>
                </a:solidFill>
                <a:highlight>
                  <a:srgbClr val="FFFFFF"/>
                </a:highlight>
              </a:rPr>
              <a:t>LLM's output lacks accurate information many times when specificity is more important than generalized output. For instance, organizational HR policies tailored to specific employees may not be accurately addressed by LLM-based AI due to its tendency towards generic responses.</a:t>
            </a:r>
          </a:p>
          <a:p>
            <a:pPr marL="850687" indent="-571357" algn="just">
              <a:lnSpc>
                <a:spcPct val="114999"/>
              </a:lnSpc>
              <a:spcBef>
                <a:spcPts val="0"/>
              </a:spcBef>
              <a:buClr>
                <a:srgbClr val="D6001C"/>
              </a:buClr>
              <a:buSzPts val="1400"/>
              <a:buFont typeface="Arial"/>
              <a:buChar char="•"/>
            </a:pPr>
            <a:endParaRPr lang="en-US" sz="2799" dirty="0">
              <a:solidFill>
                <a:schemeClr val="tx1"/>
              </a:solidFill>
              <a:highlight>
                <a:srgbClr val="FFFFFF"/>
              </a:highlight>
            </a:endParaRPr>
          </a:p>
          <a:p>
            <a:pPr marL="850687" indent="-571357" algn="just">
              <a:lnSpc>
                <a:spcPct val="114999"/>
              </a:lnSpc>
              <a:spcBef>
                <a:spcPts val="0"/>
              </a:spcBef>
              <a:buClr>
                <a:srgbClr val="D6001C"/>
              </a:buClr>
              <a:buSzPts val="1400"/>
              <a:buFont typeface="Arial"/>
              <a:buChar char="•"/>
            </a:pPr>
            <a:r>
              <a:rPr lang="en-US" sz="2799" b="1" dirty="0">
                <a:solidFill>
                  <a:schemeClr val="tx1"/>
                </a:solidFill>
                <a:highlight>
                  <a:srgbClr val="FFFFFF"/>
                </a:highlight>
              </a:rPr>
              <a:t>Source Citations:</a:t>
            </a:r>
            <a:r>
              <a:rPr lang="en-US" sz="2799" dirty="0">
                <a:solidFill>
                  <a:schemeClr val="tx1"/>
                </a:solidFill>
                <a:highlight>
                  <a:srgbClr val="FFFFFF"/>
                </a:highlight>
              </a:rPr>
              <a:t> In Generative AI responses, we don’t know what source it is referring to generate a particular response. So citations become difficult and sometimes it is not ethically correct to not cite the source of information and give due credit.</a:t>
            </a:r>
          </a:p>
          <a:p>
            <a:pPr marL="850687" indent="-571357" algn="just">
              <a:lnSpc>
                <a:spcPct val="114999"/>
              </a:lnSpc>
              <a:spcBef>
                <a:spcPts val="0"/>
              </a:spcBef>
              <a:buClr>
                <a:srgbClr val="D6001C"/>
              </a:buClr>
              <a:buSzPts val="1400"/>
              <a:buFont typeface="Arial"/>
              <a:buChar char="•"/>
            </a:pPr>
            <a:endParaRPr lang="en-US" sz="2799" dirty="0">
              <a:solidFill>
                <a:schemeClr val="tx1"/>
              </a:solidFill>
              <a:highlight>
                <a:srgbClr val="FFFFFF"/>
              </a:highlight>
            </a:endParaRPr>
          </a:p>
          <a:p>
            <a:pPr marL="850687" indent="-571357" algn="just">
              <a:lnSpc>
                <a:spcPct val="114999"/>
              </a:lnSpc>
              <a:spcBef>
                <a:spcPts val="0"/>
              </a:spcBef>
              <a:buClr>
                <a:srgbClr val="D6001C"/>
              </a:buClr>
              <a:buSzPts val="1400"/>
              <a:buFont typeface="Arial"/>
              <a:buChar char="•"/>
            </a:pPr>
            <a:r>
              <a:rPr lang="en-US" sz="2799" b="1" dirty="0">
                <a:solidFill>
                  <a:schemeClr val="tx1"/>
                </a:solidFill>
                <a:highlight>
                  <a:srgbClr val="FFFFFF"/>
                </a:highlight>
              </a:rPr>
              <a:t>Updates take Long training time:</a:t>
            </a:r>
            <a:r>
              <a:rPr lang="en-US" sz="2799" dirty="0">
                <a:solidFill>
                  <a:schemeClr val="tx1"/>
                </a:solidFill>
                <a:highlight>
                  <a:srgbClr val="FFFFFF"/>
                </a:highlight>
              </a:rPr>
              <a:t> information is changing very frequently and if you think to re-train those models with new information it requires huge resources and long training time which is a computationally intensive task.</a:t>
            </a:r>
          </a:p>
          <a:p>
            <a:pPr marL="850687" indent="-571357" algn="just">
              <a:lnSpc>
                <a:spcPct val="114999"/>
              </a:lnSpc>
              <a:spcBef>
                <a:spcPts val="0"/>
              </a:spcBef>
              <a:buClr>
                <a:srgbClr val="D6001C"/>
              </a:buClr>
              <a:buSzPts val="1400"/>
              <a:buFont typeface="Arial"/>
              <a:buChar char="•"/>
            </a:pPr>
            <a:endParaRPr lang="en-US" sz="2799" dirty="0">
              <a:solidFill>
                <a:schemeClr val="tx1"/>
              </a:solidFill>
              <a:highlight>
                <a:srgbClr val="FFFFFF"/>
              </a:highlight>
            </a:endParaRPr>
          </a:p>
          <a:p>
            <a:pPr marL="850687" indent="-571357" algn="just">
              <a:lnSpc>
                <a:spcPct val="114999"/>
              </a:lnSpc>
              <a:spcBef>
                <a:spcPts val="0"/>
              </a:spcBef>
              <a:buClr>
                <a:srgbClr val="D6001C"/>
              </a:buClr>
              <a:buSzPts val="1400"/>
              <a:buFont typeface="Arial"/>
              <a:buChar char="•"/>
            </a:pPr>
            <a:r>
              <a:rPr lang="en-US" sz="2799" dirty="0">
                <a:solidFill>
                  <a:srgbClr val="28292B"/>
                </a:solidFill>
                <a:highlight>
                  <a:srgbClr val="FFFFFF"/>
                </a:highlight>
              </a:rPr>
              <a:t>Presenting false information when it does not have the answer.</a:t>
            </a:r>
          </a:p>
          <a:p>
            <a:pPr marL="850687" indent="-571357" algn="just">
              <a:lnSpc>
                <a:spcPct val="114999"/>
              </a:lnSpc>
              <a:spcBef>
                <a:spcPts val="0"/>
              </a:spcBef>
              <a:buClr>
                <a:srgbClr val="D6001C"/>
              </a:buClr>
              <a:buSzPts val="1400"/>
              <a:buFont typeface="Arial"/>
              <a:buChar char="•"/>
            </a:pPr>
            <a:endParaRPr lang="en-US" sz="2799" dirty="0">
              <a:solidFill>
                <a:srgbClr val="28292B"/>
              </a:solidFill>
              <a:highlight>
                <a:srgbClr val="FFFFFF"/>
              </a:highlight>
            </a:endParaRPr>
          </a:p>
          <a:p>
            <a:pPr marL="279330" indent="0" algn="just">
              <a:lnSpc>
                <a:spcPct val="114999"/>
              </a:lnSpc>
              <a:spcBef>
                <a:spcPts val="0"/>
              </a:spcBef>
              <a:buSzPts val="1400"/>
              <a:buNone/>
            </a:pPr>
            <a:endParaRPr lang="en-US" sz="2799" dirty="0">
              <a:solidFill>
                <a:schemeClr val="tx1"/>
              </a:solidFill>
              <a:highlight>
                <a:srgbClr val="FFFFFF"/>
              </a:highlight>
            </a:endParaRPr>
          </a:p>
          <a:p>
            <a:pPr marL="850687" indent="-571357" algn="just">
              <a:lnSpc>
                <a:spcPct val="114999"/>
              </a:lnSpc>
              <a:spcBef>
                <a:spcPts val="0"/>
              </a:spcBef>
              <a:buClr>
                <a:srgbClr val="D6001C"/>
              </a:buClr>
              <a:buSzPts val="1400"/>
              <a:buFont typeface="Arial"/>
              <a:buChar char="•"/>
            </a:pPr>
            <a:endParaRPr lang="en-US" sz="2799" dirty="0">
              <a:solidFill>
                <a:srgbClr val="28292B"/>
              </a:solidFill>
              <a:highlight>
                <a:srgbClr val="FFFFFF"/>
              </a:highlight>
            </a:endParaRPr>
          </a:p>
          <a:p>
            <a:pPr marL="279330" indent="0" algn="just">
              <a:lnSpc>
                <a:spcPct val="114999"/>
              </a:lnSpc>
              <a:spcBef>
                <a:spcPts val="0"/>
              </a:spcBef>
              <a:buClr>
                <a:srgbClr val="D6001C"/>
              </a:buClr>
              <a:buSzPts val="1400"/>
              <a:buNone/>
            </a:pPr>
            <a:endParaRPr lang="en-US" sz="2799" dirty="0">
              <a:solidFill>
                <a:srgbClr val="28292B"/>
              </a:solidFill>
              <a:highlight>
                <a:srgbClr val="FFFFFF"/>
              </a:highlight>
            </a:endParaRPr>
          </a:p>
          <a:p>
            <a:pPr indent="-634841" algn="just">
              <a:lnSpc>
                <a:spcPct val="114999"/>
              </a:lnSpc>
              <a:spcBef>
                <a:spcPts val="0"/>
              </a:spcBef>
              <a:buClr>
                <a:srgbClr val="28292B"/>
              </a:buClr>
              <a:buSzPts val="1400"/>
              <a:buFont typeface="Arial"/>
              <a:buChar char="•"/>
            </a:pPr>
            <a:endParaRPr lang="en-US" sz="2799" dirty="0">
              <a:solidFill>
                <a:srgbClr val="222222"/>
              </a:solidFill>
              <a:highlight>
                <a:srgbClr val="FFFFFF"/>
              </a:highlight>
            </a:endParaRPr>
          </a:p>
          <a:p>
            <a:pPr indent="-634841" algn="just">
              <a:lnSpc>
                <a:spcPct val="114999"/>
              </a:lnSpc>
              <a:spcBef>
                <a:spcPts val="0"/>
              </a:spcBef>
              <a:buClr>
                <a:srgbClr val="28292B"/>
              </a:buClr>
              <a:buSzPts val="1400"/>
              <a:buFont typeface="Arial"/>
              <a:buChar char="•"/>
            </a:pPr>
            <a:endParaRPr lang="en-US" sz="2399" dirty="0">
              <a:solidFill>
                <a:srgbClr val="222222"/>
              </a:solidFill>
              <a:highlight>
                <a:srgbClr val="FFFFFF"/>
              </a:highlight>
            </a:endParaRPr>
          </a:p>
          <a:p>
            <a:pPr indent="-634841" algn="just">
              <a:lnSpc>
                <a:spcPct val="115000"/>
              </a:lnSpc>
              <a:spcBef>
                <a:spcPts val="0"/>
              </a:spcBef>
              <a:buClr>
                <a:srgbClr val="28292B"/>
              </a:buClr>
              <a:buSzPts val="1400"/>
              <a:buFont typeface="Arial"/>
              <a:buChar char="•"/>
            </a:pPr>
            <a:endParaRPr lang="en-US" sz="2799" dirty="0">
              <a:solidFill>
                <a:srgbClr val="28292B"/>
              </a:solidFill>
              <a:highlight>
                <a:srgbClr val="FFFFFF"/>
              </a:highlight>
            </a:endParaRPr>
          </a:p>
          <a:p>
            <a:pPr marL="457086" indent="-228543">
              <a:spcBef>
                <a:spcPts val="0"/>
              </a:spcBef>
              <a:buClr>
                <a:srgbClr val="D6001C"/>
              </a:buClr>
              <a:buNone/>
            </a:pPr>
            <a:endParaRPr lang="en-US" dirty="0">
              <a:solidFill>
                <a:srgbClr val="3C3E41"/>
              </a:solidFill>
            </a:endParaRPr>
          </a:p>
        </p:txBody>
      </p:sp>
      <p:sp>
        <p:nvSpPr>
          <p:cNvPr id="2" name="CuadroTexto 350">
            <a:extLst>
              <a:ext uri="{FF2B5EF4-FFF2-40B4-BE49-F238E27FC236}">
                <a16:creationId xmlns:a16="http://schemas.microsoft.com/office/drawing/2014/main" id="{CED6F94B-851D-A56F-4E09-6CE40B339A3F}"/>
              </a:ext>
            </a:extLst>
          </p:cNvPr>
          <p:cNvSpPr txBox="1"/>
          <p:nvPr/>
        </p:nvSpPr>
        <p:spPr>
          <a:xfrm>
            <a:off x="1385676" y="430613"/>
            <a:ext cx="18287366" cy="1323119"/>
          </a:xfrm>
          <a:prstGeom prst="rect">
            <a:avLst/>
          </a:prstGeom>
          <a:noFill/>
        </p:spPr>
        <p:txBody>
          <a:bodyPr wrap="square" lIns="0" rIns="1079719" rtlCol="0">
            <a:spAutoFit/>
          </a:bodyPr>
          <a:lstStyle/>
          <a:p>
            <a:pPr marL="914171" lvl="1" defTabSz="914171"/>
            <a:r>
              <a:rPr lang="en-US" sz="7998" b="1" dirty="0">
                <a:solidFill>
                  <a:srgbClr val="2A2C2A"/>
                </a:solidFill>
                <a:latin typeface="Poppins" pitchFamily="2" charset="77"/>
                <a:ea typeface="Lato Heavy" charset="0"/>
                <a:cs typeface="Poppins" pitchFamily="2" charset="77"/>
              </a:rPr>
              <a:t>LLM’s And It’s Limitations</a:t>
            </a:r>
          </a:p>
        </p:txBody>
      </p:sp>
    </p:spTree>
    <p:extLst>
      <p:ext uri="{BB962C8B-B14F-4D97-AF65-F5344CB8AC3E}">
        <p14:creationId xmlns:p14="http://schemas.microsoft.com/office/powerpoint/2010/main" val="206741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3861E-E2DC-9625-DA91-C4264CC95FE9}"/>
            </a:ext>
          </a:extLst>
        </p:cNvPr>
        <p:cNvGrpSpPr/>
        <p:nvPr/>
      </p:nvGrpSpPr>
      <p:grpSpPr>
        <a:xfrm>
          <a:off x="0" y="0"/>
          <a:ext cx="0" cy="0"/>
          <a:chOff x="0" y="0"/>
          <a:chExt cx="0" cy="0"/>
        </a:xfrm>
      </p:grpSpPr>
      <p:sp>
        <p:nvSpPr>
          <p:cNvPr id="4" name="CuadroTexto 350">
            <a:extLst>
              <a:ext uri="{FF2B5EF4-FFF2-40B4-BE49-F238E27FC236}">
                <a16:creationId xmlns:a16="http://schemas.microsoft.com/office/drawing/2014/main" id="{B5BAC0DD-7530-9C5B-CD35-C2CB90B108A4}"/>
              </a:ext>
            </a:extLst>
          </p:cNvPr>
          <p:cNvSpPr txBox="1"/>
          <p:nvPr/>
        </p:nvSpPr>
        <p:spPr>
          <a:xfrm>
            <a:off x="7646136" y="5534561"/>
            <a:ext cx="7595349" cy="1323439"/>
          </a:xfrm>
          <a:prstGeom prst="rect">
            <a:avLst/>
          </a:prstGeom>
          <a:noFill/>
        </p:spPr>
        <p:txBody>
          <a:bodyPr wrap="none" rtlCol="0">
            <a:spAutoFit/>
          </a:bodyPr>
          <a:lstStyle/>
          <a:p>
            <a:pPr algn="ctr"/>
            <a:r>
              <a:rPr lang="en-US" sz="8000" b="1" dirty="0">
                <a:solidFill>
                  <a:srgbClr val="FF0000"/>
                </a:solidFill>
                <a:latin typeface="Poppins" pitchFamily="2" charset="77"/>
                <a:ea typeface="Lato Heavy" charset="0"/>
                <a:cs typeface="Poppins" pitchFamily="2" charset="77"/>
              </a:rPr>
              <a:t>RAG Overview</a:t>
            </a:r>
          </a:p>
        </p:txBody>
      </p:sp>
    </p:spTree>
    <p:extLst>
      <p:ext uri="{BB962C8B-B14F-4D97-AF65-F5344CB8AC3E}">
        <p14:creationId xmlns:p14="http://schemas.microsoft.com/office/powerpoint/2010/main" val="357530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p5"/>
          <p:cNvSpPr txBox="1">
            <a:spLocks noGrp="1"/>
          </p:cNvSpPr>
          <p:nvPr>
            <p:ph type="body" idx="1"/>
          </p:nvPr>
        </p:nvSpPr>
        <p:spPr>
          <a:xfrm>
            <a:off x="1676363" y="2130297"/>
            <a:ext cx="20580639" cy="11404711"/>
          </a:xfrm>
          <a:prstGeom prst="rect">
            <a:avLst/>
          </a:prstGeom>
          <a:noFill/>
          <a:ln>
            <a:noFill/>
          </a:ln>
        </p:spPr>
        <p:txBody>
          <a:bodyPr spcFirstLastPara="1" vert="horz" wrap="square" lIns="182802" tIns="91376" rIns="182802" bIns="91376" rtlCol="0" anchor="t" anchorCtr="0">
            <a:normAutofit/>
          </a:bodyPr>
          <a:lstStyle/>
          <a:p>
            <a:pPr marL="279330" indent="0" algn="just">
              <a:lnSpc>
                <a:spcPct val="114999"/>
              </a:lnSpc>
              <a:spcBef>
                <a:spcPts val="2999"/>
              </a:spcBef>
              <a:buNone/>
            </a:pPr>
            <a:r>
              <a:rPr lang="en-US" sz="2800" b="1" dirty="0"/>
              <a:t>Retrieval Augmented Generation (RAG) is an advanced artificial intelligence (AI) technique that combines information retrieval with text generation, allowing AI models to retrieve relevant information from a knowledge source and incorporate it into generated text</a:t>
            </a:r>
          </a:p>
          <a:p>
            <a:pPr marL="279330" indent="0" algn="just">
              <a:lnSpc>
                <a:spcPct val="114999"/>
              </a:lnSpc>
              <a:spcBef>
                <a:spcPts val="2999"/>
              </a:spcBef>
              <a:buNone/>
            </a:pPr>
            <a:endParaRPr lang="en-US" sz="2799" dirty="0">
              <a:solidFill>
                <a:schemeClr val="tx1"/>
              </a:solidFill>
              <a:ea typeface="Roboto"/>
            </a:endParaRPr>
          </a:p>
          <a:p>
            <a:pPr marL="279330" indent="0" algn="just">
              <a:lnSpc>
                <a:spcPct val="114999"/>
              </a:lnSpc>
              <a:spcBef>
                <a:spcPts val="2999"/>
              </a:spcBef>
              <a:buNone/>
            </a:pPr>
            <a:endParaRPr lang="en-US" sz="2799" dirty="0">
              <a:solidFill>
                <a:schemeClr val="tx1"/>
              </a:solidFill>
              <a:ea typeface="Roboto"/>
            </a:endParaRPr>
          </a:p>
          <a:p>
            <a:pPr marL="279330" indent="0" algn="just">
              <a:lnSpc>
                <a:spcPct val="114999"/>
              </a:lnSpc>
              <a:spcBef>
                <a:spcPts val="2999"/>
              </a:spcBef>
              <a:buNone/>
            </a:pPr>
            <a:endParaRPr lang="en-US" sz="2799" dirty="0">
              <a:solidFill>
                <a:schemeClr val="tx1"/>
              </a:solidFill>
              <a:ea typeface="Roboto"/>
            </a:endParaRPr>
          </a:p>
          <a:p>
            <a:pPr marL="279330" indent="0" algn="just">
              <a:lnSpc>
                <a:spcPct val="114999"/>
              </a:lnSpc>
              <a:spcBef>
                <a:spcPts val="2999"/>
              </a:spcBef>
              <a:buNone/>
            </a:pPr>
            <a:endParaRPr lang="en-US" sz="2799" dirty="0">
              <a:solidFill>
                <a:schemeClr val="tx1"/>
              </a:solidFill>
              <a:ea typeface="Roboto"/>
            </a:endParaRPr>
          </a:p>
          <a:p>
            <a:pPr indent="-634841" algn="just">
              <a:lnSpc>
                <a:spcPct val="114999"/>
              </a:lnSpc>
              <a:spcBef>
                <a:spcPts val="2999"/>
              </a:spcBef>
              <a:buClr>
                <a:srgbClr val="28292B"/>
              </a:buClr>
              <a:buSzPts val="1400"/>
              <a:buFont typeface="Arial"/>
              <a:buChar char="●"/>
            </a:pPr>
            <a:endParaRPr lang="en-US" sz="2799" dirty="0">
              <a:solidFill>
                <a:srgbClr val="28292B"/>
              </a:solidFill>
              <a:highlight>
                <a:srgbClr val="FFFFFF"/>
              </a:highlight>
              <a:ea typeface="Roboto"/>
            </a:endParaRPr>
          </a:p>
          <a:p>
            <a:pPr marL="279330" indent="0" algn="just">
              <a:lnSpc>
                <a:spcPct val="115000"/>
              </a:lnSpc>
              <a:spcBef>
                <a:spcPts val="2999"/>
              </a:spcBef>
              <a:buClr>
                <a:srgbClr val="28292B"/>
              </a:buClr>
              <a:buSzPts val="1400"/>
              <a:buNone/>
            </a:pPr>
            <a:endParaRPr lang="en-US" sz="2799" dirty="0">
              <a:solidFill>
                <a:srgbClr val="28292B"/>
              </a:solidFill>
              <a:highlight>
                <a:srgbClr val="FFFFFF"/>
              </a:highlight>
              <a:ea typeface="Roboto"/>
            </a:endParaRPr>
          </a:p>
          <a:p>
            <a:pPr marL="253937" indent="0" algn="just">
              <a:lnSpc>
                <a:spcPct val="115000"/>
              </a:lnSpc>
              <a:spcBef>
                <a:spcPts val="0"/>
              </a:spcBef>
              <a:buClr>
                <a:srgbClr val="28292B"/>
              </a:buClr>
              <a:buSzPts val="1600"/>
              <a:buNone/>
            </a:pPr>
            <a:endParaRPr lang="en-US" sz="2799" dirty="0">
              <a:solidFill>
                <a:srgbClr val="202124"/>
              </a:solidFill>
              <a:highlight>
                <a:srgbClr val="FFFFFF"/>
              </a:highlight>
              <a:latin typeface="Roboto"/>
              <a:ea typeface="Roboto"/>
              <a:cs typeface="Roboto"/>
            </a:endParaRPr>
          </a:p>
          <a:p>
            <a:pPr marL="457086" indent="-228543">
              <a:spcBef>
                <a:spcPts val="0"/>
              </a:spcBef>
              <a:buClr>
                <a:srgbClr val="D6001C"/>
              </a:buClr>
              <a:buNone/>
            </a:pPr>
            <a:endParaRPr lang="en-GB" dirty="0">
              <a:solidFill>
                <a:srgbClr val="3C3E41"/>
              </a:solidFill>
              <a:ea typeface="Roboto"/>
            </a:endParaRPr>
          </a:p>
        </p:txBody>
      </p:sp>
      <p:pic>
        <p:nvPicPr>
          <p:cNvPr id="3" name="Picture 2" descr="A diagram of a process&#10;&#10;Description automatically generated">
            <a:extLst>
              <a:ext uri="{FF2B5EF4-FFF2-40B4-BE49-F238E27FC236}">
                <a16:creationId xmlns:a16="http://schemas.microsoft.com/office/drawing/2014/main" id="{2DCDD29B-9C4F-30AC-51B2-3C1060A52AA4}"/>
              </a:ext>
            </a:extLst>
          </p:cNvPr>
          <p:cNvPicPr>
            <a:picLocks noChangeAspect="1"/>
          </p:cNvPicPr>
          <p:nvPr/>
        </p:nvPicPr>
        <p:blipFill>
          <a:blip r:embed="rId3"/>
          <a:stretch>
            <a:fillRect/>
          </a:stretch>
        </p:blipFill>
        <p:spPr>
          <a:xfrm>
            <a:off x="3098855" y="3826933"/>
            <a:ext cx="18179940" cy="9202896"/>
          </a:xfrm>
          <a:prstGeom prst="rect">
            <a:avLst/>
          </a:prstGeom>
        </p:spPr>
      </p:pic>
      <p:sp>
        <p:nvSpPr>
          <p:cNvPr id="2" name="CuadroTexto 350">
            <a:extLst>
              <a:ext uri="{FF2B5EF4-FFF2-40B4-BE49-F238E27FC236}">
                <a16:creationId xmlns:a16="http://schemas.microsoft.com/office/drawing/2014/main" id="{2BC8ADA7-14B2-2C8A-3F4A-AB5F8585BD5E}"/>
              </a:ext>
            </a:extLst>
          </p:cNvPr>
          <p:cNvSpPr txBox="1"/>
          <p:nvPr/>
        </p:nvSpPr>
        <p:spPr>
          <a:xfrm>
            <a:off x="793009" y="686171"/>
            <a:ext cx="18287366" cy="1323119"/>
          </a:xfrm>
          <a:prstGeom prst="rect">
            <a:avLst/>
          </a:prstGeom>
          <a:noFill/>
        </p:spPr>
        <p:txBody>
          <a:bodyPr wrap="square" lIns="0" rIns="1079719" rtlCol="0">
            <a:spAutoFit/>
          </a:bodyPr>
          <a:lstStyle/>
          <a:p>
            <a:pPr marL="914171" lvl="1" defTabSz="914171"/>
            <a:r>
              <a:rPr lang="en-US" sz="7998" b="1" dirty="0">
                <a:solidFill>
                  <a:srgbClr val="2A2C2A"/>
                </a:solidFill>
                <a:latin typeface="Poppins" pitchFamily="2" charset="77"/>
                <a:ea typeface="Lato Heavy" charset="0"/>
                <a:cs typeface="Poppins" pitchFamily="2" charset="77"/>
              </a:rPr>
              <a:t>Generative AI RAG Approach</a:t>
            </a:r>
          </a:p>
        </p:txBody>
      </p:sp>
    </p:spTree>
    <p:extLst>
      <p:ext uri="{BB962C8B-B14F-4D97-AF65-F5344CB8AC3E}">
        <p14:creationId xmlns:p14="http://schemas.microsoft.com/office/powerpoint/2010/main" val="230903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72D8D8D6-D52D-71BE-DA6B-3FC58E738C9C}"/>
              </a:ext>
            </a:extLst>
          </p:cNvPr>
          <p:cNvSpPr txBox="1"/>
          <p:nvPr/>
        </p:nvSpPr>
        <p:spPr>
          <a:xfrm>
            <a:off x="4166014" y="5534561"/>
            <a:ext cx="14555588" cy="1323439"/>
          </a:xfrm>
          <a:prstGeom prst="rect">
            <a:avLst/>
          </a:prstGeom>
          <a:noFill/>
        </p:spPr>
        <p:txBody>
          <a:bodyPr wrap="none" rtlCol="0">
            <a:spAutoFit/>
          </a:bodyPr>
          <a:lstStyle/>
          <a:p>
            <a:pPr algn="ctr"/>
            <a:r>
              <a:rPr lang="en-US" sz="8000" b="1" dirty="0">
                <a:solidFill>
                  <a:srgbClr val="FF0000"/>
                </a:solidFill>
                <a:latin typeface="Poppins" pitchFamily="2" charset="77"/>
                <a:ea typeface="Lato Heavy" charset="0"/>
                <a:cs typeface="Poppins" pitchFamily="2" charset="77"/>
              </a:rPr>
              <a:t>RAG Implementation Demo</a:t>
            </a:r>
          </a:p>
        </p:txBody>
      </p:sp>
    </p:spTree>
    <p:extLst>
      <p:ext uri="{BB962C8B-B14F-4D97-AF65-F5344CB8AC3E}">
        <p14:creationId xmlns:p14="http://schemas.microsoft.com/office/powerpoint/2010/main" val="109476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p5"/>
          <p:cNvSpPr txBox="1">
            <a:spLocks noGrp="1"/>
          </p:cNvSpPr>
          <p:nvPr>
            <p:ph type="body" idx="1"/>
          </p:nvPr>
        </p:nvSpPr>
        <p:spPr>
          <a:xfrm>
            <a:off x="1649429" y="1583443"/>
            <a:ext cx="21315170" cy="11803151"/>
          </a:xfrm>
          <a:prstGeom prst="rect">
            <a:avLst/>
          </a:prstGeom>
          <a:noFill/>
          <a:ln>
            <a:noFill/>
          </a:ln>
        </p:spPr>
        <p:txBody>
          <a:bodyPr spcFirstLastPara="1" vert="horz" wrap="square" lIns="182802" tIns="91376" rIns="182802" bIns="91376" rtlCol="0" anchor="t" anchorCtr="0">
            <a:normAutofit/>
          </a:bodyPr>
          <a:lstStyle/>
          <a:p>
            <a:pPr algn="just">
              <a:buNone/>
            </a:pPr>
            <a:endParaRPr lang="en-US" dirty="0"/>
          </a:p>
          <a:p>
            <a:pPr algn="just"/>
            <a:r>
              <a:rPr lang="en-US" sz="2799" b="1" dirty="0"/>
              <a:t>Objective</a:t>
            </a:r>
          </a:p>
          <a:p>
            <a:pPr lvl="1" algn="just">
              <a:buClr>
                <a:srgbClr val="3C3E41"/>
              </a:buClr>
              <a:buSzPts val="1800"/>
            </a:pPr>
            <a:r>
              <a:rPr lang="en-US" sz="2799" dirty="0"/>
              <a:t>Fine-tuning aims to adapt a pre-trained LLM to a specific task or domain by adjusting its parameters based on task-specific data.</a:t>
            </a:r>
          </a:p>
          <a:p>
            <a:pPr lvl="1" algn="just">
              <a:buClr>
                <a:srgbClr val="3C3E41"/>
              </a:buClr>
            </a:pPr>
            <a:r>
              <a:rPr lang="en-US" sz="2799" dirty="0"/>
              <a:t>RAG focuses on improving the quality and relevance of generated text by incorporating retrieved information from external sources during the generation process.</a:t>
            </a:r>
          </a:p>
          <a:p>
            <a:pPr lvl="1" algn="just">
              <a:buClr>
                <a:srgbClr val="3C3E41"/>
              </a:buClr>
            </a:pPr>
            <a:endParaRPr lang="en-US" sz="2799" dirty="0"/>
          </a:p>
          <a:p>
            <a:pPr algn="just"/>
            <a:r>
              <a:rPr lang="en-US" sz="2799" b="1" dirty="0"/>
              <a:t>Training Data</a:t>
            </a:r>
          </a:p>
          <a:p>
            <a:pPr lvl="1" algn="just">
              <a:buClr>
                <a:srgbClr val="3C3E41"/>
              </a:buClr>
            </a:pPr>
            <a:r>
              <a:rPr lang="en-US" sz="2799" dirty="0"/>
              <a:t>Fine-tuning requires task-specific labeled data /examples to update the model's parameters and optimize, leading to more time &amp; cost</a:t>
            </a:r>
          </a:p>
          <a:p>
            <a:pPr lvl="1" algn="just">
              <a:buClr>
                <a:srgbClr val="3C3E41"/>
              </a:buClr>
            </a:pPr>
            <a:r>
              <a:rPr lang="en-US" sz="2799" dirty="0"/>
              <a:t>RAG relies on a combination of pre-trained LLM and external knowledge bases</a:t>
            </a:r>
          </a:p>
          <a:p>
            <a:pPr marL="1168108" lvl="1" indent="0" algn="just">
              <a:buClr>
                <a:srgbClr val="3C3E41"/>
              </a:buClr>
              <a:buNone/>
            </a:pPr>
            <a:endParaRPr lang="en-US" sz="2799" dirty="0"/>
          </a:p>
          <a:p>
            <a:pPr algn="just">
              <a:buClr>
                <a:srgbClr val="D6001C"/>
              </a:buClr>
            </a:pPr>
            <a:r>
              <a:rPr lang="en-US" sz="2799" b="1" dirty="0"/>
              <a:t>Adaptability</a:t>
            </a:r>
          </a:p>
          <a:p>
            <a:pPr lvl="1" algn="just">
              <a:buClr>
                <a:srgbClr val="3C3E41"/>
              </a:buClr>
            </a:pPr>
            <a:r>
              <a:rPr lang="en-US" sz="2799" dirty="0"/>
              <a:t>Fine-tuning makes the LLM more specialized and tailored to a specific task or domain</a:t>
            </a:r>
          </a:p>
          <a:p>
            <a:pPr lvl="1" algn="just">
              <a:buClr>
                <a:srgbClr val="3C3E41"/>
              </a:buClr>
            </a:pPr>
            <a:r>
              <a:rPr lang="en-US" sz="2799" dirty="0"/>
              <a:t>RAG maintains the generalizability of the pre-trained LLM by leveraging external knowledge allowing it to adapt to a wide range of tasks</a:t>
            </a:r>
          </a:p>
          <a:p>
            <a:pPr marL="1168108" lvl="1" indent="0" algn="just">
              <a:buClr>
                <a:srgbClr val="3C3E41"/>
              </a:buClr>
              <a:buNone/>
            </a:pPr>
            <a:endParaRPr lang="en-US" sz="2799" dirty="0"/>
          </a:p>
          <a:p>
            <a:pPr algn="just">
              <a:buClr>
                <a:srgbClr val="D6001C"/>
              </a:buClr>
            </a:pPr>
            <a:r>
              <a:rPr lang="en-US" sz="2799" b="1" dirty="0"/>
              <a:t>Model Architecture</a:t>
            </a:r>
          </a:p>
          <a:p>
            <a:pPr lvl="1" algn="just">
              <a:buClr>
                <a:srgbClr val="3C3E41"/>
              </a:buClr>
            </a:pPr>
            <a:r>
              <a:rPr lang="en-US" sz="2799" dirty="0"/>
              <a:t>Fine-tuning typically involves modifying the parameters of the pre-trained LLM while keeping its architecture unchanged.</a:t>
            </a:r>
          </a:p>
          <a:p>
            <a:pPr lvl="1" algn="just">
              <a:buClr>
                <a:srgbClr val="3C3E41"/>
              </a:buClr>
            </a:pPr>
            <a:r>
              <a:rPr lang="en-US" sz="2799" dirty="0"/>
              <a:t>RAG combines the retrieval and generation components, with the standard LLM architecture to incorporate the retrieval mechanism.</a:t>
            </a:r>
          </a:p>
          <a:p>
            <a:pPr algn="just">
              <a:buClr>
                <a:srgbClr val="D6001C"/>
              </a:buClr>
            </a:pPr>
            <a:endParaRPr lang="en-US" dirty="0"/>
          </a:p>
          <a:p>
            <a:pPr algn="just">
              <a:buClr>
                <a:srgbClr val="D6001C"/>
              </a:buClr>
            </a:pPr>
            <a:endParaRPr lang="en-US" dirty="0"/>
          </a:p>
          <a:p>
            <a:pPr algn="just">
              <a:buClr>
                <a:srgbClr val="D6001C"/>
              </a:buClr>
            </a:pPr>
            <a:endParaRPr lang="en-US" dirty="0"/>
          </a:p>
          <a:p>
            <a:pPr marL="228543" indent="0" algn="just">
              <a:buClr>
                <a:srgbClr val="D6001C"/>
              </a:buClr>
              <a:buNone/>
            </a:pPr>
            <a:endParaRPr lang="en-US" dirty="0"/>
          </a:p>
          <a:p>
            <a:pPr marL="228543" indent="0" algn="just">
              <a:buClr>
                <a:srgbClr val="D6001C"/>
              </a:buClr>
              <a:buNone/>
            </a:pPr>
            <a:endParaRPr lang="en-US" dirty="0"/>
          </a:p>
          <a:p>
            <a:pPr marL="279330" indent="0" algn="just">
              <a:lnSpc>
                <a:spcPct val="114999"/>
              </a:lnSpc>
              <a:spcBef>
                <a:spcPts val="2999"/>
              </a:spcBef>
              <a:buClr>
                <a:srgbClr val="D6001C"/>
              </a:buClr>
              <a:buNone/>
            </a:pPr>
            <a:endParaRPr lang="en-US" dirty="0"/>
          </a:p>
          <a:p>
            <a:pPr indent="-634841" algn="just">
              <a:lnSpc>
                <a:spcPct val="114999"/>
              </a:lnSpc>
              <a:spcBef>
                <a:spcPts val="2999"/>
              </a:spcBef>
              <a:buClr>
                <a:srgbClr val="D6001C"/>
              </a:buClr>
            </a:pPr>
            <a:endParaRPr lang="en-US" dirty="0"/>
          </a:p>
          <a:p>
            <a:pPr algn="just">
              <a:buClr>
                <a:srgbClr val="D6001C"/>
              </a:buClr>
            </a:pPr>
            <a:endParaRPr lang="en-US" dirty="0"/>
          </a:p>
          <a:p>
            <a:pPr marL="228543" indent="0" algn="just">
              <a:buClr>
                <a:srgbClr val="D6001C"/>
              </a:buClr>
              <a:buNone/>
            </a:pPr>
            <a:endParaRPr lang="en-US" dirty="0"/>
          </a:p>
          <a:p>
            <a:pPr indent="-634841" algn="just">
              <a:lnSpc>
                <a:spcPct val="114999"/>
              </a:lnSpc>
              <a:spcBef>
                <a:spcPts val="2999"/>
              </a:spcBef>
              <a:buClr>
                <a:srgbClr val="D6001C"/>
              </a:buClr>
            </a:pPr>
            <a:endParaRPr lang="en-US" dirty="0"/>
          </a:p>
          <a:p>
            <a:pPr indent="-634841" algn="just">
              <a:lnSpc>
                <a:spcPct val="114999"/>
              </a:lnSpc>
              <a:spcBef>
                <a:spcPts val="2999"/>
              </a:spcBef>
              <a:buClr>
                <a:srgbClr val="28292B"/>
              </a:buClr>
              <a:buSzPts val="1400"/>
            </a:pPr>
            <a:endParaRPr lang="en-US" dirty="0"/>
          </a:p>
          <a:p>
            <a:pPr marL="279330" indent="0" algn="just">
              <a:lnSpc>
                <a:spcPct val="115000"/>
              </a:lnSpc>
              <a:spcBef>
                <a:spcPts val="2999"/>
              </a:spcBef>
              <a:buClr>
                <a:srgbClr val="28292B"/>
              </a:buClr>
              <a:buSzPts val="1400"/>
              <a:buNone/>
            </a:pPr>
            <a:endParaRPr lang="en-US" dirty="0"/>
          </a:p>
          <a:p>
            <a:pPr marL="253937" indent="0" algn="just">
              <a:lnSpc>
                <a:spcPct val="115000"/>
              </a:lnSpc>
              <a:spcBef>
                <a:spcPts val="0"/>
              </a:spcBef>
              <a:buClr>
                <a:srgbClr val="28292B"/>
              </a:buClr>
              <a:buSzPts val="1600"/>
              <a:buNone/>
            </a:pPr>
            <a:endParaRPr lang="en-US" dirty="0"/>
          </a:p>
          <a:p>
            <a:pPr marL="457086" indent="-228543">
              <a:spcBef>
                <a:spcPts val="0"/>
              </a:spcBef>
              <a:buClr>
                <a:srgbClr val="D6001C"/>
              </a:buClr>
              <a:buNone/>
            </a:pPr>
            <a:endParaRPr lang="en-GB" dirty="0"/>
          </a:p>
        </p:txBody>
      </p:sp>
      <p:sp>
        <p:nvSpPr>
          <p:cNvPr id="4" name="CuadroTexto 350">
            <a:extLst>
              <a:ext uri="{FF2B5EF4-FFF2-40B4-BE49-F238E27FC236}">
                <a16:creationId xmlns:a16="http://schemas.microsoft.com/office/drawing/2014/main" id="{5440A985-BC78-F569-D14A-F27C67746534}"/>
              </a:ext>
            </a:extLst>
          </p:cNvPr>
          <p:cNvSpPr txBox="1"/>
          <p:nvPr/>
        </p:nvSpPr>
        <p:spPr>
          <a:xfrm>
            <a:off x="793009" y="686171"/>
            <a:ext cx="18287366" cy="1323119"/>
          </a:xfrm>
          <a:prstGeom prst="rect">
            <a:avLst/>
          </a:prstGeom>
          <a:noFill/>
        </p:spPr>
        <p:txBody>
          <a:bodyPr wrap="square" lIns="0" rIns="1079719" rtlCol="0">
            <a:spAutoFit/>
          </a:bodyPr>
          <a:lstStyle/>
          <a:p>
            <a:pPr marL="914171" lvl="1" defTabSz="914171"/>
            <a:r>
              <a:rPr lang="en-US" sz="7998" b="1" dirty="0">
                <a:solidFill>
                  <a:srgbClr val="2A2C2A"/>
                </a:solidFill>
                <a:latin typeface="Poppins" pitchFamily="2" charset="77"/>
                <a:ea typeface="Lato Heavy" charset="0"/>
                <a:cs typeface="Poppins" pitchFamily="2" charset="77"/>
              </a:rPr>
              <a:t>RAG Vs Fine Tuning</a:t>
            </a:r>
          </a:p>
        </p:txBody>
      </p:sp>
    </p:spTree>
    <p:extLst>
      <p:ext uri="{BB962C8B-B14F-4D97-AF65-F5344CB8AC3E}">
        <p14:creationId xmlns:p14="http://schemas.microsoft.com/office/powerpoint/2010/main" val="273052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7FEF4-7E9B-188E-1EE1-34494D795F68}"/>
            </a:ext>
          </a:extLst>
        </p:cNvPr>
        <p:cNvGrpSpPr/>
        <p:nvPr/>
      </p:nvGrpSpPr>
      <p:grpSpPr>
        <a:xfrm>
          <a:off x="0" y="0"/>
          <a:ext cx="0" cy="0"/>
          <a:chOff x="0" y="0"/>
          <a:chExt cx="0" cy="0"/>
        </a:xfrm>
      </p:grpSpPr>
      <p:sp>
        <p:nvSpPr>
          <p:cNvPr id="4" name="CuadroTexto 350">
            <a:extLst>
              <a:ext uri="{FF2B5EF4-FFF2-40B4-BE49-F238E27FC236}">
                <a16:creationId xmlns:a16="http://schemas.microsoft.com/office/drawing/2014/main" id="{63B87958-D69B-E164-00F9-F0794EA9D271}"/>
              </a:ext>
            </a:extLst>
          </p:cNvPr>
          <p:cNvSpPr txBox="1"/>
          <p:nvPr/>
        </p:nvSpPr>
        <p:spPr>
          <a:xfrm>
            <a:off x="10159642" y="5534561"/>
            <a:ext cx="2568332" cy="1323439"/>
          </a:xfrm>
          <a:prstGeom prst="rect">
            <a:avLst/>
          </a:prstGeom>
          <a:noFill/>
        </p:spPr>
        <p:txBody>
          <a:bodyPr wrap="none" rtlCol="0">
            <a:spAutoFit/>
          </a:bodyPr>
          <a:lstStyle/>
          <a:p>
            <a:pPr algn="ctr"/>
            <a:r>
              <a:rPr lang="en-US" sz="8000" b="1" dirty="0">
                <a:solidFill>
                  <a:srgbClr val="FF0000"/>
                </a:solidFill>
                <a:latin typeface="Poppins" pitchFamily="2" charset="77"/>
                <a:ea typeface="Lato Heavy" charset="0"/>
                <a:cs typeface="Poppins" pitchFamily="2" charset="77"/>
              </a:rPr>
              <a:t>Q&amp;A</a:t>
            </a:r>
          </a:p>
        </p:txBody>
      </p:sp>
    </p:spTree>
    <p:extLst>
      <p:ext uri="{BB962C8B-B14F-4D97-AF65-F5344CB8AC3E}">
        <p14:creationId xmlns:p14="http://schemas.microsoft.com/office/powerpoint/2010/main" val="2507296029"/>
      </p:ext>
    </p:extLst>
  </p:cSld>
  <p:clrMapOvr>
    <a:masterClrMapping/>
  </p:clrMapOvr>
</p:sld>
</file>

<file path=ppt/theme/theme1.xml><?xml version="1.0" encoding="utf-8"?>
<a:theme xmlns:a="http://schemas.openxmlformats.org/drawingml/2006/main" name="Office Theme">
  <a:themeElements>
    <a:clrScheme name=" 2">
      <a:dk1>
        <a:srgbClr val="737572"/>
      </a:dk1>
      <a:lt1>
        <a:srgbClr val="FFFFFF"/>
      </a:lt1>
      <a:dk2>
        <a:srgbClr val="363E48"/>
      </a:dk2>
      <a:lt2>
        <a:srgbClr val="FFFFFF"/>
      </a:lt2>
      <a:accent1>
        <a:srgbClr val="F19B25"/>
      </a:accent1>
      <a:accent2>
        <a:srgbClr val="416C8C"/>
      </a:accent2>
      <a:accent3>
        <a:srgbClr val="1D9171"/>
      </a:accent3>
      <a:accent4>
        <a:srgbClr val="9BBA5B"/>
      </a:accent4>
      <a:accent5>
        <a:srgbClr val="6D6E6A"/>
      </a:accent5>
      <a:accent6>
        <a:srgbClr val="BD392F"/>
      </a:accent6>
      <a:hlink>
        <a:srgbClr val="BD392F"/>
      </a:hlink>
      <a:folHlink>
        <a:srgbClr val="9BBA5B"/>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Office Theme">
  <a:themeElements>
    <a:clrScheme name="Personalizados 163">
      <a:dk1>
        <a:srgbClr val="7A7C7F"/>
      </a:dk1>
      <a:lt1>
        <a:srgbClr val="FFFFFF"/>
      </a:lt1>
      <a:dk2>
        <a:srgbClr val="2A2C2A"/>
      </a:dk2>
      <a:lt2>
        <a:srgbClr val="FFFFFF"/>
      </a:lt2>
      <a:accent1>
        <a:srgbClr val="659EEF"/>
      </a:accent1>
      <a:accent2>
        <a:srgbClr val="8B5BDB"/>
      </a:accent2>
      <a:accent3>
        <a:srgbClr val="E172ED"/>
      </a:accent3>
      <a:accent4>
        <a:srgbClr val="A8DBF5"/>
      </a:accent4>
      <a:accent5>
        <a:srgbClr val="262EFF"/>
      </a:accent5>
      <a:accent6>
        <a:srgbClr val="F6F7FA"/>
      </a:accent6>
      <a:hlink>
        <a:srgbClr val="8560C1"/>
      </a:hlink>
      <a:folHlink>
        <a:srgbClr val="367EFC"/>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122762</TotalTime>
  <Words>1930</Words>
  <Application>Microsoft Office PowerPoint</Application>
  <PresentationFormat>Custom</PresentationFormat>
  <Paragraphs>289</Paragraphs>
  <Slides>20</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Calibri Light</vt:lpstr>
      <vt:lpstr>Lato Light</vt:lpstr>
      <vt:lpstr>Montserrat Light</vt:lpstr>
      <vt:lpstr>Poppins</vt:lpstr>
      <vt:lpstr>Roboto</vt:lpstr>
      <vt:lpstr>Roboto Medium</vt:lpstr>
      <vt:lpstr>Segoe UI Variable Text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vt:lpstr>
      <vt:lpstr>RAG Components </vt:lpstr>
      <vt:lpstr>RAG Components </vt:lpstr>
      <vt:lpstr>RAG Components </vt:lpstr>
      <vt:lpstr>RAG Components </vt:lpstr>
      <vt:lpstr>RAG Components </vt:lpstr>
      <vt:lpstr>RAG Components </vt:lpstr>
      <vt:lpstr> RAG Based Chat Application </vt:lpstr>
      <vt:lpstr>Understanding RAG Architecture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suhas sankolli</dc:creator>
  <cp:keywords/>
  <dc:description/>
  <cp:lastModifiedBy>suhas sankolli</cp:lastModifiedBy>
  <cp:revision>19868</cp:revision>
  <dcterms:created xsi:type="dcterms:W3CDTF">2014-11-12T21:47:38Z</dcterms:created>
  <dcterms:modified xsi:type="dcterms:W3CDTF">2025-03-23T15:02:49Z</dcterms:modified>
  <cp:category/>
</cp:coreProperties>
</file>