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6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9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B0574A-9F72-4426-93C9-71BFAF75AF37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9C8DC7E-BDE4-4FE9-AB6E-C3C8B110D6F2}">
      <dgm:prSet/>
      <dgm:spPr/>
      <dgm:t>
        <a:bodyPr/>
        <a:lstStyle/>
        <a:p>
          <a:r>
            <a:rPr lang="en-US"/>
            <a:t>Virtual Dom in React as a Copy of the DOM in browser stored in memory</a:t>
          </a:r>
        </a:p>
      </dgm:t>
    </dgm:pt>
    <dgm:pt modelId="{FDEDA3A0-CD92-4A38-88EB-F16434826135}" type="parTrans" cxnId="{63E440A5-A991-4C34-AE48-007AFA7A7C53}">
      <dgm:prSet/>
      <dgm:spPr/>
      <dgm:t>
        <a:bodyPr/>
        <a:lstStyle/>
        <a:p>
          <a:endParaRPr lang="en-US"/>
        </a:p>
      </dgm:t>
    </dgm:pt>
    <dgm:pt modelId="{D9DCEEA9-D08E-4CFF-918B-590F6C68F2B3}" type="sibTrans" cxnId="{63E440A5-A991-4C34-AE48-007AFA7A7C53}">
      <dgm:prSet/>
      <dgm:spPr/>
      <dgm:t>
        <a:bodyPr/>
        <a:lstStyle/>
        <a:p>
          <a:endParaRPr lang="en-US"/>
        </a:p>
      </dgm:t>
    </dgm:pt>
    <dgm:pt modelId="{715FF1F4-C097-461F-B0A9-7B07A9258D1F}">
      <dgm:prSet/>
      <dgm:spPr/>
      <dgm:t>
        <a:bodyPr/>
        <a:lstStyle/>
        <a:p>
          <a:r>
            <a:rPr lang="en-US"/>
            <a:t>The interaction between real DOM with JS is expensive</a:t>
          </a:r>
        </a:p>
      </dgm:t>
    </dgm:pt>
    <dgm:pt modelId="{155F41CE-4BDB-487F-AB28-BF585AED46B3}" type="parTrans" cxnId="{F8B47ED5-7C87-4374-8E88-276362B01D13}">
      <dgm:prSet/>
      <dgm:spPr/>
      <dgm:t>
        <a:bodyPr/>
        <a:lstStyle/>
        <a:p>
          <a:endParaRPr lang="en-US"/>
        </a:p>
      </dgm:t>
    </dgm:pt>
    <dgm:pt modelId="{BA124AF3-2B34-4719-891D-B2CA1838D04C}" type="sibTrans" cxnId="{F8B47ED5-7C87-4374-8E88-276362B01D13}">
      <dgm:prSet/>
      <dgm:spPr/>
      <dgm:t>
        <a:bodyPr/>
        <a:lstStyle/>
        <a:p>
          <a:endParaRPr lang="en-US"/>
        </a:p>
      </dgm:t>
    </dgm:pt>
    <dgm:pt modelId="{B2AC49F8-9D29-4DC9-AA5B-C8DCD572F321}">
      <dgm:prSet/>
      <dgm:spPr/>
      <dgm:t>
        <a:bodyPr/>
        <a:lstStyle/>
        <a:p>
          <a:r>
            <a:rPr lang="en-US"/>
            <a:t>The Goal of Virtual DOM is to minimize the interaction between Javscript and Real DOM</a:t>
          </a:r>
        </a:p>
      </dgm:t>
    </dgm:pt>
    <dgm:pt modelId="{B90B9B4F-079D-4F52-93DD-405EBC62CCCC}" type="parTrans" cxnId="{821B5ADB-2E0B-44C7-A8A5-8256227F016E}">
      <dgm:prSet/>
      <dgm:spPr/>
      <dgm:t>
        <a:bodyPr/>
        <a:lstStyle/>
        <a:p>
          <a:endParaRPr lang="en-US"/>
        </a:p>
      </dgm:t>
    </dgm:pt>
    <dgm:pt modelId="{857181EB-99EB-47B6-B638-835FCE2732D0}" type="sibTrans" cxnId="{821B5ADB-2E0B-44C7-A8A5-8256227F016E}">
      <dgm:prSet/>
      <dgm:spPr/>
      <dgm:t>
        <a:bodyPr/>
        <a:lstStyle/>
        <a:p>
          <a:endParaRPr lang="en-US"/>
        </a:p>
      </dgm:t>
    </dgm:pt>
    <dgm:pt modelId="{115DD283-5652-4B2B-A8B7-AFFF400DA030}" type="pres">
      <dgm:prSet presAssocID="{A4B0574A-9F72-4426-93C9-71BFAF75AF37}" presName="outerComposite" presStyleCnt="0">
        <dgm:presLayoutVars>
          <dgm:chMax val="5"/>
          <dgm:dir/>
          <dgm:resizeHandles val="exact"/>
        </dgm:presLayoutVars>
      </dgm:prSet>
      <dgm:spPr/>
    </dgm:pt>
    <dgm:pt modelId="{E146495C-587B-4279-B62D-8EAC94300EEA}" type="pres">
      <dgm:prSet presAssocID="{A4B0574A-9F72-4426-93C9-71BFAF75AF37}" presName="dummyMaxCanvas" presStyleCnt="0">
        <dgm:presLayoutVars/>
      </dgm:prSet>
      <dgm:spPr/>
    </dgm:pt>
    <dgm:pt modelId="{3CBC0975-9811-4984-A35C-F1870530D12D}" type="pres">
      <dgm:prSet presAssocID="{A4B0574A-9F72-4426-93C9-71BFAF75AF37}" presName="ThreeNodes_1" presStyleLbl="node1" presStyleIdx="0" presStyleCnt="3">
        <dgm:presLayoutVars>
          <dgm:bulletEnabled val="1"/>
        </dgm:presLayoutVars>
      </dgm:prSet>
      <dgm:spPr/>
    </dgm:pt>
    <dgm:pt modelId="{D589B109-3A93-4AF6-8AAE-EB138544412A}" type="pres">
      <dgm:prSet presAssocID="{A4B0574A-9F72-4426-93C9-71BFAF75AF37}" presName="ThreeNodes_2" presStyleLbl="node1" presStyleIdx="1" presStyleCnt="3">
        <dgm:presLayoutVars>
          <dgm:bulletEnabled val="1"/>
        </dgm:presLayoutVars>
      </dgm:prSet>
      <dgm:spPr/>
    </dgm:pt>
    <dgm:pt modelId="{B40F2033-DCCE-4B16-BEC5-87BF0AD9A068}" type="pres">
      <dgm:prSet presAssocID="{A4B0574A-9F72-4426-93C9-71BFAF75AF37}" presName="ThreeNodes_3" presStyleLbl="node1" presStyleIdx="2" presStyleCnt="3">
        <dgm:presLayoutVars>
          <dgm:bulletEnabled val="1"/>
        </dgm:presLayoutVars>
      </dgm:prSet>
      <dgm:spPr/>
    </dgm:pt>
    <dgm:pt modelId="{586D13A1-8748-4B32-B2B8-1A1A8842F0BE}" type="pres">
      <dgm:prSet presAssocID="{A4B0574A-9F72-4426-93C9-71BFAF75AF37}" presName="ThreeConn_1-2" presStyleLbl="fgAccFollowNode1" presStyleIdx="0" presStyleCnt="2">
        <dgm:presLayoutVars>
          <dgm:bulletEnabled val="1"/>
        </dgm:presLayoutVars>
      </dgm:prSet>
      <dgm:spPr/>
    </dgm:pt>
    <dgm:pt modelId="{0F5DDE30-1F04-441A-9024-1CBC12E194A5}" type="pres">
      <dgm:prSet presAssocID="{A4B0574A-9F72-4426-93C9-71BFAF75AF37}" presName="ThreeConn_2-3" presStyleLbl="fgAccFollowNode1" presStyleIdx="1" presStyleCnt="2">
        <dgm:presLayoutVars>
          <dgm:bulletEnabled val="1"/>
        </dgm:presLayoutVars>
      </dgm:prSet>
      <dgm:spPr/>
    </dgm:pt>
    <dgm:pt modelId="{40E24C76-0B35-49F6-B9F3-05DA65D10B0B}" type="pres">
      <dgm:prSet presAssocID="{A4B0574A-9F72-4426-93C9-71BFAF75AF37}" presName="ThreeNodes_1_text" presStyleLbl="node1" presStyleIdx="2" presStyleCnt="3">
        <dgm:presLayoutVars>
          <dgm:bulletEnabled val="1"/>
        </dgm:presLayoutVars>
      </dgm:prSet>
      <dgm:spPr/>
    </dgm:pt>
    <dgm:pt modelId="{37411010-29AE-43A9-85F2-9211A62F9D5E}" type="pres">
      <dgm:prSet presAssocID="{A4B0574A-9F72-4426-93C9-71BFAF75AF37}" presName="ThreeNodes_2_text" presStyleLbl="node1" presStyleIdx="2" presStyleCnt="3">
        <dgm:presLayoutVars>
          <dgm:bulletEnabled val="1"/>
        </dgm:presLayoutVars>
      </dgm:prSet>
      <dgm:spPr/>
    </dgm:pt>
    <dgm:pt modelId="{CB239805-8B98-44BD-B39F-6DEF887C4320}" type="pres">
      <dgm:prSet presAssocID="{A4B0574A-9F72-4426-93C9-71BFAF75AF3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B378EA00-83F8-4AB3-96D6-FE91119E4494}" type="presOf" srcId="{715FF1F4-C097-461F-B0A9-7B07A9258D1F}" destId="{D589B109-3A93-4AF6-8AAE-EB138544412A}" srcOrd="0" destOrd="0" presId="urn:microsoft.com/office/officeart/2005/8/layout/vProcess5"/>
    <dgm:cxn modelId="{DE6F6D05-90F5-48D7-AEA0-0CADD1974F89}" type="presOf" srcId="{79C8DC7E-BDE4-4FE9-AB6E-C3C8B110D6F2}" destId="{40E24C76-0B35-49F6-B9F3-05DA65D10B0B}" srcOrd="1" destOrd="0" presId="urn:microsoft.com/office/officeart/2005/8/layout/vProcess5"/>
    <dgm:cxn modelId="{2E691436-BE6A-4F6E-87B2-28F982EEAF55}" type="presOf" srcId="{D9DCEEA9-D08E-4CFF-918B-590F6C68F2B3}" destId="{586D13A1-8748-4B32-B2B8-1A1A8842F0BE}" srcOrd="0" destOrd="0" presId="urn:microsoft.com/office/officeart/2005/8/layout/vProcess5"/>
    <dgm:cxn modelId="{84A7B75F-C2FE-48CB-8362-5EBFBB648CB2}" type="presOf" srcId="{A4B0574A-9F72-4426-93C9-71BFAF75AF37}" destId="{115DD283-5652-4B2B-A8B7-AFFF400DA030}" srcOrd="0" destOrd="0" presId="urn:microsoft.com/office/officeart/2005/8/layout/vProcess5"/>
    <dgm:cxn modelId="{EDA50499-FF9A-4BA9-9EFF-83E395F87478}" type="presOf" srcId="{B2AC49F8-9D29-4DC9-AA5B-C8DCD572F321}" destId="{B40F2033-DCCE-4B16-BEC5-87BF0AD9A068}" srcOrd="0" destOrd="0" presId="urn:microsoft.com/office/officeart/2005/8/layout/vProcess5"/>
    <dgm:cxn modelId="{8E7FAAA4-2B3D-40A9-95E6-D04305DBEF83}" type="presOf" srcId="{BA124AF3-2B34-4719-891D-B2CA1838D04C}" destId="{0F5DDE30-1F04-441A-9024-1CBC12E194A5}" srcOrd="0" destOrd="0" presId="urn:microsoft.com/office/officeart/2005/8/layout/vProcess5"/>
    <dgm:cxn modelId="{63E440A5-A991-4C34-AE48-007AFA7A7C53}" srcId="{A4B0574A-9F72-4426-93C9-71BFAF75AF37}" destId="{79C8DC7E-BDE4-4FE9-AB6E-C3C8B110D6F2}" srcOrd="0" destOrd="0" parTransId="{FDEDA3A0-CD92-4A38-88EB-F16434826135}" sibTransId="{D9DCEEA9-D08E-4CFF-918B-590F6C68F2B3}"/>
    <dgm:cxn modelId="{0C9556B9-B400-4568-B5B3-728D4AC62EDF}" type="presOf" srcId="{715FF1F4-C097-461F-B0A9-7B07A9258D1F}" destId="{37411010-29AE-43A9-85F2-9211A62F9D5E}" srcOrd="1" destOrd="0" presId="urn:microsoft.com/office/officeart/2005/8/layout/vProcess5"/>
    <dgm:cxn modelId="{5C8C92BB-A56F-4D58-A560-5D998FA72520}" type="presOf" srcId="{B2AC49F8-9D29-4DC9-AA5B-C8DCD572F321}" destId="{CB239805-8B98-44BD-B39F-6DEF887C4320}" srcOrd="1" destOrd="0" presId="urn:microsoft.com/office/officeart/2005/8/layout/vProcess5"/>
    <dgm:cxn modelId="{F8B47ED5-7C87-4374-8E88-276362B01D13}" srcId="{A4B0574A-9F72-4426-93C9-71BFAF75AF37}" destId="{715FF1F4-C097-461F-B0A9-7B07A9258D1F}" srcOrd="1" destOrd="0" parTransId="{155F41CE-4BDB-487F-AB28-BF585AED46B3}" sibTransId="{BA124AF3-2B34-4719-891D-B2CA1838D04C}"/>
    <dgm:cxn modelId="{821B5ADB-2E0B-44C7-A8A5-8256227F016E}" srcId="{A4B0574A-9F72-4426-93C9-71BFAF75AF37}" destId="{B2AC49F8-9D29-4DC9-AA5B-C8DCD572F321}" srcOrd="2" destOrd="0" parTransId="{B90B9B4F-079D-4F52-93DD-405EBC62CCCC}" sibTransId="{857181EB-99EB-47B6-B638-835FCE2732D0}"/>
    <dgm:cxn modelId="{C78956DD-7752-494C-828D-064955ABF570}" type="presOf" srcId="{79C8DC7E-BDE4-4FE9-AB6E-C3C8B110D6F2}" destId="{3CBC0975-9811-4984-A35C-F1870530D12D}" srcOrd="0" destOrd="0" presId="urn:microsoft.com/office/officeart/2005/8/layout/vProcess5"/>
    <dgm:cxn modelId="{38D8622A-5D65-49ED-B9AC-04620FF80653}" type="presParOf" srcId="{115DD283-5652-4B2B-A8B7-AFFF400DA030}" destId="{E146495C-587B-4279-B62D-8EAC94300EEA}" srcOrd="0" destOrd="0" presId="urn:microsoft.com/office/officeart/2005/8/layout/vProcess5"/>
    <dgm:cxn modelId="{DD738539-426A-4B68-BF04-4BB82F3F51FB}" type="presParOf" srcId="{115DD283-5652-4B2B-A8B7-AFFF400DA030}" destId="{3CBC0975-9811-4984-A35C-F1870530D12D}" srcOrd="1" destOrd="0" presId="urn:microsoft.com/office/officeart/2005/8/layout/vProcess5"/>
    <dgm:cxn modelId="{9B6D0D2A-2F96-414F-8530-15C97855E551}" type="presParOf" srcId="{115DD283-5652-4B2B-A8B7-AFFF400DA030}" destId="{D589B109-3A93-4AF6-8AAE-EB138544412A}" srcOrd="2" destOrd="0" presId="urn:microsoft.com/office/officeart/2005/8/layout/vProcess5"/>
    <dgm:cxn modelId="{2A736D1F-3CA1-4D6C-8684-106DFFC81936}" type="presParOf" srcId="{115DD283-5652-4B2B-A8B7-AFFF400DA030}" destId="{B40F2033-DCCE-4B16-BEC5-87BF0AD9A068}" srcOrd="3" destOrd="0" presId="urn:microsoft.com/office/officeart/2005/8/layout/vProcess5"/>
    <dgm:cxn modelId="{1E07547C-A96E-461F-B484-1E7C40EC2938}" type="presParOf" srcId="{115DD283-5652-4B2B-A8B7-AFFF400DA030}" destId="{586D13A1-8748-4B32-B2B8-1A1A8842F0BE}" srcOrd="4" destOrd="0" presId="urn:microsoft.com/office/officeart/2005/8/layout/vProcess5"/>
    <dgm:cxn modelId="{263C36C7-7C64-465F-8E7B-73144BA871B2}" type="presParOf" srcId="{115DD283-5652-4B2B-A8B7-AFFF400DA030}" destId="{0F5DDE30-1F04-441A-9024-1CBC12E194A5}" srcOrd="5" destOrd="0" presId="urn:microsoft.com/office/officeart/2005/8/layout/vProcess5"/>
    <dgm:cxn modelId="{69F3B910-E9A6-4D6A-AB21-F68735EEB2F5}" type="presParOf" srcId="{115DD283-5652-4B2B-A8B7-AFFF400DA030}" destId="{40E24C76-0B35-49F6-B9F3-05DA65D10B0B}" srcOrd="6" destOrd="0" presId="urn:microsoft.com/office/officeart/2005/8/layout/vProcess5"/>
    <dgm:cxn modelId="{E0C00B15-5571-4C08-930B-0040B81129AF}" type="presParOf" srcId="{115DD283-5652-4B2B-A8B7-AFFF400DA030}" destId="{37411010-29AE-43A9-85F2-9211A62F9D5E}" srcOrd="7" destOrd="0" presId="urn:microsoft.com/office/officeart/2005/8/layout/vProcess5"/>
    <dgm:cxn modelId="{498B152E-C30D-4006-970A-C1ABF0943ECF}" type="presParOf" srcId="{115DD283-5652-4B2B-A8B7-AFFF400DA030}" destId="{CB239805-8B98-44BD-B39F-6DEF887C4320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BC0975-9811-4984-A35C-F1870530D12D}">
      <dsp:nvSpPr>
        <dsp:cNvPr id="0" name=""/>
        <dsp:cNvSpPr/>
      </dsp:nvSpPr>
      <dsp:spPr>
        <a:xfrm>
          <a:off x="0" y="0"/>
          <a:ext cx="8175413" cy="122804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Virtual Dom in React as a Copy of the DOM in browser stored in memory</a:t>
          </a:r>
        </a:p>
      </dsp:txBody>
      <dsp:txXfrm>
        <a:off x="35968" y="35968"/>
        <a:ext cx="6850257" cy="1156108"/>
      </dsp:txXfrm>
    </dsp:sp>
    <dsp:sp modelId="{D589B109-3A93-4AF6-8AAE-EB138544412A}">
      <dsp:nvSpPr>
        <dsp:cNvPr id="0" name=""/>
        <dsp:cNvSpPr/>
      </dsp:nvSpPr>
      <dsp:spPr>
        <a:xfrm>
          <a:off x="721359" y="1432718"/>
          <a:ext cx="8175413" cy="1228044"/>
        </a:xfrm>
        <a:prstGeom prst="roundRect">
          <a:avLst>
            <a:gd name="adj" fmla="val 10000"/>
          </a:avLst>
        </a:prstGeom>
        <a:solidFill>
          <a:schemeClr val="accent2">
            <a:hueOff val="-1356225"/>
            <a:satOff val="-828"/>
            <a:lumOff val="323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interaction between real DOM with JS is expensive</a:t>
          </a:r>
        </a:p>
      </dsp:txBody>
      <dsp:txXfrm>
        <a:off x="757327" y="1468686"/>
        <a:ext cx="6583888" cy="1156108"/>
      </dsp:txXfrm>
    </dsp:sp>
    <dsp:sp modelId="{B40F2033-DCCE-4B16-BEC5-87BF0AD9A068}">
      <dsp:nvSpPr>
        <dsp:cNvPr id="0" name=""/>
        <dsp:cNvSpPr/>
      </dsp:nvSpPr>
      <dsp:spPr>
        <a:xfrm>
          <a:off x="1442719" y="2865437"/>
          <a:ext cx="8175413" cy="1228044"/>
        </a:xfrm>
        <a:prstGeom prst="roundRect">
          <a:avLst>
            <a:gd name="adj" fmla="val 10000"/>
          </a:avLst>
        </a:prstGeom>
        <a:solidFill>
          <a:schemeClr val="accent2">
            <a:hueOff val="-2712450"/>
            <a:satOff val="-1656"/>
            <a:lumOff val="647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Goal of Virtual DOM is to minimize the interaction between Javscript and Real DOM</a:t>
          </a:r>
        </a:p>
      </dsp:txBody>
      <dsp:txXfrm>
        <a:off x="1478687" y="2901405"/>
        <a:ext cx="6583888" cy="1156108"/>
      </dsp:txXfrm>
    </dsp:sp>
    <dsp:sp modelId="{586D13A1-8748-4B32-B2B8-1A1A8842F0BE}">
      <dsp:nvSpPr>
        <dsp:cNvPr id="0" name=""/>
        <dsp:cNvSpPr/>
      </dsp:nvSpPr>
      <dsp:spPr>
        <a:xfrm>
          <a:off x="7377184" y="931267"/>
          <a:ext cx="798228" cy="79822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556785" y="931267"/>
        <a:ext cx="439026" cy="600667"/>
      </dsp:txXfrm>
    </dsp:sp>
    <dsp:sp modelId="{0F5DDE30-1F04-441A-9024-1CBC12E194A5}">
      <dsp:nvSpPr>
        <dsp:cNvPr id="0" name=""/>
        <dsp:cNvSpPr/>
      </dsp:nvSpPr>
      <dsp:spPr>
        <a:xfrm>
          <a:off x="8098544" y="2355798"/>
          <a:ext cx="798228" cy="79822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741368"/>
            <a:satOff val="7526"/>
            <a:lumOff val="1147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3741368"/>
              <a:satOff val="7526"/>
              <a:lumOff val="11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278145" y="2355798"/>
        <a:ext cx="439026" cy="6006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57FC-7A97-42AB-99A3-4BD7C215B41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E7FE-DB61-486F-A010-D17EA4275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70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57FC-7A97-42AB-99A3-4BD7C215B41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E7FE-DB61-486F-A010-D17EA4275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3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57FC-7A97-42AB-99A3-4BD7C215B41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E7FE-DB61-486F-A010-D17EA427564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7367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57FC-7A97-42AB-99A3-4BD7C215B41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E7FE-DB61-486F-A010-D17EA4275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460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57FC-7A97-42AB-99A3-4BD7C215B41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E7FE-DB61-486F-A010-D17EA427564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59958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57FC-7A97-42AB-99A3-4BD7C215B41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E7FE-DB61-486F-A010-D17EA4275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56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57FC-7A97-42AB-99A3-4BD7C215B41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E7FE-DB61-486F-A010-D17EA4275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788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57FC-7A97-42AB-99A3-4BD7C215B41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E7FE-DB61-486F-A010-D17EA4275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07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57FC-7A97-42AB-99A3-4BD7C215B41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E7FE-DB61-486F-A010-D17EA4275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32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57FC-7A97-42AB-99A3-4BD7C215B41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E7FE-DB61-486F-A010-D17EA4275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52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57FC-7A97-42AB-99A3-4BD7C215B41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E7FE-DB61-486F-A010-D17EA4275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06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57FC-7A97-42AB-99A3-4BD7C215B41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E7FE-DB61-486F-A010-D17EA4275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33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57FC-7A97-42AB-99A3-4BD7C215B41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E7FE-DB61-486F-A010-D17EA4275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20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57FC-7A97-42AB-99A3-4BD7C215B41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E7FE-DB61-486F-A010-D17EA4275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57FC-7A97-42AB-99A3-4BD7C215B41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E7FE-DB61-486F-A010-D17EA4275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2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E7FE-DB61-486F-A010-D17EA427564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57FC-7A97-42AB-99A3-4BD7C215B416}" type="datetimeFigureOut">
              <a:rPr lang="en-US" smtClean="0"/>
              <a:t>10/3/2022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4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857FC-7A97-42AB-99A3-4BD7C215B41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00FE7FE-DB61-486F-A010-D17EA4275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0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CF9B3-9B09-4A0C-A8AB-9FECBE4A9E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br>
              <a:rPr lang="en-US" sz="8000" dirty="0"/>
            </a:br>
            <a:r>
              <a:rPr lang="en-US" sz="8000" dirty="0"/>
              <a:t>React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E99189-A2DF-4CF4-B5CC-4C8A2D327C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509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14D52-3B1B-4716-854E-57E5DB436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React Components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091DA5-509F-4FB0-913B-07EE23FD2C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7034" y="233300"/>
            <a:ext cx="5178966" cy="5768086"/>
          </a:xfrm>
        </p:spPr>
      </p:pic>
    </p:spTree>
    <p:extLst>
      <p:ext uri="{BB962C8B-B14F-4D97-AF65-F5344CB8AC3E}">
        <p14:creationId xmlns:p14="http://schemas.microsoft.com/office/powerpoint/2010/main" val="1445586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B61FBB-062D-4582-A728-BB3C0353D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Virtual Dom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EB43FF-0D06-EE9B-47A2-38497CC522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1762748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5661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3DDD7-7693-4B30-BF92-923C32E9D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React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1A639-B88D-43B9-9761-A764E34D6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npx</a:t>
            </a:r>
            <a:r>
              <a:rPr lang="en-US" sz="2800" dirty="0"/>
              <a:t> create-react-app “app name”</a:t>
            </a:r>
          </a:p>
          <a:p>
            <a:r>
              <a:rPr lang="en-US" sz="2800" dirty="0"/>
              <a:t>Explain files and directory  </a:t>
            </a:r>
          </a:p>
        </p:txBody>
      </p:sp>
    </p:spTree>
    <p:extLst>
      <p:ext uri="{BB962C8B-B14F-4D97-AF65-F5344CB8AC3E}">
        <p14:creationId xmlns:p14="http://schemas.microsoft.com/office/powerpoint/2010/main" val="2543551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F5FA0-5AA6-4816-8FDF-E9F2F9694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JSX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3E7D1-02AE-4994-843A-EE71B4856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9238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b="0" i="0">
                <a:solidFill>
                  <a:srgbClr val="000000"/>
                </a:solidFill>
                <a:effectLst/>
                <a:latin typeface="-apple-system"/>
              </a:rPr>
              <a:t>Used with React to describe what the UI should look like.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B3B5A1-C624-4AF6-9AB4-8634E9DF6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83" y="2594436"/>
            <a:ext cx="9888537" cy="285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309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86CB2-33FC-4F47-9083-AE9B06DAD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3440"/>
          </a:xfrm>
        </p:spPr>
        <p:txBody>
          <a:bodyPr/>
          <a:lstStyle/>
          <a:p>
            <a:r>
              <a:rPr lang="en-US" dirty="0"/>
              <a:t>JSX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9D8A08-5278-4624-A5B1-112B5AFCB1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879600"/>
            <a:ext cx="9685337" cy="321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032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B74C6-8D19-422F-920C-BF55EA62D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 feature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BC8A3-8942-49D2-9B36-6880877FE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3864"/>
            <a:ext cx="8596668" cy="3554411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Embedding Expressions in JSX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JSX is an Expression Too</a:t>
            </a:r>
            <a:br>
              <a:rPr lang="en-US" b="1" dirty="0">
                <a:solidFill>
                  <a:srgbClr val="000000"/>
                </a:solidFill>
                <a:latin typeface="-apple-system"/>
              </a:rPr>
            </a:br>
            <a:r>
              <a:rPr lang="en-US" b="1" dirty="0">
                <a:solidFill>
                  <a:srgbClr val="000000"/>
                </a:solidFill>
                <a:latin typeface="-apple-system"/>
              </a:rPr>
              <a:t>using inside (loop, variable)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Specifying Attributes with JSX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Specifying Children with JSX</a:t>
            </a:r>
          </a:p>
          <a:p>
            <a:pPr marL="0" indent="0">
              <a:buNone/>
            </a:pPr>
            <a:endParaRPr lang="en-US" b="1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86340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08515-580F-4A05-A449-A93081114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Component in Practice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64E6D-55E7-486F-8D1A-42C1845B2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component Vs Class Component </a:t>
            </a:r>
          </a:p>
          <a:p>
            <a:r>
              <a:rPr lang="en-US" dirty="0"/>
              <a:t>Props are the interface for the outer world </a:t>
            </a:r>
          </a:p>
          <a:p>
            <a:r>
              <a:rPr lang="en-US" dirty="0"/>
              <a:t>Props are read only </a:t>
            </a:r>
          </a:p>
          <a:p>
            <a:r>
              <a:rPr lang="en-US" dirty="0"/>
              <a:t>Pure and Impure functions </a:t>
            </a:r>
          </a:p>
          <a:p>
            <a:r>
              <a:rPr lang="en-US" dirty="0"/>
              <a:t>React should treated as pure function with respect to their props </a:t>
            </a:r>
          </a:p>
        </p:txBody>
      </p:sp>
    </p:spTree>
    <p:extLst>
      <p:ext uri="{BB962C8B-B14F-4D97-AF65-F5344CB8AC3E}">
        <p14:creationId xmlns:p14="http://schemas.microsoft.com/office/powerpoint/2010/main" val="4201731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95DEA-AD47-49AF-81C5-75E39CCEB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life cycle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0D389-E6A9-4307-B24C-2E2DF981C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Mounting,</a:t>
            </a:r>
          </a:p>
          <a:p>
            <a:r>
              <a:rPr lang="en-US" dirty="0"/>
              <a:t>Updating </a:t>
            </a:r>
          </a:p>
          <a:p>
            <a:r>
              <a:rPr lang="en-US" dirty="0"/>
              <a:t>Unmounting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691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63D35-8DCA-40BB-8927-9A95F9383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Mounting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C4F84-F719-4D64-8884-07A7FEF3D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when an instance of a component is being created and inserted into the DOM</a:t>
            </a:r>
          </a:p>
          <a:p>
            <a:endParaRPr lang="en-US" dirty="0">
              <a:solidFill>
                <a:srgbClr val="000000"/>
              </a:solidFill>
              <a:latin typeface="-apple-system"/>
            </a:endParaRPr>
          </a:p>
          <a:p>
            <a:r>
              <a:rPr lang="en-US" dirty="0">
                <a:solidFill>
                  <a:srgbClr val="000000"/>
                </a:solidFill>
                <a:latin typeface="-apple-system"/>
              </a:rPr>
              <a:t>Functions will be fire in Mounting: </a:t>
            </a:r>
            <a:br>
              <a:rPr lang="en-US" dirty="0">
                <a:solidFill>
                  <a:srgbClr val="000000"/>
                </a:solidFill>
                <a:latin typeface="-apple-system"/>
              </a:rPr>
            </a:br>
            <a:r>
              <a:rPr lang="en-US" dirty="0">
                <a:solidFill>
                  <a:srgbClr val="000000"/>
                </a:solidFill>
                <a:latin typeface="-apple-system"/>
              </a:rPr>
              <a:t>1. Constructor </a:t>
            </a:r>
            <a:br>
              <a:rPr lang="en-US" dirty="0">
                <a:solidFill>
                  <a:srgbClr val="000000"/>
                </a:solidFill>
                <a:latin typeface="-apple-system"/>
              </a:rPr>
            </a:br>
            <a:r>
              <a:rPr lang="en-US" dirty="0">
                <a:solidFill>
                  <a:srgbClr val="000000"/>
                </a:solidFill>
                <a:latin typeface="-apple-system"/>
              </a:rPr>
              <a:t>	  used for binding method, and initialize state</a:t>
            </a:r>
            <a:br>
              <a:rPr lang="en-US" dirty="0">
                <a:solidFill>
                  <a:srgbClr val="000000"/>
                </a:solidFill>
                <a:latin typeface="-apple-system"/>
              </a:rPr>
            </a:br>
            <a:r>
              <a:rPr lang="en-US" dirty="0">
                <a:solidFill>
                  <a:srgbClr val="000000"/>
                </a:solidFill>
                <a:latin typeface="-apple-system"/>
              </a:rPr>
              <a:t>	  should call super </a:t>
            </a:r>
            <a:br>
              <a:rPr lang="en-US" dirty="0">
                <a:solidFill>
                  <a:srgbClr val="000000"/>
                </a:solidFill>
                <a:latin typeface="-apple-system"/>
              </a:rPr>
            </a:br>
            <a:r>
              <a:rPr lang="en-US" dirty="0">
                <a:solidFill>
                  <a:srgbClr val="000000"/>
                </a:solidFill>
                <a:latin typeface="-apple-system"/>
              </a:rPr>
              <a:t>2. render </a:t>
            </a:r>
            <a:br>
              <a:rPr lang="en-US" dirty="0">
                <a:solidFill>
                  <a:srgbClr val="000000"/>
                </a:solidFill>
                <a:latin typeface="-apple-system"/>
              </a:rPr>
            </a:br>
            <a:r>
              <a:rPr lang="en-US" dirty="0">
                <a:solidFill>
                  <a:srgbClr val="000000"/>
                </a:solidFill>
                <a:latin typeface="-apple-system"/>
              </a:rPr>
              <a:t>     contain all </a:t>
            </a:r>
            <a:r>
              <a:rPr lang="en-US" dirty="0" err="1">
                <a:solidFill>
                  <a:srgbClr val="000000"/>
                </a:solidFill>
                <a:latin typeface="-apple-system"/>
              </a:rPr>
              <a:t>jsx</a:t>
            </a:r>
            <a:r>
              <a:rPr lang="en-US" dirty="0">
                <a:solidFill>
                  <a:srgbClr val="000000"/>
                </a:solidFill>
                <a:latin typeface="-apple-system"/>
              </a:rPr>
              <a:t> that should be rendered </a:t>
            </a:r>
            <a:br>
              <a:rPr lang="en-US" dirty="0">
                <a:solidFill>
                  <a:srgbClr val="000000"/>
                </a:solidFill>
                <a:latin typeface="-apple-system"/>
              </a:rPr>
            </a:br>
            <a:r>
              <a:rPr lang="en-US" dirty="0">
                <a:solidFill>
                  <a:srgbClr val="000000"/>
                </a:solidFill>
                <a:latin typeface="-apple-system"/>
              </a:rPr>
              <a:t>     do not change the state inside it </a:t>
            </a:r>
            <a:br>
              <a:rPr lang="en-US" dirty="0">
                <a:solidFill>
                  <a:srgbClr val="000000"/>
                </a:solidFill>
                <a:latin typeface="-apple-system"/>
              </a:rPr>
            </a:br>
            <a:r>
              <a:rPr lang="en-US" dirty="0">
                <a:solidFill>
                  <a:srgbClr val="000000"/>
                </a:solidFill>
                <a:latin typeface="-apple-system"/>
              </a:rPr>
              <a:t>3. </a:t>
            </a:r>
            <a:r>
              <a:rPr lang="en-US" dirty="0" err="1">
                <a:solidFill>
                  <a:srgbClr val="000000"/>
                </a:solidFill>
                <a:latin typeface="-apple-system"/>
              </a:rPr>
              <a:t>ComponentDidMount</a:t>
            </a:r>
            <a:r>
              <a:rPr lang="en-US" dirty="0">
                <a:solidFill>
                  <a:srgbClr val="000000"/>
                </a:solidFill>
                <a:latin typeface="-apple-system"/>
              </a:rPr>
              <a:t> </a:t>
            </a:r>
            <a:br>
              <a:rPr lang="en-US" dirty="0">
                <a:solidFill>
                  <a:srgbClr val="000000"/>
                </a:solidFill>
                <a:latin typeface="-apple-system"/>
              </a:rPr>
            </a:br>
            <a:r>
              <a:rPr lang="en-US" dirty="0">
                <a:solidFill>
                  <a:srgbClr val="000000"/>
                </a:solidFill>
                <a:latin typeface="-apple-system"/>
              </a:rPr>
              <a:t>     will be called after element mounted and inserted to the real Dom</a:t>
            </a:r>
            <a:br>
              <a:rPr lang="en-US" dirty="0">
                <a:solidFill>
                  <a:srgbClr val="000000"/>
                </a:solidFill>
                <a:latin typeface="-apple-system"/>
              </a:rPr>
            </a:br>
            <a:r>
              <a:rPr lang="en-US" dirty="0">
                <a:solidFill>
                  <a:srgbClr val="000000"/>
                </a:solidFill>
                <a:latin typeface="-apple-system"/>
              </a:rPr>
              <a:t>      update state it will make render execute twice </a:t>
            </a:r>
          </a:p>
          <a:p>
            <a:r>
              <a:rPr lang="en-US" dirty="0">
                <a:solidFill>
                  <a:srgbClr val="000000"/>
                </a:solidFill>
                <a:latin typeface="-apple-system"/>
              </a:rPr>
              <a:t>Practical </a:t>
            </a:r>
            <a:r>
              <a:rPr lang="en-US" dirty="0" err="1">
                <a:solidFill>
                  <a:srgbClr val="000000"/>
                </a:solidFill>
                <a:latin typeface="-apple-system"/>
              </a:rPr>
              <a:t>Exampple</a:t>
            </a:r>
            <a:r>
              <a:rPr lang="en-US" dirty="0">
                <a:solidFill>
                  <a:srgbClr val="000000"/>
                </a:solidFill>
                <a:latin typeface="-apple-system"/>
              </a:rPr>
              <a:t>: </a:t>
            </a:r>
          </a:p>
          <a:p>
            <a:endParaRPr lang="en-US" dirty="0">
              <a:solidFill>
                <a:srgbClr val="000000"/>
              </a:solidFill>
              <a:latin typeface="-apple-system"/>
            </a:endParaRPr>
          </a:p>
          <a:p>
            <a:endParaRPr lang="en-US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757521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4558C-F812-48D9-A8B0-6ABFB285A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Phase 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70E51-E908-4C4F-BA9C-956C97217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ConponeentDidUpdate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called when the component updated (state has been changed, or Re-rendered)</a:t>
            </a:r>
            <a:br>
              <a:rPr lang="en-US" dirty="0"/>
            </a:br>
            <a:r>
              <a:rPr lang="en-US" dirty="0"/>
              <a:t>do not change the state inside it without </a:t>
            </a:r>
            <a:r>
              <a:rPr lang="en-US" dirty="0" err="1"/>
              <a:t>condion</a:t>
            </a:r>
            <a:endParaRPr lang="en-US" dirty="0"/>
          </a:p>
          <a:p>
            <a:r>
              <a:rPr lang="en-US" dirty="0" err="1"/>
              <a:t>componentWillReceiveProps</a:t>
            </a:r>
            <a:r>
              <a:rPr lang="en-US" dirty="0"/>
              <a:t> (Deprecated)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141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B2625-141D-4142-9FFB-4F7EDE769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D5BF9-0DED-45A9-8747-7879B5F9D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ReactJS is an open-source, component based front end library</a:t>
            </a:r>
          </a:p>
          <a:p>
            <a:r>
              <a:rPr lang="en-US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responsible only for the view layer of the application.</a:t>
            </a:r>
          </a:p>
          <a:p>
            <a:r>
              <a:rPr lang="en-US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It is maintained by Facebook.</a:t>
            </a:r>
          </a:p>
          <a:p>
            <a:endParaRPr lang="en-US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520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DCA43-38BE-408B-AAEB-3952E9A6E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and Webpack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F7256-3A7B-47E1-88D0-6B939BFAE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Webpack is a bundler (tool that make a bundle)</a:t>
            </a:r>
          </a:p>
          <a:p>
            <a:r>
              <a:rPr lang="en-US" dirty="0"/>
              <a:t>The Bundle is a wrap up for your project </a:t>
            </a:r>
          </a:p>
        </p:txBody>
      </p:sp>
    </p:spTree>
    <p:extLst>
      <p:ext uri="{BB962C8B-B14F-4D97-AF65-F5344CB8AC3E}">
        <p14:creationId xmlns:p14="http://schemas.microsoft.com/office/powerpoint/2010/main" val="4119476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1D7F6-D7B3-4896-ACA6-2FC0D2210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or Library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A619F-6FDF-4D15-B9A6-F5AC2EF7A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Differences between Library and Framework?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Ref: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https://medium.com/swlh/the-difference-between-a-framework-and-a-library-aae062eb4a28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49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CA665-2DFB-41E7-8FAB-DBBC9D159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Why?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AD12E-2A95-4568-8F5B-91532F568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8775"/>
            <a:ext cx="8596668" cy="4412587"/>
          </a:xfrm>
        </p:spPr>
        <p:txBody>
          <a:bodyPr>
            <a:normAutofit fontScale="40000" lnSpcReduction="20000"/>
          </a:bodyPr>
          <a:lstStyle/>
          <a:p>
            <a:r>
              <a:rPr lang="en-US" sz="5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Framework have every single thing that you'll need to make a complete, large-scale app.</a:t>
            </a:r>
          </a:p>
          <a:p>
            <a:endParaRPr lang="en-US" sz="51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built-in tools for common tasks like creating forms, running automated, tests, making network requests, routing, and much more.</a:t>
            </a:r>
          </a:p>
          <a:p>
            <a:endParaRPr lang="en-US" sz="5100" dirty="0"/>
          </a:p>
          <a:p>
            <a:r>
              <a:rPr lang="en-US" sz="5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some </a:t>
            </a:r>
            <a:r>
              <a:rPr lang="en-US" sz="5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framwork</a:t>
            </a:r>
            <a:r>
              <a:rPr lang="en-US" sz="5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built based on React: Next.js, Gatsby, and Redwood.js</a:t>
            </a:r>
          </a:p>
          <a:p>
            <a:endParaRPr lang="en-US" sz="26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Ref: </a:t>
            </a:r>
            <a:r>
              <a:rPr lang="en-US" sz="4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https://www.freecodecamp.org/news/is-react-a-library-or-a-framework/</a:t>
            </a:r>
            <a:endParaRPr lang="en-US" sz="4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sz="26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546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DBCAA-C4B6-4617-9142-F22397538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Page Application (SPA)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A93FF-BFF0-4057-85F5-09B2F51D2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Client-Side Rendering VS Server-Side Rendering </a:t>
            </a:r>
          </a:p>
        </p:txBody>
      </p:sp>
    </p:spTree>
    <p:extLst>
      <p:ext uri="{BB962C8B-B14F-4D97-AF65-F5344CB8AC3E}">
        <p14:creationId xmlns:p14="http://schemas.microsoft.com/office/powerpoint/2010/main" val="4140545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7C7C103-253D-4FB1-9EEC-F497514A7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Server-Side Rendering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BD210A-4FC7-45B9-B29C-BF5CDEEE2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931" y="934222"/>
            <a:ext cx="7020106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876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E1FB9-46BE-4BF5-9304-3A6722251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Rendering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E90B9C-67E3-474B-94CF-B7CF378FD1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3121" y="1361441"/>
            <a:ext cx="8596668" cy="4853404"/>
          </a:xfrm>
        </p:spPr>
      </p:pic>
    </p:spTree>
    <p:extLst>
      <p:ext uri="{BB962C8B-B14F-4D97-AF65-F5344CB8AC3E}">
        <p14:creationId xmlns:p14="http://schemas.microsoft.com/office/powerpoint/2010/main" val="4031881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5ECFD-D8E3-44B9-9A61-CA220D0D4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NodeJS and </a:t>
            </a:r>
            <a:r>
              <a:rPr lang="en-US" dirty="0" err="1"/>
              <a:t>npm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DF800-3A92-47B6-BD06-8D02F8B84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it is an online repository for the publishing of open-source Node.js projects</a:t>
            </a:r>
          </a:p>
          <a:p>
            <a:endParaRPr lang="en-US" sz="2000" dirty="0">
              <a:solidFill>
                <a:srgbClr val="333333"/>
              </a:solidFill>
              <a:latin typeface="Source Sans Pro" panose="020B0604020202020204" pitchFamily="34" charset="0"/>
            </a:endParaRPr>
          </a:p>
          <a:p>
            <a:r>
              <a:rPr lang="en-US" sz="2000" dirty="0">
                <a:solidFill>
                  <a:srgbClr val="333333"/>
                </a:solidFill>
                <a:latin typeface="Source Sans Pro" panose="020B0604020202020204" pitchFamily="34" charset="0"/>
              </a:rPr>
              <a:t>Practical example: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1327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1F714-0462-442B-A228-17DCE1AC2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04900"/>
          </a:xfrm>
        </p:spPr>
        <p:txBody>
          <a:bodyPr/>
          <a:lstStyle/>
          <a:p>
            <a:r>
              <a:rPr lang="en-US" dirty="0" err="1"/>
              <a:t>Transpiler</a:t>
            </a:r>
            <a:r>
              <a:rPr lang="en-US" dirty="0"/>
              <a:t> (Babel)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B6938-511B-4BBC-A125-979050076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00251"/>
            <a:ext cx="8596668" cy="4041112"/>
          </a:xfrm>
        </p:spPr>
        <p:txBody>
          <a:bodyPr>
            <a:normAutofit/>
          </a:bodyPr>
          <a:lstStyle/>
          <a:p>
            <a:r>
              <a:rPr lang="en-US" sz="2400" dirty="0"/>
              <a:t>It’s like a tool that convert </a:t>
            </a:r>
            <a:r>
              <a:rPr lang="en-US" sz="2400" dirty="0" err="1"/>
              <a:t>Javscript</a:t>
            </a:r>
            <a:r>
              <a:rPr lang="en-US" sz="2400" dirty="0"/>
              <a:t> ES6 code to ES5.</a:t>
            </a:r>
          </a:p>
          <a:p>
            <a:endParaRPr lang="en-US" sz="2400" dirty="0"/>
          </a:p>
          <a:p>
            <a:r>
              <a:rPr lang="en-US" sz="2400" dirty="0"/>
              <a:t>Why? </a:t>
            </a:r>
          </a:p>
        </p:txBody>
      </p:sp>
    </p:spTree>
    <p:extLst>
      <p:ext uri="{BB962C8B-B14F-4D97-AF65-F5344CB8AC3E}">
        <p14:creationId xmlns:p14="http://schemas.microsoft.com/office/powerpoint/2010/main" val="21415900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6206</TotalTime>
  <Words>476</Words>
  <Application>Microsoft Office PowerPoint</Application>
  <PresentationFormat>Widescreen</PresentationFormat>
  <Paragraphs>72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-apple-system</vt:lpstr>
      <vt:lpstr>Arial</vt:lpstr>
      <vt:lpstr>Consolas</vt:lpstr>
      <vt:lpstr>Source Sans Pro</vt:lpstr>
      <vt:lpstr>Trebuchet MS</vt:lpstr>
      <vt:lpstr>Wingdings 3</vt:lpstr>
      <vt:lpstr>Facet</vt:lpstr>
      <vt:lpstr> React</vt:lpstr>
      <vt:lpstr>What is React</vt:lpstr>
      <vt:lpstr>Framework or Library ?</vt:lpstr>
      <vt:lpstr>Library Why? </vt:lpstr>
      <vt:lpstr>Single Page Application (SPA)</vt:lpstr>
      <vt:lpstr>Server-Side Rendering </vt:lpstr>
      <vt:lpstr>Client-Side Rendering</vt:lpstr>
      <vt:lpstr>NodeJS and npm</vt:lpstr>
      <vt:lpstr>Transpiler (Babel)</vt:lpstr>
      <vt:lpstr>React Components</vt:lpstr>
      <vt:lpstr>Virtual Dom</vt:lpstr>
      <vt:lpstr>Create React app</vt:lpstr>
      <vt:lpstr>JSX </vt:lpstr>
      <vt:lpstr>JSX</vt:lpstr>
      <vt:lpstr>JSX feature </vt:lpstr>
      <vt:lpstr>React Component in Practice </vt:lpstr>
      <vt:lpstr>React life cycle </vt:lpstr>
      <vt:lpstr>Mounting </vt:lpstr>
      <vt:lpstr>Updating Phase   </vt:lpstr>
      <vt:lpstr>Build and Webpack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Sulaiman, Suhayb</dc:creator>
  <cp:lastModifiedBy>Sulaiman, Suhayb</cp:lastModifiedBy>
  <cp:revision>4</cp:revision>
  <dcterms:created xsi:type="dcterms:W3CDTF">2022-09-22T16:54:00Z</dcterms:created>
  <dcterms:modified xsi:type="dcterms:W3CDTF">2022-10-03T18:41:51Z</dcterms:modified>
</cp:coreProperties>
</file>