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Vps56ftNVb0CA2d4fqNZ6pGL4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47" d="100"/>
          <a:sy n="47" d="100"/>
        </p:scale>
        <p:origin x="19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13288" y="685800"/>
            <a:ext cx="203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529590" y="9742050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122541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478749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497331" y="8206751"/>
            <a:ext cx="189282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497331" y="22029431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087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1109960" y="8763000"/>
            <a:ext cx="93270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511619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511621" y="8069583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511621" y="12024360"/>
            <a:ext cx="92841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1109961" y="8069583"/>
            <a:ext cx="93297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1109961" y="12024360"/>
            <a:ext cx="93297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511619" y="2194560"/>
            <a:ext cx="70779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9329739" y="4739648"/>
            <a:ext cx="111099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511619" y="9875520"/>
            <a:ext cx="70779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08760" y="1752607"/>
            <a:ext cx="18928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08760" y="8763000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0876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269480" y="30510488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499080" y="30510488"/>
            <a:ext cx="4937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s://github.com/xingjunm/An-Introduction-to-Adversarial-Machine-Learning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cloudlab.us/" TargetMode="External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ain-soph/adversarial-attacks-on-malware-detec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aunch.sphere-testbed.net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fabric-testbed.net/" TargetMode="External"/><Relationship Id="rId15" Type="http://schemas.openxmlformats.org/officeDocument/2006/relationships/hyperlink" Target="https://github.com/BorealisAI/advertorch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www.chameleoncloud.org/" TargetMode="External"/><Relationship Id="rId9" Type="http://schemas.openxmlformats.org/officeDocument/2006/relationships/image" Target="../media/image3.png"/><Relationship Id="rId14" Type="http://schemas.openxmlformats.org/officeDocument/2006/relationships/hyperlink" Target="https://github.com/Trusted-AI/adversarial-robustness-tool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t="35975"/>
          <a:stretch/>
        </p:blipFill>
        <p:spPr>
          <a:xfrm>
            <a:off x="-59083" y="31954361"/>
            <a:ext cx="22004683" cy="9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4187"/>
            <a:ext cx="21945600" cy="2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1274096" y="10541760"/>
            <a:ext cx="10064521" cy="803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https://www.chameleoncloud.org/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tilized to set up experimental cybersecurity environments, run large-scale simulations, and teach students about cloud-based HPC and network security concepts.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https://fabric-testbed.net/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Allow students to experiment with network security protocols, simulate large-scale attacks, and analyze network behavior in a controlled, experimental setting.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https://launch.sphere-testbed.net/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Useful for courses focusing on practical cybersecurity exercises, such as running penetration tests, network defenses, and adversarial attack simulations in a safe environment.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https://www.cloudlab.us/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Useful for setting up large-scale experiments, such as simulating real-world cloud security issues and testing the robustness of various security protocols in a cloud environment.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200648" y="7843918"/>
            <a:ext cx="101421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Update Sample HPC/Gateways Exercises - add content.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Add Resources that will be needed for the course.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Research-oriented.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3951" y="4244814"/>
            <a:ext cx="21297004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 provides an introduction to the core concepts of cybersecurity, including identifying and mitigating threats, securing networks, and understanding encryption techniques. The course also incorporates foundational elements of high-performance computing (HPC) to explore how parallel processing and cloud-based resources can enhance cybersecurity operations. Students will gain hands-on experience analyzing real-world datasets, applying cryptographic methods, and using HPC tools to detect threats and protect data at scale. 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631" y="3158617"/>
            <a:ext cx="21443013" cy="1045567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Revised Course Description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18683" y="14507406"/>
            <a:ext cx="10706091" cy="9600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Schedule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53115" y="6799319"/>
            <a:ext cx="10589338" cy="8697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HPC/Gateways Exercise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336661" y="21199669"/>
            <a:ext cx="4876800" cy="762197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Resources/Needs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1137580" y="6760739"/>
            <a:ext cx="10142244" cy="912339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Gateway Community Mentor Syllabus Suggestions</a:t>
            </a:r>
            <a:endParaRPr sz="1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1200648" y="9466750"/>
            <a:ext cx="9947922" cy="846513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/ Science Gateways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267610" y="25468966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418678" y="18211564"/>
            <a:ext cx="4876800" cy="726247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6489334" y="18194871"/>
            <a:ext cx="4876800" cy="762483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Expansions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93950" y="15678903"/>
            <a:ext cx="10840328" cy="1532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Introduction to Cybersecurity and HPC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cybersecurity fundamentals: threats, vulnerabilities, and basic defense mechanisms. Introduction to High-Performance Computing (HPC): parallel processing and cloud resources.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cloud-based HPC environment (e.g., AWS or ORNL’s resources) and familiarize students with these tools.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Basic Networking and TCP/IP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basic networking principles.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packet tracing tools and techniques to monitor network traffic.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Wireshark to trace and analyze basic network traffic.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simple packet analysis to identify patterns in network data.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3: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Cryptography, Packet Tracing, and Indexing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cryptography, focusing on how encryption protects data.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dive into packet analysis: how to capture, trace, and dissect packet data.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Wireshark to capture and analyze more complex packets.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encryption tasks using basic cryptographic algorithms and see how HPC can accelerate them.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how packet indexing aids in analyzing large-scale traffic.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4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Capture the Flag (CTF), and Raspberry Pi Setup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 in cybersecurity, using models to detect threats.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Capture the Flag (CTF) events and their relevance to cybersecurity training.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Raspberry Pi setup as part of the CTF challenges.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Raspberry Pi devices for CTF challenges.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participating in a controlled CTF event, where students attempt to breach each other’s Raspberry Pi systems.</a:t>
            </a:r>
            <a:endParaRPr dirty="0"/>
          </a:p>
        </p:txBody>
      </p:sp>
      <p:sp>
        <p:nvSpPr>
          <p:cNvPr id="99" name="Google Shape;99;p1"/>
          <p:cNvSpPr txBox="1"/>
          <p:nvPr/>
        </p:nvSpPr>
        <p:spPr>
          <a:xfrm>
            <a:off x="218683" y="11203849"/>
            <a:ext cx="1030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1137580" y="26365307"/>
            <a:ext cx="48768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Adversarial Text Perturbation Generation and Analysis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Mutation-based Adversarial Attacks on Neural Text Detectors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Poisoning in Machine Learning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Phishing Detection Using Machine Learning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Anomaly Detection in Network Traffic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Ransomware Detection and Prevention</a:t>
            </a:r>
          </a:p>
        </p:txBody>
      </p:sp>
      <p:sp>
        <p:nvSpPr>
          <p:cNvPr id="102" name="Google Shape;102;p1"/>
          <p:cNvSpPr txBox="1"/>
          <p:nvPr/>
        </p:nvSpPr>
        <p:spPr>
          <a:xfrm>
            <a:off x="11301613" y="18638246"/>
            <a:ext cx="585835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UNSW-NB15 Dataset</a:t>
            </a:r>
            <a:endParaRPr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IoT-23 Dataset</a:t>
            </a:r>
            <a:endParaRPr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CICIDS 2017 Dataset</a:t>
            </a:r>
            <a:endParaRPr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Enron Email Dataset</a:t>
            </a:r>
            <a:endParaRPr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CTU-13 Dataset</a:t>
            </a:r>
            <a:endParaRPr sz="2400"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16489334" y="18957354"/>
            <a:ext cx="4768258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expand this introductory course to provide more hands-on experiences in cybersecurity.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course accessible to students from various disciplines, beyond just computer science majors, interested in cybersecurity and HPC fundamentals.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short-term workshops and 1-week crash courses focusing on specific topics like: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 Basics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Cryptography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Protection and Privacy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to include interactive labs and real-world simulations, such as: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the Flag (CTF) competitions for practicing system security and threat response.</a:t>
            </a:r>
            <a:endParaRPr sz="1200" dirty="0"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703008" y="46228"/>
            <a:ext cx="975360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0473207" y="2218518"/>
            <a:ext cx="143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051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SGX3 award # 2231406</a:t>
            </a:r>
            <a:endParaRPr sz="1400" b="0" i="0" u="none" strike="noStrike" cap="none">
              <a:solidFill>
                <a:srgbClr val="2051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844316" y="125363"/>
            <a:ext cx="1859145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2B2B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Introduce fundamental concepts of Cybersecurity and HPC</a:t>
            </a:r>
            <a:endParaRPr sz="1400" b="1" i="0" u="none" strike="noStrike" cap="none">
              <a:solidFill>
                <a:srgbClr val="2B2B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7893506" y="26243469"/>
            <a:ext cx="4181272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Sabrina Perry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Mississippi Valley State University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sabrina.perry@mvsu.edu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8024327" y="28219549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Izzat 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Alsmadi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A&amp;M, San Antonio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ialsmadi@tamusa.edu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7818354" y="29961591"/>
            <a:ext cx="36726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Fernando Posada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Oak Ridge National Laboratory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posadacorref@ornl.gov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6412542" y="25468966"/>
            <a:ext cx="4876800" cy="6858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950" y="215398"/>
            <a:ext cx="1625636" cy="9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12371967" y="31991250"/>
            <a:ext cx="9306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INFORMATION → https://</a:t>
            </a:r>
            <a:r>
              <a:rPr lang="en-US" sz="2800" b="1" i="0" u="none" strike="noStrike" cap="none" dirty="0" err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hackhpc.github.io</a:t>
            </a:r>
            <a:r>
              <a:rPr lang="en-US" sz="2800" b="1" i="0" u="none" strike="noStrike" cap="none" dirty="0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/facultyhack-gateways24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b="0" i="0" u="none" strike="noStrike" cap="none" dirty="0">
                <a:solidFill>
                  <a:srgbClr val="F287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" descr="A person in a pink jacket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428024" y="26243469"/>
            <a:ext cx="1401848" cy="1907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 descr="A person in a sui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428024" y="28299396"/>
            <a:ext cx="1547316" cy="165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 descr="Fernando Posada Profile Photo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428024" y="30122175"/>
            <a:ext cx="1323824" cy="16547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253115" y="7846505"/>
            <a:ext cx="10421573" cy="895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1. Introduction to Adversarial Machine Learning: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https://github.com/xingjunm/An-Introduction-to-Adversarial-Machine-Learning</a:t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2. Adversarial Robustness Toolbox (ART) for ML Security: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  <a:hlinkClick r:id="rId14"/>
              </a:rPr>
              <a:t>https://github.com/Trusted-AI/adversarial-robustness-toolbox</a:t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3. Adversarial Attacks on Image Recognition Systems: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  <a:hlinkClick r:id="rId15"/>
              </a:rPr>
              <a:t>https://github.com/BorealisAI/advertorch</a:t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4. Adversarial Attacks on Malware Detection Systems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  <a:hlinkClick r:id="rId16"/>
              </a:rPr>
              <a:t>https://github.com/ain-soph/adversarial-attacks-on-malware-detection</a:t>
            </a: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1;p1">
            <a:extLst>
              <a:ext uri="{FF2B5EF4-FFF2-40B4-BE49-F238E27FC236}">
                <a16:creationId xmlns:a16="http://schemas.microsoft.com/office/drawing/2014/main" id="{9161AC8F-5233-072B-EC24-B80AA4C19FB9}"/>
              </a:ext>
            </a:extLst>
          </p:cNvPr>
          <p:cNvSpPr txBox="1"/>
          <p:nvPr/>
        </p:nvSpPr>
        <p:spPr>
          <a:xfrm>
            <a:off x="11137580" y="21925570"/>
            <a:ext cx="4876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Access to research computing resources for my research.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Faculty access to research computing cluster so I can use it in my courses.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Environments to allow students and faculty to simulate cyberattacks in a controlled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842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Jeff Wood</dc:creator>
  <cp:lastModifiedBy>Sabrina Perry</cp:lastModifiedBy>
  <cp:revision>2</cp:revision>
  <dcterms:created xsi:type="dcterms:W3CDTF">2022-08-16T17:08:39Z</dcterms:created>
  <dcterms:modified xsi:type="dcterms:W3CDTF">2024-09-30T23:40:36Z</dcterms:modified>
</cp:coreProperties>
</file>