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4"/>
  </p:notesMasterIdLst>
  <p:handoutMasterIdLst>
    <p:handoutMasterId r:id="rId35"/>
  </p:handoutMasterIdLst>
  <p:sldIdLst>
    <p:sldId id="266" r:id="rId5"/>
    <p:sldId id="271" r:id="rId6"/>
    <p:sldId id="268" r:id="rId7"/>
    <p:sldId id="276" r:id="rId8"/>
    <p:sldId id="267" r:id="rId9"/>
    <p:sldId id="277" r:id="rId10"/>
    <p:sldId id="278" r:id="rId11"/>
    <p:sldId id="282" r:id="rId12"/>
    <p:sldId id="281" r:id="rId13"/>
    <p:sldId id="280" r:id="rId14"/>
    <p:sldId id="272" r:id="rId15"/>
    <p:sldId id="269" r:id="rId16"/>
    <p:sldId id="274" r:id="rId17"/>
    <p:sldId id="283" r:id="rId18"/>
    <p:sldId id="284" r:id="rId19"/>
    <p:sldId id="285" r:id="rId20"/>
    <p:sldId id="270" r:id="rId21"/>
    <p:sldId id="273" r:id="rId22"/>
    <p:sldId id="288" r:id="rId23"/>
    <p:sldId id="290" r:id="rId24"/>
    <p:sldId id="289" r:id="rId25"/>
    <p:sldId id="286" r:id="rId26"/>
    <p:sldId id="292" r:id="rId27"/>
    <p:sldId id="291" r:id="rId28"/>
    <p:sldId id="293" r:id="rId29"/>
    <p:sldId id="275"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id="{858AF8B2-A711-456C-91D4-6311AE2E693C}">
          <p14:sldIdLst>
            <p14:sldId id="266"/>
            <p14:sldId id="271"/>
          </p14:sldIdLst>
        </p14:section>
        <p14:section name="Introduction" id="{C3293A64-B726-4F1A-BED8-C7EE6F50090E}">
          <p14:sldIdLst>
            <p14:sldId id="268"/>
            <p14:sldId id="276"/>
          </p14:sldIdLst>
        </p14:section>
        <p14:section name="Analytical Problem Framing" id="{49963C1B-4C52-4ADB-AA96-8BB7EF50528F}">
          <p14:sldIdLst>
            <p14:sldId id="267"/>
            <p14:sldId id="277"/>
            <p14:sldId id="278"/>
            <p14:sldId id="282"/>
            <p14:sldId id="281"/>
            <p14:sldId id="280"/>
            <p14:sldId id="272"/>
          </p14:sldIdLst>
        </p14:section>
        <p14:section name="EDA" id="{5005982C-DBF0-4114-A227-4F62AE4DB098}">
          <p14:sldIdLst>
            <p14:sldId id="269"/>
            <p14:sldId id="274"/>
            <p14:sldId id="283"/>
            <p14:sldId id="284"/>
            <p14:sldId id="285"/>
          </p14:sldIdLst>
        </p14:section>
        <p14:section name="Insights and Model building" id="{108AD613-42F8-48A5-9829-7EF9A45E4180}">
          <p14:sldIdLst>
            <p14:sldId id="270"/>
            <p14:sldId id="273"/>
            <p14:sldId id="288"/>
            <p14:sldId id="290"/>
            <p14:sldId id="289"/>
            <p14:sldId id="286"/>
            <p14:sldId id="292"/>
            <p14:sldId id="291"/>
            <p14:sldId id="293"/>
          </p14:sldIdLst>
        </p14:section>
        <p14:section name="Conclusion" id="{470B552F-C06B-4BA5-BCD4-047F90A319A3}">
          <p14:sldIdLst>
            <p14:sldId id="275"/>
            <p14:sldId id="294"/>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3"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82" d="100"/>
          <a:sy n="82" d="100"/>
        </p:scale>
        <p:origin x="672" y="53"/>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7/13/2022</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7/13/2022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10</a:t>
            </a:fld>
            <a:endParaRPr lang="en-US" noProof="0"/>
          </a:p>
        </p:txBody>
      </p:sp>
    </p:spTree>
    <p:extLst>
      <p:ext uri="{BB962C8B-B14F-4D97-AF65-F5344CB8AC3E}">
        <p14:creationId xmlns:p14="http://schemas.microsoft.com/office/powerpoint/2010/main" val="15392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*OPTIONAL SLIDE* </a:t>
            </a:r>
            <a:r>
              <a:rPr lang="en-US"/>
              <a:t>If you are interested in learning more about social groups, look up the caste or class system.</a:t>
            </a:r>
          </a:p>
        </p:txBody>
      </p:sp>
      <p:sp>
        <p:nvSpPr>
          <p:cNvPr id="4" name="Slide Number Placeholder 3"/>
          <p:cNvSpPr>
            <a:spLocks noGrp="1"/>
          </p:cNvSpPr>
          <p:nvPr>
            <p:ph type="sldNum" sz="quarter" idx="10"/>
          </p:nvPr>
        </p:nvSpPr>
        <p:spPr/>
        <p:txBody>
          <a:bodyPr/>
          <a:lstStyle/>
          <a:p>
            <a:fld id="{213BD131-499C-46F9-A30E-AFCC6C068DAF}" type="slidenum">
              <a:rPr lang="en-US" smtClean="0"/>
              <a:t>11</a:t>
            </a:fld>
            <a:endParaRPr lang="en-US"/>
          </a:p>
        </p:txBody>
      </p:sp>
    </p:spTree>
    <p:extLst>
      <p:ext uri="{BB962C8B-B14F-4D97-AF65-F5344CB8AC3E}">
        <p14:creationId xmlns:p14="http://schemas.microsoft.com/office/powerpoint/2010/main" val="51694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12</a:t>
            </a:fld>
            <a:endParaRPr lang="en-US"/>
          </a:p>
        </p:txBody>
      </p:sp>
    </p:spTree>
    <p:extLst>
      <p:ext uri="{BB962C8B-B14F-4D97-AF65-F5344CB8AC3E}">
        <p14:creationId xmlns:p14="http://schemas.microsoft.com/office/powerpoint/2010/main" val="187898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13</a:t>
            </a:fld>
            <a:endParaRPr lang="en-US"/>
          </a:p>
        </p:txBody>
      </p:sp>
    </p:spTree>
    <p:extLst>
      <p:ext uri="{BB962C8B-B14F-4D97-AF65-F5344CB8AC3E}">
        <p14:creationId xmlns:p14="http://schemas.microsoft.com/office/powerpoint/2010/main" val="36873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14</a:t>
            </a:fld>
            <a:endParaRPr lang="en-US"/>
          </a:p>
        </p:txBody>
      </p:sp>
    </p:spTree>
    <p:extLst>
      <p:ext uri="{BB962C8B-B14F-4D97-AF65-F5344CB8AC3E}">
        <p14:creationId xmlns:p14="http://schemas.microsoft.com/office/powerpoint/2010/main" val="39755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15</a:t>
            </a:fld>
            <a:endParaRPr lang="en-US"/>
          </a:p>
        </p:txBody>
      </p:sp>
    </p:spTree>
    <p:extLst>
      <p:ext uri="{BB962C8B-B14F-4D97-AF65-F5344CB8AC3E}">
        <p14:creationId xmlns:p14="http://schemas.microsoft.com/office/powerpoint/2010/main" val="304115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16</a:t>
            </a:fld>
            <a:endParaRPr lang="en-US"/>
          </a:p>
        </p:txBody>
      </p:sp>
    </p:spTree>
    <p:extLst>
      <p:ext uri="{BB962C8B-B14F-4D97-AF65-F5344CB8AC3E}">
        <p14:creationId xmlns:p14="http://schemas.microsoft.com/office/powerpoint/2010/main" val="50211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17</a:t>
            </a:fld>
            <a:endParaRPr lang="en-US"/>
          </a:p>
        </p:txBody>
      </p:sp>
    </p:spTree>
    <p:extLst>
      <p:ext uri="{BB962C8B-B14F-4D97-AF65-F5344CB8AC3E}">
        <p14:creationId xmlns:p14="http://schemas.microsoft.com/office/powerpoint/2010/main" val="266623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18</a:t>
            </a:fld>
            <a:endParaRPr lang="en-US"/>
          </a:p>
        </p:txBody>
      </p:sp>
    </p:spTree>
    <p:extLst>
      <p:ext uri="{BB962C8B-B14F-4D97-AF65-F5344CB8AC3E}">
        <p14:creationId xmlns:p14="http://schemas.microsoft.com/office/powerpoint/2010/main" val="251163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19</a:t>
            </a:fld>
            <a:endParaRPr lang="en-US"/>
          </a:p>
        </p:txBody>
      </p:sp>
    </p:spTree>
    <p:extLst>
      <p:ext uri="{BB962C8B-B14F-4D97-AF65-F5344CB8AC3E}">
        <p14:creationId xmlns:p14="http://schemas.microsoft.com/office/powerpoint/2010/main" val="16824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a:t>
            </a:fld>
            <a:endParaRPr lang="en-US"/>
          </a:p>
        </p:txBody>
      </p:sp>
    </p:spTree>
    <p:extLst>
      <p:ext uri="{BB962C8B-B14F-4D97-AF65-F5344CB8AC3E}">
        <p14:creationId xmlns:p14="http://schemas.microsoft.com/office/powerpoint/2010/main" val="346954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20</a:t>
            </a:fld>
            <a:endParaRPr lang="en-US"/>
          </a:p>
        </p:txBody>
      </p:sp>
    </p:spTree>
    <p:extLst>
      <p:ext uri="{BB962C8B-B14F-4D97-AF65-F5344CB8AC3E}">
        <p14:creationId xmlns:p14="http://schemas.microsoft.com/office/powerpoint/2010/main" val="365697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21</a:t>
            </a:fld>
            <a:endParaRPr lang="en-US"/>
          </a:p>
        </p:txBody>
      </p:sp>
    </p:spTree>
    <p:extLst>
      <p:ext uri="{BB962C8B-B14F-4D97-AF65-F5344CB8AC3E}">
        <p14:creationId xmlns:p14="http://schemas.microsoft.com/office/powerpoint/2010/main" val="207835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22</a:t>
            </a:fld>
            <a:endParaRPr lang="en-US"/>
          </a:p>
        </p:txBody>
      </p:sp>
    </p:spTree>
    <p:extLst>
      <p:ext uri="{BB962C8B-B14F-4D97-AF65-F5344CB8AC3E}">
        <p14:creationId xmlns:p14="http://schemas.microsoft.com/office/powerpoint/2010/main" val="421558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23</a:t>
            </a:fld>
            <a:endParaRPr lang="en-US"/>
          </a:p>
        </p:txBody>
      </p:sp>
    </p:spTree>
    <p:extLst>
      <p:ext uri="{BB962C8B-B14F-4D97-AF65-F5344CB8AC3E}">
        <p14:creationId xmlns:p14="http://schemas.microsoft.com/office/powerpoint/2010/main" val="184635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24</a:t>
            </a:fld>
            <a:endParaRPr lang="en-US"/>
          </a:p>
        </p:txBody>
      </p:sp>
    </p:spTree>
    <p:extLst>
      <p:ext uri="{BB962C8B-B14F-4D97-AF65-F5344CB8AC3E}">
        <p14:creationId xmlns:p14="http://schemas.microsoft.com/office/powerpoint/2010/main" val="129067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25</a:t>
            </a:fld>
            <a:endParaRPr lang="en-US"/>
          </a:p>
        </p:txBody>
      </p:sp>
    </p:spTree>
    <p:extLst>
      <p:ext uri="{BB962C8B-B14F-4D97-AF65-F5344CB8AC3E}">
        <p14:creationId xmlns:p14="http://schemas.microsoft.com/office/powerpoint/2010/main" val="93547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26</a:t>
            </a:fld>
            <a:endParaRPr lang="en-US"/>
          </a:p>
        </p:txBody>
      </p:sp>
    </p:spTree>
    <p:extLst>
      <p:ext uri="{BB962C8B-B14F-4D97-AF65-F5344CB8AC3E}">
        <p14:creationId xmlns:p14="http://schemas.microsoft.com/office/powerpoint/2010/main" val="401616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27</a:t>
            </a:fld>
            <a:endParaRPr lang="en-US"/>
          </a:p>
        </p:txBody>
      </p:sp>
    </p:spTree>
    <p:extLst>
      <p:ext uri="{BB962C8B-B14F-4D97-AF65-F5344CB8AC3E}">
        <p14:creationId xmlns:p14="http://schemas.microsoft.com/office/powerpoint/2010/main" val="130349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28</a:t>
            </a:fld>
            <a:endParaRPr lang="en-US"/>
          </a:p>
        </p:txBody>
      </p:sp>
    </p:spTree>
    <p:extLst>
      <p:ext uri="{BB962C8B-B14F-4D97-AF65-F5344CB8AC3E}">
        <p14:creationId xmlns:p14="http://schemas.microsoft.com/office/powerpoint/2010/main" val="336173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3</a:t>
            </a:fld>
            <a:endParaRPr lang="en-US"/>
          </a:p>
        </p:txBody>
      </p:sp>
    </p:spTree>
    <p:extLst>
      <p:ext uri="{BB962C8B-B14F-4D97-AF65-F5344CB8AC3E}">
        <p14:creationId xmlns:p14="http://schemas.microsoft.com/office/powerpoint/2010/main" val="238332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4</a:t>
            </a:fld>
            <a:endParaRPr lang="en-US"/>
          </a:p>
        </p:txBody>
      </p:sp>
    </p:spTree>
    <p:extLst>
      <p:ext uri="{BB962C8B-B14F-4D97-AF65-F5344CB8AC3E}">
        <p14:creationId xmlns:p14="http://schemas.microsoft.com/office/powerpoint/2010/main" val="33669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5</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6</a:t>
            </a:fld>
            <a:endParaRPr lang="en-US" noProof="0"/>
          </a:p>
        </p:txBody>
      </p:sp>
    </p:spTree>
    <p:extLst>
      <p:ext uri="{BB962C8B-B14F-4D97-AF65-F5344CB8AC3E}">
        <p14:creationId xmlns:p14="http://schemas.microsoft.com/office/powerpoint/2010/main" val="10133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7</a:t>
            </a:fld>
            <a:endParaRPr lang="en-US" noProof="0"/>
          </a:p>
        </p:txBody>
      </p:sp>
    </p:spTree>
    <p:extLst>
      <p:ext uri="{BB962C8B-B14F-4D97-AF65-F5344CB8AC3E}">
        <p14:creationId xmlns:p14="http://schemas.microsoft.com/office/powerpoint/2010/main" val="3121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8</a:t>
            </a:fld>
            <a:endParaRPr lang="en-US" noProof="0"/>
          </a:p>
        </p:txBody>
      </p:sp>
    </p:spTree>
    <p:extLst>
      <p:ext uri="{BB962C8B-B14F-4D97-AF65-F5344CB8AC3E}">
        <p14:creationId xmlns:p14="http://schemas.microsoft.com/office/powerpoint/2010/main" val="288059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9</a:t>
            </a:fld>
            <a:endParaRPr lang="en-US" noProof="0"/>
          </a:p>
        </p:txBody>
      </p:sp>
    </p:spTree>
    <p:extLst>
      <p:ext uri="{BB962C8B-B14F-4D97-AF65-F5344CB8AC3E}">
        <p14:creationId xmlns:p14="http://schemas.microsoft.com/office/powerpoint/2010/main" val="39072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7/13/2022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7/13/2022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7/13/2022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7/13/2022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7/13/2022</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7/13/2022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7/13/2022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7/13/2022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7/13/2022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7/13/2022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7/13/2022</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US" noProof="0" dirty="0"/>
              <a:t>&lt;</a:t>
            </a:r>
            <a:r>
              <a:rPr lang="en-IN" dirty="0"/>
              <a:t>MACHINE LEARNING APPLIED: MALIGNANT COMMENTS CLASSIFICATION</a:t>
            </a:r>
            <a:r>
              <a:rPr lang="en-US" noProof="0" dirty="0"/>
              <a:t>&gt;</a:t>
            </a:r>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8063328" y="1898428"/>
            <a:ext cx="3198812" cy="1322587"/>
          </a:xfrm>
        </p:spPr>
        <p:txBody>
          <a:bodyPr/>
          <a:lstStyle/>
          <a:p>
            <a:endParaRPr lang="en-GB" sz="3600" b="1" i="1" dirty="0"/>
          </a:p>
          <a:p>
            <a:endParaRPr lang="en-US" b="1" noProof="0" dirty="0"/>
          </a:p>
        </p:txBody>
      </p:sp>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9850" y="5418849"/>
            <a:ext cx="6096000" cy="1200329"/>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pic>
        <p:nvPicPr>
          <p:cNvPr id="6" name="Picture 5">
            <a:extLst>
              <a:ext uri="{FF2B5EF4-FFF2-40B4-BE49-F238E27FC236}">
                <a16:creationId xmlns:a16="http://schemas.microsoft.com/office/drawing/2014/main" id="{F73DD57F-2032-46C2-BB43-602523E8F2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0" y="645794"/>
            <a:ext cx="5678488" cy="4678681"/>
          </a:xfrm>
          <a:prstGeom prst="rect">
            <a:avLst/>
          </a:prstGeom>
          <a:noFill/>
          <a:ln>
            <a:noFill/>
          </a:ln>
        </p:spPr>
      </p:pic>
    </p:spTree>
    <p:extLst>
      <p:ext uri="{BB962C8B-B14F-4D97-AF65-F5344CB8AC3E}">
        <p14:creationId xmlns:p14="http://schemas.microsoft.com/office/powerpoint/2010/main" val="989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620-1F60-40D2-9E2C-7617C1F0A451}"/>
              </a:ext>
            </a:extLst>
          </p:cNvPr>
          <p:cNvSpPr>
            <a:spLocks noGrp="1"/>
          </p:cNvSpPr>
          <p:nvPr>
            <p:ph type="title"/>
          </p:nvPr>
        </p:nvSpPr>
        <p:spPr>
          <a:xfrm>
            <a:off x="8932212" y="2200778"/>
            <a:ext cx="2937576" cy="2456442"/>
          </a:xfrm>
        </p:spPr>
        <p:txBody>
          <a:bodyPr/>
          <a:lstStyle/>
          <a:p>
            <a:pPr algn="just">
              <a:lnSpc>
                <a:spcPct val="150000"/>
              </a:lnSpc>
              <a:spcBef>
                <a:spcPts val="200"/>
              </a:spcBef>
            </a:pPr>
            <a: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p>
        </p:txBody>
      </p:sp>
      <p:sp>
        <p:nvSpPr>
          <p:cNvPr id="5" name="TextBox 4">
            <a:extLst>
              <a:ext uri="{FF2B5EF4-FFF2-40B4-BE49-F238E27FC236}">
                <a16:creationId xmlns:a16="http://schemas.microsoft.com/office/drawing/2014/main" id="{27602799-C868-4B78-A435-3DAFC89D3531}"/>
              </a:ext>
            </a:extLst>
          </p:cNvPr>
          <p:cNvSpPr txBox="1"/>
          <p:nvPr/>
        </p:nvSpPr>
        <p:spPr>
          <a:xfrm>
            <a:off x="322212" y="426307"/>
            <a:ext cx="7758112" cy="6159250"/>
          </a:xfrm>
          <a:prstGeom prst="rect">
            <a:avLst/>
          </a:prstGeom>
          <a:noFill/>
        </p:spPr>
        <p:txBody>
          <a:bodyPr wrap="square">
            <a:spAutoFit/>
          </a:bodyPr>
          <a:lstStyle/>
          <a:p>
            <a:pPr algn="just">
              <a:lnSpc>
                <a:spcPct val="107000"/>
              </a:lnSpc>
              <a:spcBef>
                <a:spcPts val="200"/>
              </a:spcBef>
            </a:pPr>
            <a:r>
              <a:rPr lang="en-IN" sz="32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p>
        </p:txBody>
      </p:sp>
    </p:spTree>
    <p:extLst>
      <p:ext uri="{BB962C8B-B14F-4D97-AF65-F5344CB8AC3E}">
        <p14:creationId xmlns:p14="http://schemas.microsoft.com/office/powerpoint/2010/main" val="9063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D7BD-5C62-4764-9E1D-D185EBAA6C0F}"/>
              </a:ext>
            </a:extLst>
          </p:cNvPr>
          <p:cNvSpPr>
            <a:spLocks noGrp="1"/>
          </p:cNvSpPr>
          <p:nvPr>
            <p:ph type="title"/>
          </p:nvPr>
        </p:nvSpPr>
        <p:spPr/>
        <p:txBody>
          <a:bodyPr/>
          <a:lstStyle/>
          <a:p>
            <a:r>
              <a:rPr lang="en-US" noProof="0" dirty="0"/>
              <a:t>EDA</a:t>
            </a:r>
          </a:p>
        </p:txBody>
      </p:sp>
      <p:sp>
        <p:nvSpPr>
          <p:cNvPr id="6" name="Content Placeholder 5">
            <a:extLst>
              <a:ext uri="{FF2B5EF4-FFF2-40B4-BE49-F238E27FC236}">
                <a16:creationId xmlns:a16="http://schemas.microsoft.com/office/drawing/2014/main" id="{C39C480C-C4D4-46AD-BCE6-04E0141475BC}"/>
              </a:ext>
            </a:extLst>
          </p:cNvPr>
          <p:cNvSpPr>
            <a:spLocks noGrp="1"/>
          </p:cNvSpPr>
          <p:nvPr>
            <p:ph sz="half" idx="15"/>
          </p:nvPr>
        </p:nvSpPr>
        <p:spPr>
          <a:xfrm>
            <a:off x="800894" y="2632550"/>
            <a:ext cx="3420000" cy="999650"/>
          </a:xfrm>
        </p:spPr>
        <p:txBody>
          <a:bodyPr/>
          <a:lstStyle/>
          <a:p>
            <a:pPr>
              <a:lnSpc>
                <a:spcPct val="100000"/>
              </a:lnSpc>
            </a:pPr>
            <a:r>
              <a:rPr lang="en-US" sz="1800" noProof="0" dirty="0"/>
              <a:t>Exploratory Data Analysis</a:t>
            </a:r>
          </a:p>
        </p:txBody>
      </p:sp>
      <p:sp>
        <p:nvSpPr>
          <p:cNvPr id="3" name="Content Placeholder 2">
            <a:extLst>
              <a:ext uri="{FF2B5EF4-FFF2-40B4-BE49-F238E27FC236}">
                <a16:creationId xmlns:a16="http://schemas.microsoft.com/office/drawing/2014/main" id="{95724E52-08A2-4D30-AA1E-AC7615D226F5}"/>
              </a:ext>
            </a:extLst>
          </p:cNvPr>
          <p:cNvSpPr>
            <a:spLocks noGrp="1"/>
          </p:cNvSpPr>
          <p:nvPr>
            <p:ph sz="half" idx="1"/>
          </p:nvPr>
        </p:nvSpPr>
        <p:spPr>
          <a:xfrm>
            <a:off x="800894" y="3632200"/>
            <a:ext cx="3420000" cy="2382651"/>
          </a:xfrm>
        </p:spPr>
        <p:txBody>
          <a:bodyPr/>
          <a:lstStyle/>
          <a:p>
            <a:pPr>
              <a:lnSpc>
                <a:spcPct val="100000"/>
              </a:lnSpc>
            </a:pPr>
            <a:r>
              <a:rPr lang="en-US" noProof="0" dirty="0"/>
              <a:t>I have started in clearing the unwanted column. Id have all unique values </a:t>
            </a:r>
            <a:r>
              <a:rPr lang="en-US" dirty="0"/>
              <a:t>so I dropped id</a:t>
            </a:r>
            <a:endParaRPr lang="en-US" noProof="0" dirty="0"/>
          </a:p>
          <a:p>
            <a:pPr>
              <a:lnSpc>
                <a:spcPct val="100000"/>
              </a:lnSpc>
            </a:pPr>
            <a:r>
              <a:rPr lang="en-US" dirty="0"/>
              <a:t>Importing required libraries.</a:t>
            </a:r>
            <a:endParaRPr lang="en-US" noProof="0" dirty="0"/>
          </a:p>
          <a:p>
            <a:pPr>
              <a:lnSpc>
                <a:spcPct val="100000"/>
              </a:lnSpc>
            </a:pPr>
            <a:r>
              <a:rPr lang="en-US" dirty="0"/>
              <a:t>Cleansing and preprocessing the data.</a:t>
            </a:r>
            <a:endParaRPr lang="en-US" noProof="0" dirty="0"/>
          </a:p>
        </p:txBody>
      </p:sp>
      <p:sp>
        <p:nvSpPr>
          <p:cNvPr id="7" name="Content Placeholder 6">
            <a:extLst>
              <a:ext uri="{FF2B5EF4-FFF2-40B4-BE49-F238E27FC236}">
                <a16:creationId xmlns:a16="http://schemas.microsoft.com/office/drawing/2014/main" id="{2AC642DB-12B2-406A-9349-B6C98765561F}"/>
              </a:ext>
            </a:extLst>
          </p:cNvPr>
          <p:cNvSpPr>
            <a:spLocks noGrp="1"/>
          </p:cNvSpPr>
          <p:nvPr>
            <p:ph sz="half" idx="16"/>
          </p:nvPr>
        </p:nvSpPr>
        <p:spPr>
          <a:xfrm>
            <a:off x="4387159" y="2632550"/>
            <a:ext cx="3420000" cy="999650"/>
          </a:xfrm>
        </p:spPr>
        <p:txBody>
          <a:bodyPr/>
          <a:lstStyle/>
          <a:p>
            <a:pPr>
              <a:lnSpc>
                <a:spcPct val="100000"/>
              </a:lnSpc>
            </a:pPr>
            <a:r>
              <a:rPr lang="en-US" sz="1800" noProof="0" dirty="0"/>
              <a:t>Word to Vectors (preprocessing)</a:t>
            </a:r>
          </a:p>
        </p:txBody>
      </p:sp>
      <p:sp>
        <p:nvSpPr>
          <p:cNvPr id="4" name="Content Placeholder 3">
            <a:extLst>
              <a:ext uri="{FF2B5EF4-FFF2-40B4-BE49-F238E27FC236}">
                <a16:creationId xmlns:a16="http://schemas.microsoft.com/office/drawing/2014/main" id="{0AE9033E-9FBE-4024-9E69-97553421B80A}"/>
              </a:ext>
            </a:extLst>
          </p:cNvPr>
          <p:cNvSpPr>
            <a:spLocks noGrp="1"/>
          </p:cNvSpPr>
          <p:nvPr>
            <p:ph sz="half" idx="13"/>
          </p:nvPr>
        </p:nvSpPr>
        <p:spPr>
          <a:xfrm>
            <a:off x="4387160" y="3632200"/>
            <a:ext cx="3420000" cy="2382651"/>
          </a:xfrm>
        </p:spPr>
        <p:txBody>
          <a:bodyPr/>
          <a:lstStyle/>
          <a:p>
            <a:pPr>
              <a:lnSpc>
                <a:spcPct val="100000"/>
              </a:lnSpc>
            </a:pPr>
            <a:r>
              <a:rPr lang="en-US" noProof="0" dirty="0"/>
              <a:t>As a part of preprocessing I imported TFIDF vectorizer to convert words to vectors.</a:t>
            </a:r>
          </a:p>
          <a:p>
            <a:pPr>
              <a:lnSpc>
                <a:spcPct val="100000"/>
              </a:lnSpc>
            </a:pPr>
            <a:r>
              <a:rPr lang="en-US" dirty="0"/>
              <a:t>Imputing these vectors I have trained the model</a:t>
            </a:r>
            <a:endParaRPr lang="en-US" noProof="0" dirty="0"/>
          </a:p>
        </p:txBody>
      </p:sp>
      <p:sp>
        <p:nvSpPr>
          <p:cNvPr id="8" name="Content Placeholder 7">
            <a:extLst>
              <a:ext uri="{FF2B5EF4-FFF2-40B4-BE49-F238E27FC236}">
                <a16:creationId xmlns:a16="http://schemas.microsoft.com/office/drawing/2014/main" id="{64FDBFEE-D460-4EEA-8480-B58B8C156092}"/>
              </a:ext>
            </a:extLst>
          </p:cNvPr>
          <p:cNvSpPr>
            <a:spLocks noGrp="1"/>
          </p:cNvSpPr>
          <p:nvPr>
            <p:ph sz="half" idx="17"/>
          </p:nvPr>
        </p:nvSpPr>
        <p:spPr>
          <a:xfrm>
            <a:off x="7973424" y="2632550"/>
            <a:ext cx="2646951" cy="796450"/>
          </a:xfrm>
        </p:spPr>
        <p:txBody>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5" name="Content Placeholder 4">
            <a:extLst>
              <a:ext uri="{FF2B5EF4-FFF2-40B4-BE49-F238E27FC236}">
                <a16:creationId xmlns:a16="http://schemas.microsoft.com/office/drawing/2014/main" id="{6EDDEC1B-157C-4700-9E00-04350D289676}"/>
              </a:ext>
            </a:extLst>
          </p:cNvPr>
          <p:cNvSpPr>
            <a:spLocks noGrp="1"/>
          </p:cNvSpPr>
          <p:nvPr>
            <p:ph sz="half" idx="14"/>
          </p:nvPr>
        </p:nvSpPr>
        <p:spPr>
          <a:xfrm>
            <a:off x="7973424" y="3632200"/>
            <a:ext cx="3420000" cy="2382651"/>
          </a:xfrm>
        </p:spPr>
        <p:txBody>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val="257646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&lt;Importing the Required Libraries&gt;</a:t>
            </a:r>
          </a:p>
        </p:txBody>
      </p:sp>
      <p:pic>
        <p:nvPicPr>
          <p:cNvPr id="5" name="Content Placeholder 4">
            <a:extLst>
              <a:ext uri="{FF2B5EF4-FFF2-40B4-BE49-F238E27FC236}">
                <a16:creationId xmlns:a16="http://schemas.microsoft.com/office/drawing/2014/main" id="{422795AD-6544-43D5-9B65-C68932EA364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33471" y="1552185"/>
            <a:ext cx="8196603" cy="1876815"/>
          </a:xfrm>
          <a:prstGeom prst="rect">
            <a:avLst/>
          </a:prstGeom>
        </p:spPr>
      </p:pic>
      <p:sp>
        <p:nvSpPr>
          <p:cNvPr id="10" name="TextBox 9">
            <a:extLst>
              <a:ext uri="{FF2B5EF4-FFF2-40B4-BE49-F238E27FC236}">
                <a16:creationId xmlns:a16="http://schemas.microsoft.com/office/drawing/2014/main" id="{3015E703-CDA6-42B1-86E9-E8A4570EEA33}"/>
              </a:ext>
            </a:extLst>
          </p:cNvPr>
          <p:cNvSpPr txBox="1"/>
          <p:nvPr/>
        </p:nvSpPr>
        <p:spPr>
          <a:xfrm>
            <a:off x="3933825" y="3371579"/>
            <a:ext cx="7978732" cy="1070871"/>
          </a:xfrm>
          <a:prstGeom prst="rect">
            <a:avLst/>
          </a:prstGeom>
          <a:noFill/>
        </p:spPr>
        <p:txBody>
          <a:bodyPr wrap="square">
            <a:spAutoFit/>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&lt;After importing all the required libraries, I have defined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lemmatize to a variable&gt;</a:t>
            </a:r>
          </a:p>
        </p:txBody>
      </p:sp>
      <p:pic>
        <p:nvPicPr>
          <p:cNvPr id="11" name="Picture 10">
            <a:extLst>
              <a:ext uri="{FF2B5EF4-FFF2-40B4-BE49-F238E27FC236}">
                <a16:creationId xmlns:a16="http://schemas.microsoft.com/office/drawing/2014/main" id="{C2F2EFBD-858A-4F92-9A14-69284DF252F9}"/>
              </a:ext>
            </a:extLst>
          </p:cNvPr>
          <p:cNvPicPr/>
          <p:nvPr/>
        </p:nvPicPr>
        <p:blipFill>
          <a:blip r:embed="rId4">
            <a:extLst>
              <a:ext uri="{28A0092B-C50C-407E-A947-70E740481C1C}">
                <a14:useLocalDpi xmlns:a14="http://schemas.microsoft.com/office/drawing/2010/main" val="0"/>
              </a:ext>
            </a:extLst>
          </a:blip>
          <a:stretch>
            <a:fillRect/>
          </a:stretch>
        </p:blipFill>
        <p:spPr>
          <a:xfrm>
            <a:off x="3833471" y="4474210"/>
            <a:ext cx="7978732" cy="1164980"/>
          </a:xfrm>
          <a:prstGeom prst="rect">
            <a:avLst/>
          </a:prstGeom>
        </p:spPr>
      </p:pic>
    </p:spTree>
    <p:extLst>
      <p:ext uri="{BB962C8B-B14F-4D97-AF65-F5344CB8AC3E}">
        <p14:creationId xmlns:p14="http://schemas.microsoft.com/office/powerpoint/2010/main" val="1543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which I have defined a function for cleaning the data</a:t>
            </a:r>
            <a:r>
              <a:rPr lang="en-US" noProof="0" dirty="0"/>
              <a:t>&gt;</a:t>
            </a:r>
          </a:p>
        </p:txBody>
      </p:sp>
      <p:pic>
        <p:nvPicPr>
          <p:cNvPr id="9" name="Picture 8">
            <a:extLst>
              <a:ext uri="{FF2B5EF4-FFF2-40B4-BE49-F238E27FC236}">
                <a16:creationId xmlns:a16="http://schemas.microsoft.com/office/drawing/2014/main" id="{2144D0B6-65C5-4A91-B9B9-25C67BDA5C26}"/>
              </a:ext>
            </a:extLst>
          </p:cNvPr>
          <p:cNvPicPr/>
          <p:nvPr/>
        </p:nvPicPr>
        <p:blipFill rotWithShape="1">
          <a:blip r:embed="rId3">
            <a:extLst>
              <a:ext uri="{28A0092B-C50C-407E-A947-70E740481C1C}">
                <a14:useLocalDpi xmlns:a14="http://schemas.microsoft.com/office/drawing/2010/main" val="0"/>
              </a:ext>
            </a:extLst>
          </a:blip>
          <a:srcRect b="27572"/>
          <a:stretch/>
        </p:blipFill>
        <p:spPr bwMode="auto">
          <a:xfrm>
            <a:off x="3811188" y="1273648"/>
            <a:ext cx="7980762" cy="3532719"/>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99F1324-AA3F-46EF-8840-6A08FED9E9B0}"/>
              </a:ext>
            </a:extLst>
          </p:cNvPr>
          <p:cNvPicPr/>
          <p:nvPr/>
        </p:nvPicPr>
        <p:blipFill rotWithShape="1">
          <a:blip r:embed="rId3">
            <a:extLst>
              <a:ext uri="{28A0092B-C50C-407E-A947-70E740481C1C}">
                <a14:useLocalDpi xmlns:a14="http://schemas.microsoft.com/office/drawing/2010/main" val="0"/>
              </a:ext>
            </a:extLst>
          </a:blip>
          <a:srcRect t="71753"/>
          <a:stretch/>
        </p:blipFill>
        <p:spPr bwMode="auto">
          <a:xfrm>
            <a:off x="3811188" y="4819112"/>
            <a:ext cx="7980762" cy="13149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65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on creating a function I have passed my data into the same to clean it</a:t>
            </a:r>
            <a:r>
              <a:rPr lang="en-US" noProof="0" dirty="0"/>
              <a:t>&gt;</a:t>
            </a:r>
          </a:p>
        </p:txBody>
      </p:sp>
      <p:pic>
        <p:nvPicPr>
          <p:cNvPr id="6" name="Picture 5">
            <a:extLst>
              <a:ext uri="{FF2B5EF4-FFF2-40B4-BE49-F238E27FC236}">
                <a16:creationId xmlns:a16="http://schemas.microsoft.com/office/drawing/2014/main" id="{FC6AC0FF-DC56-49EA-9B66-966CED0E8355}"/>
              </a:ext>
            </a:extLst>
          </p:cNvPr>
          <p:cNvPicPr/>
          <p:nvPr/>
        </p:nvPicPr>
        <p:blipFill rotWithShape="1">
          <a:blip r:embed="rId3">
            <a:extLst>
              <a:ext uri="{28A0092B-C50C-407E-A947-70E740481C1C}">
                <a14:useLocalDpi xmlns:a14="http://schemas.microsoft.com/office/drawing/2010/main" val="0"/>
              </a:ext>
            </a:extLst>
          </a:blip>
          <a:srcRect b="3819"/>
          <a:stretch/>
        </p:blipFill>
        <p:spPr bwMode="auto">
          <a:xfrm>
            <a:off x="3912745" y="1300719"/>
            <a:ext cx="7999812" cy="2566431"/>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2C63879-8AFE-4375-95FB-64F35FB5A83C}"/>
              </a:ext>
            </a:extLst>
          </p:cNvPr>
          <p:cNvPicPr/>
          <p:nvPr/>
        </p:nvPicPr>
        <p:blipFill>
          <a:blip r:embed="rId4">
            <a:extLst>
              <a:ext uri="{28A0092B-C50C-407E-A947-70E740481C1C}">
                <a14:useLocalDpi xmlns:a14="http://schemas.microsoft.com/office/drawing/2010/main" val="0"/>
              </a:ext>
            </a:extLst>
          </a:blip>
          <a:stretch>
            <a:fillRect/>
          </a:stretch>
        </p:blipFill>
        <p:spPr>
          <a:xfrm>
            <a:off x="3912745" y="3867150"/>
            <a:ext cx="7999812" cy="1462083"/>
          </a:xfrm>
          <a:prstGeom prst="rect">
            <a:avLst/>
          </a:prstGeom>
        </p:spPr>
      </p:pic>
    </p:spTree>
    <p:extLst>
      <p:ext uri="{BB962C8B-B14F-4D97-AF65-F5344CB8AC3E}">
        <p14:creationId xmlns:p14="http://schemas.microsoft.com/office/powerpoint/2010/main" val="154973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Word to </a:t>
            </a:r>
            <a:r>
              <a:rPr lang="en-US" noProof="0" dirty="0" err="1"/>
              <a:t>Vec</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Vec</a:t>
            </a:r>
            <a:r>
              <a:rPr lang="en-US" noProof="0" dirty="0"/>
              <a:t>&gt;</a:t>
            </a:r>
          </a:p>
        </p:txBody>
      </p:sp>
      <p:pic>
        <p:nvPicPr>
          <p:cNvPr id="8" name="Picture 7">
            <a:extLst>
              <a:ext uri="{FF2B5EF4-FFF2-40B4-BE49-F238E27FC236}">
                <a16:creationId xmlns:a16="http://schemas.microsoft.com/office/drawing/2014/main" id="{74BDDE68-6C81-4563-8C44-5F189628303B}"/>
              </a:ext>
            </a:extLst>
          </p:cNvPr>
          <p:cNvPicPr/>
          <p:nvPr/>
        </p:nvPicPr>
        <p:blipFill rotWithShape="1">
          <a:blip r:embed="rId3">
            <a:extLst>
              <a:ext uri="{28A0092B-C50C-407E-A947-70E740481C1C}">
                <a14:useLocalDpi xmlns:a14="http://schemas.microsoft.com/office/drawing/2010/main" val="0"/>
              </a:ext>
            </a:extLst>
          </a:blip>
          <a:srcRect l="476"/>
          <a:stretch/>
        </p:blipFill>
        <p:spPr bwMode="auto">
          <a:xfrm>
            <a:off x="3811188" y="1190943"/>
            <a:ext cx="7923612" cy="181895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11C83E01-D77C-42E4-94FA-5E6AA673E9A1}"/>
              </a:ext>
            </a:extLst>
          </p:cNvPr>
          <p:cNvSpPr txBox="1"/>
          <p:nvPr/>
        </p:nvSpPr>
        <p:spPr>
          <a:xfrm>
            <a:off x="3854050" y="3578146"/>
            <a:ext cx="783788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val="34357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2459-E318-41EB-B7C0-CE1E3227EBAB}"/>
              </a:ext>
            </a:extLst>
          </p:cNvPr>
          <p:cNvSpPr>
            <a:spLocks noGrp="1"/>
          </p:cNvSpPr>
          <p:nvPr>
            <p:ph type="title"/>
          </p:nvPr>
        </p:nvSpPr>
        <p:spPr>
          <a:xfrm>
            <a:off x="30662" y="-10806"/>
            <a:ext cx="3220538" cy="2456442"/>
          </a:xfrm>
        </p:spPr>
        <p:txBody>
          <a:bodyPr/>
          <a:lstStyle/>
          <a:p>
            <a:r>
              <a:rPr lang="en-US" dirty="0"/>
              <a:t>insights and model building</a:t>
            </a:r>
            <a:endParaRPr lang="en-US" noProof="0" dirty="0"/>
          </a:p>
        </p:txBody>
      </p:sp>
      <p:sp>
        <p:nvSpPr>
          <p:cNvPr id="6" name="Content Placeholder 5">
            <a:extLst>
              <a:ext uri="{FF2B5EF4-FFF2-40B4-BE49-F238E27FC236}">
                <a16:creationId xmlns:a16="http://schemas.microsoft.com/office/drawing/2014/main" id="{43C67E1C-74FC-481B-A3E5-4D3FFB4B264C}"/>
              </a:ext>
            </a:extLst>
          </p:cNvPr>
          <p:cNvSpPr>
            <a:spLocks noGrp="1"/>
          </p:cNvSpPr>
          <p:nvPr>
            <p:ph sz="half" idx="15"/>
          </p:nvPr>
        </p:nvSpPr>
        <p:spPr/>
        <p:txBody>
          <a:bodyPr/>
          <a:lstStyle/>
          <a:p>
            <a:r>
              <a:rPr lang="en-US" noProof="0" dirty="0"/>
              <a:t>Insights</a:t>
            </a:r>
          </a:p>
        </p:txBody>
      </p:sp>
      <p:sp>
        <p:nvSpPr>
          <p:cNvPr id="3" name="Content Placeholder 2">
            <a:extLst>
              <a:ext uri="{FF2B5EF4-FFF2-40B4-BE49-F238E27FC236}">
                <a16:creationId xmlns:a16="http://schemas.microsoft.com/office/drawing/2014/main" id="{4448B1D6-0CC5-4E5E-A8E1-A1D6F9B9D02B}"/>
              </a:ext>
            </a:extLst>
          </p:cNvPr>
          <p:cNvSpPr>
            <a:spLocks noGrp="1"/>
          </p:cNvSpPr>
          <p:nvPr>
            <p:ph sz="half" idx="1"/>
          </p:nvPr>
        </p:nvSpPr>
        <p:spPr/>
        <p:txBody>
          <a:bodyPr/>
          <a:lstStyle/>
          <a:p>
            <a:r>
              <a:rPr lang="en-US" noProof="0" dirty="0"/>
              <a:t>Using </a:t>
            </a:r>
            <a:r>
              <a:rPr lang="en-US" noProof="0" dirty="0" err="1"/>
              <a:t>wordcloud</a:t>
            </a:r>
            <a:r>
              <a:rPr lang="en-US" noProof="0" dirty="0"/>
              <a:t> I have build multiple insights</a:t>
            </a:r>
            <a:r>
              <a:rPr lang="en-US" dirty="0"/>
              <a:t>.</a:t>
            </a:r>
            <a:endParaRPr lang="en-US" noProof="0" dirty="0"/>
          </a:p>
        </p:txBody>
      </p:sp>
      <p:sp>
        <p:nvSpPr>
          <p:cNvPr id="7" name="Content Placeholder 6">
            <a:extLst>
              <a:ext uri="{FF2B5EF4-FFF2-40B4-BE49-F238E27FC236}">
                <a16:creationId xmlns:a16="http://schemas.microsoft.com/office/drawing/2014/main" id="{BAAB2448-9B92-43EA-98D2-900886CF9DAE}"/>
              </a:ext>
            </a:extLst>
          </p:cNvPr>
          <p:cNvSpPr>
            <a:spLocks noGrp="1"/>
          </p:cNvSpPr>
          <p:nvPr>
            <p:ph sz="half" idx="16"/>
          </p:nvPr>
        </p:nvSpPr>
        <p:spPr/>
        <p:txBody>
          <a:bodyPr/>
          <a:lstStyle/>
          <a:p>
            <a:r>
              <a:rPr lang="en-US" noProof="0" dirty="0"/>
              <a:t>Model building</a:t>
            </a:r>
          </a:p>
        </p:txBody>
      </p:sp>
      <p:sp>
        <p:nvSpPr>
          <p:cNvPr id="4" name="Content Placeholder 3">
            <a:extLst>
              <a:ext uri="{FF2B5EF4-FFF2-40B4-BE49-F238E27FC236}">
                <a16:creationId xmlns:a16="http://schemas.microsoft.com/office/drawing/2014/main" id="{CA621940-22B8-4129-8405-6BAFDE9093BF}"/>
              </a:ext>
            </a:extLst>
          </p:cNvPr>
          <p:cNvSpPr>
            <a:spLocks noGrp="1"/>
          </p:cNvSpPr>
          <p:nvPr>
            <p:ph sz="half" idx="13"/>
          </p:nvPr>
        </p:nvSpPr>
        <p:spPr/>
        <p:txBody>
          <a:bodyPr/>
          <a:lstStyle/>
          <a:p>
            <a:r>
              <a:rPr lang="en-US" noProof="0" dirty="0"/>
              <a:t>I have trained the data with eight different model and have sorted one on basis of the performance.</a:t>
            </a:r>
          </a:p>
        </p:txBody>
      </p:sp>
      <p:sp>
        <p:nvSpPr>
          <p:cNvPr id="8" name="Content Placeholder 7">
            <a:extLst>
              <a:ext uri="{FF2B5EF4-FFF2-40B4-BE49-F238E27FC236}">
                <a16:creationId xmlns:a16="http://schemas.microsoft.com/office/drawing/2014/main" id="{1C83ABBB-2ED2-4525-8DDE-F3EFDCD42195}"/>
              </a:ext>
            </a:extLst>
          </p:cNvPr>
          <p:cNvSpPr>
            <a:spLocks noGrp="1"/>
          </p:cNvSpPr>
          <p:nvPr>
            <p:ph sz="half" idx="17"/>
          </p:nvPr>
        </p:nvSpPr>
        <p:spPr/>
        <p:txBody>
          <a:bodyPr/>
          <a:lstStyle/>
          <a:p>
            <a:r>
              <a:rPr lang="en-US" noProof="0" dirty="0"/>
              <a:t>Hyper Parameter tuning</a:t>
            </a:r>
          </a:p>
        </p:txBody>
      </p:sp>
      <p:sp>
        <p:nvSpPr>
          <p:cNvPr id="5" name="Content Placeholder 4">
            <a:extLst>
              <a:ext uri="{FF2B5EF4-FFF2-40B4-BE49-F238E27FC236}">
                <a16:creationId xmlns:a16="http://schemas.microsoft.com/office/drawing/2014/main" id="{49E43943-F8CC-4765-8333-156F7371276B}"/>
              </a:ext>
            </a:extLst>
          </p:cNvPr>
          <p:cNvSpPr>
            <a:spLocks noGrp="1"/>
          </p:cNvSpPr>
          <p:nvPr>
            <p:ph sz="half" idx="14"/>
          </p:nvPr>
        </p:nvSpPr>
        <p:spPr/>
        <p:txBody>
          <a:bodyPr/>
          <a:lstStyle/>
          <a:p>
            <a:r>
              <a:rPr lang="en-US" noProof="0" dirty="0"/>
              <a:t>Using </a:t>
            </a:r>
            <a:r>
              <a:rPr lang="en-US" noProof="0" dirty="0" err="1"/>
              <a:t>GridSearch</a:t>
            </a:r>
            <a:r>
              <a:rPr lang="en-US" noProof="0" dirty="0"/>
              <a:t> CV I have tuned the model for increase in performance.</a:t>
            </a:r>
          </a:p>
        </p:txBody>
      </p:sp>
    </p:spTree>
    <p:extLst>
      <p:ext uri="{BB962C8B-B14F-4D97-AF65-F5344CB8AC3E}">
        <p14:creationId xmlns:p14="http://schemas.microsoft.com/office/powerpoint/2010/main" val="28056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pic>
        <p:nvPicPr>
          <p:cNvPr id="10" name="Picture 9">
            <a:extLst>
              <a:ext uri="{FF2B5EF4-FFF2-40B4-BE49-F238E27FC236}">
                <a16:creationId xmlns:a16="http://schemas.microsoft.com/office/drawing/2014/main" id="{41373723-DA76-42BC-A11E-768D71ED2D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41975" y="171768"/>
            <a:ext cx="6375400" cy="6114415"/>
          </a:xfrm>
          <a:prstGeom prst="rect">
            <a:avLst/>
          </a:prstGeom>
          <a:noFill/>
          <a:ln>
            <a:noFill/>
          </a:ln>
        </p:spPr>
      </p:pic>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spTree>
    <p:extLst>
      <p:ext uri="{BB962C8B-B14F-4D97-AF65-F5344CB8AC3E}">
        <p14:creationId xmlns:p14="http://schemas.microsoft.com/office/powerpoint/2010/main" val="35504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297621" y="3114675"/>
            <a:ext cx="5684080" cy="1252651"/>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highly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60C6292C-BBCA-4028-A673-9EAC5698AB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76924" y="98425"/>
            <a:ext cx="6191251" cy="6683375"/>
          </a:xfrm>
          <a:prstGeom prst="rect">
            <a:avLst/>
          </a:prstGeom>
          <a:noFill/>
          <a:ln>
            <a:noFill/>
          </a:ln>
        </p:spPr>
      </p:pic>
    </p:spTree>
    <p:extLst>
      <p:ext uri="{BB962C8B-B14F-4D97-AF65-F5344CB8AC3E}">
        <p14:creationId xmlns:p14="http://schemas.microsoft.com/office/powerpoint/2010/main" val="126194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E1A7-382A-49F0-ADB4-BF190BB8E7A1}"/>
              </a:ext>
            </a:extLst>
          </p:cNvPr>
          <p:cNvSpPr>
            <a:spLocks noGrp="1"/>
          </p:cNvSpPr>
          <p:nvPr>
            <p:ph type="title"/>
          </p:nvPr>
        </p:nvSpPr>
        <p:spPr>
          <a:xfrm>
            <a:off x="98181" y="4401558"/>
            <a:ext cx="3112552" cy="2456442"/>
          </a:xfrm>
        </p:spPr>
        <p:txBody>
          <a:bodyPr/>
          <a:lstStyle/>
          <a:p>
            <a:r>
              <a:rPr lang="en-IN" sz="2800" u="sng" dirty="0"/>
              <a:t>MALAIGNANT COMMENTS CLASSIFICATION</a:t>
            </a:r>
            <a:endParaRPr lang="en-US" sz="2800" u="sng" dirty="0"/>
          </a:p>
        </p:txBody>
      </p:sp>
      <p:sp>
        <p:nvSpPr>
          <p:cNvPr id="9" name="Text Placeholder 8">
            <a:extLst>
              <a:ext uri="{FF2B5EF4-FFF2-40B4-BE49-F238E27FC236}">
                <a16:creationId xmlns:a16="http://schemas.microsoft.com/office/drawing/2014/main"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6" name="Content Placeholder 5">
            <a:extLst>
              <a:ext uri="{FF2B5EF4-FFF2-40B4-BE49-F238E27FC236}">
                <a16:creationId xmlns:a16="http://schemas.microsoft.com/office/drawing/2014/main" id="{35AE7952-3B10-47E2-8E7C-F1652C0E0D9F}"/>
              </a:ext>
            </a:extLst>
          </p:cNvPr>
          <p:cNvSpPr>
            <a:spLocks noGrp="1"/>
          </p:cNvSpPr>
          <p:nvPr>
            <p:ph sz="half" idx="15"/>
          </p:nvPr>
        </p:nvSpPr>
        <p:spPr>
          <a:xfrm>
            <a:off x="800894" y="1191436"/>
            <a:ext cx="3420000" cy="460945"/>
          </a:xfrm>
        </p:spPr>
        <p:txBody>
          <a:bodyPr/>
          <a:lstStyle/>
          <a:p>
            <a:r>
              <a:rPr lang="en-US" dirty="0"/>
              <a:t>[introduction]</a:t>
            </a:r>
          </a:p>
          <a:p>
            <a:r>
              <a:rPr lang="en-US" dirty="0"/>
              <a:t>	</a:t>
            </a:r>
          </a:p>
        </p:txBody>
      </p:sp>
      <p:sp>
        <p:nvSpPr>
          <p:cNvPr id="3" name="Content Placeholder 2">
            <a:extLst>
              <a:ext uri="{FF2B5EF4-FFF2-40B4-BE49-F238E27FC236}">
                <a16:creationId xmlns:a16="http://schemas.microsoft.com/office/drawing/2014/main" id="{57597827-04F8-4181-935E-18C5990985D8}"/>
              </a:ext>
            </a:extLst>
          </p:cNvPr>
          <p:cNvSpPr>
            <a:spLocks noGrp="1"/>
          </p:cNvSpPr>
          <p:nvPr>
            <p:ph sz="half" idx="1"/>
          </p:nvPr>
        </p:nvSpPr>
        <p:spPr>
          <a:xfrm>
            <a:off x="800894" y="1813293"/>
            <a:ext cx="3227971" cy="1615707"/>
          </a:xfrm>
        </p:spPr>
        <p:txBody>
          <a:bodyPr/>
          <a:lstStyle/>
          <a:p>
            <a:r>
              <a:rPr lang="en-IN" dirty="0"/>
              <a:t>Business Problem Framing</a:t>
            </a:r>
          </a:p>
          <a:p>
            <a:r>
              <a:rPr lang="en-US" dirty="0"/>
              <a:t>Review of literature.</a:t>
            </a:r>
          </a:p>
        </p:txBody>
      </p:sp>
      <p:sp>
        <p:nvSpPr>
          <p:cNvPr id="10" name="Text Placeholder 9">
            <a:extLst>
              <a:ext uri="{FF2B5EF4-FFF2-40B4-BE49-F238E27FC236}">
                <a16:creationId xmlns:a16="http://schemas.microsoft.com/office/drawing/2014/main"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solidFill>
                  <a:schemeClr val="bg1"/>
                </a:solidFill>
              </a:rPr>
              <a:t>2</a:t>
            </a:r>
          </a:p>
        </p:txBody>
      </p:sp>
      <p:sp>
        <p:nvSpPr>
          <p:cNvPr id="7" name="Content Placeholder 6">
            <a:extLst>
              <a:ext uri="{FF2B5EF4-FFF2-40B4-BE49-F238E27FC236}">
                <a16:creationId xmlns:a16="http://schemas.microsoft.com/office/drawing/2014/main" id="{661C1FD6-AE9B-4DC9-8418-8E649F1468C8}"/>
              </a:ext>
            </a:extLst>
          </p:cNvPr>
          <p:cNvSpPr>
            <a:spLocks noGrp="1"/>
          </p:cNvSpPr>
          <p:nvPr>
            <p:ph sz="half" idx="16"/>
          </p:nvPr>
        </p:nvSpPr>
        <p:spPr>
          <a:xfrm>
            <a:off x="4387159" y="1191436"/>
            <a:ext cx="3420000" cy="460945"/>
          </a:xfrm>
        </p:spPr>
        <p:txBody>
          <a:bodyPr/>
          <a:lstStyle/>
          <a:p>
            <a:r>
              <a:rPr lang="en-US" dirty="0"/>
              <a:t>[</a:t>
            </a:r>
            <a:r>
              <a:rPr lang="en-IN" dirty="0"/>
              <a:t>Analytical Problem Framing</a:t>
            </a:r>
            <a:r>
              <a:rPr lang="en-US" dirty="0"/>
              <a:t>]</a:t>
            </a:r>
          </a:p>
        </p:txBody>
      </p:sp>
      <p:sp>
        <p:nvSpPr>
          <p:cNvPr id="4" name="Content Placeholder 3">
            <a:extLst>
              <a:ext uri="{FF2B5EF4-FFF2-40B4-BE49-F238E27FC236}">
                <a16:creationId xmlns:a16="http://schemas.microsoft.com/office/drawing/2014/main" id="{5D68EBD9-6460-4BD4-A725-E0003EEB6819}"/>
              </a:ext>
            </a:extLst>
          </p:cNvPr>
          <p:cNvSpPr>
            <a:spLocks noGrp="1"/>
          </p:cNvSpPr>
          <p:nvPr>
            <p:ph sz="half" idx="13"/>
          </p:nvPr>
        </p:nvSpPr>
        <p:spPr>
          <a:xfrm>
            <a:off x="4387158" y="1813293"/>
            <a:ext cx="3227971" cy="1615707"/>
          </a:xfrm>
        </p:spPr>
        <p:txBody>
          <a:bodyPr/>
          <a:lstStyle/>
          <a:p>
            <a:r>
              <a:rPr lang="en-US" dirty="0"/>
              <a:t>Mathematical/ Analytical Modeling of the Problem</a:t>
            </a:r>
          </a:p>
          <a:p>
            <a:r>
              <a:rPr lang="en-US" dirty="0"/>
              <a:t>Data Sources and their formats.</a:t>
            </a:r>
          </a:p>
        </p:txBody>
      </p:sp>
      <p:sp>
        <p:nvSpPr>
          <p:cNvPr id="11" name="Text Placeholder 10">
            <a:extLst>
              <a:ext uri="{FF2B5EF4-FFF2-40B4-BE49-F238E27FC236}">
                <a16:creationId xmlns:a16="http://schemas.microsoft.com/office/drawing/2014/main"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3</a:t>
            </a:r>
          </a:p>
        </p:txBody>
      </p:sp>
      <p:sp>
        <p:nvSpPr>
          <p:cNvPr id="8" name="Content Placeholder 7">
            <a:extLst>
              <a:ext uri="{FF2B5EF4-FFF2-40B4-BE49-F238E27FC236}">
                <a16:creationId xmlns:a16="http://schemas.microsoft.com/office/drawing/2014/main" id="{4CF3F135-97CF-4F51-9AA5-BFE76E2D0B9B}"/>
              </a:ext>
            </a:extLst>
          </p:cNvPr>
          <p:cNvSpPr>
            <a:spLocks noGrp="1"/>
          </p:cNvSpPr>
          <p:nvPr>
            <p:ph sz="half" idx="17"/>
          </p:nvPr>
        </p:nvSpPr>
        <p:spPr>
          <a:xfrm>
            <a:off x="7973424" y="1191436"/>
            <a:ext cx="3420000" cy="460945"/>
          </a:xfrm>
        </p:spPr>
        <p:txBody>
          <a:bodyPr/>
          <a:lstStyle/>
          <a:p>
            <a:r>
              <a:rPr lang="en-US" dirty="0"/>
              <a:t>[EDA]</a:t>
            </a:r>
          </a:p>
        </p:txBody>
      </p:sp>
      <p:sp>
        <p:nvSpPr>
          <p:cNvPr id="5" name="Content Placeholder 4">
            <a:extLst>
              <a:ext uri="{FF2B5EF4-FFF2-40B4-BE49-F238E27FC236}">
                <a16:creationId xmlns:a16="http://schemas.microsoft.com/office/drawing/2014/main" id="{BA33AD6D-4BB3-459F-B884-43A15E94A729}"/>
              </a:ext>
            </a:extLst>
          </p:cNvPr>
          <p:cNvSpPr>
            <a:spLocks noGrp="1"/>
          </p:cNvSpPr>
          <p:nvPr>
            <p:ph sz="half" idx="14"/>
          </p:nvPr>
        </p:nvSpPr>
        <p:spPr>
          <a:xfrm>
            <a:off x="7973424" y="1813292"/>
            <a:ext cx="3227971" cy="1615707"/>
          </a:xfrm>
        </p:spPr>
        <p:txBody>
          <a:bodyPr/>
          <a:lstStyle/>
          <a:p>
            <a:r>
              <a:rPr lang="en-US" dirty="0"/>
              <a:t>Data cleansing</a:t>
            </a:r>
          </a:p>
          <a:p>
            <a:r>
              <a:rPr lang="en-US" dirty="0"/>
              <a:t>Data Preprocessing.</a:t>
            </a:r>
          </a:p>
        </p:txBody>
      </p:sp>
      <p:sp>
        <p:nvSpPr>
          <p:cNvPr id="16" name="Text Placeholder 9">
            <a:extLst>
              <a:ext uri="{FF2B5EF4-FFF2-40B4-BE49-F238E27FC236}">
                <a16:creationId xmlns:a16="http://schemas.microsoft.com/office/drawing/2014/main" id="{1C0A153C-DAE9-4119-B6CB-F753E40958C5}"/>
              </a:ext>
            </a:extLst>
          </p:cNvPr>
          <p:cNvSpPr txBox="1">
            <a:spLocks noChangeAspect="1"/>
          </p:cNvSpPr>
          <p:nvPr/>
        </p:nvSpPr>
        <p:spPr>
          <a:xfrm>
            <a:off x="4475112" y="361827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4</a:t>
            </a:r>
          </a:p>
        </p:txBody>
      </p:sp>
      <p:sp>
        <p:nvSpPr>
          <p:cNvPr id="14" name="Content Placeholder 6">
            <a:extLst>
              <a:ext uri="{FF2B5EF4-FFF2-40B4-BE49-F238E27FC236}">
                <a16:creationId xmlns:a16="http://schemas.microsoft.com/office/drawing/2014/main" id="{A22C6227-33AC-4B8E-9805-E4A5B3398ECE}"/>
              </a:ext>
            </a:extLst>
          </p:cNvPr>
          <p:cNvSpPr txBox="1">
            <a:spLocks/>
          </p:cNvSpPr>
          <p:nvPr/>
        </p:nvSpPr>
        <p:spPr>
          <a:xfrm>
            <a:off x="4387159"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[Insights and Model building]</a:t>
            </a:r>
          </a:p>
        </p:txBody>
      </p:sp>
      <p:sp>
        <p:nvSpPr>
          <p:cNvPr id="12" name="Content Placeholder 3">
            <a:extLst>
              <a:ext uri="{FF2B5EF4-FFF2-40B4-BE49-F238E27FC236}">
                <a16:creationId xmlns:a16="http://schemas.microsoft.com/office/drawing/2014/main" id="{238CE8B3-176C-4DA0-B2DE-EC5F9E68C61E}"/>
              </a:ext>
            </a:extLst>
          </p:cNvPr>
          <p:cNvSpPr txBox="1">
            <a:spLocks/>
          </p:cNvSpPr>
          <p:nvPr/>
        </p:nvSpPr>
        <p:spPr>
          <a:xfrm>
            <a:off x="4387159"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Word cloud.</a:t>
            </a:r>
          </a:p>
          <a:p>
            <a:r>
              <a:rPr lang="en-US" dirty="0"/>
              <a:t>Training the model.</a:t>
            </a:r>
          </a:p>
        </p:txBody>
      </p:sp>
      <p:sp>
        <p:nvSpPr>
          <p:cNvPr id="17" name="Text Placeholder 10">
            <a:extLst>
              <a:ext uri="{FF2B5EF4-FFF2-40B4-BE49-F238E27FC236}">
                <a16:creationId xmlns:a16="http://schemas.microsoft.com/office/drawing/2014/main" id="{9B48AFC4-8B42-4072-AAA2-4702519F0D8E}"/>
              </a:ext>
            </a:extLst>
          </p:cNvPr>
          <p:cNvSpPr txBox="1">
            <a:spLocks noChangeAspect="1"/>
          </p:cNvSpPr>
          <p:nvPr/>
        </p:nvSpPr>
        <p:spPr>
          <a:xfrm>
            <a:off x="8055639" y="361827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5</a:t>
            </a:r>
          </a:p>
        </p:txBody>
      </p:sp>
      <p:sp>
        <p:nvSpPr>
          <p:cNvPr id="15" name="Content Placeholder 7">
            <a:extLst>
              <a:ext uri="{FF2B5EF4-FFF2-40B4-BE49-F238E27FC236}">
                <a16:creationId xmlns:a16="http://schemas.microsoft.com/office/drawing/2014/main" id="{961517EE-A586-412B-85CB-6F57B715CE11}"/>
              </a:ext>
            </a:extLst>
          </p:cNvPr>
          <p:cNvSpPr txBox="1">
            <a:spLocks/>
          </p:cNvSpPr>
          <p:nvPr/>
        </p:nvSpPr>
        <p:spPr>
          <a:xfrm>
            <a:off x="7973424"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[Conclusion]</a:t>
            </a:r>
          </a:p>
        </p:txBody>
      </p:sp>
      <p:sp>
        <p:nvSpPr>
          <p:cNvPr id="13" name="Content Placeholder 4">
            <a:extLst>
              <a:ext uri="{FF2B5EF4-FFF2-40B4-BE49-F238E27FC236}">
                <a16:creationId xmlns:a16="http://schemas.microsoft.com/office/drawing/2014/main"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Key Findings</a:t>
            </a:r>
          </a:p>
          <a:p>
            <a:r>
              <a:rPr lang="en-US" dirty="0"/>
              <a:t>Learning outcome.</a:t>
            </a:r>
          </a:p>
          <a:p>
            <a:r>
              <a:rPr lang="en-US" dirty="0"/>
              <a:t>Limitation of the work.</a:t>
            </a:r>
          </a:p>
        </p:txBody>
      </p:sp>
    </p:spTree>
    <p:extLst>
      <p:ext uri="{BB962C8B-B14F-4D97-AF65-F5344CB8AC3E}">
        <p14:creationId xmlns:p14="http://schemas.microsoft.com/office/powerpoint/2010/main" val="50223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100637"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rude classified sentences we are seeing top 400 words the words which are bigger in size are mostly used.</a:t>
            </a:r>
          </a:p>
        </p:txBody>
      </p:sp>
      <p:pic>
        <p:nvPicPr>
          <p:cNvPr id="5" name="Picture 4">
            <a:extLst>
              <a:ext uri="{FF2B5EF4-FFF2-40B4-BE49-F238E27FC236}">
                <a16:creationId xmlns:a16="http://schemas.microsoft.com/office/drawing/2014/main" id="{879FC73D-3C24-412A-B2B1-AEB4E6AC42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59450" y="35719"/>
            <a:ext cx="6432550" cy="6786562"/>
          </a:xfrm>
          <a:prstGeom prst="rect">
            <a:avLst/>
          </a:prstGeom>
          <a:noFill/>
          <a:ln>
            <a:noFill/>
          </a:ln>
        </p:spPr>
      </p:pic>
    </p:spTree>
    <p:extLst>
      <p:ext uri="{BB962C8B-B14F-4D97-AF65-F5344CB8AC3E}">
        <p14:creationId xmlns:p14="http://schemas.microsoft.com/office/powerpoint/2010/main" val="2998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174625" y="322897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abuse classified sentences we are seeing top 400 words the words which are bigger in size are mostly used.</a:t>
            </a:r>
          </a:p>
        </p:txBody>
      </p:sp>
      <p:pic>
        <p:nvPicPr>
          <p:cNvPr id="5" name="Picture 4">
            <a:extLst>
              <a:ext uri="{FF2B5EF4-FFF2-40B4-BE49-F238E27FC236}">
                <a16:creationId xmlns:a16="http://schemas.microsoft.com/office/drawing/2014/main" id="{58C1F203-025A-4205-B12E-AB28356D5C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4524" y="0"/>
            <a:ext cx="6467475" cy="6858000"/>
          </a:xfrm>
          <a:prstGeom prst="rect">
            <a:avLst/>
          </a:prstGeom>
          <a:noFill/>
          <a:ln>
            <a:noFill/>
          </a:ln>
        </p:spPr>
      </p:pic>
    </p:spTree>
    <p:extLst>
      <p:ext uri="{BB962C8B-B14F-4D97-AF65-F5344CB8AC3E}">
        <p14:creationId xmlns:p14="http://schemas.microsoft.com/office/powerpoint/2010/main" val="24744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F0F02BF6-F7C5-4CE1-BC99-CC2B567783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35113" y="-10805"/>
            <a:ext cx="6656887" cy="6868806"/>
          </a:xfrm>
          <a:prstGeom prst="rect">
            <a:avLst/>
          </a:prstGeom>
          <a:noFill/>
          <a:ln>
            <a:noFill/>
          </a:ln>
        </p:spPr>
      </p:pic>
    </p:spTree>
    <p:extLst>
      <p:ext uri="{BB962C8B-B14F-4D97-AF65-F5344CB8AC3E}">
        <p14:creationId xmlns:p14="http://schemas.microsoft.com/office/powerpoint/2010/main" val="17759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6" name="Picture 5">
            <a:extLst>
              <a:ext uri="{FF2B5EF4-FFF2-40B4-BE49-F238E27FC236}">
                <a16:creationId xmlns:a16="http://schemas.microsoft.com/office/drawing/2014/main" id="{76E15399-33B2-4744-8626-1CF251B22827}"/>
              </a:ext>
            </a:extLst>
          </p:cNvPr>
          <p:cNvPicPr/>
          <p:nvPr/>
        </p:nvPicPr>
        <p:blipFill>
          <a:blip r:embed="rId3">
            <a:extLst>
              <a:ext uri="{28A0092B-C50C-407E-A947-70E740481C1C}">
                <a14:useLocalDpi xmlns:a14="http://schemas.microsoft.com/office/drawing/2010/main" val="0"/>
              </a:ext>
            </a:extLst>
          </a:blip>
          <a:stretch>
            <a:fillRect/>
          </a:stretch>
        </p:blipFill>
        <p:spPr>
          <a:xfrm>
            <a:off x="4169410" y="1273648"/>
            <a:ext cx="7621706" cy="4355627"/>
          </a:xfrm>
          <a:prstGeom prst="rect">
            <a:avLst/>
          </a:prstGeom>
        </p:spPr>
      </p:pic>
    </p:spTree>
    <p:extLst>
      <p:ext uri="{BB962C8B-B14F-4D97-AF65-F5344CB8AC3E}">
        <p14:creationId xmlns:p14="http://schemas.microsoft.com/office/powerpoint/2010/main" val="268618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7" name="Picture 6">
            <a:extLst>
              <a:ext uri="{FF2B5EF4-FFF2-40B4-BE49-F238E27FC236}">
                <a16:creationId xmlns:a16="http://schemas.microsoft.com/office/drawing/2014/main" id="{8D8EA1AE-863E-4054-A281-F40977A553CA}"/>
              </a:ext>
            </a:extLst>
          </p:cNvPr>
          <p:cNvPicPr/>
          <p:nvPr/>
        </p:nvPicPr>
        <p:blipFill>
          <a:blip r:embed="rId3">
            <a:extLst>
              <a:ext uri="{28A0092B-C50C-407E-A947-70E740481C1C}">
                <a14:useLocalDpi xmlns:a14="http://schemas.microsoft.com/office/drawing/2010/main" val="0"/>
              </a:ext>
            </a:extLst>
          </a:blip>
          <a:stretch>
            <a:fillRect/>
          </a:stretch>
        </p:blipFill>
        <p:spPr>
          <a:xfrm>
            <a:off x="4103052" y="1178398"/>
            <a:ext cx="7621707" cy="5342890"/>
          </a:xfrm>
          <a:prstGeom prst="rect">
            <a:avLst/>
          </a:prstGeom>
        </p:spPr>
      </p:pic>
    </p:spTree>
    <p:extLst>
      <p:ext uri="{BB962C8B-B14F-4D97-AF65-F5344CB8AC3E}">
        <p14:creationId xmlns:p14="http://schemas.microsoft.com/office/powerpoint/2010/main" val="35356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Shortlisting the trained model</a:t>
            </a:r>
            <a:r>
              <a:rPr lang="en-US" noProof="0" dirty="0"/>
              <a:t>&gt;</a:t>
            </a:r>
          </a:p>
        </p:txBody>
      </p:sp>
      <p:pic>
        <p:nvPicPr>
          <p:cNvPr id="5" name="Picture 4">
            <a:extLst>
              <a:ext uri="{FF2B5EF4-FFF2-40B4-BE49-F238E27FC236}">
                <a16:creationId xmlns:a16="http://schemas.microsoft.com/office/drawing/2014/main" id="{5997A71E-8252-4089-9A0D-8DF8A5D0E825}"/>
              </a:ext>
            </a:extLst>
          </p:cNvPr>
          <p:cNvPicPr/>
          <p:nvPr/>
        </p:nvPicPr>
        <p:blipFill>
          <a:blip r:embed="rId3">
            <a:extLst>
              <a:ext uri="{28A0092B-C50C-407E-A947-70E740481C1C}">
                <a14:useLocalDpi xmlns:a14="http://schemas.microsoft.com/office/drawing/2010/main" val="0"/>
              </a:ext>
            </a:extLst>
          </a:blip>
          <a:stretch>
            <a:fillRect/>
          </a:stretch>
        </p:blipFill>
        <p:spPr>
          <a:xfrm>
            <a:off x="7017190" y="1167975"/>
            <a:ext cx="4776467" cy="1753818"/>
          </a:xfrm>
          <a:prstGeom prst="rect">
            <a:avLst/>
          </a:prstGeom>
        </p:spPr>
      </p:pic>
      <p:sp>
        <p:nvSpPr>
          <p:cNvPr id="7" name="TextBox 6">
            <a:extLst>
              <a:ext uri="{FF2B5EF4-FFF2-40B4-BE49-F238E27FC236}">
                <a16:creationId xmlns:a16="http://schemas.microsoft.com/office/drawing/2014/main" id="{C8737B1A-964C-49B4-97EB-12B669128F56}"/>
              </a:ext>
            </a:extLst>
          </p:cNvPr>
          <p:cNvSpPr txBox="1"/>
          <p:nvPr/>
        </p:nvSpPr>
        <p:spPr>
          <a:xfrm>
            <a:off x="4181475" y="2945825"/>
            <a:ext cx="6096000" cy="126464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8" name="Picture 7">
            <a:extLst>
              <a:ext uri="{FF2B5EF4-FFF2-40B4-BE49-F238E27FC236}">
                <a16:creationId xmlns:a16="http://schemas.microsoft.com/office/drawing/2014/main" id="{2EB25DE0-4FC0-4249-9040-84CC62EE6EF5}"/>
              </a:ext>
            </a:extLst>
          </p:cNvPr>
          <p:cNvPicPr/>
          <p:nvPr/>
        </p:nvPicPr>
        <p:blipFill>
          <a:blip r:embed="rId4">
            <a:extLst>
              <a:ext uri="{28A0092B-C50C-407E-A947-70E740481C1C}">
                <a14:useLocalDpi xmlns:a14="http://schemas.microsoft.com/office/drawing/2010/main" val="0"/>
              </a:ext>
            </a:extLst>
          </a:blip>
          <a:stretch>
            <a:fillRect/>
          </a:stretch>
        </p:blipFill>
        <p:spPr>
          <a:xfrm>
            <a:off x="3948112" y="4324351"/>
            <a:ext cx="7621707" cy="2305050"/>
          </a:xfrm>
          <a:prstGeom prst="rect">
            <a:avLst/>
          </a:prstGeom>
        </p:spPr>
      </p:pic>
    </p:spTree>
    <p:extLst>
      <p:ext uri="{BB962C8B-B14F-4D97-AF65-F5344CB8AC3E}">
        <p14:creationId xmlns:p14="http://schemas.microsoft.com/office/powerpoint/2010/main" val="15112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486399" y="248577"/>
            <a:ext cx="5257801" cy="58907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78565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sz="2400" dirty="0"/>
          </a:p>
        </p:txBody>
      </p:sp>
    </p:spTree>
    <p:extLst>
      <p:ext uri="{BB962C8B-B14F-4D97-AF65-F5344CB8AC3E}">
        <p14:creationId xmlns:p14="http://schemas.microsoft.com/office/powerpoint/2010/main" val="41469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4486275" y="248577"/>
            <a:ext cx="7077074" cy="1143070"/>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50865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400" dirty="0">
              <a:solidFill>
                <a:schemeClr val="bg1"/>
              </a:solidFill>
            </a:endParaRPr>
          </a:p>
        </p:txBody>
      </p:sp>
    </p:spTree>
    <p:extLst>
      <p:ext uri="{BB962C8B-B14F-4D97-AF65-F5344CB8AC3E}">
        <p14:creationId xmlns:p14="http://schemas.microsoft.com/office/powerpoint/2010/main" val="242504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272086" y="591477"/>
            <a:ext cx="5686425" cy="50629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0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2316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36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sz="3600" dirty="0"/>
          </a:p>
        </p:txBody>
      </p:sp>
    </p:spTree>
    <p:extLst>
      <p:ext uri="{BB962C8B-B14F-4D97-AF65-F5344CB8AC3E}">
        <p14:creationId xmlns:p14="http://schemas.microsoft.com/office/powerpoint/2010/main" val="219323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A66-F3B7-46E6-BB80-CFA0B834C12E}"/>
              </a:ext>
            </a:extLst>
          </p:cNvPr>
          <p:cNvSpPr>
            <a:spLocks noGrp="1"/>
          </p:cNvSpPr>
          <p:nvPr>
            <p:ph type="ctrTitle"/>
          </p:nvPr>
        </p:nvSpPr>
        <p:spPr/>
        <p:txBody>
          <a:bodyPr/>
          <a:lstStyle/>
          <a:p>
            <a:r>
              <a:rPr lang="en-US" dirty="0"/>
              <a:t>&lt;</a:t>
            </a:r>
            <a:r>
              <a:rPr lang="en-IN" dirty="0"/>
              <a:t> MALIGNANT COMMENTS CLASSIFICATION </a:t>
            </a:r>
            <a:r>
              <a:rPr lang="en-US" dirty="0"/>
              <a:t>&gt;</a:t>
            </a:r>
            <a:endParaRPr lang="en-IN" dirty="0"/>
          </a:p>
        </p:txBody>
      </p:sp>
      <p:sp>
        <p:nvSpPr>
          <p:cNvPr id="3" name="Subtitle 2">
            <a:extLst>
              <a:ext uri="{FF2B5EF4-FFF2-40B4-BE49-F238E27FC236}">
                <a16:creationId xmlns:a16="http://schemas.microsoft.com/office/drawing/2014/main" id="{246B5B68-06B9-41D6-AE54-D6E017877299}"/>
              </a:ext>
            </a:extLst>
          </p:cNvPr>
          <p:cNvSpPr>
            <a:spLocks noGrp="1"/>
          </p:cNvSpPr>
          <p:nvPr>
            <p:ph type="subTitle" idx="1"/>
          </p:nvPr>
        </p:nvSpPr>
        <p:spPr/>
        <p:txBody>
          <a:bodyPr/>
          <a:lstStyle/>
          <a:p>
            <a:endParaRPr lang="en-US" sz="4000" noProof="0" dirty="0"/>
          </a:p>
          <a:p>
            <a:endParaRPr lang="en-IN" dirty="0"/>
          </a:p>
        </p:txBody>
      </p:sp>
      <p:sp>
        <p:nvSpPr>
          <p:cNvPr id="4" name="TextBox 3">
            <a:extLst>
              <a:ext uri="{FF2B5EF4-FFF2-40B4-BE49-F238E27FC236}">
                <a16:creationId xmlns:a16="http://schemas.microsoft.com/office/drawing/2014/main" id="{EC14AB65-E979-4CEF-9AAC-C964E9978359}"/>
              </a:ext>
            </a:extLst>
          </p:cNvPr>
          <p:cNvSpPr txBox="1"/>
          <p:nvPr/>
        </p:nvSpPr>
        <p:spPr>
          <a:xfrm>
            <a:off x="3476624" y="571500"/>
            <a:ext cx="3467101"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val="18158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98206" y="4119869"/>
            <a:ext cx="4089236" cy="2456442"/>
          </a:xfrm>
        </p:spPr>
        <p:txBody>
          <a:bodyPr/>
          <a:lstStyle/>
          <a:p>
            <a:r>
              <a:rPr lang="en-IN" sz="3600" u="sng" dirty="0"/>
              <a:t>INTRODUCTION</a:t>
            </a:r>
            <a:br>
              <a:rPr lang="en-IN" dirty="0"/>
            </a:br>
            <a:r>
              <a:rPr lang="en-US" dirty="0"/>
              <a:t>&lt;</a:t>
            </a:r>
            <a:r>
              <a:rPr lang="en-IN" sz="3200" dirty="0"/>
              <a:t>Business Problem Framing</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715001" y="250831"/>
            <a:ext cx="6094602"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10" name="TextBox 9">
            <a:extLst>
              <a:ext uri="{FF2B5EF4-FFF2-40B4-BE49-F238E27FC236}">
                <a16:creationId xmlns:a16="http://schemas.microsoft.com/office/drawing/2014/main" id="{B3FAD417-DD40-4BAA-AB49-168F3B137852}"/>
              </a:ext>
            </a:extLst>
          </p:cNvPr>
          <p:cNvSpPr txBox="1"/>
          <p:nvPr/>
        </p:nvSpPr>
        <p:spPr>
          <a:xfrm>
            <a:off x="5715001" y="3429000"/>
            <a:ext cx="609460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dirty="0"/>
              <a:t>    There has been a remarkable increase in the cases of cyberbullying and trolls on </a:t>
            </a:r>
            <a:r>
              <a:rPr lang="en-US" dirty="0"/>
              <a:t>various</a:t>
            </a:r>
            <a:r>
              <a:rPr lang="en-US" sz="20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2000"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234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0" y="3751065"/>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36269" y="4119869"/>
            <a:ext cx="5010150" cy="2456442"/>
          </a:xfrm>
        </p:spPr>
        <p:txBody>
          <a:bodyPr/>
          <a:lstStyle/>
          <a:p>
            <a:r>
              <a:rPr lang="en-IN" sz="3600" u="sng" dirty="0"/>
              <a:t>INTRODUCTION</a:t>
            </a:r>
            <a:br>
              <a:rPr lang="en-IN" dirty="0"/>
            </a:br>
            <a:r>
              <a:rPr lang="en-US" dirty="0"/>
              <a:t>&lt;</a:t>
            </a:r>
            <a:r>
              <a:rPr lang="en-IN" sz="3600" dirty="0"/>
              <a:t>Review of Literature </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124450" y="1859339"/>
            <a:ext cx="6408928"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b="1"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410353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pic>
        <p:nvPicPr>
          <p:cNvPr id="5" name="Picture 4">
            <a:extLst>
              <a:ext uri="{FF2B5EF4-FFF2-40B4-BE49-F238E27FC236}">
                <a16:creationId xmlns:a16="http://schemas.microsoft.com/office/drawing/2014/main" id="{453A9FB9-13E3-4AAB-9B57-765D992413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49569" y="209091"/>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DF19CBF-B715-45D9-B3B6-1BC996C5EBC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05922" y="544240"/>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0D26708-44B6-4408-A40C-A6BB4F0D65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32753" y="2200757"/>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DB04AE8-6A2A-4B3D-9576-1958D10C700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81316" y="2524370"/>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3ECDF816-B027-4463-8DD8-49FF624D39A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704283" y="4192423"/>
            <a:ext cx="3105283"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A1182641-1BBD-4D33-AD37-F3FCE93FA63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61301" y="4504501"/>
            <a:ext cx="2801499"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spTree>
    <p:extLst>
      <p:ext uri="{BB962C8B-B14F-4D97-AF65-F5344CB8AC3E}">
        <p14:creationId xmlns:p14="http://schemas.microsoft.com/office/powerpoint/2010/main"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a:p>
            <a:endParaRPr lang="en-IN" dirty="0"/>
          </a:p>
        </p:txBody>
      </p:sp>
      <p:pic>
        <p:nvPicPr>
          <p:cNvPr id="11" name="Picture 10">
            <a:extLst>
              <a:ext uri="{FF2B5EF4-FFF2-40B4-BE49-F238E27FC236}">
                <a16:creationId xmlns:a16="http://schemas.microsoft.com/office/drawing/2014/main" id="{6BFC53C2-0C51-4172-8E67-FB5168E22CA3}"/>
              </a:ext>
            </a:extLst>
          </p:cNvPr>
          <p:cNvPicPr/>
          <p:nvPr/>
        </p:nvPicPr>
        <p:blipFill>
          <a:blip r:embed="rId3">
            <a:extLst>
              <a:ext uri="{28A0092B-C50C-407E-A947-70E740481C1C}">
                <a14:useLocalDpi xmlns:a14="http://schemas.microsoft.com/office/drawing/2010/main" val="0"/>
              </a:ext>
            </a:extLst>
          </a:blip>
          <a:stretch>
            <a:fillRect/>
          </a:stretch>
        </p:blipFill>
        <p:spPr>
          <a:xfrm>
            <a:off x="4943475" y="1598708"/>
            <a:ext cx="7145461" cy="2268442"/>
          </a:xfrm>
          <a:prstGeom prst="rect">
            <a:avLst/>
          </a:prstGeom>
        </p:spPr>
      </p:pic>
      <p:pic>
        <p:nvPicPr>
          <p:cNvPr id="13" name="Picture 12">
            <a:extLst>
              <a:ext uri="{FF2B5EF4-FFF2-40B4-BE49-F238E27FC236}">
                <a16:creationId xmlns:a16="http://schemas.microsoft.com/office/drawing/2014/main" id="{ED30E38D-8242-4A7D-8DC3-1B7D776B60BF}"/>
              </a:ext>
            </a:extLst>
          </p:cNvPr>
          <p:cNvPicPr/>
          <p:nvPr/>
        </p:nvPicPr>
        <p:blipFill>
          <a:blip r:embed="rId4">
            <a:extLst>
              <a:ext uri="{28A0092B-C50C-407E-A947-70E740481C1C}">
                <a14:useLocalDpi xmlns:a14="http://schemas.microsoft.com/office/drawing/2010/main" val="0"/>
              </a:ext>
            </a:extLst>
          </a:blip>
          <a:stretch>
            <a:fillRect/>
          </a:stretch>
        </p:blipFill>
        <p:spPr>
          <a:xfrm>
            <a:off x="4189095" y="4056144"/>
            <a:ext cx="6461760" cy="1835150"/>
          </a:xfrm>
          <a:prstGeom prst="rect">
            <a:avLst/>
          </a:prstGeom>
        </p:spPr>
      </p:pic>
    </p:spTree>
    <p:extLst>
      <p:ext uri="{BB962C8B-B14F-4D97-AF65-F5344CB8AC3E}">
        <p14:creationId xmlns:p14="http://schemas.microsoft.com/office/powerpoint/2010/main" val="35936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7" name="Picture 6">
            <a:extLst>
              <a:ext uri="{FF2B5EF4-FFF2-40B4-BE49-F238E27FC236}">
                <a16:creationId xmlns:a16="http://schemas.microsoft.com/office/drawing/2014/main" id="{81C8F10D-4FF2-4DB7-ABBE-92C36AF35B5A}"/>
              </a:ext>
            </a:extLst>
          </p:cNvPr>
          <p:cNvPicPr/>
          <p:nvPr/>
        </p:nvPicPr>
        <p:blipFill rotWithShape="1">
          <a:blip r:embed="rId3">
            <a:extLst>
              <a:ext uri="{28A0092B-C50C-407E-A947-70E740481C1C}">
                <a14:useLocalDpi xmlns:a14="http://schemas.microsoft.com/office/drawing/2010/main" val="0"/>
              </a:ext>
            </a:extLst>
          </a:blip>
          <a:srcRect b="16992"/>
          <a:stretch/>
        </p:blipFill>
        <p:spPr bwMode="auto">
          <a:xfrm>
            <a:off x="5240219" y="1182369"/>
            <a:ext cx="6538595" cy="39745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5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a:p>
            <a:endParaRPr lang="en-IN" dirty="0"/>
          </a:p>
        </p:txBody>
      </p:sp>
      <p:pic>
        <p:nvPicPr>
          <p:cNvPr id="6" name="Picture 5">
            <a:extLst>
              <a:ext uri="{FF2B5EF4-FFF2-40B4-BE49-F238E27FC236}">
                <a16:creationId xmlns:a16="http://schemas.microsoft.com/office/drawing/2014/main" id="{6A78E15C-F056-412D-ADA6-A3A8763A85D3}"/>
              </a:ext>
            </a:extLst>
          </p:cNvPr>
          <p:cNvPicPr/>
          <p:nvPr/>
        </p:nvPicPr>
        <p:blipFill>
          <a:blip r:embed="rId3">
            <a:extLst>
              <a:ext uri="{28A0092B-C50C-407E-A947-70E740481C1C}">
                <a14:useLocalDpi xmlns:a14="http://schemas.microsoft.com/office/drawing/2010/main" val="0"/>
              </a:ext>
            </a:extLst>
          </a:blip>
          <a:stretch>
            <a:fillRect/>
          </a:stretch>
        </p:blipFill>
        <p:spPr>
          <a:xfrm>
            <a:off x="5176839" y="777711"/>
            <a:ext cx="6386512" cy="4742664"/>
          </a:xfrm>
          <a:prstGeom prst="rect">
            <a:avLst/>
          </a:prstGeom>
        </p:spPr>
      </p:pic>
    </p:spTree>
    <p:extLst>
      <p:ext uri="{BB962C8B-B14F-4D97-AF65-F5344CB8AC3E}">
        <p14:creationId xmlns:p14="http://schemas.microsoft.com/office/powerpoint/2010/main" val="16233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pic>
        <p:nvPicPr>
          <p:cNvPr id="6" name="Picture 5">
            <a:extLst>
              <a:ext uri="{FF2B5EF4-FFF2-40B4-BE49-F238E27FC236}">
                <a16:creationId xmlns:a16="http://schemas.microsoft.com/office/drawing/2014/main" id="{CF76C4B8-3B5B-40E5-896D-391A8B1297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1447" y="1092199"/>
            <a:ext cx="5838191" cy="4198883"/>
          </a:xfrm>
          <a:prstGeom prst="rect">
            <a:avLst/>
          </a:prstGeom>
          <a:noFill/>
          <a:ln>
            <a:noFill/>
          </a:ln>
        </p:spPr>
      </p:pic>
    </p:spTree>
    <p:extLst>
      <p:ext uri="{BB962C8B-B14F-4D97-AF65-F5344CB8AC3E}">
        <p14:creationId xmlns:p14="http://schemas.microsoft.com/office/powerpoint/2010/main" val="3847416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2.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149</TotalTime>
  <Words>2719</Words>
  <Application>Microsoft Office PowerPoint</Application>
  <PresentationFormat>Widescreen</PresentationFormat>
  <Paragraphs>252</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Rockwell</vt:lpstr>
      <vt:lpstr>Wingdings</vt:lpstr>
      <vt:lpstr>Atlas</vt:lpstr>
      <vt:lpstr>&lt;MACHINE LEARNING APPLIED: MALIGNANT COMMENTS CLASSIFICATION&gt;</vt:lpstr>
      <vt:lpstr>MALAIGNANT COMMENTS CLASSIFICATION</vt:lpstr>
      <vt:lpstr>INTRODUCTION &lt;Business Problem Framing&gt;</vt:lpstr>
      <vt:lpstr>INTRODUCTION &lt;Review of Literature &gt;</vt:lpstr>
      <vt:lpstr>Analytical Problem Framing</vt:lpstr>
      <vt:lpstr>Analytical Problem Framing</vt:lpstr>
      <vt:lpstr>Analytical Problem Framing</vt:lpstr>
      <vt:lpstr>Analytical Problem Framing</vt:lpstr>
      <vt:lpstr>Analytical Problem Framing</vt:lpstr>
      <vt:lpstr>Analytical Problem Framing</vt:lpstr>
      <vt:lpstr>Data Sources and their formats</vt:lpstr>
      <vt:lpstr>EDA</vt:lpstr>
      <vt:lpstr>Data Cleansing</vt:lpstr>
      <vt:lpstr>Data Cleansing</vt:lpstr>
      <vt:lpstr>Data Cleansing</vt:lpstr>
      <vt:lpstr>Word to Vec</vt:lpstr>
      <vt:lpstr>insights and model building</vt:lpstr>
      <vt:lpstr>WordCloud</vt:lpstr>
      <vt:lpstr>WordCloud</vt:lpstr>
      <vt:lpstr>WordCloud</vt:lpstr>
      <vt:lpstr>WordCloud</vt:lpstr>
      <vt:lpstr>WordCloud</vt:lpstr>
      <vt:lpstr>Model/s Development and Evaluation </vt:lpstr>
      <vt:lpstr>Model/s Development and Evaluation </vt:lpstr>
      <vt:lpstr>Model/s Development and Evaluation </vt:lpstr>
      <vt:lpstr>Conclusion</vt:lpstr>
      <vt:lpstr>Conclusion</vt:lpstr>
      <vt:lpstr>Conclusion</vt:lpstr>
      <vt:lpstr>&lt; MALIGNANT COMMENTS CLASSIFICATION &gt;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&lt;MACHINE LEARNING APPLIED: MALAIGNANT COMMENTS CLASSIFICATION&gt;</dc:title>
  <dc:creator>Dilip Kumar</dc:creator>
  <cp:lastModifiedBy>Nayeem Mulla</cp:lastModifiedBy>
  <cp:revision>3</cp:revision>
  <dcterms:created xsi:type="dcterms:W3CDTF">2021-09-03T17:08:18Z</dcterms:created>
  <dcterms:modified xsi:type="dcterms:W3CDTF">2022-07-13T04:03:51Z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