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635" autoAdjust="0"/>
  </p:normalViewPr>
  <p:slideViewPr>
    <p:cSldViewPr snapToGrid="0">
      <p:cViewPr>
        <p:scale>
          <a:sx n="64" d="100"/>
          <a:sy n="64" d="100"/>
        </p:scale>
        <p:origin x="-10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8319E6-20F1-4F13-92F9-90C90D1D2B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0560D2D-9085-46FC-AEDD-0644722D28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5F00959-B214-4BE4-B991-8176635CC87E}"/>
              </a:ext>
            </a:extLst>
          </p:cNvPr>
          <p:cNvSpPr>
            <a:spLocks noGrp="1"/>
          </p:cNvSpPr>
          <p:nvPr>
            <p:ph type="dt" sz="half" idx="10"/>
          </p:nvPr>
        </p:nvSpPr>
        <p:spPr/>
        <p:txBody>
          <a:bodyPr/>
          <a:lstStyle/>
          <a:p>
            <a:fld id="{DB0D4DA1-F815-4F28-8D78-0961F3A8B433}" type="datetimeFigureOut">
              <a:rPr lang="en-IN" smtClean="0"/>
              <a:t>11-04-2022</a:t>
            </a:fld>
            <a:endParaRPr lang="en-IN"/>
          </a:p>
        </p:txBody>
      </p:sp>
      <p:sp>
        <p:nvSpPr>
          <p:cNvPr id="5" name="Footer Placeholder 4">
            <a:extLst>
              <a:ext uri="{FF2B5EF4-FFF2-40B4-BE49-F238E27FC236}">
                <a16:creationId xmlns="" xmlns:a16="http://schemas.microsoft.com/office/drawing/2014/main" id="{14FF5D74-82DE-498C-97C1-67E9B1C871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48B2828-5BE4-484F-8303-D5B539736565}"/>
              </a:ext>
            </a:extLst>
          </p:cNvPr>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2538527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75A06F-CCBD-47F9-ADE6-C159588F9E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1FEE61E-E577-440D-B9A5-1DA7FCD66D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CC47952-4F85-4143-A7A2-BB6E9C67971B}"/>
              </a:ext>
            </a:extLst>
          </p:cNvPr>
          <p:cNvSpPr>
            <a:spLocks noGrp="1"/>
          </p:cNvSpPr>
          <p:nvPr>
            <p:ph type="dt" sz="half" idx="10"/>
          </p:nvPr>
        </p:nvSpPr>
        <p:spPr/>
        <p:txBody>
          <a:bodyPr/>
          <a:lstStyle/>
          <a:p>
            <a:fld id="{DB0D4DA1-F815-4F28-8D78-0961F3A8B433}" type="datetimeFigureOut">
              <a:rPr lang="en-IN" smtClean="0"/>
              <a:t>11-04-2022</a:t>
            </a:fld>
            <a:endParaRPr lang="en-IN"/>
          </a:p>
        </p:txBody>
      </p:sp>
      <p:sp>
        <p:nvSpPr>
          <p:cNvPr id="5" name="Footer Placeholder 4">
            <a:extLst>
              <a:ext uri="{FF2B5EF4-FFF2-40B4-BE49-F238E27FC236}">
                <a16:creationId xmlns="" xmlns:a16="http://schemas.microsoft.com/office/drawing/2014/main" id="{D0ABEAF3-3B20-46FA-99FE-BCFBBD1682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1E3C780-6CC7-4AA2-8A39-7D0D543CA205}"/>
              </a:ext>
            </a:extLst>
          </p:cNvPr>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1126400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822DCE8-E20C-4110-813F-F818F9713D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D48128D-366A-4D3F-A053-EE6A60D1F2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FACBB6C-A8B6-4E73-854B-FAA20A7B3F73}"/>
              </a:ext>
            </a:extLst>
          </p:cNvPr>
          <p:cNvSpPr>
            <a:spLocks noGrp="1"/>
          </p:cNvSpPr>
          <p:nvPr>
            <p:ph type="dt" sz="half" idx="10"/>
          </p:nvPr>
        </p:nvSpPr>
        <p:spPr/>
        <p:txBody>
          <a:bodyPr/>
          <a:lstStyle/>
          <a:p>
            <a:fld id="{DB0D4DA1-F815-4F28-8D78-0961F3A8B433}" type="datetimeFigureOut">
              <a:rPr lang="en-IN" smtClean="0"/>
              <a:t>11-04-2022</a:t>
            </a:fld>
            <a:endParaRPr lang="en-IN"/>
          </a:p>
        </p:txBody>
      </p:sp>
      <p:sp>
        <p:nvSpPr>
          <p:cNvPr id="5" name="Footer Placeholder 4">
            <a:extLst>
              <a:ext uri="{FF2B5EF4-FFF2-40B4-BE49-F238E27FC236}">
                <a16:creationId xmlns="" xmlns:a16="http://schemas.microsoft.com/office/drawing/2014/main" id="{3B37F094-E68E-48FD-86DD-832FFB2196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5F0D06E-2271-4F90-88B4-92515CE0C9D4}"/>
              </a:ext>
            </a:extLst>
          </p:cNvPr>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3784357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F09F55-3748-42A6-A28D-09E2D64D40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BA9C33F-0A8D-4149-B613-E04C46FCE0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B300A4A-E90D-4575-91C9-5A868D3A6437}"/>
              </a:ext>
            </a:extLst>
          </p:cNvPr>
          <p:cNvSpPr>
            <a:spLocks noGrp="1"/>
          </p:cNvSpPr>
          <p:nvPr>
            <p:ph type="dt" sz="half" idx="10"/>
          </p:nvPr>
        </p:nvSpPr>
        <p:spPr/>
        <p:txBody>
          <a:bodyPr/>
          <a:lstStyle/>
          <a:p>
            <a:fld id="{DB0D4DA1-F815-4F28-8D78-0961F3A8B433}" type="datetimeFigureOut">
              <a:rPr lang="en-IN" smtClean="0"/>
              <a:t>11-04-2022</a:t>
            </a:fld>
            <a:endParaRPr lang="en-IN"/>
          </a:p>
        </p:txBody>
      </p:sp>
      <p:sp>
        <p:nvSpPr>
          <p:cNvPr id="5" name="Footer Placeholder 4">
            <a:extLst>
              <a:ext uri="{FF2B5EF4-FFF2-40B4-BE49-F238E27FC236}">
                <a16:creationId xmlns="" xmlns:a16="http://schemas.microsoft.com/office/drawing/2014/main" id="{7BB38545-7DEF-476F-ABE1-B7D6499329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2D6BC36-B91E-4EA9-A7F6-338B629236D3}"/>
              </a:ext>
            </a:extLst>
          </p:cNvPr>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286756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5BB920-5C72-4218-867D-85B304B97A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860E764-93D4-4DA8-840A-40E6202A8A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E79AF4B-259A-449A-B8A3-E3886327180C}"/>
              </a:ext>
            </a:extLst>
          </p:cNvPr>
          <p:cNvSpPr>
            <a:spLocks noGrp="1"/>
          </p:cNvSpPr>
          <p:nvPr>
            <p:ph type="dt" sz="half" idx="10"/>
          </p:nvPr>
        </p:nvSpPr>
        <p:spPr/>
        <p:txBody>
          <a:bodyPr/>
          <a:lstStyle/>
          <a:p>
            <a:fld id="{DB0D4DA1-F815-4F28-8D78-0961F3A8B433}" type="datetimeFigureOut">
              <a:rPr lang="en-IN" smtClean="0"/>
              <a:t>11-04-2022</a:t>
            </a:fld>
            <a:endParaRPr lang="en-IN"/>
          </a:p>
        </p:txBody>
      </p:sp>
      <p:sp>
        <p:nvSpPr>
          <p:cNvPr id="5" name="Footer Placeholder 4">
            <a:extLst>
              <a:ext uri="{FF2B5EF4-FFF2-40B4-BE49-F238E27FC236}">
                <a16:creationId xmlns="" xmlns:a16="http://schemas.microsoft.com/office/drawing/2014/main" id="{3DF72329-E0EF-4A48-8F7E-7A7ED715DF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6DC5505-0718-49B0-8261-151A2D16C46B}"/>
              </a:ext>
            </a:extLst>
          </p:cNvPr>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4017181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591E94-C054-4B16-B519-5C88C23807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F0A02D5-8D46-4519-AE88-81EB61C2D5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21070C75-180F-45E7-A067-C3A3B602F1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296A1A0C-36E7-4D01-A35B-6E21AE7857DA}"/>
              </a:ext>
            </a:extLst>
          </p:cNvPr>
          <p:cNvSpPr>
            <a:spLocks noGrp="1"/>
          </p:cNvSpPr>
          <p:nvPr>
            <p:ph type="dt" sz="half" idx="10"/>
          </p:nvPr>
        </p:nvSpPr>
        <p:spPr/>
        <p:txBody>
          <a:bodyPr/>
          <a:lstStyle/>
          <a:p>
            <a:fld id="{DB0D4DA1-F815-4F28-8D78-0961F3A8B433}" type="datetimeFigureOut">
              <a:rPr lang="en-IN" smtClean="0"/>
              <a:t>11-04-2022</a:t>
            </a:fld>
            <a:endParaRPr lang="en-IN"/>
          </a:p>
        </p:txBody>
      </p:sp>
      <p:sp>
        <p:nvSpPr>
          <p:cNvPr id="6" name="Footer Placeholder 5">
            <a:extLst>
              <a:ext uri="{FF2B5EF4-FFF2-40B4-BE49-F238E27FC236}">
                <a16:creationId xmlns="" xmlns:a16="http://schemas.microsoft.com/office/drawing/2014/main" id="{7AC1FDC7-6696-4F64-A047-1347C33282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4D276E6-4CD5-4B29-A3FD-EFEB5580BA57}"/>
              </a:ext>
            </a:extLst>
          </p:cNvPr>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282384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22EADC-3A0B-4A81-AA47-8F93090144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6CC5397-17A6-4457-9E86-C60F57EB8C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B06833C-0FA8-44F9-B081-E3D7B85D50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FFC54546-5D34-40E0-9EF1-4C7FAFC66F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7D2614A-2D5F-44F0-B7A1-F1B06E24EC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01ABF70-20FB-493E-94CA-1F1397E190FD}"/>
              </a:ext>
            </a:extLst>
          </p:cNvPr>
          <p:cNvSpPr>
            <a:spLocks noGrp="1"/>
          </p:cNvSpPr>
          <p:nvPr>
            <p:ph type="dt" sz="half" idx="10"/>
          </p:nvPr>
        </p:nvSpPr>
        <p:spPr/>
        <p:txBody>
          <a:bodyPr/>
          <a:lstStyle/>
          <a:p>
            <a:fld id="{DB0D4DA1-F815-4F28-8D78-0961F3A8B433}" type="datetimeFigureOut">
              <a:rPr lang="en-IN" smtClean="0"/>
              <a:t>11-04-2022</a:t>
            </a:fld>
            <a:endParaRPr lang="en-IN"/>
          </a:p>
        </p:txBody>
      </p:sp>
      <p:sp>
        <p:nvSpPr>
          <p:cNvPr id="8" name="Footer Placeholder 7">
            <a:extLst>
              <a:ext uri="{FF2B5EF4-FFF2-40B4-BE49-F238E27FC236}">
                <a16:creationId xmlns="" xmlns:a16="http://schemas.microsoft.com/office/drawing/2014/main" id="{4EE9E246-4280-472D-869E-DE132A16A6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AC7955B3-D400-472B-92C1-430C20EE4A61}"/>
              </a:ext>
            </a:extLst>
          </p:cNvPr>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2180276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AE4A43-6736-4040-9A90-E1C2B6408E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1EF9DC4C-6EE1-4265-A5E2-C69207C14D87}"/>
              </a:ext>
            </a:extLst>
          </p:cNvPr>
          <p:cNvSpPr>
            <a:spLocks noGrp="1"/>
          </p:cNvSpPr>
          <p:nvPr>
            <p:ph type="dt" sz="half" idx="10"/>
          </p:nvPr>
        </p:nvSpPr>
        <p:spPr/>
        <p:txBody>
          <a:bodyPr/>
          <a:lstStyle/>
          <a:p>
            <a:fld id="{DB0D4DA1-F815-4F28-8D78-0961F3A8B433}" type="datetimeFigureOut">
              <a:rPr lang="en-IN" smtClean="0"/>
              <a:t>11-04-2022</a:t>
            </a:fld>
            <a:endParaRPr lang="en-IN"/>
          </a:p>
        </p:txBody>
      </p:sp>
      <p:sp>
        <p:nvSpPr>
          <p:cNvPr id="4" name="Footer Placeholder 3">
            <a:extLst>
              <a:ext uri="{FF2B5EF4-FFF2-40B4-BE49-F238E27FC236}">
                <a16:creationId xmlns="" xmlns:a16="http://schemas.microsoft.com/office/drawing/2014/main" id="{EF505795-3761-4AA6-9A9D-E8B54F9793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9C60123B-D738-4394-A8BD-CD70FCC26DA5}"/>
              </a:ext>
            </a:extLst>
          </p:cNvPr>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145963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8CC9ADC-1671-4897-8F06-948902CCCA27}"/>
              </a:ext>
            </a:extLst>
          </p:cNvPr>
          <p:cNvSpPr>
            <a:spLocks noGrp="1"/>
          </p:cNvSpPr>
          <p:nvPr>
            <p:ph type="dt" sz="half" idx="10"/>
          </p:nvPr>
        </p:nvSpPr>
        <p:spPr/>
        <p:txBody>
          <a:bodyPr/>
          <a:lstStyle/>
          <a:p>
            <a:fld id="{DB0D4DA1-F815-4F28-8D78-0961F3A8B433}" type="datetimeFigureOut">
              <a:rPr lang="en-IN" smtClean="0"/>
              <a:t>11-04-2022</a:t>
            </a:fld>
            <a:endParaRPr lang="en-IN"/>
          </a:p>
        </p:txBody>
      </p:sp>
      <p:sp>
        <p:nvSpPr>
          <p:cNvPr id="3" name="Footer Placeholder 2">
            <a:extLst>
              <a:ext uri="{FF2B5EF4-FFF2-40B4-BE49-F238E27FC236}">
                <a16:creationId xmlns="" xmlns:a16="http://schemas.microsoft.com/office/drawing/2014/main" id="{75A3EEBF-F3E4-40EA-95B5-8C223CD524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5F496B79-C756-405C-8039-8A7459C61A3E}"/>
              </a:ext>
            </a:extLst>
          </p:cNvPr>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2233298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0A7312-A436-4E45-A48E-91316A8142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61B33D5-BE09-426B-941D-9CD4B7643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A78D92B8-1C84-44C7-8095-7B4AF80AD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E2DCCFE-3CBB-4769-A1EB-20EE6E4A2858}"/>
              </a:ext>
            </a:extLst>
          </p:cNvPr>
          <p:cNvSpPr>
            <a:spLocks noGrp="1"/>
          </p:cNvSpPr>
          <p:nvPr>
            <p:ph type="dt" sz="half" idx="10"/>
          </p:nvPr>
        </p:nvSpPr>
        <p:spPr/>
        <p:txBody>
          <a:bodyPr/>
          <a:lstStyle/>
          <a:p>
            <a:fld id="{DB0D4DA1-F815-4F28-8D78-0961F3A8B433}" type="datetimeFigureOut">
              <a:rPr lang="en-IN" smtClean="0"/>
              <a:t>11-04-2022</a:t>
            </a:fld>
            <a:endParaRPr lang="en-IN"/>
          </a:p>
        </p:txBody>
      </p:sp>
      <p:sp>
        <p:nvSpPr>
          <p:cNvPr id="6" name="Footer Placeholder 5">
            <a:extLst>
              <a:ext uri="{FF2B5EF4-FFF2-40B4-BE49-F238E27FC236}">
                <a16:creationId xmlns="" xmlns:a16="http://schemas.microsoft.com/office/drawing/2014/main" id="{DA8EB86E-5AF6-49E1-A56F-0699702408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15FB443-9301-4D98-B7A3-E4193648A068}"/>
              </a:ext>
            </a:extLst>
          </p:cNvPr>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188122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01216A-030C-4182-AEBA-558013C6FD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C1B06097-C277-4886-8798-BF591CC363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13FA6CC0-08AE-4460-8E4D-F56D5686F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FFFFB09-A15E-43EF-BFC8-A8C170A51948}"/>
              </a:ext>
            </a:extLst>
          </p:cNvPr>
          <p:cNvSpPr>
            <a:spLocks noGrp="1"/>
          </p:cNvSpPr>
          <p:nvPr>
            <p:ph type="dt" sz="half" idx="10"/>
          </p:nvPr>
        </p:nvSpPr>
        <p:spPr/>
        <p:txBody>
          <a:bodyPr/>
          <a:lstStyle/>
          <a:p>
            <a:fld id="{DB0D4DA1-F815-4F28-8D78-0961F3A8B433}" type="datetimeFigureOut">
              <a:rPr lang="en-IN" smtClean="0"/>
              <a:t>11-04-2022</a:t>
            </a:fld>
            <a:endParaRPr lang="en-IN"/>
          </a:p>
        </p:txBody>
      </p:sp>
      <p:sp>
        <p:nvSpPr>
          <p:cNvPr id="6" name="Footer Placeholder 5">
            <a:extLst>
              <a:ext uri="{FF2B5EF4-FFF2-40B4-BE49-F238E27FC236}">
                <a16:creationId xmlns="" xmlns:a16="http://schemas.microsoft.com/office/drawing/2014/main" id="{2DECD3A9-9B6D-4815-93BD-9803E0D655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3DB9C7F-B6F0-4149-800F-0BCB529BEB12}"/>
              </a:ext>
            </a:extLst>
          </p:cNvPr>
          <p:cNvSpPr>
            <a:spLocks noGrp="1"/>
          </p:cNvSpPr>
          <p:nvPr>
            <p:ph type="sldNum" sz="quarter" idx="12"/>
          </p:nvPr>
        </p:nvSpPr>
        <p:spPr/>
        <p:txBody>
          <a:bodyPr/>
          <a:lstStyle/>
          <a:p>
            <a:fld id="{6BF2DA74-5977-4C74-9AFB-44B6C2CF941B}" type="slidenum">
              <a:rPr lang="en-IN" smtClean="0"/>
              <a:t>‹#›</a:t>
            </a:fld>
            <a:endParaRPr lang="en-IN"/>
          </a:p>
        </p:txBody>
      </p:sp>
    </p:spTree>
    <p:extLst>
      <p:ext uri="{BB962C8B-B14F-4D97-AF65-F5344CB8AC3E}">
        <p14:creationId xmlns:p14="http://schemas.microsoft.com/office/powerpoint/2010/main" val="55726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00A6F80-BA56-49D6-B4DB-1CEA16536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26193FB-0CE0-4027-8F1C-E9C256AE97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AC1B826-E5A8-4E8C-8F34-E2EF1267C0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D4DA1-F815-4F28-8D78-0961F3A8B433}" type="datetimeFigureOut">
              <a:rPr lang="en-IN" smtClean="0"/>
              <a:t>11-04-2022</a:t>
            </a:fld>
            <a:endParaRPr lang="en-IN"/>
          </a:p>
        </p:txBody>
      </p:sp>
      <p:sp>
        <p:nvSpPr>
          <p:cNvPr id="5" name="Footer Placeholder 4">
            <a:extLst>
              <a:ext uri="{FF2B5EF4-FFF2-40B4-BE49-F238E27FC236}">
                <a16:creationId xmlns="" xmlns:a16="http://schemas.microsoft.com/office/drawing/2014/main" id="{5B167FE2-EF85-48DF-BDA8-D4EEEFE3EA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790BAD64-9958-4B55-A3E9-FA1DAEBA48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2DA74-5977-4C74-9AFB-44B6C2CF941B}" type="slidenum">
              <a:rPr lang="en-IN" smtClean="0"/>
              <a:t>‹#›</a:t>
            </a:fld>
            <a:endParaRPr lang="en-IN"/>
          </a:p>
        </p:txBody>
      </p:sp>
    </p:spTree>
    <p:extLst>
      <p:ext uri="{BB962C8B-B14F-4D97-AF65-F5344CB8AC3E}">
        <p14:creationId xmlns:p14="http://schemas.microsoft.com/office/powerpoint/2010/main" val="1141387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124EC6-928F-4F5D-8FBC-3DB1354AAA47}"/>
              </a:ext>
            </a:extLst>
          </p:cNvPr>
          <p:cNvSpPr>
            <a:spLocks noGrp="1"/>
          </p:cNvSpPr>
          <p:nvPr>
            <p:ph type="ctrTitle"/>
          </p:nvPr>
        </p:nvSpPr>
        <p:spPr/>
        <p:txBody>
          <a:bodyPr>
            <a:normAutofit/>
          </a:bodyPr>
          <a:lstStyle/>
          <a:p>
            <a:r>
              <a:rPr lang="en-US" sz="4400" dirty="0">
                <a:latin typeface="Times New Roman" panose="02020603050405020304" pitchFamily="18" charset="0"/>
                <a:cs typeface="Times New Roman" panose="02020603050405020304" pitchFamily="18" charset="0"/>
              </a:rPr>
              <a:t>CUSTOMER </a:t>
            </a:r>
            <a:r>
              <a:rPr lang="en-US" sz="4400" dirty="0" smtClean="0">
                <a:latin typeface="Times New Roman" panose="02020603050405020304" pitchFamily="18" charset="0"/>
                <a:cs typeface="Times New Roman" panose="02020603050405020304" pitchFamily="18" charset="0"/>
              </a:rPr>
              <a:t>RETENTION </a:t>
            </a:r>
            <a:r>
              <a:rPr lang="en-US" sz="4400" dirty="0">
                <a:latin typeface="Times New Roman" panose="02020603050405020304" pitchFamily="18" charset="0"/>
                <a:cs typeface="Times New Roman" panose="02020603050405020304" pitchFamily="18" charset="0"/>
              </a:rPr>
              <a:t>CASE STUDY PROJECT</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01ED170E-3406-45D6-B43F-5BDE5B841F02}"/>
              </a:ext>
            </a:extLst>
          </p:cNvPr>
          <p:cNvSpPr>
            <a:spLocks noGrp="1"/>
          </p:cNvSpPr>
          <p:nvPr>
            <p:ph type="subTitle" idx="1"/>
          </p:nvPr>
        </p:nvSpPr>
        <p:spPr/>
        <p:txBody>
          <a:bodyPr/>
          <a:lstStyle/>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202264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CBAB841-099C-4158-9372-15EDDB951E47}"/>
              </a:ext>
            </a:extLst>
          </p:cNvPr>
          <p:cNvSpPr>
            <a:spLocks noChangeArrowheads="1"/>
          </p:cNvSpPr>
          <p:nvPr/>
        </p:nvSpPr>
        <p:spPr bwMode="auto">
          <a:xfrm>
            <a:off x="4029559" y="283619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&lt;seaborn.axisgrid.PairGrid at 0x15ebdf2a790&gt;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Helvetica Neue"/>
              </a:rPr>
              <a:t>  </a:t>
            </a:r>
            <a:r>
              <a:rPr kumimoji="0" lang="en-US" altLang="en-US" sz="17200" b="0" i="0" u="none" strike="noStrike" cap="none" normalizeH="0" baseline="0">
                <a:ln>
                  <a:noFill/>
                </a:ln>
                <a:solidFill>
                  <a:srgbClr val="000000"/>
                </a:solidFill>
                <a:effectLst/>
                <a:latin typeface="Helvetica Neue"/>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218" name="Picture 2">
            <a:extLst>
              <a:ext uri="{FF2B5EF4-FFF2-40B4-BE49-F238E27FC236}">
                <a16:creationId xmlns="" xmlns:a16="http://schemas.microsoft.com/office/drawing/2014/main" id="{85F8571E-AB81-480A-9799-8F118F175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9409" y="1601115"/>
            <a:ext cx="2733675" cy="27336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295260CA-9FBF-4FB6-87DB-2715820BB768}"/>
              </a:ext>
            </a:extLst>
          </p:cNvPr>
          <p:cNvSpPr txBox="1"/>
          <p:nvPr/>
        </p:nvSpPr>
        <p:spPr>
          <a:xfrm>
            <a:off x="2495227" y="418454"/>
            <a:ext cx="6509288" cy="400110"/>
          </a:xfrm>
          <a:prstGeom prst="rect">
            <a:avLst/>
          </a:prstGeom>
          <a:noFill/>
        </p:spPr>
        <p:txBody>
          <a:bodyPr wrap="square" rtlCol="0">
            <a:spAutoFit/>
          </a:bodyPr>
          <a:lstStyle/>
          <a:p>
            <a:r>
              <a:rPr lang="en-IN" sz="2000">
                <a:latin typeface="Times New Roman" panose="02020603050405020304" pitchFamily="18" charset="0"/>
                <a:cs typeface="Times New Roman" panose="02020603050405020304" pitchFamily="18" charset="0"/>
              </a:rPr>
              <a:t>sns.pairplot(df)</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E5659EC9-D527-4618-AFD4-AD8DEF4421BD}"/>
              </a:ext>
            </a:extLst>
          </p:cNvPr>
          <p:cNvSpPr txBox="1"/>
          <p:nvPr/>
        </p:nvSpPr>
        <p:spPr>
          <a:xfrm>
            <a:off x="836908" y="4706911"/>
            <a:ext cx="9821099" cy="1754326"/>
          </a:xfrm>
          <a:prstGeom prst="rect">
            <a:avLst/>
          </a:prstGeom>
          <a:noFill/>
        </p:spPr>
        <p:txBody>
          <a:bodyPr wrap="square" rtlCol="0">
            <a:spAutoFit/>
          </a:bodyPr>
          <a:lstStyle/>
          <a:p>
            <a:pPr algn="l">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Remove the missing values.</a:t>
            </a:r>
          </a:p>
          <a:p>
            <a:pPr algn="l">
              <a:lnSpc>
                <a:spcPct val="150000"/>
              </a:lnSpc>
            </a:pPr>
            <a:r>
              <a:rPr lang="en-US" sz="2000" b="1" dirty="0">
                <a:solidFill>
                  <a:srgbClr val="000000"/>
                </a:solidFill>
                <a:latin typeface="Times New Roman" panose="02020603050405020304" pitchFamily="18" charset="0"/>
                <a:cs typeface="Times New Roman" panose="02020603050405020304" pitchFamily="18" charset="0"/>
              </a:rPr>
              <a:t>D</a:t>
            </a:r>
            <a:r>
              <a:rPr lang="en-US" sz="2000" b="1" i="0" dirty="0" smtClean="0">
                <a:solidFill>
                  <a:srgbClr val="000000"/>
                </a:solidFill>
                <a:effectLst/>
                <a:latin typeface="Times New Roman" panose="02020603050405020304" pitchFamily="18" charset="0"/>
                <a:cs typeface="Times New Roman" panose="02020603050405020304" pitchFamily="18" charset="0"/>
              </a:rPr>
              <a:t>rop </a:t>
            </a:r>
            <a:r>
              <a:rPr lang="en-US" sz="2000" b="1" i="0" dirty="0">
                <a:solidFill>
                  <a:srgbClr val="000000"/>
                </a:solidFill>
                <a:effectLst/>
                <a:latin typeface="Times New Roman" panose="02020603050405020304" pitchFamily="18" charset="0"/>
                <a:cs typeface="Times New Roman" panose="02020603050405020304" pitchFamily="18" charset="0"/>
              </a:rPr>
              <a:t>the </a:t>
            </a:r>
            <a:r>
              <a:rPr lang="en-US" sz="2000" b="1" i="0" dirty="0" smtClean="0">
                <a:solidFill>
                  <a:srgbClr val="000000"/>
                </a:solidFill>
                <a:effectLst/>
                <a:latin typeface="Times New Roman" panose="02020603050405020304" pitchFamily="18" charset="0"/>
                <a:cs typeface="Times New Roman" panose="02020603050405020304" pitchFamily="18" charset="0"/>
              </a:rPr>
              <a:t>negativity correlated </a:t>
            </a:r>
            <a:r>
              <a:rPr lang="en-US" sz="2000" b="1" i="0" dirty="0">
                <a:solidFill>
                  <a:srgbClr val="000000"/>
                </a:solidFill>
                <a:effectLst/>
                <a:latin typeface="Times New Roman" panose="02020603050405020304" pitchFamily="18" charset="0"/>
                <a:cs typeface="Times New Roman" panose="02020603050405020304" pitchFamily="18" charset="0"/>
              </a:rPr>
              <a:t>columns.</a:t>
            </a:r>
          </a:p>
          <a:p>
            <a:pPr algn="l">
              <a:lnSpc>
                <a:spcPct val="150000"/>
              </a:lnSpc>
            </a:pPr>
            <a:r>
              <a:rPr lang="en-US" sz="2000" b="1" dirty="0">
                <a:solidFill>
                  <a:srgbClr val="000000"/>
                </a:solidFill>
                <a:latin typeface="Times New Roman" panose="02020603050405020304" pitchFamily="18" charset="0"/>
                <a:cs typeface="Times New Roman" panose="02020603050405020304" pitchFamily="18" charset="0"/>
              </a:rPr>
              <a:t>R</a:t>
            </a:r>
            <a:r>
              <a:rPr lang="en-US" sz="2000" b="1" i="0" dirty="0" smtClean="0">
                <a:solidFill>
                  <a:srgbClr val="000000"/>
                </a:solidFill>
                <a:effectLst/>
                <a:latin typeface="Times New Roman" panose="02020603050405020304" pitchFamily="18" charset="0"/>
                <a:cs typeface="Times New Roman" panose="02020603050405020304" pitchFamily="18" charset="0"/>
              </a:rPr>
              <a:t>emove </a:t>
            </a:r>
            <a:r>
              <a:rPr lang="en-US" sz="2000" b="1" i="0" dirty="0">
                <a:solidFill>
                  <a:srgbClr val="000000"/>
                </a:solidFill>
                <a:effectLst/>
                <a:latin typeface="Times New Roman" panose="02020603050405020304" pitchFamily="18" charset="0"/>
                <a:cs typeface="Times New Roman" panose="02020603050405020304" pitchFamily="18" charset="0"/>
              </a:rPr>
              <a:t>the outliers.</a:t>
            </a:r>
          </a:p>
          <a:p>
            <a:endParaRPr lang="en-IN" dirty="0"/>
          </a:p>
        </p:txBody>
      </p:sp>
    </p:spTree>
    <p:extLst>
      <p:ext uri="{BB962C8B-B14F-4D97-AF65-F5344CB8AC3E}">
        <p14:creationId xmlns:p14="http://schemas.microsoft.com/office/powerpoint/2010/main" val="1142704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0F3F806-BC33-46CB-BAE1-6E057AC6A65D}"/>
              </a:ext>
            </a:extLst>
          </p:cNvPr>
          <p:cNvSpPr>
            <a:spLocks noChangeArrowheads="1"/>
          </p:cNvSpPr>
          <p:nvPr/>
        </p:nvSpPr>
        <p:spPr bwMode="auto">
          <a:xfrm>
            <a:off x="869429" y="662288"/>
            <a:ext cx="10403173" cy="49398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sng"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pipeline:</a:t>
            </a:r>
            <a:r>
              <a:rPr kumimoji="0" lang="en-US" altLang="en-US" sz="20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altLang="en-US" sz="20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For the model to proceed with the data efficiently, the categorical </a:t>
            </a:r>
            <a:r>
              <a:rPr kumimoji="0" lang="en-US" altLang="en-US" sz="2000" b="0" i="0" u="none" strike="noStrike" cap="none" normalizeH="0" baseline="0" dirty="0" smtClean="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variables</a:t>
            </a:r>
            <a:r>
              <a:rPr kumimoji="0" lang="en-US" altLang="en-US" sz="2000" b="0" i="0" u="none" strike="noStrike" cap="none" normalizeH="0" dirty="0" smtClean="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salary</a:t>
            </a:r>
            <a:r>
              <a:rPr kumimoji="0" lang="en-US" altLang="en-US" sz="20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and department have been encoded. As the values of salary have an order, they have been </a:t>
            </a:r>
            <a:r>
              <a:rPr kumimoji="0" lang="en-US" altLang="en-US" sz="2000" b="0" i="0" u="none" strike="noStrike" cap="none" normalizeH="0" baseline="0" dirty="0" smtClean="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encoded</a:t>
            </a:r>
            <a:r>
              <a:rPr kumimoji="0" lang="en-US" altLang="en-US" sz="2000" b="0" i="0" u="none" strike="noStrike" cap="none" normalizeH="0" dirty="0" smtClean="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into </a:t>
            </a:r>
            <a:r>
              <a:rPr kumimoji="0" lang="en-US" altLang="en-US" sz="20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integers within the same variable. For department, as the values have no specific order, they have </a:t>
            </a:r>
            <a:r>
              <a:rPr kumimoji="0" lang="en-US" altLang="en-US" sz="2000" b="0" i="0" u="none" strike="noStrike" cap="none" normalizeH="0" baseline="0" dirty="0" smtClean="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been</a:t>
            </a:r>
            <a:r>
              <a:rPr kumimoji="0" lang="en-US" altLang="en-US" sz="2000" b="0" i="0" u="none" strike="noStrike" cap="none" normalizeH="0" dirty="0" smtClean="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encoded </a:t>
            </a:r>
            <a:r>
              <a:rPr kumimoji="0" lang="en-US" altLang="en-US" sz="20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into individual variables with Boolean values. </a:t>
            </a:r>
            <a:endParaRPr kumimoji="0" lang="en-US" altLang="en-US" sz="2000" b="0" i="0" u="none" strike="noStrike" cap="none" normalizeH="0" baseline="0" dirty="0" smtClean="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tabLst/>
            </a:pPr>
            <a:endParaRPr kumimoji="0" lang="en-US" altLang="en-US" sz="2000" b="0" i="0" u="none" strike="noStrike" cap="none" normalizeH="0" baseline="0" dirty="0" smtClean="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altLang="en-US" sz="2000" b="0" i="0" u="none" strike="noStrike" cap="none" normalizeH="0" baseline="0" dirty="0" smtClean="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Thus</a:t>
            </a:r>
            <a:r>
              <a:rPr kumimoji="0" lang="en-US" altLang="en-US" sz="20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the dataset has been transformed from 10variables to 19 variables. Numerical variables scaled between 0 and 1 to remove any influence of their difference in value ranges on the model. They have also been checked for skewness, without a real change on their shape.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2710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9B1233D-68F5-4D93-ACB9-5E0174E07883}"/>
              </a:ext>
            </a:extLst>
          </p:cNvPr>
          <p:cNvSpPr txBox="1"/>
          <p:nvPr/>
        </p:nvSpPr>
        <p:spPr>
          <a:xfrm>
            <a:off x="839449" y="1133334"/>
            <a:ext cx="10388183" cy="4253344"/>
          </a:xfrm>
          <a:prstGeom prst="rect">
            <a:avLst/>
          </a:prstGeom>
          <a:noFill/>
        </p:spPr>
        <p:txBody>
          <a:bodyPr wrap="square">
            <a:spAutoFit/>
          </a:bodyPr>
          <a:lstStyle/>
          <a:p>
            <a:pPr>
              <a:lnSpc>
                <a:spcPct val="107000"/>
              </a:lnSpc>
              <a:spcAft>
                <a:spcPts val="800"/>
              </a:spcAft>
            </a:pPr>
            <a:r>
              <a:rPr lang="en-IN" sz="2000" b="1" u="sng"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Building machine learning model:</a:t>
            </a:r>
            <a:endParaRPr lang="en-IN" sz="20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500"/>
              </a:spcAft>
              <a:buFont typeface="Wingdings" pitchFamily="2" charset="2"/>
              <a:buChar char="Ø"/>
            </a:pPr>
            <a:r>
              <a:rPr lang="en-IN" sz="20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As the dataset is imbalance, use cross validation when training the models, and each baseline model performance can be tabulated</a:t>
            </a:r>
            <a:r>
              <a:rPr lang="en-IN" sz="2000"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spcAft>
                <a:spcPts val="5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itchFamily="2" charset="2"/>
              <a:buChar char="Ø"/>
            </a:pPr>
            <a:r>
              <a:rPr lang="en-IN" sz="20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The model will be cross-validated using a 10-fold cross validation method returning the average accuracy. This method will be applied at every modelling step, to ensure that the model is not biased by the training set </a:t>
            </a:r>
            <a:r>
              <a:rPr lang="en-IN" sz="2000" dirty="0" smtClean="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split.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7241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F0B34AA-E84E-4B13-922C-2BA0B2E981D6}"/>
              </a:ext>
            </a:extLst>
          </p:cNvPr>
          <p:cNvSpPr>
            <a:spLocks noChangeArrowheads="1"/>
          </p:cNvSpPr>
          <p:nvPr/>
        </p:nvSpPr>
        <p:spPr bwMode="auto">
          <a:xfrm>
            <a:off x="674559" y="1491605"/>
            <a:ext cx="10598044" cy="37394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classification report the accuracy of the model is 87% however its recall is lower at 43% of </a:t>
            </a:r>
            <a:r>
              <a:rPr kumimoji="0" lang="en-US" altLang="en-US" sz="20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positive</a:t>
            </a:r>
            <a:r>
              <a:rPr kumimoji="0" lang="en-US" altLang="en-US" sz="2000" b="0" i="0" u="none" strike="noStrike" cap="none" normalizeH="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cases</a:t>
            </a: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The RandomForestClassifiermodel is providing excellent results, however the purpose of the problem is to </a:t>
            </a:r>
            <a:r>
              <a:rPr kumimoji="0" lang="en-US" altLang="en-US" sz="20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identify </a:t>
            </a: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employees that are likely to leave. This is the reason that recall then becomes a very important measure</a:t>
            </a:r>
            <a:r>
              <a:rPr kumimoji="0" lang="en-US" altLang="en-US" sz="20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tabLst/>
            </a:pPr>
            <a:endPar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Recall measures the fraction of values that are identified correctly. Random Forest Classifier has emerged as the final </a:t>
            </a:r>
            <a:r>
              <a:rPr kumimoji="0" lang="en-US" altLang="en-US" sz="20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winning </a:t>
            </a: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model with F1-score 100.0% and highest </a:t>
            </a:r>
            <a:r>
              <a:rPr kumimoji="0" lang="en-US" altLang="en-US" sz="2000" b="1"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Recall 100.0%</a:t>
            </a: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This could be the highest possible score </a:t>
            </a:r>
            <a:r>
              <a:rPr kumimoji="0" lang="en-US" altLang="en-US" sz="20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achieved</a:t>
            </a:r>
            <a:r>
              <a:rPr kumimoji="0" lang="en-US" altLang="en-US" sz="2000" b="0" i="0" u="none" strike="noStrike" cap="none" normalizeH="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with </a:t>
            </a: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the inherent limitations in the dataset</a:t>
            </a:r>
            <a:r>
              <a:rPr kumimoji="0" lang="en-US" altLang="en-US" sz="1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280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E5F569F-CAE8-451C-95E3-11F08EDDDEB1}"/>
              </a:ext>
            </a:extLst>
          </p:cNvPr>
          <p:cNvSpPr txBox="1"/>
          <p:nvPr/>
        </p:nvSpPr>
        <p:spPr>
          <a:xfrm>
            <a:off x="959369" y="1439056"/>
            <a:ext cx="10088381" cy="3170099"/>
          </a:xfrm>
          <a:prstGeom prst="rect">
            <a:avLst/>
          </a:prstGeom>
          <a:noFill/>
        </p:spPr>
        <p:txBody>
          <a:bodyPr wrap="square">
            <a:spAutoFit/>
          </a:bodyPr>
          <a:lstStyle/>
          <a:p>
            <a:pPr marL="342900" indent="-342900" algn="just">
              <a:lnSpc>
                <a:spcPct val="150000"/>
              </a:lnSpc>
              <a:spcBef>
                <a:spcPts val="1030"/>
              </a:spcBef>
              <a:spcAft>
                <a:spcPts val="800"/>
              </a:spcAft>
              <a:buFont typeface="Wingdings" pitchFamily="2" charset="2"/>
              <a:buChar char="Ø"/>
            </a:pPr>
            <a:r>
              <a:rPr lang="en-IN" sz="20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models are as good as the data to feed it, and more data would strengthen the model. For example, in this dataset, the feature ‘Performance Rating’ has been restricted to scores of 3 and 4 only. </a:t>
            </a:r>
            <a:endParaRPr lang="en-IN" sz="2000" spc="-5" dirty="0" smtClean="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Bef>
                <a:spcPts val="1030"/>
              </a:spcBef>
              <a:spcAft>
                <a:spcPts val="800"/>
              </a:spcAft>
              <a:buFont typeface="Wingdings" pitchFamily="2" charset="2"/>
              <a:buChar char="Ø"/>
            </a:pPr>
            <a:r>
              <a:rPr lang="en-IN" sz="2000" spc="-5" dirty="0" smtClean="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More </a:t>
            </a:r>
            <a:r>
              <a:rPr lang="en-IN" sz="20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insights could be generated if the full spectrum of performance ratings is included. In the real-life situation, getting the right data is often more challenging than the analytics itself.</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2400"/>
              </a:lnSpc>
              <a:spcBef>
                <a:spcPts val="1030"/>
              </a:spcBef>
              <a:spcAft>
                <a:spcPts val="800"/>
              </a:spcAft>
            </a:pP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0909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0FFB68EE-BBB7-46C8-B6D9-FA4DE8411E90}"/>
              </a:ext>
            </a:extLst>
          </p:cNvPr>
          <p:cNvSpPr>
            <a:spLocks noChangeArrowheads="1"/>
          </p:cNvSpPr>
          <p:nvPr/>
        </p:nvSpPr>
        <p:spPr bwMode="auto">
          <a:xfrm>
            <a:off x="734518" y="344717"/>
            <a:ext cx="10598045" cy="5401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sng"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Concluding Remarks</a:t>
            </a:r>
            <a:r>
              <a:rPr kumimoji="0" lang="en-US" altLang="en-US" sz="2000" b="1" i="0" u="sng"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Customer retention case study is gaining traction in organizations that embrace digital transformation. The scope has </a:t>
            </a:r>
            <a:r>
              <a:rPr kumimoji="0" lang="en-US" altLang="en-US" sz="20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expanded </a:t>
            </a: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from analytics of employee work performance to providing insights so that decisive improvements can </a:t>
            </a:r>
            <a:r>
              <a:rPr kumimoji="0" lang="en-US" altLang="en-US" sz="20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be</a:t>
            </a:r>
            <a:r>
              <a:rPr kumimoji="0" lang="en-US" altLang="en-US" sz="2000" b="0" i="0" u="none" strike="noStrike" cap="none" normalizeH="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made </a:t>
            </a: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to organizational processes. While some level of attrition is inevitable, it should be kept at the minimal </a:t>
            </a:r>
            <a:r>
              <a:rPr kumimoji="0" lang="en-US" altLang="en-US" sz="20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possible</a:t>
            </a:r>
            <a:r>
              <a:rPr kumimoji="0" lang="en-US" altLang="en-US" sz="2000" b="0" i="0" u="none" strike="noStrike" cap="none" normalizeH="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level</a:t>
            </a: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tabLst/>
            </a:pPr>
            <a:endParaRPr kumimoji="0" lang="en-US" altLang="en-US" sz="20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altLang="en-US" sz="20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kumimoji="0" lang="en-US" altLang="en-US" sz="2000" b="0" i="0" u="none" strike="noStrike" cap="none" normalizeH="0" baseline="0" dirty="0" smtClean="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model will allow the company to calculate the probability of an employee to leave the company and to act </a:t>
            </a:r>
            <a:r>
              <a:rPr kumimoji="0" lang="en-US" altLang="en-US" sz="2000" b="0" i="0" u="none" strike="noStrike" cap="none" normalizeH="0" dirty="0" smtClean="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smtClean="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On</a:t>
            </a:r>
            <a:r>
              <a:rPr lang="en-US" altLang="en-US" sz="2000" dirty="0" smtClean="0">
                <a:solidFill>
                  <a:srgbClr val="24292E"/>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key-factors to avoid departures. The satisfaction of employees and the amount of workload they have to bear seem </a:t>
            </a:r>
            <a:r>
              <a:rPr kumimoji="0" lang="en-US" altLang="en-US" sz="2000" b="0" i="0" u="none" strike="noStrike" cap="none" normalizeH="0" baseline="0" dirty="0" smtClean="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To </a:t>
            </a:r>
            <a:r>
              <a:rPr kumimoji="0" lang="en-US" altLang="en-US" sz="20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be important causes of withdrawals. A particular attention on the work-life balance would be crucial to improve </a:t>
            </a:r>
            <a:r>
              <a:rPr kumimoji="0" lang="en-US" altLang="en-US" sz="2000" b="0" i="0" u="none" strike="noStrike" cap="none" normalizeH="0" baseline="0" dirty="0" smtClean="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the</a:t>
            </a:r>
            <a:r>
              <a:rPr kumimoji="0" lang="en-US" altLang="en-US" sz="2000" b="0" i="0" u="none" strike="noStrike" cap="none" normalizeH="0" dirty="0" smtClean="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smtClean="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turnover </a:t>
            </a:r>
            <a:r>
              <a:rPr kumimoji="0" lang="en-US" altLang="en-US" sz="20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rate.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112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DD75822-F46C-4652-AB7D-7F986404C6D4}"/>
              </a:ext>
            </a:extLst>
          </p:cNvPr>
          <p:cNvSpPr txBox="1"/>
          <p:nvPr/>
        </p:nvSpPr>
        <p:spPr>
          <a:xfrm>
            <a:off x="596347" y="830159"/>
            <a:ext cx="11051009" cy="5134483"/>
          </a:xfrm>
          <a:prstGeom prst="rect">
            <a:avLst/>
          </a:prstGeom>
          <a:noFill/>
        </p:spPr>
        <p:txBody>
          <a:bodyPr wrap="square">
            <a:spAutoFit/>
          </a:bodyPr>
          <a:lstStyle/>
          <a:p>
            <a:pPr algn="just">
              <a:lnSpc>
                <a:spcPct val="150000"/>
              </a:lnSpc>
              <a:spcAft>
                <a:spcPts val="800"/>
              </a:spcAft>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2000" b="1" u="sng"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061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1845E47-D81B-4A7B-8490-0220FF22F805}"/>
              </a:ext>
            </a:extLst>
          </p:cNvPr>
          <p:cNvSpPr txBox="1"/>
          <p:nvPr/>
        </p:nvSpPr>
        <p:spPr>
          <a:xfrm>
            <a:off x="524656" y="494676"/>
            <a:ext cx="10972800" cy="6011902"/>
          </a:xfrm>
          <a:prstGeom prst="rect">
            <a:avLst/>
          </a:prstGeom>
          <a:noFill/>
        </p:spPr>
        <p:txBody>
          <a:bodyPr wrap="square">
            <a:spAutoFit/>
          </a:bodyPr>
          <a:lstStyle/>
          <a:p>
            <a:pPr algn="just">
              <a:lnSpc>
                <a:spcPct val="150000"/>
              </a:lnSpc>
              <a:spcAft>
                <a:spcPts val="800"/>
              </a:spcAft>
            </a:pPr>
            <a:r>
              <a:rPr lang="en-IN" sz="2000" b="1" u="sng"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t>Problem understanding</a:t>
            </a:r>
            <a:r>
              <a:rPr lang="en-IN" sz="2000" b="1" u="sng"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u="sng"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2000" dirty="0">
                <a:solidFill>
                  <a:srgbClr val="24292E"/>
                </a:solidFill>
                <a:effectLst/>
                <a:latin typeface="Times New Roman" panose="02020603050405020304" pitchFamily="18" charset="0"/>
                <a:ea typeface="Calibri" panose="020F0502020204030204" pitchFamily="34" charset="0"/>
              </a:rPr>
              <a:t>Customer segmentation is a process where we divide the consumer base of the company into subgroups. We need to generate the subgroups by using some specific characteristics so that the company sells more products with less marketing expenditure. Before moving forward, we need to understand the basics, for example, what do I mean by customer base? What do I mean by segment? How do we generate the consumer subgroup? What are the characteristics that we consider while we are segmenting the consumers? Let's answers these questions one by one. </a:t>
            </a:r>
            <a:r>
              <a:rPr lang="en-IN" sz="2000" dirty="0">
                <a:solidFill>
                  <a:srgbClr val="24292E"/>
                </a:solidFill>
                <a:effectLst/>
                <a:latin typeface="Times New Roman" panose="02020603050405020304" pitchFamily="18" charset="0"/>
                <a:ea typeface="Times New Roman" panose="02020603050405020304" pitchFamily="18" charset="0"/>
              </a:rPr>
              <a:t>When we have different segments, we can design a customized marketing strategy as well as customized products that suit the customer of the particular segment. This segment-wise marketing will help the company sell more products with lower marketing expenses. Thus, the company will make more profit. This is the main reason why companies use customer segmentation analysis nowadays. Customer segmentation is used among other domain such as the retail domain, finance domain, and in customer relationship management (CRM)-based products.</a:t>
            </a:r>
            <a:endParaRPr lang="en-IN" sz="2000"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61793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A8C2C1D-E9F2-47B6-B716-FF0FA933B951}"/>
              </a:ext>
            </a:extLst>
          </p:cNvPr>
          <p:cNvSpPr>
            <a:spLocks noChangeArrowheads="1"/>
          </p:cNvSpPr>
          <p:nvPr/>
        </p:nvSpPr>
        <p:spPr bwMode="auto">
          <a:xfrm>
            <a:off x="1310691" y="1470958"/>
            <a:ext cx="9631163" cy="28161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en-US" altLang="en-US" sz="2000" b="1" i="0" u="sng"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EDA Concluding Remarks</a:t>
            </a:r>
            <a:r>
              <a:rPr kumimoji="0" lang="en-US" altLang="en-US" sz="2000" b="1" i="0" u="sng"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tabLst>
                <a:tab pos="457200" algn="l"/>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itchFamily="2" charset="2"/>
              <a:buChar char="Ø"/>
              <a:tabLst>
                <a:tab pos="457200" algn="l"/>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 patterns of data through visualization and reveal the hidden trends from data.</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itchFamily="2" charset="2"/>
              <a:buChar char="Ø"/>
              <a:tabLst>
                <a:tab pos="457200" algn="l"/>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Using both matplotlib and seaborn library to visualize the </a:t>
            </a:r>
            <a:r>
              <a:rPr kumimoji="0" lang="en-US" altLang="en-US" sz="20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data.</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itchFamily="2" charset="2"/>
              <a:buChar char="Ø"/>
              <a:tabLst>
                <a:tab pos="457200" algn="l"/>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Finding relationships between features using bar graphs, histograms, box plots, </a:t>
            </a:r>
            <a:r>
              <a:rPr kumimoji="0" lang="en-US" altLang="en-US" sz="20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heat map.</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itchFamily="2" charset="2"/>
              <a:buChar char="Ø"/>
              <a:tabLst>
                <a:tab pos="457200" algn="l"/>
              </a:tabLst>
            </a:pPr>
            <a:r>
              <a:rPr kumimoji="0" lang="en-US" altLang="en-US" sz="20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Analyzing both the numerical and the categorical columns </a:t>
            </a:r>
            <a:r>
              <a:rPr kumimoji="0" lang="en-US" altLang="en-US" sz="20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separately.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2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6113E8E-7E5E-4862-ABD1-22F74287A213}"/>
              </a:ext>
            </a:extLst>
          </p:cNvPr>
          <p:cNvSpPr>
            <a:spLocks noChangeArrowheads="1"/>
          </p:cNvSpPr>
          <p:nvPr/>
        </p:nvSpPr>
        <p:spPr bwMode="auto">
          <a:xfrm>
            <a:off x="1961322" y="1150400"/>
            <a:ext cx="7832036" cy="50475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sns.countplot(df['1Gender of respondent'])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Here Data is not normally </a:t>
            </a:r>
            <a:r>
              <a:rPr kumimoji="0" lang="en-US" altLang="en-US" sz="2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distributed.</a:t>
            </a:r>
            <a:r>
              <a:rPr kumimoji="0" lang="en-US" altLang="en-US" sz="157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2" name="Picture 2">
            <a:extLst>
              <a:ext uri="{FF2B5EF4-FFF2-40B4-BE49-F238E27FC236}">
                <a16:creationId xmlns="" xmlns:a16="http://schemas.microsoft.com/office/drawing/2014/main" id="{88DDF005-7C1E-4AF0-A8BD-A5279667D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4929" y="2324790"/>
            <a:ext cx="370522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94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9A3A66A-30A5-4E27-9374-B18BF909EBFE}"/>
              </a:ext>
            </a:extLst>
          </p:cNvPr>
          <p:cNvSpPr txBox="1"/>
          <p:nvPr/>
        </p:nvSpPr>
        <p:spPr>
          <a:xfrm>
            <a:off x="749508" y="1214203"/>
            <a:ext cx="10493115" cy="2811026"/>
          </a:xfrm>
          <a:prstGeom prst="rect">
            <a:avLst/>
          </a:prstGeom>
          <a:noFill/>
        </p:spPr>
        <p:txBody>
          <a:bodyPr wrap="square">
            <a:spAutoFit/>
          </a:bodyPr>
          <a:lstStyle/>
          <a:p>
            <a:pPr marL="342900" indent="-342900" algn="just">
              <a:lnSpc>
                <a:spcPct val="150000"/>
              </a:lnSpc>
              <a:spcBef>
                <a:spcPts val="2400"/>
              </a:spcBef>
              <a:spcAft>
                <a:spcPts val="800"/>
              </a:spcAft>
              <a:buFont typeface="Wingdings" pitchFamily="2" charset="2"/>
              <a:buChar char="Ø"/>
            </a:pPr>
            <a:r>
              <a:rPr lang="en-IN" sz="20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Are employees leaving because they are poorly paid. Employees are paid an hourly rate of $30 to $100, and attrition seems to happen at every level regardless of employee hourly rate. This can be confirmed later at feature importance.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Bef>
                <a:spcPts val="2400"/>
              </a:spcBef>
              <a:spcAft>
                <a:spcPts val="800"/>
              </a:spcAft>
              <a:buFont typeface="Wingdings" pitchFamily="2" charset="2"/>
              <a:buChar char="Ø"/>
            </a:pPr>
            <a:r>
              <a:rPr lang="en-IN" sz="20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Education Field seems to be one of the key factors to attrition, as a larger proportion of education field employees has departed.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001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E517821-E4D6-4E4D-99B3-FAB1EA50C448}"/>
              </a:ext>
            </a:extLst>
          </p:cNvPr>
          <p:cNvSpPr>
            <a:spLocks noChangeArrowheads="1"/>
          </p:cNvSpPr>
          <p:nvPr/>
        </p:nvSpPr>
        <p:spPr bwMode="auto">
          <a:xfrm>
            <a:off x="-1480429" y="7124219"/>
            <a:ext cx="17813062" cy="423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37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r>
            <a:br>
              <a:rPr kumimoji="0" lang="en-US" altLang="en-US" sz="1000" b="0" i="0" u="none" strike="noStrike" cap="none" normalizeH="0" baseline="0" dirty="0">
                <a:ln>
                  <a:noFill/>
                </a:ln>
                <a:solidFill>
                  <a:srgbClr val="000000"/>
                </a:solidFill>
                <a:effectLst/>
                <a:latin typeface="Helvetica Neu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6" name="Picture 2">
            <a:extLst>
              <a:ext uri="{FF2B5EF4-FFF2-40B4-BE49-F238E27FC236}">
                <a16:creationId xmlns="" xmlns:a16="http://schemas.microsoft.com/office/drawing/2014/main" id="{33469640-F88D-4EA9-A085-4260FE6D2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759" y="1301859"/>
            <a:ext cx="6199322" cy="35589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 xmlns:a16="http://schemas.microsoft.com/office/drawing/2014/main" id="{0DCA5C5C-4FCB-4E79-B8EF-5E727C91D3CA}"/>
              </a:ext>
            </a:extLst>
          </p:cNvPr>
          <p:cNvSpPr>
            <a:spLocks noChangeArrowheads="1"/>
          </p:cNvSpPr>
          <p:nvPr/>
        </p:nvSpPr>
        <p:spPr bwMode="auto">
          <a:xfrm>
            <a:off x="1002763" y="5107537"/>
            <a:ext cx="10149919" cy="9141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The correlation matrix does not indicate any high degree of correlation with </a:t>
            </a:r>
            <a:r>
              <a:rPr kumimoji="0" lang="en-US" altLang="en-US" sz="2000" b="1"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kumimoji="0" lang="en-US" altLang="en-US" sz="2000" b="1" i="0" u="none" strike="noStrike" cap="none" normalizeH="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1"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dependent </a:t>
            </a:r>
            <a:r>
              <a:rPr kumimoji="0" lang="en-US" altLang="en-US" sz="2000" b="1"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variable. However, it does provide us with a holistic view off all the factors</a:t>
            </a:r>
            <a:r>
              <a:rPr kumimoji="0" lang="en-US" altLang="en-US" sz="1200" b="1"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100" b="1" i="0" u="none" strike="noStrike" cap="none" normalizeH="0" baseline="0" dirty="0">
                <a:ln>
                  <a:noFill/>
                </a:ln>
                <a:solidFill>
                  <a:schemeClr val="tx1"/>
                </a:solidFill>
                <a:effectLst/>
              </a:rPr>
              <a:t> </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 xmlns:a16="http://schemas.microsoft.com/office/drawing/2014/main" id="{CD6E2696-A6BE-40CC-9B61-BE2F184AA500}"/>
              </a:ext>
            </a:extLst>
          </p:cNvPr>
          <p:cNvSpPr txBox="1"/>
          <p:nvPr/>
        </p:nvSpPr>
        <p:spPr>
          <a:xfrm>
            <a:off x="1347537" y="641684"/>
            <a:ext cx="8582526" cy="400110"/>
          </a:xfrm>
          <a:prstGeom prst="rect">
            <a:avLst/>
          </a:prstGeom>
          <a:noFill/>
        </p:spPr>
        <p:txBody>
          <a:bodyPr wrap="square" rtlCol="0">
            <a:spAutoFit/>
          </a:bodyPr>
          <a:lstStyle/>
          <a:p>
            <a:r>
              <a:rPr lang="en-IN" sz="2000">
                <a:latin typeface="Times New Roman" panose="02020603050405020304" pitchFamily="18" charset="0"/>
                <a:cs typeface="Times New Roman" panose="02020603050405020304" pitchFamily="18" charset="0"/>
              </a:rPr>
              <a:t>sns.heatmap(dfcor)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69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717638D-02FB-4BA0-A0BF-69C549E6A001}"/>
              </a:ext>
            </a:extLst>
          </p:cNvPr>
          <p:cNvSpPr>
            <a:spLocks noChangeArrowheads="1"/>
          </p:cNvSpPr>
          <p:nvPr/>
        </p:nvSpPr>
        <p:spPr bwMode="auto">
          <a:xfrm>
            <a:off x="3363132" y="2030752"/>
            <a:ext cx="13497122" cy="34009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&lt;seaborn.axisgrid.FacetGrid at 0x15ebcb40c70&gt;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Helvetica Neue"/>
              </a:rPr>
              <a:t>  </a:t>
            </a:r>
            <a:r>
              <a:rPr kumimoji="0" lang="en-US" altLang="en-US" sz="21100" b="0" i="0" u="none" strike="noStrike" cap="none" normalizeH="0" baseline="0">
                <a:ln>
                  <a:noFill/>
                </a:ln>
                <a:solidFill>
                  <a:srgbClr val="000000"/>
                </a:solidFill>
                <a:effectLst/>
                <a:latin typeface="Helvetica Neue"/>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171" name="Picture 3">
            <a:extLst>
              <a:ext uri="{FF2B5EF4-FFF2-40B4-BE49-F238E27FC236}">
                <a16:creationId xmlns="" xmlns:a16="http://schemas.microsoft.com/office/drawing/2014/main" id="{DAD9DB93-5D6E-407B-B3A8-63766223F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982" y="1162373"/>
            <a:ext cx="3954235" cy="41611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67D98E64-89B0-4600-AC41-A068B862DC85}"/>
              </a:ext>
            </a:extLst>
          </p:cNvPr>
          <p:cNvSpPr txBox="1"/>
          <p:nvPr/>
        </p:nvSpPr>
        <p:spPr>
          <a:xfrm>
            <a:off x="1139253" y="5636302"/>
            <a:ext cx="9338872" cy="400110"/>
          </a:xfrm>
          <a:prstGeom prst="rect">
            <a:avLst/>
          </a:prstGeom>
          <a:noFill/>
        </p:spPr>
        <p:txBody>
          <a:bodyPr wrap="square" rtlCol="0">
            <a:spAutoFit/>
          </a:bodyPr>
          <a:lstStyle/>
          <a:p>
            <a:pPr algn="just"/>
            <a:r>
              <a:rPr lang="en-US" sz="2000" b="1" i="0" dirty="0">
                <a:solidFill>
                  <a:srgbClr val="000000"/>
                </a:solidFill>
                <a:effectLst/>
                <a:latin typeface="Times New Roman" panose="02020603050405020304" pitchFamily="18" charset="0"/>
                <a:cs typeface="Times New Roman" panose="02020603050405020304" pitchFamily="18" charset="0"/>
              </a:rPr>
              <a:t>Here data is not normally distributed in all columns because </a:t>
            </a:r>
            <a:r>
              <a:rPr lang="en-US" sz="2000" b="1" i="0" dirty="0" smtClean="0">
                <a:solidFill>
                  <a:srgbClr val="000000"/>
                </a:solidFill>
                <a:effectLst/>
                <a:latin typeface="Times New Roman" panose="02020603050405020304" pitchFamily="18" charset="0"/>
                <a:cs typeface="Times New Roman" panose="02020603050405020304" pitchFamily="18" charset="0"/>
              </a:rPr>
              <a:t>of </a:t>
            </a:r>
            <a:r>
              <a:rPr lang="en-US" sz="2000" b="1" i="0" dirty="0">
                <a:solidFill>
                  <a:srgbClr val="000000"/>
                </a:solidFill>
                <a:effectLst/>
                <a:latin typeface="Times New Roman" panose="02020603050405020304" pitchFamily="18" charset="0"/>
                <a:cs typeface="Times New Roman" panose="02020603050405020304" pitchFamily="18" charset="0"/>
              </a:rPr>
              <a:t>viscous </a:t>
            </a:r>
            <a:r>
              <a:rPr lang="en-US" sz="2000" b="1" i="0" dirty="0" smtClean="0">
                <a:solidFill>
                  <a:srgbClr val="000000"/>
                </a:solidFill>
                <a:effectLst/>
                <a:latin typeface="Times New Roman" panose="02020603050405020304" pitchFamily="18" charset="0"/>
                <a:cs typeface="Times New Roman" panose="02020603050405020304" pitchFamily="18" charset="0"/>
              </a:rPr>
              <a:t>problem.</a:t>
            </a:r>
            <a:endParaRPr lang="en-IN"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D96C3167-C4A3-4918-902F-B116C8DA4B69}"/>
              </a:ext>
            </a:extLst>
          </p:cNvPr>
          <p:cNvSpPr txBox="1"/>
          <p:nvPr/>
        </p:nvSpPr>
        <p:spPr>
          <a:xfrm>
            <a:off x="495946" y="449451"/>
            <a:ext cx="9267986"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sns.displot(df['18 The content on the website must be easy to read and understand'])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927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B7B1C64-5C22-488A-9FC8-25FFEACCE2A8}"/>
              </a:ext>
            </a:extLst>
          </p:cNvPr>
          <p:cNvSpPr>
            <a:spLocks noChangeArrowheads="1"/>
          </p:cNvSpPr>
          <p:nvPr/>
        </p:nvSpPr>
        <p:spPr bwMode="auto">
          <a:xfrm>
            <a:off x="2882685" y="3843581"/>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&lt;matplotlib.collections.PathCollection at 0x15ebdf1f6d0&gt;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Helvetica Neue"/>
              </a:rPr>
              <a:t>  </a:t>
            </a:r>
            <a:r>
              <a:rPr kumimoji="0" lang="en-US" altLang="en-US" sz="14800" b="0" i="0" u="none" strike="noStrike" cap="none" normalizeH="0" baseline="0">
                <a:ln>
                  <a:noFill/>
                </a:ln>
                <a:solidFill>
                  <a:srgbClr val="000000"/>
                </a:solidFill>
                <a:effectLst/>
                <a:latin typeface="Helvetica Neue"/>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194" name="Picture 2">
            <a:extLst>
              <a:ext uri="{FF2B5EF4-FFF2-40B4-BE49-F238E27FC236}">
                <a16:creationId xmlns="" xmlns:a16="http://schemas.microsoft.com/office/drawing/2014/main" id="{079B8B18-F336-4E21-B950-871B62C5C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535" y="1642822"/>
            <a:ext cx="4438650" cy="35120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26C741E0-C199-47BE-82B2-51F1356B8EEB}"/>
              </a:ext>
            </a:extLst>
          </p:cNvPr>
          <p:cNvSpPr txBox="1"/>
          <p:nvPr/>
        </p:nvSpPr>
        <p:spPr>
          <a:xfrm>
            <a:off x="1224366" y="464949"/>
            <a:ext cx="8059119"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plt.scatter(df['47 Getting value for money spent'],df['41 Monetary savings'])</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46168E97-C127-45D5-A281-435B44A87223}"/>
              </a:ext>
            </a:extLst>
          </p:cNvPr>
          <p:cNvSpPr txBox="1"/>
          <p:nvPr/>
        </p:nvSpPr>
        <p:spPr>
          <a:xfrm>
            <a:off x="1689061" y="5602048"/>
            <a:ext cx="8059119" cy="400110"/>
          </a:xfrm>
          <a:prstGeom prst="rect">
            <a:avLst/>
          </a:prstGeom>
          <a:noFill/>
        </p:spPr>
        <p:txBody>
          <a:bodyPr wrap="square" rtlCol="0">
            <a:spAutoFit/>
          </a:bodyPr>
          <a:lstStyle/>
          <a:p>
            <a:pPr algn="just"/>
            <a:r>
              <a:rPr lang="en-IN" sz="2000" b="1" dirty="0">
                <a:solidFill>
                  <a:srgbClr val="000000"/>
                </a:solidFill>
                <a:latin typeface="Times New Roman" pitchFamily="18" charset="0"/>
                <a:cs typeface="Times New Roman" pitchFamily="18" charset="0"/>
              </a:rPr>
              <a:t>S</a:t>
            </a:r>
            <a:r>
              <a:rPr lang="en-IN" sz="2000" b="1" i="0" dirty="0" smtClean="0">
                <a:solidFill>
                  <a:srgbClr val="000000"/>
                </a:solidFill>
                <a:effectLst/>
                <a:latin typeface="Times New Roman" pitchFamily="18" charset="0"/>
                <a:cs typeface="Times New Roman" pitchFamily="18" charset="0"/>
              </a:rPr>
              <a:t>cattering </a:t>
            </a:r>
            <a:r>
              <a:rPr lang="en-IN" sz="2000" b="1" i="0" dirty="0">
                <a:solidFill>
                  <a:srgbClr val="000000"/>
                </a:solidFill>
                <a:effectLst/>
                <a:latin typeface="Times New Roman" pitchFamily="18" charset="0"/>
                <a:cs typeface="Times New Roman" pitchFamily="18" charset="0"/>
              </a:rPr>
              <a:t>the plots of the above </a:t>
            </a:r>
            <a:r>
              <a:rPr lang="en-IN" sz="2000" b="1" i="0" dirty="0" smtClean="0">
                <a:solidFill>
                  <a:srgbClr val="000000"/>
                </a:solidFill>
                <a:effectLst/>
                <a:latin typeface="Times New Roman" pitchFamily="18" charset="0"/>
                <a:cs typeface="Times New Roman" pitchFamily="18" charset="0"/>
              </a:rPr>
              <a:t>code.</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4291616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928</Words>
  <Application>Microsoft Office PowerPoint</Application>
  <PresentationFormat>Custom</PresentationFormat>
  <Paragraphs>72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CUSTOMER RETENTION CASE STUDY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RETENSTION CASE STUDY PROJECT</dc:title>
  <dc:creator>Sucharitha Gowda</dc:creator>
  <cp:lastModifiedBy>Admin</cp:lastModifiedBy>
  <cp:revision>29</cp:revision>
  <dcterms:created xsi:type="dcterms:W3CDTF">2021-07-22T15:10:28Z</dcterms:created>
  <dcterms:modified xsi:type="dcterms:W3CDTF">2022-04-11T19:04:24Z</dcterms:modified>
</cp:coreProperties>
</file>