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6" r:id="rId11"/>
    <p:sldId id="267" r:id="rId12"/>
    <p:sldId id="268" r:id="rId13"/>
    <p:sldId id="269" r:id="rId14"/>
    <p:sldId id="270"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008D-5615-48E2-987F-2CA9B526B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97544D-8550-4D17-AAC4-897CF811A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AEBDB-7B0B-4F4C-A786-C24447751043}"/>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5" name="Footer Placeholder 4">
            <a:extLst>
              <a:ext uri="{FF2B5EF4-FFF2-40B4-BE49-F238E27FC236}">
                <a16:creationId xmlns:a16="http://schemas.microsoft.com/office/drawing/2014/main" id="{E29AE47C-CF1D-4AC9-81F2-521F540C7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BEC4A-93B1-494D-9732-8338BB03AA06}"/>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362927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CE2E-002B-4F57-B63D-8E5E219AA5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CF86DF-B194-417A-BC31-E7EE7A97A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6390C-2CE6-45F1-A48D-B9769D665F97}"/>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5" name="Footer Placeholder 4">
            <a:extLst>
              <a:ext uri="{FF2B5EF4-FFF2-40B4-BE49-F238E27FC236}">
                <a16:creationId xmlns:a16="http://schemas.microsoft.com/office/drawing/2014/main" id="{40F05BE1-9ACB-45DB-86B9-B75D4DD35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1F2A8-D4B3-450F-A5C6-28ACF2831BE8}"/>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24452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C84D1-5DBC-4774-94BA-25B3E327C1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5CC3C3-3C8D-46DF-9661-45B25FD4DF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5F84E-C251-47BF-8197-69A89BDA69BF}"/>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5" name="Footer Placeholder 4">
            <a:extLst>
              <a:ext uri="{FF2B5EF4-FFF2-40B4-BE49-F238E27FC236}">
                <a16:creationId xmlns:a16="http://schemas.microsoft.com/office/drawing/2014/main" id="{BBB7FBFE-7E5F-425A-98DD-4BBC5335D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CBDC5-4A12-4C1B-BCEB-F2EDE8DA6CCF}"/>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348800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6273-1A60-41EC-800E-A3695110F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CC369-3DAD-48AD-A161-4D19B9176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43BE4-CC52-43B8-8A65-93E98A41FC2B}"/>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5" name="Footer Placeholder 4">
            <a:extLst>
              <a:ext uri="{FF2B5EF4-FFF2-40B4-BE49-F238E27FC236}">
                <a16:creationId xmlns:a16="http://schemas.microsoft.com/office/drawing/2014/main" id="{5C04E187-976C-447C-B49A-E23899D44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9D078-4328-4B0F-A956-E24CCFC80D20}"/>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278609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13E9-4AFE-488D-80F5-FCBC09DFC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B8940D-B839-4373-B26C-3B5E8EB4F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DC0FAA-0291-47B4-9A54-EB4EDCD62128}"/>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5" name="Footer Placeholder 4">
            <a:extLst>
              <a:ext uri="{FF2B5EF4-FFF2-40B4-BE49-F238E27FC236}">
                <a16:creationId xmlns:a16="http://schemas.microsoft.com/office/drawing/2014/main" id="{B1D8ECE2-59AC-4F8E-B763-BFD7067A1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C7743-B8AF-4B6B-964F-D6B5B792A2C9}"/>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109186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8FD7-DCC7-4F07-BCEA-89BCE3BDA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AC26F-C95C-4CB6-A6E7-7E29E1119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0D63DF-B2AF-47EE-B0D2-BE6FA4A66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55468-A95C-4DF5-B419-615E3856A2CA}"/>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6" name="Footer Placeholder 5">
            <a:extLst>
              <a:ext uri="{FF2B5EF4-FFF2-40B4-BE49-F238E27FC236}">
                <a16:creationId xmlns:a16="http://schemas.microsoft.com/office/drawing/2014/main" id="{EF725D4A-8497-47DC-87AE-AFD3131D3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648F9-8332-432B-9DA6-BD7E36C3B9F2}"/>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142409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947E-A855-47D4-8F1D-553411BD3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8145AD-5806-4412-8C7A-38EF266F8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D451F-B445-4AB5-ADC4-617ED3F2D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011AB-CEE9-466D-886B-9E3CCE066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2D41C-94FF-4175-BC50-6C496F1F4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762B51-0BFE-4CAA-A137-D3300D621077}"/>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8" name="Footer Placeholder 7">
            <a:extLst>
              <a:ext uri="{FF2B5EF4-FFF2-40B4-BE49-F238E27FC236}">
                <a16:creationId xmlns:a16="http://schemas.microsoft.com/office/drawing/2014/main" id="{77E48DED-4FD1-446C-9857-EF125090EB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9B0C89-5674-4960-8328-68F379ACCC17}"/>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31767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2CC6-AF14-484A-9400-24420EC837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BA217-954A-4BB1-8ACC-99EB0932FA24}"/>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4" name="Footer Placeholder 3">
            <a:extLst>
              <a:ext uri="{FF2B5EF4-FFF2-40B4-BE49-F238E27FC236}">
                <a16:creationId xmlns:a16="http://schemas.microsoft.com/office/drawing/2014/main" id="{FB1AFB3B-2458-43A3-9980-561642BAB4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EEABFB-72C1-4EE2-8F08-15AF5D63E365}"/>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14562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594F5-6884-41EE-8E33-57AE7006C3DE}"/>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3" name="Footer Placeholder 2">
            <a:extLst>
              <a:ext uri="{FF2B5EF4-FFF2-40B4-BE49-F238E27FC236}">
                <a16:creationId xmlns:a16="http://schemas.microsoft.com/office/drawing/2014/main" id="{114006C5-03D6-4928-BF18-E0A3A660D9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1EBD42-A31B-4134-B5D4-506E8E7448FC}"/>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55982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5C3E-AABA-4D64-81E0-071EEA157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0AAE79-7FCD-496F-BFC2-E3431B941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052AA6-3CA3-4B0F-99D0-DCB0073BB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F6EFE-3F6C-42BA-B43A-8BD1487A35C7}"/>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6" name="Footer Placeholder 5">
            <a:extLst>
              <a:ext uri="{FF2B5EF4-FFF2-40B4-BE49-F238E27FC236}">
                <a16:creationId xmlns:a16="http://schemas.microsoft.com/office/drawing/2014/main" id="{CE699BDF-0D85-4A30-B1E4-6C1851E79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15A15-3F86-493A-9DA0-E01104DB0492}"/>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301116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F621-B5C3-47EB-86EE-5055D7D34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E6E809-03BA-429A-9FBD-5EFF53E02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8BB446-1EF6-4C87-87BB-7E566499A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B935F-BC4C-4DD4-B6E2-2E70646DC92D}"/>
              </a:ext>
            </a:extLst>
          </p:cNvPr>
          <p:cNvSpPr>
            <a:spLocks noGrp="1"/>
          </p:cNvSpPr>
          <p:nvPr>
            <p:ph type="dt" sz="half" idx="10"/>
          </p:nvPr>
        </p:nvSpPr>
        <p:spPr/>
        <p:txBody>
          <a:bodyPr/>
          <a:lstStyle/>
          <a:p>
            <a:fld id="{57C91BC8-45DC-463C-8F9D-40B65F62A79F}" type="datetimeFigureOut">
              <a:rPr lang="en-US" smtClean="0"/>
              <a:t>12/9/2019</a:t>
            </a:fld>
            <a:endParaRPr lang="en-US"/>
          </a:p>
        </p:txBody>
      </p:sp>
      <p:sp>
        <p:nvSpPr>
          <p:cNvPr id="6" name="Footer Placeholder 5">
            <a:extLst>
              <a:ext uri="{FF2B5EF4-FFF2-40B4-BE49-F238E27FC236}">
                <a16:creationId xmlns:a16="http://schemas.microsoft.com/office/drawing/2014/main" id="{AC000620-D1A6-40FE-9FBB-3A473A20C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3B1A8-7B01-4837-965D-BEDB22D176CA}"/>
              </a:ext>
            </a:extLst>
          </p:cNvPr>
          <p:cNvSpPr>
            <a:spLocks noGrp="1"/>
          </p:cNvSpPr>
          <p:nvPr>
            <p:ph type="sldNum" sz="quarter" idx="12"/>
          </p:nvPr>
        </p:nvSpPr>
        <p:spPr/>
        <p:txBody>
          <a:bodyPr/>
          <a:lstStyle/>
          <a:p>
            <a:fld id="{854B9147-46BC-4426-88CA-39A755788EDE}" type="slidenum">
              <a:rPr lang="en-US" smtClean="0"/>
              <a:t>‹#›</a:t>
            </a:fld>
            <a:endParaRPr lang="en-US"/>
          </a:p>
        </p:txBody>
      </p:sp>
    </p:spTree>
    <p:extLst>
      <p:ext uri="{BB962C8B-B14F-4D97-AF65-F5344CB8AC3E}">
        <p14:creationId xmlns:p14="http://schemas.microsoft.com/office/powerpoint/2010/main" val="376679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EBD910-EE24-4355-BC5A-E3DFB1532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BA47E6-EAEB-4BDA-A0BE-36AEEAD182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03B97-49A6-49A1-B922-EC389F61C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91BC8-45DC-463C-8F9D-40B65F62A79F}" type="datetimeFigureOut">
              <a:rPr lang="en-US" smtClean="0"/>
              <a:t>12/9/2019</a:t>
            </a:fld>
            <a:endParaRPr lang="en-US"/>
          </a:p>
        </p:txBody>
      </p:sp>
      <p:sp>
        <p:nvSpPr>
          <p:cNvPr id="5" name="Footer Placeholder 4">
            <a:extLst>
              <a:ext uri="{FF2B5EF4-FFF2-40B4-BE49-F238E27FC236}">
                <a16:creationId xmlns:a16="http://schemas.microsoft.com/office/drawing/2014/main" id="{0F2E7899-633E-411C-B05F-22F320955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24C99B-1A04-4454-8206-9181A4EBD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147-46BC-4426-88CA-39A755788EDE}" type="slidenum">
              <a:rPr lang="en-US" smtClean="0"/>
              <a:t>‹#›</a:t>
            </a:fld>
            <a:endParaRPr lang="en-US"/>
          </a:p>
        </p:txBody>
      </p:sp>
    </p:spTree>
    <p:extLst>
      <p:ext uri="{BB962C8B-B14F-4D97-AF65-F5344CB8AC3E}">
        <p14:creationId xmlns:p14="http://schemas.microsoft.com/office/powerpoint/2010/main" val="420626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8D776C-95EB-48DD-BE3C-1D1745963C94}"/>
              </a:ext>
            </a:extLst>
          </p:cNvPr>
          <p:cNvPicPr>
            <a:picLocks noChangeAspect="1"/>
          </p:cNvPicPr>
          <p:nvPr/>
        </p:nvPicPr>
        <p:blipFill rotWithShape="1">
          <a:blip r:embed="rId2">
            <a:extLst>
              <a:ext uri="{28A0092B-C50C-407E-A947-70E740481C1C}">
                <a14:useLocalDpi xmlns:a14="http://schemas.microsoft.com/office/drawing/2010/main" val="0"/>
              </a:ext>
            </a:extLst>
          </a:blip>
          <a:srcRect t="14863" r="-1" b="16065"/>
          <a:stretch/>
        </p:blipFill>
        <p:spPr>
          <a:xfrm>
            <a:off x="838200" y="-3810"/>
            <a:ext cx="9928860" cy="6858001"/>
          </a:xfrm>
          <a:prstGeom prst="rect">
            <a:avLst/>
          </a:prstGeom>
        </p:spPr>
      </p:pic>
      <p:pic>
        <p:nvPicPr>
          <p:cNvPr id="10" name="Picture 9">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690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3D6CA9-DD3A-4520-B15E-65162B46E1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38" b="11239"/>
          <a:stretch/>
        </p:blipFill>
        <p:spPr>
          <a:xfrm>
            <a:off x="20" y="-1"/>
            <a:ext cx="12191980" cy="4394997"/>
          </a:xfrm>
          <a:prstGeom prst="rect">
            <a:avLst/>
          </a:prstGeom>
        </p:spPr>
      </p:pic>
      <p:sp>
        <p:nvSpPr>
          <p:cNvPr id="36" name="Freeform: Shape 35">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CDA3E1-8DDC-4578-9F4D-C1944292A7C2}"/>
              </a:ext>
            </a:extLst>
          </p:cNvPr>
          <p:cNvSpPr>
            <a:spLocks noGrp="1"/>
          </p:cNvSpPr>
          <p:nvPr>
            <p:ph type="title"/>
          </p:nvPr>
        </p:nvSpPr>
        <p:spPr>
          <a:xfrm>
            <a:off x="841248" y="4858247"/>
            <a:ext cx="6982834" cy="1026435"/>
          </a:xfrm>
        </p:spPr>
        <p:txBody>
          <a:bodyPr vert="horz" lIns="91440" tIns="45720" rIns="91440" bIns="45720" rtlCol="0" anchor="b">
            <a:normAutofit/>
          </a:bodyPr>
          <a:lstStyle/>
          <a:p>
            <a:r>
              <a:rPr lang="en-US" sz="4800">
                <a:solidFill>
                  <a:srgbClr val="FFFFFF"/>
                </a:solidFill>
              </a:rPr>
              <a:t>Screenshots</a:t>
            </a:r>
          </a:p>
        </p:txBody>
      </p:sp>
    </p:spTree>
    <p:extLst>
      <p:ext uri="{BB962C8B-B14F-4D97-AF65-F5344CB8AC3E}">
        <p14:creationId xmlns:p14="http://schemas.microsoft.com/office/powerpoint/2010/main" val="416723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31657A-1199-4B34-B3A0-E12444111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8"/>
            <a:ext cx="10713676" cy="6163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5342"/>
            <a:ext cx="12192000" cy="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D4B38500-3145-4E66-837D-1CA9653159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456" b="1"/>
          <a:stretch/>
        </p:blipFill>
        <p:spPr>
          <a:xfrm>
            <a:off x="0" y="1749859"/>
            <a:ext cx="12192000" cy="3964397"/>
          </a:xfrm>
          <a:prstGeom prst="rect">
            <a:avLst/>
          </a:prstGeom>
        </p:spPr>
      </p:pic>
      <p:sp>
        <p:nvSpPr>
          <p:cNvPr id="14" name="Rectangle 13">
            <a:extLst>
              <a:ext uri="{FF2B5EF4-FFF2-40B4-BE49-F238E27FC236}">
                <a16:creationId xmlns:a16="http://schemas.microsoft.com/office/drawing/2014/main" id="{D71365B5-F8D1-429B-9142-288387596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38167"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37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10F3E6-5790-408D-B7FE-FC2AFB52D2C2}"/>
              </a:ext>
            </a:extLst>
          </p:cNvPr>
          <p:cNvPicPr>
            <a:picLocks noChangeAspect="1"/>
          </p:cNvPicPr>
          <p:nvPr/>
        </p:nvPicPr>
        <p:blipFill rotWithShape="1">
          <a:blip r:embed="rId2">
            <a:extLst>
              <a:ext uri="{28A0092B-C50C-407E-A947-70E740481C1C}">
                <a14:useLocalDpi xmlns:a14="http://schemas.microsoft.com/office/drawing/2010/main" val="0"/>
              </a:ext>
            </a:extLst>
          </a:blip>
          <a:srcRect l="4845" r="4848" b="2"/>
          <a:stretch/>
        </p:blipFill>
        <p:spPr>
          <a:xfrm>
            <a:off x="2616102" y="0"/>
            <a:ext cx="7552944" cy="6857990"/>
          </a:xfrm>
          <a:prstGeom prst="rect">
            <a:avLst/>
          </a:prstGeom>
          <a:effectLst/>
        </p:spPr>
      </p:pic>
    </p:spTree>
    <p:extLst>
      <p:ext uri="{BB962C8B-B14F-4D97-AF65-F5344CB8AC3E}">
        <p14:creationId xmlns:p14="http://schemas.microsoft.com/office/powerpoint/2010/main" val="124438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8AB1BB-517C-4041-BF9E-3F8D8DCD1EE1}"/>
              </a:ext>
            </a:extLst>
          </p:cNvPr>
          <p:cNvPicPr>
            <a:picLocks noChangeAspect="1"/>
          </p:cNvPicPr>
          <p:nvPr/>
        </p:nvPicPr>
        <p:blipFill rotWithShape="1">
          <a:blip r:embed="rId2">
            <a:extLst>
              <a:ext uri="{28A0092B-C50C-407E-A947-70E740481C1C}">
                <a14:useLocalDpi xmlns:a14="http://schemas.microsoft.com/office/drawing/2010/main" val="0"/>
              </a:ext>
            </a:extLst>
          </a:blip>
          <a:srcRect r="1" b="3981"/>
          <a:stretch/>
        </p:blipFill>
        <p:spPr>
          <a:xfrm>
            <a:off x="643467" y="1727457"/>
            <a:ext cx="10905066" cy="3403085"/>
          </a:xfrm>
          <a:prstGeom prst="rect">
            <a:avLst/>
          </a:prstGeom>
        </p:spPr>
      </p:pic>
    </p:spTree>
    <p:extLst>
      <p:ext uri="{BB962C8B-B14F-4D97-AF65-F5344CB8AC3E}">
        <p14:creationId xmlns:p14="http://schemas.microsoft.com/office/powerpoint/2010/main" val="26063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9DC070-EDD3-44EB-AB1D-4B2E3BF99D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61"/>
          <a:stretch/>
        </p:blipFill>
        <p:spPr>
          <a:xfrm>
            <a:off x="20" y="10"/>
            <a:ext cx="12191980" cy="6857990"/>
          </a:xfrm>
          <a:prstGeom prst="rect">
            <a:avLst/>
          </a:prstGeom>
        </p:spPr>
      </p:pic>
    </p:spTree>
    <p:extLst>
      <p:ext uri="{BB962C8B-B14F-4D97-AF65-F5344CB8AC3E}">
        <p14:creationId xmlns:p14="http://schemas.microsoft.com/office/powerpoint/2010/main" val="250615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E9F4C744-BDD4-45DD-ACA1-A0C66FC6B4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24" b="1"/>
          <a:stretch/>
        </p:blipFill>
        <p:spPr>
          <a:xfrm>
            <a:off x="796130" y="632129"/>
            <a:ext cx="10691603" cy="5330771"/>
          </a:xfrm>
          <a:prstGeom prst="rect">
            <a:avLst/>
          </a:prstGeom>
        </p:spPr>
      </p:pic>
      <p:sp>
        <p:nvSpPr>
          <p:cNvPr id="14" name="Rectangle 13">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80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2415FF-FE4A-4867-B790-CC314AF74448}"/>
              </a:ext>
            </a:extLst>
          </p:cNvPr>
          <p:cNvPicPr>
            <a:picLocks noChangeAspect="1"/>
          </p:cNvPicPr>
          <p:nvPr/>
        </p:nvPicPr>
        <p:blipFill rotWithShape="1">
          <a:blip r:embed="rId2">
            <a:extLst>
              <a:ext uri="{28A0092B-C50C-407E-A947-70E740481C1C}">
                <a14:useLocalDpi xmlns:a14="http://schemas.microsoft.com/office/drawing/2010/main" val="0"/>
              </a:ext>
            </a:extLst>
          </a:blip>
          <a:srcRect t="9932" b="21342"/>
          <a:stretch/>
        </p:blipFill>
        <p:spPr>
          <a:xfrm>
            <a:off x="838200" y="-3810"/>
            <a:ext cx="9928860" cy="6858001"/>
          </a:xfrm>
          <a:prstGeom prst="rect">
            <a:avLst/>
          </a:prstGeom>
        </p:spPr>
      </p:pic>
      <p:pic>
        <p:nvPicPr>
          <p:cNvPr id="23" name="Picture 22">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105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5D37-E669-4B3C-98F2-5A2CCCDE4A55}"/>
              </a:ext>
            </a:extLst>
          </p:cNvPr>
          <p:cNvSpPr>
            <a:spLocks noGrp="1"/>
          </p:cNvSpPr>
          <p:nvPr>
            <p:ph type="title"/>
          </p:nvPr>
        </p:nvSpPr>
        <p:spPr>
          <a:xfrm>
            <a:off x="1136429" y="383307"/>
            <a:ext cx="7474172" cy="1325563"/>
          </a:xfrm>
        </p:spPr>
        <p:txBody>
          <a:bodyPr>
            <a:normAutofit/>
          </a:bodyPr>
          <a:lstStyle/>
          <a:p>
            <a:r>
              <a:rPr lang="en-US" dirty="0">
                <a:latin typeface="Blackadder ITC" panose="04020505051007020D02" pitchFamily="82" charset="0"/>
              </a:rPr>
              <a:t>Problem Statement</a:t>
            </a:r>
          </a:p>
        </p:txBody>
      </p:sp>
      <p:sp>
        <p:nvSpPr>
          <p:cNvPr id="9" name="Content Placeholder 8">
            <a:extLst>
              <a:ext uri="{FF2B5EF4-FFF2-40B4-BE49-F238E27FC236}">
                <a16:creationId xmlns:a16="http://schemas.microsoft.com/office/drawing/2014/main" id="{7E38FB3F-C678-49D0-A230-7764FF81055D}"/>
              </a:ext>
            </a:extLst>
          </p:cNvPr>
          <p:cNvSpPr>
            <a:spLocks noGrp="1"/>
          </p:cNvSpPr>
          <p:nvPr>
            <p:ph idx="1"/>
          </p:nvPr>
        </p:nvSpPr>
        <p:spPr>
          <a:xfrm>
            <a:off x="1142692" y="1415441"/>
            <a:ext cx="7280384" cy="4728575"/>
          </a:xfrm>
        </p:spPr>
        <p:txBody>
          <a:bodyPr anchor="ctr">
            <a:normAutofit fontScale="40000" lnSpcReduction="20000"/>
          </a:bodyPr>
          <a:lstStyle/>
          <a:p>
            <a:pPr lvl="0">
              <a:buFont typeface="Wingdings" panose="05000000000000000000" pitchFamily="2" charset="2"/>
              <a:buChar char="Ø"/>
            </a:pPr>
            <a:r>
              <a:rPr lang="en-US" sz="4000" i="1" dirty="0"/>
              <a:t>Agriculture is one of the significant monetary divisions in any nation. </a:t>
            </a:r>
          </a:p>
          <a:p>
            <a:pPr marL="0" indent="0">
              <a:buNone/>
            </a:pPr>
            <a:endParaRPr lang="en-US" sz="4000" i="1" dirty="0"/>
          </a:p>
          <a:p>
            <a:pPr lvl="0">
              <a:buFont typeface="Wingdings" panose="05000000000000000000" pitchFamily="2" charset="2"/>
              <a:buChar char="Ø"/>
            </a:pPr>
            <a:r>
              <a:rPr lang="en-US" sz="4000" i="1" dirty="0"/>
              <a:t>Due to the present market situation, supply and equipment costs are catapulting which makes it harder for the farmers to cultivate as a result of overhead costs.</a:t>
            </a:r>
          </a:p>
          <a:p>
            <a:pPr marL="0" indent="0">
              <a:buNone/>
            </a:pPr>
            <a:r>
              <a:rPr lang="en-US" sz="4000" i="1" dirty="0"/>
              <a:t> </a:t>
            </a:r>
          </a:p>
          <a:p>
            <a:pPr lvl="0">
              <a:buFont typeface="Wingdings" panose="05000000000000000000" pitchFamily="2" charset="2"/>
              <a:buChar char="Ø"/>
            </a:pPr>
            <a:r>
              <a:rPr lang="en-US" sz="4000" i="1" dirty="0"/>
              <a:t>Right off the bat, with costs as they are today, it's hard for the farmers to attain good margins for their produce because of middlemen and the long chain of retail.</a:t>
            </a:r>
          </a:p>
          <a:p>
            <a:pPr marL="0" indent="0">
              <a:buNone/>
            </a:pPr>
            <a:r>
              <a:rPr lang="en-US" sz="4000" i="1" dirty="0"/>
              <a:t> </a:t>
            </a:r>
          </a:p>
          <a:p>
            <a:pPr lvl="0">
              <a:buFont typeface="Wingdings" panose="05000000000000000000" pitchFamily="2" charset="2"/>
              <a:buChar char="Ø"/>
            </a:pPr>
            <a:r>
              <a:rPr lang="en-US" sz="4000" i="1" dirty="0"/>
              <a:t>Furthermore, remaining in remote regions it gets hard for them to purchase supplies from various providers due to their outreach and lack of knowledge about present costs.</a:t>
            </a:r>
          </a:p>
          <a:p>
            <a:pPr marL="0" indent="0">
              <a:buNone/>
            </a:pPr>
            <a:r>
              <a:rPr lang="en-US" sz="4000" i="1" dirty="0"/>
              <a:t> </a:t>
            </a:r>
          </a:p>
          <a:p>
            <a:pPr lvl="0">
              <a:buFont typeface="Wingdings" panose="05000000000000000000" pitchFamily="2" charset="2"/>
              <a:buChar char="Ø"/>
            </a:pPr>
            <a:r>
              <a:rPr lang="en-US" sz="4000" i="1" dirty="0"/>
              <a:t>Overall, for farmers to be fruitful, a system is required to get supplies and sell their produce to be successful and accomplished.</a:t>
            </a:r>
          </a:p>
          <a:p>
            <a:pPr marL="0" indent="0">
              <a:buNone/>
            </a:pPr>
            <a:r>
              <a:rPr lang="en-US" sz="4000" i="1" dirty="0"/>
              <a:t> </a:t>
            </a:r>
          </a:p>
          <a:p>
            <a:pPr lvl="0">
              <a:buFont typeface="Wingdings" panose="05000000000000000000" pitchFamily="2" charset="2"/>
              <a:buChar char="Ø"/>
            </a:pPr>
            <a:r>
              <a:rPr lang="en-US" sz="4000" i="1" dirty="0"/>
              <a:t>With so much on the plate, it gets hard for them to cultivate and be successful.</a:t>
            </a:r>
            <a:endParaRPr lang="en-US" i="1"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3B143DC-3831-4287-B653-E0EFF0154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5256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A580-28FA-447F-9419-D7063DB6CEF2}"/>
              </a:ext>
            </a:extLst>
          </p:cNvPr>
          <p:cNvSpPr>
            <a:spLocks noGrp="1"/>
          </p:cNvSpPr>
          <p:nvPr>
            <p:ph type="title"/>
          </p:nvPr>
        </p:nvSpPr>
        <p:spPr>
          <a:xfrm>
            <a:off x="1104478" y="345563"/>
            <a:ext cx="7474172" cy="1325563"/>
          </a:xfrm>
        </p:spPr>
        <p:txBody>
          <a:bodyPr>
            <a:normAutofit/>
          </a:bodyPr>
          <a:lstStyle/>
          <a:p>
            <a:r>
              <a:rPr lang="en-US" dirty="0">
                <a:latin typeface="Blackadder ITC" panose="04020505051007020D02" pitchFamily="82" charset="0"/>
              </a:rPr>
              <a:t>Solution to the problem</a:t>
            </a:r>
          </a:p>
        </p:txBody>
      </p:sp>
      <p:sp>
        <p:nvSpPr>
          <p:cNvPr id="9" name="Content Placeholder 8">
            <a:extLst>
              <a:ext uri="{FF2B5EF4-FFF2-40B4-BE49-F238E27FC236}">
                <a16:creationId xmlns:a16="http://schemas.microsoft.com/office/drawing/2014/main" id="{1C6BC44A-84E7-448F-B1C6-4304744273D6}"/>
              </a:ext>
            </a:extLst>
          </p:cNvPr>
          <p:cNvSpPr>
            <a:spLocks noGrp="1"/>
          </p:cNvSpPr>
          <p:nvPr>
            <p:ph idx="1"/>
          </p:nvPr>
        </p:nvSpPr>
        <p:spPr>
          <a:xfrm>
            <a:off x="1104478" y="1246492"/>
            <a:ext cx="6467867" cy="4603163"/>
          </a:xfrm>
        </p:spPr>
        <p:txBody>
          <a:bodyPr anchor="ctr">
            <a:normAutofit/>
          </a:bodyPr>
          <a:lstStyle/>
          <a:p>
            <a:pPr lvl="0">
              <a:lnSpc>
                <a:spcPct val="70000"/>
              </a:lnSpc>
              <a:buFont typeface="Wingdings" panose="05000000000000000000" pitchFamily="2" charset="2"/>
              <a:buChar char="Ø"/>
            </a:pPr>
            <a:r>
              <a:rPr lang="en-US" sz="1600" i="1" dirty="0"/>
              <a:t>Integrate all related systems at one place and offer an application to the farmers.</a:t>
            </a:r>
          </a:p>
          <a:p>
            <a:pPr marL="0" indent="0">
              <a:lnSpc>
                <a:spcPct val="70000"/>
              </a:lnSpc>
              <a:buNone/>
            </a:pPr>
            <a:endParaRPr lang="en-US" sz="1600" i="1" dirty="0"/>
          </a:p>
          <a:p>
            <a:pPr lvl="0">
              <a:lnSpc>
                <a:spcPct val="70000"/>
              </a:lnSpc>
              <a:buFont typeface="Wingdings" panose="05000000000000000000" pitchFamily="2" charset="2"/>
              <a:buChar char="Ø"/>
            </a:pPr>
            <a:r>
              <a:rPr lang="en-US" sz="1600" i="1" dirty="0"/>
              <a:t>The farmers can </a:t>
            </a:r>
            <a:r>
              <a:rPr lang="en-US" sz="1600" b="1" i="1" dirty="0"/>
              <a:t>order supplies </a:t>
            </a:r>
            <a:r>
              <a:rPr lang="en-US" sz="1600" i="1" dirty="0"/>
              <a:t>required for farming at reasonable price on the same application. </a:t>
            </a:r>
          </a:p>
          <a:p>
            <a:pPr marL="0" indent="0">
              <a:lnSpc>
                <a:spcPct val="70000"/>
              </a:lnSpc>
              <a:buNone/>
            </a:pPr>
            <a:r>
              <a:rPr lang="en-US" sz="1600" i="1" dirty="0"/>
              <a:t> </a:t>
            </a:r>
          </a:p>
          <a:p>
            <a:pPr lvl="0">
              <a:lnSpc>
                <a:spcPct val="70000"/>
              </a:lnSpc>
              <a:buFont typeface="Wingdings" panose="05000000000000000000" pitchFamily="2" charset="2"/>
              <a:buChar char="Ø"/>
            </a:pPr>
            <a:r>
              <a:rPr lang="en-US" sz="1600" i="1" dirty="0"/>
              <a:t>The farmers can apply for a </a:t>
            </a:r>
            <a:r>
              <a:rPr lang="en-US" sz="1600" b="1" i="1" dirty="0"/>
              <a:t>bank loan</a:t>
            </a:r>
            <a:r>
              <a:rPr lang="en-US" sz="1600" i="1" dirty="0"/>
              <a:t> through the portal for large scale productions.</a:t>
            </a:r>
          </a:p>
          <a:p>
            <a:pPr marL="0" indent="0">
              <a:lnSpc>
                <a:spcPct val="70000"/>
              </a:lnSpc>
              <a:buNone/>
            </a:pPr>
            <a:r>
              <a:rPr lang="en-US" sz="1600" i="1" dirty="0"/>
              <a:t> </a:t>
            </a:r>
          </a:p>
          <a:p>
            <a:pPr lvl="0">
              <a:lnSpc>
                <a:spcPct val="70000"/>
              </a:lnSpc>
              <a:buFont typeface="Wingdings" panose="05000000000000000000" pitchFamily="2" charset="2"/>
              <a:buChar char="Ø"/>
            </a:pPr>
            <a:r>
              <a:rPr lang="en-US" sz="1600" i="1" dirty="0"/>
              <a:t>For small scale productions and urgent monetary help, the farmers can apply for </a:t>
            </a:r>
            <a:r>
              <a:rPr lang="en-US" sz="1600" b="1" i="1" dirty="0"/>
              <a:t>microfinance</a:t>
            </a:r>
            <a:r>
              <a:rPr lang="en-US" sz="1600" i="1" dirty="0"/>
              <a:t> through a hassle free process.</a:t>
            </a:r>
          </a:p>
          <a:p>
            <a:pPr lvl="0">
              <a:lnSpc>
                <a:spcPct val="70000"/>
              </a:lnSpc>
              <a:buFont typeface="Wingdings" panose="05000000000000000000" pitchFamily="2" charset="2"/>
              <a:buChar char="Ø"/>
            </a:pPr>
            <a:endParaRPr lang="en-US" sz="1600" i="1" dirty="0"/>
          </a:p>
          <a:p>
            <a:pPr lvl="0">
              <a:lnSpc>
                <a:spcPct val="70000"/>
              </a:lnSpc>
              <a:buFont typeface="Wingdings" panose="05000000000000000000" pitchFamily="2" charset="2"/>
              <a:buChar char="Ø"/>
            </a:pPr>
            <a:r>
              <a:rPr lang="en-US" sz="1600" i="1" dirty="0"/>
              <a:t>In times of crisis of various kinds, the farmers can apply for </a:t>
            </a:r>
            <a:r>
              <a:rPr lang="en-US" sz="1600" b="1" i="1" dirty="0"/>
              <a:t>subsidies</a:t>
            </a:r>
            <a:r>
              <a:rPr lang="en-US" sz="1600" i="1" dirty="0"/>
              <a:t> from the government based on the expected and actual yield and supporting documents.</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558ACB3-3631-4531-A6F2-BE68E3471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65297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48A2-9069-4FFE-8578-A8EEB967A47D}"/>
              </a:ext>
            </a:extLst>
          </p:cNvPr>
          <p:cNvSpPr>
            <a:spLocks noGrp="1"/>
          </p:cNvSpPr>
          <p:nvPr>
            <p:ph type="title"/>
          </p:nvPr>
        </p:nvSpPr>
        <p:spPr>
          <a:xfrm>
            <a:off x="1104478" y="220468"/>
            <a:ext cx="7474172" cy="1325563"/>
          </a:xfrm>
        </p:spPr>
        <p:txBody>
          <a:bodyPr>
            <a:normAutofit/>
          </a:bodyPr>
          <a:lstStyle/>
          <a:p>
            <a:r>
              <a:rPr lang="en-US" dirty="0">
                <a:latin typeface="Blackadder ITC" panose="04020505051007020D02" pitchFamily="82" charset="0"/>
              </a:rPr>
              <a:t>Approach</a:t>
            </a:r>
          </a:p>
        </p:txBody>
      </p:sp>
      <p:sp>
        <p:nvSpPr>
          <p:cNvPr id="9" name="Content Placeholder 8">
            <a:extLst>
              <a:ext uri="{FF2B5EF4-FFF2-40B4-BE49-F238E27FC236}">
                <a16:creationId xmlns:a16="http://schemas.microsoft.com/office/drawing/2014/main" id="{DC2DE3BE-44D2-42CF-B448-0C8F201471F5}"/>
              </a:ext>
            </a:extLst>
          </p:cNvPr>
          <p:cNvSpPr>
            <a:spLocks noGrp="1"/>
          </p:cNvSpPr>
          <p:nvPr>
            <p:ph idx="1"/>
          </p:nvPr>
        </p:nvSpPr>
        <p:spPr>
          <a:xfrm>
            <a:off x="1104478" y="832198"/>
            <a:ext cx="6467867" cy="4918030"/>
          </a:xfrm>
        </p:spPr>
        <p:txBody>
          <a:bodyPr anchor="ctr">
            <a:normAutofit/>
          </a:bodyPr>
          <a:lstStyle/>
          <a:p>
            <a:pPr marL="0" indent="0">
              <a:lnSpc>
                <a:spcPct val="70000"/>
              </a:lnSpc>
              <a:buNone/>
            </a:pPr>
            <a:r>
              <a:rPr lang="en-US" sz="1600" i="1" dirty="0"/>
              <a:t>We used an ecosystem model with enterprises and organizations</a:t>
            </a:r>
          </a:p>
          <a:p>
            <a:pPr marL="0" indent="0">
              <a:lnSpc>
                <a:spcPct val="70000"/>
              </a:lnSpc>
              <a:buNone/>
            </a:pPr>
            <a:endParaRPr lang="en-US" sz="1600" i="1" dirty="0"/>
          </a:p>
          <a:p>
            <a:pPr marL="0" indent="0">
              <a:lnSpc>
                <a:spcPct val="70000"/>
              </a:lnSpc>
              <a:buNone/>
            </a:pPr>
            <a:r>
              <a:rPr lang="en-US" sz="1600" i="1" dirty="0"/>
              <a:t>Some of the enterprises and organizations include:</a:t>
            </a:r>
          </a:p>
          <a:p>
            <a:pPr>
              <a:lnSpc>
                <a:spcPct val="70000"/>
              </a:lnSpc>
              <a:buFont typeface="Wingdings" panose="05000000000000000000" pitchFamily="2" charset="2"/>
              <a:buChar char="Ø"/>
            </a:pPr>
            <a:r>
              <a:rPr lang="en-US" sz="1600" i="1" dirty="0"/>
              <a:t>Farmer Enterprise </a:t>
            </a:r>
          </a:p>
          <a:p>
            <a:pPr>
              <a:lnSpc>
                <a:spcPct val="70000"/>
              </a:lnSpc>
              <a:buFont typeface="Wingdings" panose="05000000000000000000" pitchFamily="2" charset="2"/>
              <a:buChar char="Ø"/>
            </a:pPr>
            <a:r>
              <a:rPr lang="en-US" sz="1600" i="1" dirty="0"/>
              <a:t>Bank Enterprise</a:t>
            </a:r>
          </a:p>
          <a:p>
            <a:pPr>
              <a:lnSpc>
                <a:spcPct val="70000"/>
              </a:lnSpc>
              <a:buFont typeface="Wingdings" panose="05000000000000000000" pitchFamily="2" charset="2"/>
              <a:buChar char="Ø"/>
            </a:pPr>
            <a:r>
              <a:rPr lang="en-US" sz="1600" i="1" dirty="0"/>
              <a:t>Micro-Finance Enterprise</a:t>
            </a:r>
          </a:p>
          <a:p>
            <a:pPr>
              <a:lnSpc>
                <a:spcPct val="70000"/>
              </a:lnSpc>
              <a:buFont typeface="Wingdings" panose="05000000000000000000" pitchFamily="2" charset="2"/>
              <a:buChar char="Ø"/>
            </a:pPr>
            <a:r>
              <a:rPr lang="en-US" sz="1600" i="1" dirty="0"/>
              <a:t>Government Enterprise</a:t>
            </a:r>
          </a:p>
          <a:p>
            <a:pPr>
              <a:lnSpc>
                <a:spcPct val="70000"/>
              </a:lnSpc>
              <a:buFont typeface="Wingdings" panose="05000000000000000000" pitchFamily="2" charset="2"/>
              <a:buChar char="Ø"/>
            </a:pPr>
            <a:r>
              <a:rPr lang="en-US" sz="1600" i="1" dirty="0"/>
              <a:t>Supplier Enterprise</a:t>
            </a:r>
          </a:p>
          <a:p>
            <a:pPr marL="0" indent="0">
              <a:buNone/>
            </a:pPr>
            <a:endParaRPr lang="en-US" sz="2400" i="1" dirty="0"/>
          </a:p>
          <a:p>
            <a:pPr marL="0" indent="0">
              <a:buNone/>
            </a:pPr>
            <a:endParaRPr lang="en-US" sz="2400" i="1" dirty="0"/>
          </a:p>
          <a:p>
            <a:pPr marL="0" indent="0">
              <a:buNone/>
            </a:pPr>
            <a:endParaRPr lang="en-US" sz="2400" i="1"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994BABD-68D6-4FE3-A036-C61E3E551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7453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0AB8-B4C5-46E3-8C68-F22E05868F39}"/>
              </a:ext>
            </a:extLst>
          </p:cNvPr>
          <p:cNvSpPr>
            <a:spLocks noGrp="1"/>
          </p:cNvSpPr>
          <p:nvPr>
            <p:ph type="title"/>
          </p:nvPr>
        </p:nvSpPr>
        <p:spPr>
          <a:xfrm>
            <a:off x="1136428" y="0"/>
            <a:ext cx="7474172" cy="1325563"/>
          </a:xfrm>
        </p:spPr>
        <p:txBody>
          <a:bodyPr>
            <a:normAutofit/>
          </a:bodyPr>
          <a:lstStyle/>
          <a:p>
            <a:r>
              <a:rPr lang="en-US" dirty="0">
                <a:latin typeface="Blackadder ITC" panose="04020505051007020D02" pitchFamily="82" charset="0"/>
              </a:rPr>
              <a:t>Use Cases</a:t>
            </a:r>
          </a:p>
        </p:txBody>
      </p:sp>
      <p:sp>
        <p:nvSpPr>
          <p:cNvPr id="16" name="Content Placeholder 8">
            <a:extLst>
              <a:ext uri="{FF2B5EF4-FFF2-40B4-BE49-F238E27FC236}">
                <a16:creationId xmlns:a16="http://schemas.microsoft.com/office/drawing/2014/main" id="{4D21784C-BD6C-4638-A615-AD817C328D7F}"/>
              </a:ext>
            </a:extLst>
          </p:cNvPr>
          <p:cNvSpPr>
            <a:spLocks noGrp="1"/>
          </p:cNvSpPr>
          <p:nvPr>
            <p:ph idx="1"/>
          </p:nvPr>
        </p:nvSpPr>
        <p:spPr>
          <a:xfrm>
            <a:off x="1136428" y="1022435"/>
            <a:ext cx="6467867" cy="5835565"/>
          </a:xfrm>
        </p:spPr>
        <p:txBody>
          <a:bodyPr anchor="ctr">
            <a:normAutofit fontScale="55000" lnSpcReduction="20000"/>
          </a:bodyPr>
          <a:lstStyle/>
          <a:p>
            <a:pPr marL="0" indent="0">
              <a:buNone/>
            </a:pPr>
            <a:r>
              <a:rPr lang="en-US" sz="2400" i="1" dirty="0"/>
              <a:t>System Manager</a:t>
            </a:r>
          </a:p>
          <a:p>
            <a:r>
              <a:rPr lang="en-US" sz="2400" i="1" dirty="0"/>
              <a:t>View/Add/Delete Network</a:t>
            </a:r>
          </a:p>
          <a:p>
            <a:r>
              <a:rPr lang="en-US" sz="2400" i="1" dirty="0"/>
              <a:t>View/Add/Delete Enterprise</a:t>
            </a:r>
          </a:p>
          <a:p>
            <a:r>
              <a:rPr lang="en-US" sz="2400" i="1" dirty="0"/>
              <a:t>View/Add/Delete Enterprise  Admin</a:t>
            </a:r>
          </a:p>
          <a:p>
            <a:pPr marL="0" indent="0">
              <a:buNone/>
            </a:pPr>
            <a:r>
              <a:rPr lang="en-US" sz="2400" i="1" dirty="0"/>
              <a:t>Farmer Enterprise Admin</a:t>
            </a:r>
          </a:p>
          <a:p>
            <a:r>
              <a:rPr lang="en-US" sz="2400" i="1" dirty="0"/>
              <a:t>View/Add/Delete Farmer Organization</a:t>
            </a:r>
          </a:p>
          <a:p>
            <a:r>
              <a:rPr lang="en-US" sz="2400" i="1" dirty="0"/>
              <a:t>View/Add/Delete Farmer</a:t>
            </a:r>
          </a:p>
          <a:p>
            <a:pPr marL="0" indent="0">
              <a:buNone/>
            </a:pPr>
            <a:r>
              <a:rPr lang="en-US" sz="2400" i="1" dirty="0"/>
              <a:t>Bank Enterprise Admin</a:t>
            </a:r>
          </a:p>
          <a:p>
            <a:r>
              <a:rPr lang="en-US" sz="2400" i="1" dirty="0"/>
              <a:t>View/Add/Delete Bank Manager Organization/Bank background check Organization</a:t>
            </a:r>
          </a:p>
          <a:p>
            <a:r>
              <a:rPr lang="en-US" sz="2400" i="1" dirty="0"/>
              <a:t>View/Add/Delete Bank Manager/Bank background check officer</a:t>
            </a:r>
          </a:p>
          <a:p>
            <a:pPr marL="0" indent="0">
              <a:buNone/>
            </a:pPr>
            <a:r>
              <a:rPr lang="en-US" sz="2400" i="1" dirty="0"/>
              <a:t>Micro-Finance Enterprise Admin</a:t>
            </a:r>
          </a:p>
          <a:p>
            <a:r>
              <a:rPr lang="en-US" sz="2400" i="1" dirty="0"/>
              <a:t>View/Add/Delete Micro-Finance Manager Organization/Micro-Finance background check Organization</a:t>
            </a:r>
          </a:p>
          <a:p>
            <a:r>
              <a:rPr lang="en-US" sz="2400" i="1" dirty="0"/>
              <a:t>View/Add/Delete Micro-Finance Manager/Micro-Finance background check officer</a:t>
            </a:r>
          </a:p>
          <a:p>
            <a:pPr marL="0" indent="0">
              <a:buNone/>
            </a:pPr>
            <a:r>
              <a:rPr lang="en-US" sz="2400" i="1" dirty="0"/>
              <a:t>Government Enterprise Admin</a:t>
            </a:r>
          </a:p>
          <a:p>
            <a:r>
              <a:rPr lang="en-US" sz="2400" i="1" dirty="0"/>
              <a:t>View/Add/Delete Subsidy Manager Organization/Subsidy background check Organization</a:t>
            </a:r>
          </a:p>
          <a:p>
            <a:r>
              <a:rPr lang="en-US" sz="2400" i="1" dirty="0"/>
              <a:t>View/Add/Delete Subsidy Manager/Subsidy background check officer</a:t>
            </a:r>
          </a:p>
          <a:p>
            <a:pPr marL="0" indent="0">
              <a:buNone/>
            </a:pPr>
            <a:r>
              <a:rPr lang="en-US" sz="2400" i="1" dirty="0"/>
              <a:t>Supplier Admin</a:t>
            </a:r>
          </a:p>
          <a:p>
            <a:r>
              <a:rPr lang="en-US" sz="2400" i="1" dirty="0"/>
              <a:t>View/Add/Delete Seed Supplier Organization/Fertilizer Supplier Organization/Equipment Supplier Organization</a:t>
            </a:r>
          </a:p>
          <a:p>
            <a:r>
              <a:rPr lang="en-US" sz="2400" i="1" dirty="0"/>
              <a:t>View/Add/Delete Seed Supplier Employee/Fertilizer Supplier Employee/Equipment Supplier Employee</a:t>
            </a:r>
          </a:p>
        </p:txBody>
      </p:sp>
      <p:sp>
        <p:nvSpPr>
          <p:cNvPr id="17"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0238F60-70F1-4F45-871F-33F9ABE25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7841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E753-02A5-409D-8F2A-ACD1D99D5408}"/>
              </a:ext>
            </a:extLst>
          </p:cNvPr>
          <p:cNvSpPr>
            <a:spLocks noGrp="1"/>
          </p:cNvSpPr>
          <p:nvPr>
            <p:ph type="title"/>
          </p:nvPr>
        </p:nvSpPr>
        <p:spPr>
          <a:xfrm>
            <a:off x="1136429" y="0"/>
            <a:ext cx="7474172" cy="1325563"/>
          </a:xfrm>
        </p:spPr>
        <p:txBody>
          <a:bodyPr>
            <a:normAutofit/>
          </a:bodyPr>
          <a:lstStyle/>
          <a:p>
            <a:r>
              <a:rPr lang="en-US" dirty="0">
                <a:latin typeface="Blackadder ITC" panose="04020505051007020D02" pitchFamily="82" charset="0"/>
              </a:rPr>
              <a:t>Use Cases</a:t>
            </a:r>
          </a:p>
        </p:txBody>
      </p:sp>
      <p:sp>
        <p:nvSpPr>
          <p:cNvPr id="9" name="Content Placeholder 8">
            <a:extLst>
              <a:ext uri="{FF2B5EF4-FFF2-40B4-BE49-F238E27FC236}">
                <a16:creationId xmlns:a16="http://schemas.microsoft.com/office/drawing/2014/main" id="{57561E84-BD56-43F7-A6A9-C58833CECAC3}"/>
              </a:ext>
            </a:extLst>
          </p:cNvPr>
          <p:cNvSpPr>
            <a:spLocks noGrp="1"/>
          </p:cNvSpPr>
          <p:nvPr>
            <p:ph idx="1"/>
          </p:nvPr>
        </p:nvSpPr>
        <p:spPr>
          <a:xfrm>
            <a:off x="1217847" y="1094355"/>
            <a:ext cx="7587950" cy="5657066"/>
          </a:xfrm>
        </p:spPr>
        <p:txBody>
          <a:bodyPr anchor="ctr">
            <a:noAutofit/>
          </a:bodyPr>
          <a:lstStyle/>
          <a:p>
            <a:pPr marL="0" indent="0">
              <a:buNone/>
            </a:pPr>
            <a:r>
              <a:rPr lang="en-US" sz="1300" i="1" dirty="0"/>
              <a:t>Farmer</a:t>
            </a:r>
          </a:p>
          <a:p>
            <a:r>
              <a:rPr lang="en-US" sz="1300" i="1" dirty="0"/>
              <a:t>View Loan/Micro-loan/Orders</a:t>
            </a:r>
          </a:p>
          <a:p>
            <a:r>
              <a:rPr lang="en-US" sz="1300" i="1" dirty="0"/>
              <a:t>Apply Loan/Micro-loan/Order Supplies</a:t>
            </a:r>
          </a:p>
          <a:p>
            <a:pPr marL="0" indent="0">
              <a:buNone/>
            </a:pPr>
            <a:r>
              <a:rPr lang="en-US" sz="1300" i="1" dirty="0"/>
              <a:t>Bank Manager</a:t>
            </a:r>
          </a:p>
          <a:p>
            <a:r>
              <a:rPr lang="en-US" sz="1300" i="1" dirty="0"/>
              <a:t>View Loan Application</a:t>
            </a:r>
          </a:p>
          <a:p>
            <a:r>
              <a:rPr lang="en-US" sz="1300" i="1" dirty="0"/>
              <a:t>Refer application for background check</a:t>
            </a:r>
          </a:p>
          <a:p>
            <a:r>
              <a:rPr lang="en-US" sz="1300" i="1" dirty="0"/>
              <a:t>Approve/Reject loan application</a:t>
            </a:r>
          </a:p>
          <a:p>
            <a:pPr marL="0" indent="0">
              <a:buNone/>
            </a:pPr>
            <a:r>
              <a:rPr lang="en-US" sz="1300" i="1" dirty="0"/>
              <a:t>Background check officer</a:t>
            </a:r>
          </a:p>
          <a:p>
            <a:r>
              <a:rPr lang="en-US" sz="1300" i="1" dirty="0"/>
              <a:t>View Loan Application</a:t>
            </a:r>
          </a:p>
          <a:p>
            <a:r>
              <a:rPr lang="en-US" sz="1300" i="1" dirty="0"/>
              <a:t>Approve/Reject loan application</a:t>
            </a:r>
          </a:p>
          <a:p>
            <a:pPr marL="0" indent="0">
              <a:buNone/>
            </a:pPr>
            <a:r>
              <a:rPr lang="en-US" sz="1300" i="1" dirty="0"/>
              <a:t>Micro Finance Manager</a:t>
            </a:r>
          </a:p>
          <a:p>
            <a:r>
              <a:rPr lang="en-US" sz="1300" i="1" dirty="0"/>
              <a:t>View Loan Application</a:t>
            </a:r>
          </a:p>
          <a:p>
            <a:r>
              <a:rPr lang="en-US" sz="1300" i="1" dirty="0"/>
              <a:t>Refer application for background check</a:t>
            </a:r>
          </a:p>
          <a:p>
            <a:r>
              <a:rPr lang="en-US" sz="1300" i="1" dirty="0"/>
              <a:t>Approve/Reject loan application</a:t>
            </a:r>
          </a:p>
          <a:p>
            <a:pPr marL="0" indent="0">
              <a:buNone/>
            </a:pPr>
            <a:r>
              <a:rPr lang="en-US" sz="1300" i="1" dirty="0"/>
              <a:t>Micro Finance Background check officer</a:t>
            </a:r>
          </a:p>
          <a:p>
            <a:r>
              <a:rPr lang="en-US" sz="1300" i="1" dirty="0"/>
              <a:t>View Loan Application</a:t>
            </a:r>
          </a:p>
          <a:p>
            <a:r>
              <a:rPr lang="en-US" sz="1300" i="1" dirty="0"/>
              <a:t>Approve/Reject loan application</a:t>
            </a:r>
          </a:p>
          <a:p>
            <a:endParaRPr lang="en-US" sz="1300" i="1"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03090D9-6CC3-447F-B3FE-6752AD65D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28809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BFC3-1E03-4780-A71A-B0FA466ADE29}"/>
              </a:ext>
            </a:extLst>
          </p:cNvPr>
          <p:cNvSpPr>
            <a:spLocks noGrp="1"/>
          </p:cNvSpPr>
          <p:nvPr>
            <p:ph type="title"/>
          </p:nvPr>
        </p:nvSpPr>
        <p:spPr>
          <a:xfrm>
            <a:off x="1136429" y="7526"/>
            <a:ext cx="7474172" cy="1325563"/>
          </a:xfrm>
        </p:spPr>
        <p:txBody>
          <a:bodyPr>
            <a:normAutofit/>
          </a:bodyPr>
          <a:lstStyle/>
          <a:p>
            <a:r>
              <a:rPr lang="en-US" dirty="0">
                <a:latin typeface="Blackadder ITC" panose="04020505051007020D02" pitchFamily="82" charset="0"/>
              </a:rPr>
              <a:t>Use Cases</a:t>
            </a:r>
          </a:p>
        </p:txBody>
      </p:sp>
      <p:sp>
        <p:nvSpPr>
          <p:cNvPr id="9" name="Content Placeholder 8">
            <a:extLst>
              <a:ext uri="{FF2B5EF4-FFF2-40B4-BE49-F238E27FC236}">
                <a16:creationId xmlns:a16="http://schemas.microsoft.com/office/drawing/2014/main" id="{5A3ACC32-17DC-4C17-A72A-2F254C2B4F8C}"/>
              </a:ext>
            </a:extLst>
          </p:cNvPr>
          <p:cNvSpPr>
            <a:spLocks noGrp="1"/>
          </p:cNvSpPr>
          <p:nvPr>
            <p:ph idx="1"/>
          </p:nvPr>
        </p:nvSpPr>
        <p:spPr>
          <a:xfrm>
            <a:off x="1104478" y="1238513"/>
            <a:ext cx="6467867" cy="5611961"/>
          </a:xfrm>
        </p:spPr>
        <p:txBody>
          <a:bodyPr anchor="ctr">
            <a:normAutofit/>
          </a:bodyPr>
          <a:lstStyle/>
          <a:p>
            <a:pPr marL="0" indent="0">
              <a:buNone/>
            </a:pPr>
            <a:r>
              <a:rPr lang="en-US" sz="1300" i="1" dirty="0"/>
              <a:t>Subsidy Manager</a:t>
            </a:r>
          </a:p>
          <a:p>
            <a:r>
              <a:rPr lang="en-US" sz="1300" i="1" dirty="0"/>
              <a:t>View Subsidy Application</a:t>
            </a:r>
          </a:p>
          <a:p>
            <a:r>
              <a:rPr lang="en-US" sz="1300" i="1" dirty="0"/>
              <a:t>Refer application for background check</a:t>
            </a:r>
          </a:p>
          <a:p>
            <a:r>
              <a:rPr lang="en-US" sz="1300" i="1" dirty="0"/>
              <a:t>Approve/Reject loan application</a:t>
            </a:r>
          </a:p>
          <a:p>
            <a:pPr marL="0" indent="0">
              <a:buNone/>
            </a:pPr>
            <a:r>
              <a:rPr lang="en-US" sz="1300" i="1" dirty="0"/>
              <a:t>Subsidy</a:t>
            </a:r>
          </a:p>
          <a:p>
            <a:r>
              <a:rPr lang="en-US" sz="1300" i="1" dirty="0"/>
              <a:t>Background check officer</a:t>
            </a:r>
          </a:p>
          <a:p>
            <a:r>
              <a:rPr lang="en-US" sz="1300" i="1" dirty="0"/>
              <a:t>View Subsidy Application</a:t>
            </a:r>
          </a:p>
          <a:p>
            <a:r>
              <a:rPr lang="en-US" sz="1300" i="1" dirty="0"/>
              <a:t>Approve/Reject loan application</a:t>
            </a:r>
          </a:p>
          <a:p>
            <a:pPr marL="0" indent="0">
              <a:buNone/>
            </a:pPr>
            <a:r>
              <a:rPr lang="en-US" sz="1300" i="1" dirty="0"/>
              <a:t>Seed Supply employee</a:t>
            </a:r>
          </a:p>
          <a:p>
            <a:r>
              <a:rPr lang="en-US" sz="1300" i="1" dirty="0"/>
              <a:t>View Order</a:t>
            </a:r>
          </a:p>
          <a:p>
            <a:r>
              <a:rPr lang="en-US" sz="1300" i="1" dirty="0"/>
              <a:t>Ship/Reject order</a:t>
            </a:r>
          </a:p>
          <a:p>
            <a:pPr marL="0" indent="0">
              <a:buNone/>
            </a:pPr>
            <a:r>
              <a:rPr lang="en-US" sz="1300" i="1" dirty="0"/>
              <a:t>Fertilizer Supply employee</a:t>
            </a:r>
          </a:p>
          <a:p>
            <a:r>
              <a:rPr lang="en-US" sz="1300" i="1" dirty="0"/>
              <a:t>View Order</a:t>
            </a:r>
          </a:p>
          <a:p>
            <a:r>
              <a:rPr lang="en-US" sz="1300" i="1" dirty="0"/>
              <a:t>Ship/Reject order</a:t>
            </a:r>
          </a:p>
          <a:p>
            <a:pPr marL="0" indent="0">
              <a:buNone/>
            </a:pPr>
            <a:r>
              <a:rPr lang="en-US" sz="1300" i="1" dirty="0"/>
              <a:t>Equipment Supply employee</a:t>
            </a:r>
          </a:p>
          <a:p>
            <a:r>
              <a:rPr lang="en-US" sz="1300" i="1" dirty="0"/>
              <a:t>View Order</a:t>
            </a:r>
          </a:p>
          <a:p>
            <a:r>
              <a:rPr lang="en-US" sz="1300" i="1" dirty="0"/>
              <a:t>Ship/Reject order</a:t>
            </a:r>
          </a:p>
          <a:p>
            <a:endParaRPr lang="en-US" sz="1300" i="1"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9175FC8-4C3D-4CDD-83A9-51E3AAEB0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2654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FB92-27DA-4C28-B147-C1A9A35045B9}"/>
              </a:ext>
            </a:extLst>
          </p:cNvPr>
          <p:cNvSpPr>
            <a:spLocks noGrp="1"/>
          </p:cNvSpPr>
          <p:nvPr>
            <p:ph type="title"/>
          </p:nvPr>
        </p:nvSpPr>
        <p:spPr>
          <a:xfrm>
            <a:off x="773173" y="0"/>
            <a:ext cx="7474172" cy="1325563"/>
          </a:xfrm>
        </p:spPr>
        <p:txBody>
          <a:bodyPr>
            <a:normAutofit/>
          </a:bodyPr>
          <a:lstStyle/>
          <a:p>
            <a:r>
              <a:rPr lang="en-US" dirty="0">
                <a:latin typeface="Blackadder ITC" panose="04020505051007020D02" pitchFamily="82" charset="0"/>
              </a:rPr>
              <a:t>Object Diagram</a:t>
            </a:r>
          </a:p>
        </p:txBody>
      </p:sp>
      <p:pic>
        <p:nvPicPr>
          <p:cNvPr id="7" name="Content Placeholder 6">
            <a:extLst>
              <a:ext uri="{FF2B5EF4-FFF2-40B4-BE49-F238E27FC236}">
                <a16:creationId xmlns:a16="http://schemas.microsoft.com/office/drawing/2014/main" id="{0E7D7C6A-E761-4FAC-8556-73A3137FC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567" y="1250407"/>
            <a:ext cx="7856246" cy="5407348"/>
          </a:xfrm>
        </p:spPr>
      </p:pic>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E06872D-DC37-4B99-9B56-6CDFC2C8D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0583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0C0-FE33-41BF-B5B1-1C46972BD670}"/>
              </a:ext>
            </a:extLst>
          </p:cNvPr>
          <p:cNvSpPr>
            <a:spLocks noGrp="1"/>
          </p:cNvSpPr>
          <p:nvPr>
            <p:ph type="title"/>
          </p:nvPr>
        </p:nvSpPr>
        <p:spPr>
          <a:xfrm>
            <a:off x="1136429" y="0"/>
            <a:ext cx="7474172" cy="1325563"/>
          </a:xfrm>
        </p:spPr>
        <p:txBody>
          <a:bodyPr>
            <a:normAutofit/>
          </a:bodyPr>
          <a:lstStyle/>
          <a:p>
            <a:r>
              <a:rPr lang="en-US" dirty="0">
                <a:latin typeface="Blackadder ITC" panose="04020505051007020D02" pitchFamily="82" charset="0"/>
              </a:rPr>
              <a:t>Work Flow</a:t>
            </a:r>
          </a:p>
        </p:txBody>
      </p:sp>
      <p:sp>
        <p:nvSpPr>
          <p:cNvPr id="9" name="Content Placeholder 8">
            <a:extLst>
              <a:ext uri="{FF2B5EF4-FFF2-40B4-BE49-F238E27FC236}">
                <a16:creationId xmlns:a16="http://schemas.microsoft.com/office/drawing/2014/main" id="{0B792395-14C2-43E9-9743-D087CCCAE954}"/>
              </a:ext>
            </a:extLst>
          </p:cNvPr>
          <p:cNvSpPr>
            <a:spLocks noGrp="1"/>
          </p:cNvSpPr>
          <p:nvPr>
            <p:ph idx="1"/>
          </p:nvPr>
        </p:nvSpPr>
        <p:spPr>
          <a:xfrm>
            <a:off x="1136428" y="1087568"/>
            <a:ext cx="7816023" cy="5770432"/>
          </a:xfrm>
        </p:spPr>
        <p:txBody>
          <a:bodyPr anchor="ct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7FB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60784BC-D6A6-4FD3-9311-699893547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8" name="TextBox 7">
            <a:extLst>
              <a:ext uri="{FF2B5EF4-FFF2-40B4-BE49-F238E27FC236}">
                <a16:creationId xmlns:a16="http://schemas.microsoft.com/office/drawing/2014/main" id="{40188190-68C6-4051-B530-CA0954094DF8}"/>
              </a:ext>
            </a:extLst>
          </p:cNvPr>
          <p:cNvSpPr txBox="1"/>
          <p:nvPr/>
        </p:nvSpPr>
        <p:spPr>
          <a:xfrm>
            <a:off x="1334022" y="1087568"/>
            <a:ext cx="5956126" cy="4401205"/>
          </a:xfrm>
          <a:prstGeom prst="rect">
            <a:avLst/>
          </a:prstGeom>
          <a:noFill/>
        </p:spPr>
        <p:txBody>
          <a:bodyPr wrap="square" rtlCol="0">
            <a:spAutoFit/>
          </a:bodyPr>
          <a:lstStyle/>
          <a:p>
            <a:r>
              <a:rPr lang="en-US" sz="2000" i="1" dirty="0"/>
              <a:t>Farmer -&gt; Bank Manager -&gt; Bank Background check Officer -&gt; Farmer</a:t>
            </a:r>
          </a:p>
          <a:p>
            <a:endParaRPr lang="en-US" sz="2000" i="1" dirty="0"/>
          </a:p>
          <a:p>
            <a:r>
              <a:rPr lang="en-US" sz="2000" i="1" dirty="0"/>
              <a:t>Farmer -&gt; Micro Finance Manager -&gt; Micro Finance Background check Officer -&gt; Farmer</a:t>
            </a:r>
          </a:p>
          <a:p>
            <a:endParaRPr lang="en-US" sz="2000" i="1" dirty="0"/>
          </a:p>
          <a:p>
            <a:r>
              <a:rPr lang="en-US" sz="2000" i="1" dirty="0"/>
              <a:t>Farmer -&gt; Subsidy Manager -&gt; Subsidy Background check Officer -&gt; Farmer</a:t>
            </a:r>
          </a:p>
          <a:p>
            <a:endParaRPr lang="en-US" sz="2000" i="1" dirty="0"/>
          </a:p>
          <a:p>
            <a:r>
              <a:rPr lang="en-US" sz="2000" i="1" dirty="0"/>
              <a:t>Farmer -&gt; Seed Supplier -&gt; Farmer</a:t>
            </a:r>
          </a:p>
          <a:p>
            <a:endParaRPr lang="en-US" sz="2000" i="1" dirty="0"/>
          </a:p>
          <a:p>
            <a:r>
              <a:rPr lang="en-US" sz="2000" i="1" dirty="0"/>
              <a:t>Farmer -&gt; Fertilizer Supplier -&gt; Farmer</a:t>
            </a:r>
          </a:p>
          <a:p>
            <a:endParaRPr lang="en-US" sz="2000" i="1" dirty="0"/>
          </a:p>
          <a:p>
            <a:r>
              <a:rPr lang="en-US" sz="2000" i="1" dirty="0"/>
              <a:t>Farmer -&gt; Equipment Supplier -&gt; Farmer</a:t>
            </a:r>
          </a:p>
        </p:txBody>
      </p:sp>
    </p:spTree>
    <p:extLst>
      <p:ext uri="{BB962C8B-B14F-4D97-AF65-F5344CB8AC3E}">
        <p14:creationId xmlns:p14="http://schemas.microsoft.com/office/powerpoint/2010/main" val="204141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Blackadder ITC</vt:lpstr>
      <vt:lpstr>Calibri</vt:lpstr>
      <vt:lpstr>Calibri Light</vt:lpstr>
      <vt:lpstr>Helvetica Neue Medium</vt:lpstr>
      <vt:lpstr>Wingdings</vt:lpstr>
      <vt:lpstr>Office Theme</vt:lpstr>
      <vt:lpstr>PowerPoint Presentation</vt:lpstr>
      <vt:lpstr>Problem Statement</vt:lpstr>
      <vt:lpstr>Solution to the problem</vt:lpstr>
      <vt:lpstr>Approach</vt:lpstr>
      <vt:lpstr>Use Cases</vt:lpstr>
      <vt:lpstr>Use Cases</vt:lpstr>
      <vt:lpstr>Use Cases</vt:lpstr>
      <vt:lpstr>Object Diagram</vt:lpstr>
      <vt:lpstr>Work Flow</vt:lpstr>
      <vt:lpstr>Screenshots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Sreevats Ramesh Ravillu</dc:creator>
  <cp:lastModifiedBy>Sreevats Ramesh Ravillu</cp:lastModifiedBy>
  <cp:revision>1</cp:revision>
  <dcterms:created xsi:type="dcterms:W3CDTF">2019-12-09T22:37:02Z</dcterms:created>
  <dcterms:modified xsi:type="dcterms:W3CDTF">2019-12-09T22:37:43Z</dcterms:modified>
</cp:coreProperties>
</file>