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" charset="1" panose="00000500000000000000"/>
      <p:regular r:id="rId14"/>
    </p:embeddedFont>
    <p:embeddedFont>
      <p:font typeface="Montserrat Medium" charset="1" panose="00000600000000000000"/>
      <p:regular r:id="rId15"/>
    </p:embeddedFont>
    <p:embeddedFont>
      <p:font typeface="Montserrat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4301" y="1830646"/>
            <a:ext cx="11750206" cy="4835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65"/>
              </a:lnSpc>
            </a:pPr>
            <a:r>
              <a:rPr lang="en-US" sz="11967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AMAZON SALES DASHBOARD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303363" y="1659196"/>
            <a:ext cx="6955937" cy="6968607"/>
          </a:xfrm>
          <a:custGeom>
            <a:avLst/>
            <a:gdLst/>
            <a:ahLst/>
            <a:cxnLst/>
            <a:rect r="r" b="b" t="t" l="l"/>
            <a:pathLst>
              <a:path h="6968607" w="6955937">
                <a:moveTo>
                  <a:pt x="0" y="0"/>
                </a:moveTo>
                <a:lnTo>
                  <a:pt x="6955937" y="0"/>
                </a:lnTo>
                <a:lnTo>
                  <a:pt x="6955937" y="6968608"/>
                </a:lnTo>
                <a:lnTo>
                  <a:pt x="0" y="6968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8409" y="8428644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7" y="0"/>
                </a:lnTo>
                <a:lnTo>
                  <a:pt x="4763917" y="2381958"/>
                </a:lnTo>
                <a:lnTo>
                  <a:pt x="0" y="2381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61097" y="6679367"/>
            <a:ext cx="7062462" cy="816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5"/>
              </a:lnSpc>
            </a:pPr>
            <a:r>
              <a:rPr lang="en-US" sz="2403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Internship Task 3 - Sheik Mohammed Suhel | Data Analytics Internship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5293" y="1704688"/>
            <a:ext cx="6842469" cy="6382158"/>
          </a:xfrm>
          <a:custGeom>
            <a:avLst/>
            <a:gdLst/>
            <a:ahLst/>
            <a:cxnLst/>
            <a:rect r="r" b="b" t="t" l="l"/>
            <a:pathLst>
              <a:path h="6382158" w="6842469">
                <a:moveTo>
                  <a:pt x="0" y="0"/>
                </a:moveTo>
                <a:lnTo>
                  <a:pt x="6842469" y="0"/>
                </a:lnTo>
                <a:lnTo>
                  <a:pt x="6842469" y="6382158"/>
                </a:lnTo>
                <a:lnTo>
                  <a:pt x="0" y="6382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64633" y="1991718"/>
            <a:ext cx="6658997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b="true" sz="5600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31685" y="3182049"/>
            <a:ext cx="9136013" cy="188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127" indent="-289063" lvl="1">
              <a:lnSpc>
                <a:spcPts val="3748"/>
              </a:lnSpc>
              <a:buFont typeface="Arial"/>
              <a:buChar char="•"/>
            </a:pPr>
            <a:r>
              <a:rPr lang="en-US" sz="2677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To analyze product-level Amazon sales data</a:t>
            </a:r>
          </a:p>
          <a:p>
            <a:pPr algn="l" marL="578127" indent="-289063" lvl="1">
              <a:lnSpc>
                <a:spcPts val="3748"/>
              </a:lnSpc>
              <a:buFont typeface="Arial"/>
              <a:buChar char="•"/>
            </a:pPr>
            <a:r>
              <a:rPr lang="en-US" sz="2677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Design an interactive dashboard using Power BI</a:t>
            </a:r>
          </a:p>
          <a:p>
            <a:pPr algn="l" marL="578127" indent="-289063" lvl="1">
              <a:lnSpc>
                <a:spcPts val="3748"/>
              </a:lnSpc>
              <a:buFont typeface="Arial"/>
              <a:buChar char="•"/>
            </a:pPr>
            <a:r>
              <a:rPr lang="en-US" sz="2677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Enable business insights through visual KPIs</a:t>
            </a:r>
          </a:p>
          <a:p>
            <a:pPr algn="l">
              <a:lnSpc>
                <a:spcPts val="3748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6086072" y="6930315"/>
            <a:ext cx="4556778" cy="2058381"/>
            <a:chOff x="0" y="0"/>
            <a:chExt cx="1200139" cy="5421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0139" cy="542125"/>
            </a:xfrm>
            <a:custGeom>
              <a:avLst/>
              <a:gdLst/>
              <a:ahLst/>
              <a:cxnLst/>
              <a:rect r="r" b="b" t="t" l="l"/>
              <a:pathLst>
                <a:path h="542125" w="1200139">
                  <a:moveTo>
                    <a:pt x="0" y="0"/>
                  </a:moveTo>
                  <a:lnTo>
                    <a:pt x="1200139" y="0"/>
                  </a:lnTo>
                  <a:lnTo>
                    <a:pt x="1200139" y="542125"/>
                  </a:lnTo>
                  <a:lnTo>
                    <a:pt x="0" y="542125"/>
                  </a:lnTo>
                  <a:close/>
                </a:path>
              </a:pathLst>
            </a:custGeom>
            <a:solidFill>
              <a:srgbClr val="8D57F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33350"/>
              <a:ext cx="1200139" cy="675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b="true" sz="7200">
                  <a:solidFill>
                    <a:srgbClr val="FDFDF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$ 758K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454196" y="8453196"/>
            <a:ext cx="805104" cy="805104"/>
          </a:xfrm>
          <a:custGeom>
            <a:avLst/>
            <a:gdLst/>
            <a:ahLst/>
            <a:cxnLst/>
            <a:rect r="r" b="b" t="t" l="l"/>
            <a:pathLst>
              <a:path h="805104" w="805104">
                <a:moveTo>
                  <a:pt x="0" y="0"/>
                </a:moveTo>
                <a:lnTo>
                  <a:pt x="805104" y="0"/>
                </a:lnTo>
                <a:lnTo>
                  <a:pt x="805104" y="805104"/>
                </a:lnTo>
                <a:lnTo>
                  <a:pt x="0" y="805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80101" y="3874784"/>
            <a:ext cx="3198495" cy="3204321"/>
          </a:xfrm>
          <a:custGeom>
            <a:avLst/>
            <a:gdLst/>
            <a:ahLst/>
            <a:cxnLst/>
            <a:rect r="r" b="b" t="t" l="l"/>
            <a:pathLst>
              <a:path h="3204321" w="3198495">
                <a:moveTo>
                  <a:pt x="0" y="0"/>
                </a:moveTo>
                <a:lnTo>
                  <a:pt x="3198495" y="0"/>
                </a:lnTo>
                <a:lnTo>
                  <a:pt x="3198495" y="3204321"/>
                </a:lnTo>
                <a:lnTo>
                  <a:pt x="0" y="320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00969" y="3874784"/>
            <a:ext cx="3847983" cy="3204321"/>
          </a:xfrm>
          <a:custGeom>
            <a:avLst/>
            <a:gdLst/>
            <a:ahLst/>
            <a:cxnLst/>
            <a:rect r="r" b="b" t="t" l="l"/>
            <a:pathLst>
              <a:path h="3204321" w="3847983">
                <a:moveTo>
                  <a:pt x="0" y="0"/>
                </a:moveTo>
                <a:lnTo>
                  <a:pt x="3847983" y="0"/>
                </a:lnTo>
                <a:lnTo>
                  <a:pt x="3847983" y="3204321"/>
                </a:lnTo>
                <a:lnTo>
                  <a:pt x="0" y="3204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41456" y="4113694"/>
            <a:ext cx="3666443" cy="2726500"/>
          </a:xfrm>
          <a:custGeom>
            <a:avLst/>
            <a:gdLst/>
            <a:ahLst/>
            <a:cxnLst/>
            <a:rect r="r" b="b" t="t" l="l"/>
            <a:pathLst>
              <a:path h="2726500" w="3666443">
                <a:moveTo>
                  <a:pt x="0" y="0"/>
                </a:moveTo>
                <a:lnTo>
                  <a:pt x="3666443" y="0"/>
                </a:lnTo>
                <a:lnTo>
                  <a:pt x="3666443" y="2726501"/>
                </a:lnTo>
                <a:lnTo>
                  <a:pt x="0" y="27265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4111" y="1255156"/>
            <a:ext cx="6776600" cy="182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6399" b="true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80101" y="7487340"/>
            <a:ext cx="3190286" cy="164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1,465 records with columns like:</a:t>
            </a:r>
          </a:p>
          <a:p>
            <a:pPr algn="ctr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product_name, category, discounted_price, rating, rating_count, etc.</a:t>
            </a:r>
          </a:p>
          <a:p>
            <a:pPr algn="ctr">
              <a:lnSpc>
                <a:spcPts val="22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429818" y="7487340"/>
            <a:ext cx="3190286" cy="192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Sourced from Kaggle (Amazon Sales Reviews Dataset)</a:t>
            </a:r>
          </a:p>
          <a:p>
            <a:pPr algn="ctr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Cleaned in Excel: removed ₹, %, commas, and invalid entries</a:t>
            </a:r>
          </a:p>
          <a:p>
            <a:pPr algn="ctr">
              <a:lnSpc>
                <a:spcPts val="22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479534" y="7487340"/>
            <a:ext cx="3428365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Final file: amazon_cleaned.xlsx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651558" y="6181165"/>
            <a:ext cx="2117083" cy="2117083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636053" y="2381532"/>
            <a:ext cx="7019004" cy="5844916"/>
          </a:xfrm>
          <a:custGeom>
            <a:avLst/>
            <a:gdLst/>
            <a:ahLst/>
            <a:cxnLst/>
            <a:rect r="r" b="b" t="t" l="l"/>
            <a:pathLst>
              <a:path h="5844916" w="7019004">
                <a:moveTo>
                  <a:pt x="0" y="0"/>
                </a:moveTo>
                <a:lnTo>
                  <a:pt x="7019004" y="0"/>
                </a:lnTo>
                <a:lnTo>
                  <a:pt x="7019004" y="5844916"/>
                </a:lnTo>
                <a:lnTo>
                  <a:pt x="0" y="58449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878115" y="6879437"/>
            <a:ext cx="4817147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Key Performance Indicators (KPIs)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27982" y="3461855"/>
            <a:ext cx="6867281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Total Sales (Card)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Total Profit Estimate (Card with DAX)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Top 5 Products by Sales (Bar Chart)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Sales by Category (Donut Chart)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Sales vs Rating (Scatter Plot)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Slicers: Category, Rating, Discount</a:t>
            </a: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 %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878115" y="6319489"/>
            <a:ext cx="359437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3779E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Success Rate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27982" y="2230434"/>
            <a:ext cx="726544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true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KPIs Tracked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09549" y="6332441"/>
            <a:ext cx="6808854" cy="1552765"/>
            <a:chOff x="0" y="0"/>
            <a:chExt cx="2003775" cy="456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3775" cy="456963"/>
            </a:xfrm>
            <a:custGeom>
              <a:avLst/>
              <a:gdLst/>
              <a:ahLst/>
              <a:cxnLst/>
              <a:rect r="r" b="b" t="t" l="l"/>
              <a:pathLst>
                <a:path h="456963" w="2003775">
                  <a:moveTo>
                    <a:pt x="0" y="0"/>
                  </a:moveTo>
                  <a:lnTo>
                    <a:pt x="2003775" y="0"/>
                  </a:lnTo>
                  <a:lnTo>
                    <a:pt x="2003775" y="456963"/>
                  </a:lnTo>
                  <a:lnTo>
                    <a:pt x="0" y="456963"/>
                  </a:ln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03775" cy="495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38684" y="2139319"/>
            <a:ext cx="8232665" cy="6609934"/>
            <a:chOff x="0" y="0"/>
            <a:chExt cx="7467600" cy="59956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12128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88996" y="2114904"/>
            <a:ext cx="9581273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true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Dashboard Screenshots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80681" y="7131803"/>
            <a:ext cx="3211755" cy="46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7"/>
              </a:lnSpc>
            </a:pPr>
            <a:r>
              <a:rPr lang="en-US" sz="2669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Total Sales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92436" y="7261083"/>
            <a:ext cx="3260388" cy="45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2710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Total Profits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16188" y="6323912"/>
            <a:ext cx="1966830" cy="86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3"/>
              </a:lnSpc>
            </a:pPr>
            <a:r>
              <a:rPr lang="en-US" b="true" sz="5081">
                <a:solidFill>
                  <a:srgbClr val="FDFDF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4.8M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21828" y="6323912"/>
            <a:ext cx="3614554" cy="86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3"/>
              </a:lnSpc>
            </a:pPr>
            <a:r>
              <a:rPr lang="en-US" b="true" sz="5081">
                <a:solidFill>
                  <a:srgbClr val="FDFDF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3.40M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09549" y="3602151"/>
            <a:ext cx="6867281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Total Sales (Card)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Total Profit Estimate (Card with DAX)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Top 5 Products by Sales (Bar Chart)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Sales by Category (Donut Chart)</a:t>
            </a: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05794" y="5625140"/>
            <a:ext cx="4451137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6"/>
              </a:lnSpc>
            </a:pPr>
            <a:r>
              <a:rPr lang="en-US" sz="3200" b="true">
                <a:solidFill>
                  <a:srgbClr val="3779E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Business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05794" y="3958899"/>
            <a:ext cx="726544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Insights Derived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80957" y="1099741"/>
            <a:ext cx="5311910" cy="531191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857949" y="6192269"/>
            <a:ext cx="10547613" cy="2490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3872" indent="-306936" lvl="1">
              <a:lnSpc>
                <a:spcPts val="3980"/>
              </a:lnSpc>
              <a:buFont typeface="Arial"/>
              <a:buChar char="•"/>
            </a:pPr>
            <a:r>
              <a:rPr lang="en-US" sz="2843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Accessories category dominated total sales</a:t>
            </a:r>
          </a:p>
          <a:p>
            <a:pPr algn="l" marL="613872" indent="-306936" lvl="1">
              <a:lnSpc>
                <a:spcPts val="3980"/>
              </a:lnSpc>
              <a:buFont typeface="Arial"/>
              <a:buChar char="•"/>
            </a:pPr>
            <a:r>
              <a:rPr lang="en-US" sz="2843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Products with higher discounts had higher ratings</a:t>
            </a:r>
          </a:p>
          <a:p>
            <a:pPr algn="l" marL="613872" indent="-306936" lvl="1">
              <a:lnSpc>
                <a:spcPts val="3980"/>
              </a:lnSpc>
              <a:buFont typeface="Arial"/>
              <a:buChar char="•"/>
            </a:pPr>
            <a:r>
              <a:rPr lang="en-US" sz="2843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Estimated profit reveals margin gaps on some items</a:t>
            </a:r>
          </a:p>
          <a:p>
            <a:pPr algn="l" marL="613872" indent="-306936" lvl="1">
              <a:lnSpc>
                <a:spcPts val="3980"/>
              </a:lnSpc>
              <a:buFont typeface="Arial"/>
              <a:buChar char="•"/>
            </a:pPr>
            <a:r>
              <a:rPr lang="en-US" sz="2843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Top-rated products often had higher rating_count</a:t>
            </a:r>
          </a:p>
          <a:p>
            <a:pPr algn="l">
              <a:lnSpc>
                <a:spcPts val="398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47189" y="5065902"/>
            <a:ext cx="4950676" cy="3529642"/>
            <a:chOff x="0" y="0"/>
            <a:chExt cx="1303882" cy="9296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3882" cy="929618"/>
            </a:xfrm>
            <a:custGeom>
              <a:avLst/>
              <a:gdLst/>
              <a:ahLst/>
              <a:cxnLst/>
              <a:rect r="r" b="b" t="t" l="l"/>
              <a:pathLst>
                <a:path h="929618" w="1303882">
                  <a:moveTo>
                    <a:pt x="0" y="0"/>
                  </a:moveTo>
                  <a:lnTo>
                    <a:pt x="1303882" y="0"/>
                  </a:lnTo>
                  <a:lnTo>
                    <a:pt x="1303882" y="929618"/>
                  </a:lnTo>
                  <a:lnTo>
                    <a:pt x="0" y="929618"/>
                  </a:ln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03882" cy="967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00333" y="6227569"/>
            <a:ext cx="4245106" cy="1143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3"/>
              </a:lnSpc>
            </a:pPr>
            <a:r>
              <a:rPr lang="en-US" sz="2188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Microsoft Excel (Cleaning)</a:t>
            </a:r>
          </a:p>
          <a:p>
            <a:pPr algn="ctr">
              <a:lnSpc>
                <a:spcPts val="3063"/>
              </a:lnSpc>
            </a:pPr>
            <a:r>
              <a:rPr lang="en-US" sz="2188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Power BI  power query (cleaning)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669340" y="5065902"/>
            <a:ext cx="4950676" cy="3529642"/>
            <a:chOff x="0" y="0"/>
            <a:chExt cx="1303882" cy="9296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3882" cy="929618"/>
            </a:xfrm>
            <a:custGeom>
              <a:avLst/>
              <a:gdLst/>
              <a:ahLst/>
              <a:cxnLst/>
              <a:rect r="r" b="b" t="t" l="l"/>
              <a:pathLst>
                <a:path h="929618" w="1303882">
                  <a:moveTo>
                    <a:pt x="0" y="0"/>
                  </a:moveTo>
                  <a:lnTo>
                    <a:pt x="1303882" y="0"/>
                  </a:lnTo>
                  <a:lnTo>
                    <a:pt x="1303882" y="929618"/>
                  </a:lnTo>
                  <a:lnTo>
                    <a:pt x="0" y="929618"/>
                  </a:ln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03882" cy="967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534739" y="6305947"/>
            <a:ext cx="3407123" cy="106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3070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Power BI (Dashboarding)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990135" y="5065902"/>
            <a:ext cx="4950676" cy="3529642"/>
            <a:chOff x="0" y="0"/>
            <a:chExt cx="1303882" cy="9296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03882" cy="929618"/>
            </a:xfrm>
            <a:custGeom>
              <a:avLst/>
              <a:gdLst/>
              <a:ahLst/>
              <a:cxnLst/>
              <a:rect r="r" b="b" t="t" l="l"/>
              <a:pathLst>
                <a:path h="929618" w="1303882">
                  <a:moveTo>
                    <a:pt x="0" y="0"/>
                  </a:moveTo>
                  <a:lnTo>
                    <a:pt x="1303882" y="0"/>
                  </a:lnTo>
                  <a:lnTo>
                    <a:pt x="1303882" y="929618"/>
                  </a:lnTo>
                  <a:lnTo>
                    <a:pt x="0" y="929618"/>
                  </a:ln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03882" cy="967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858265" y="6269894"/>
            <a:ext cx="3580555" cy="1101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9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GitHub (Submission)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25342" y="5392223"/>
            <a:ext cx="3594370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Tool 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47493" y="5392223"/>
            <a:ext cx="3594370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Tool 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68288" y="5392223"/>
            <a:ext cx="3594370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Tool 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22484" y="3237698"/>
            <a:ext cx="9918327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b="true" sz="6399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Tools &amp; Learnings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7189" y="1228285"/>
            <a:ext cx="6867281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Hands-on experience with real-world dataset cleaning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Designed insightful and stakeholder-ready dashboard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Understood KPI selection and visual storytelling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44753" y="2123224"/>
            <a:ext cx="3198495" cy="3204321"/>
          </a:xfrm>
          <a:custGeom>
            <a:avLst/>
            <a:gdLst/>
            <a:ahLst/>
            <a:cxnLst/>
            <a:rect r="r" b="b" t="t" l="l"/>
            <a:pathLst>
              <a:path h="3204321" w="3198495">
                <a:moveTo>
                  <a:pt x="0" y="0"/>
                </a:moveTo>
                <a:lnTo>
                  <a:pt x="3198494" y="0"/>
                </a:lnTo>
                <a:lnTo>
                  <a:pt x="3198494" y="3204320"/>
                </a:lnTo>
                <a:lnTo>
                  <a:pt x="0" y="3204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73887" y="6163399"/>
            <a:ext cx="14140225" cy="157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b="true" sz="14400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65755" y="7691971"/>
            <a:ext cx="995648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For Your Attention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039174" y="8570340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7" y="0"/>
                </a:lnTo>
                <a:lnTo>
                  <a:pt x="4763917" y="2381958"/>
                </a:lnTo>
                <a:lnTo>
                  <a:pt x="0" y="2381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DAGpexxLtik</dc:identifier>
  <dcterms:modified xsi:type="dcterms:W3CDTF">2011-08-01T06:04:30Z</dcterms:modified>
  <cp:revision>1</cp:revision>
  <dc:title>Blue and Purple Illustrative Simple Sales Report Presentation</dc:title>
</cp:coreProperties>
</file>