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17"/>
  </p:notesMasterIdLst>
  <p:sldIdLst>
    <p:sldId id="257" r:id="rId3"/>
    <p:sldId id="379" r:id="rId4"/>
    <p:sldId id="329" r:id="rId5"/>
    <p:sldId id="361" r:id="rId6"/>
    <p:sldId id="331" r:id="rId7"/>
    <p:sldId id="381" r:id="rId8"/>
    <p:sldId id="278" r:id="rId9"/>
    <p:sldId id="279" r:id="rId10"/>
    <p:sldId id="384" r:id="rId11"/>
    <p:sldId id="383" r:id="rId12"/>
    <p:sldId id="385" r:id="rId13"/>
    <p:sldId id="382" r:id="rId14"/>
    <p:sldId id="276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1C20B-4AC9-496E-BFDC-25527CDAE26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9FF23-7211-4EE5-BB1C-ADAAF529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www.nealanalytics.com/neal-creative/templates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6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4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4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767616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2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82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891823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48276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00745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090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83399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54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648557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680520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5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732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7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1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61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0841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0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27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349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15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696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00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23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93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552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97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20080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656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573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25141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36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1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3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1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9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6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0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6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536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792">
          <p15:clr>
            <a:srgbClr val="F26B43"/>
          </p15:clr>
        </p15:guide>
        <p15:guide id="7" orient="horz" pos="42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1605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Gender Diversity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2800" dirty="0">
                <a:solidFill>
                  <a:schemeClr val="accent4"/>
                </a:solidFill>
              </a:rPr>
              <a:t>by  </a:t>
            </a:r>
            <a:br>
              <a:rPr lang="en-US" sz="2800" dirty="0">
                <a:solidFill>
                  <a:schemeClr val="accent4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Sassy Panda (</a:t>
            </a:r>
            <a:r>
              <a:rPr lang="en-US" sz="2800" dirty="0" err="1">
                <a:solidFill>
                  <a:schemeClr val="bg1"/>
                </a:solidFill>
              </a:rPr>
              <a:t>Suhesna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Basu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2132F47-3C06-471F-AAE1-4D95F7343DDD}"/>
              </a:ext>
            </a:extLst>
          </p:cNvPr>
          <p:cNvSpPr/>
          <p:nvPr/>
        </p:nvSpPr>
        <p:spPr>
          <a:xfrm>
            <a:off x="5852851" y="451376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2988" y="990600"/>
            <a:ext cx="10172700" cy="3667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snippet for Converting Code outputs to DF and Plotting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BD581E-8411-4634-A449-47CD41088C7E}"/>
              </a:ext>
            </a:extLst>
          </p:cNvPr>
          <p:cNvSpPr txBox="1"/>
          <p:nvPr/>
        </p:nvSpPr>
        <p:spPr>
          <a:xfrm>
            <a:off x="1285875" y="1298495"/>
            <a:ext cx="96869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#Converting the data lists of lists to a </a:t>
            </a:r>
            <a:r>
              <a:rPr lang="en-US" b="1" dirty="0" err="1">
                <a:solidFill>
                  <a:srgbClr val="0070C0"/>
                </a:solidFill>
              </a:rPr>
              <a:t>DataFrame</a:t>
            </a:r>
            <a:r>
              <a:rPr lang="en-US" b="1" dirty="0">
                <a:solidFill>
                  <a:srgbClr val="0070C0"/>
                </a:solidFill>
              </a:rPr>
              <a:t> and naming the columns as Names and Gender</a:t>
            </a:r>
          </a:p>
          <a:p>
            <a:r>
              <a:rPr lang="en-US" sz="2000" dirty="0"/>
              <a:t>df = </a:t>
            </a:r>
            <a:r>
              <a:rPr lang="en-US" sz="2000" dirty="0" err="1"/>
              <a:t>pd.DataFrame</a:t>
            </a:r>
            <a:r>
              <a:rPr lang="en-US" sz="2000" dirty="0"/>
              <a:t>(data, columns=['Names', 'Gender'])</a:t>
            </a:r>
          </a:p>
          <a:p>
            <a:r>
              <a:rPr lang="en-US" sz="2000" dirty="0"/>
              <a:t>print(df)</a:t>
            </a:r>
          </a:p>
          <a:p>
            <a:endParaRPr lang="en-US" sz="2000" dirty="0"/>
          </a:p>
          <a:p>
            <a:r>
              <a:rPr lang="en-US" b="1" dirty="0">
                <a:solidFill>
                  <a:srgbClr val="0070C0"/>
                </a:solidFill>
              </a:rPr>
              <a:t>#Converting the data lists of lists to a </a:t>
            </a:r>
            <a:r>
              <a:rPr lang="en-US" b="1" dirty="0" err="1">
                <a:solidFill>
                  <a:srgbClr val="0070C0"/>
                </a:solidFill>
              </a:rPr>
              <a:t>DataFrame</a:t>
            </a:r>
            <a:r>
              <a:rPr lang="en-US" b="1" dirty="0">
                <a:solidFill>
                  <a:srgbClr val="0070C0"/>
                </a:solidFill>
              </a:rPr>
              <a:t> and naming the columns as Names and Gender</a:t>
            </a:r>
          </a:p>
          <a:p>
            <a:r>
              <a:rPr lang="en-US" sz="2000" dirty="0" err="1"/>
              <a:t>count_values</a:t>
            </a:r>
            <a:r>
              <a:rPr lang="en-US" sz="2000" dirty="0"/>
              <a:t> = df['Gender'].</a:t>
            </a:r>
            <a:r>
              <a:rPr lang="en-US" sz="2000" dirty="0" err="1"/>
              <a:t>value_counts</a:t>
            </a:r>
            <a:r>
              <a:rPr lang="en-US" sz="2000" dirty="0"/>
              <a:t>()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count_values</a:t>
            </a:r>
            <a:r>
              <a:rPr lang="en-US" sz="2000" dirty="0"/>
              <a:t>)</a:t>
            </a:r>
          </a:p>
          <a:p>
            <a:r>
              <a:rPr lang="en-US" sz="2000" dirty="0"/>
              <a:t>print(type(</a:t>
            </a:r>
            <a:r>
              <a:rPr lang="en-US" sz="2000" dirty="0" err="1"/>
              <a:t>count_values</a:t>
            </a:r>
            <a:r>
              <a:rPr lang="en-US" sz="2000" dirty="0"/>
              <a:t>))</a:t>
            </a:r>
          </a:p>
          <a:p>
            <a:r>
              <a:rPr lang="en-US" sz="2000" dirty="0" err="1"/>
              <a:t>df.Gender.value_counts</a:t>
            </a:r>
            <a:r>
              <a:rPr lang="en-US" sz="2000" dirty="0"/>
              <a:t>().plot(kind='bar’)</a:t>
            </a:r>
          </a:p>
          <a:p>
            <a:r>
              <a:rPr lang="en-US" sz="2000" dirty="0" err="1"/>
              <a:t>plt.show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9896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2988" y="990600"/>
            <a:ext cx="10172700" cy="5344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snippet for Converting Code outputs to DF and Plotting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BD581E-8411-4634-A449-47CD41088C7E}"/>
              </a:ext>
            </a:extLst>
          </p:cNvPr>
          <p:cNvSpPr txBox="1"/>
          <p:nvPr/>
        </p:nvSpPr>
        <p:spPr>
          <a:xfrm>
            <a:off x="1285875" y="1298495"/>
            <a:ext cx="968692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Output: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sz="1400" dirty="0"/>
              <a:t>In [16]: </a:t>
            </a:r>
            <a:r>
              <a:rPr lang="en-US" sz="1400" dirty="0" err="1"/>
              <a:t>runfile</a:t>
            </a:r>
            <a:r>
              <a:rPr lang="en-US" sz="1400" dirty="0"/>
              <a:t>('D:/</a:t>
            </a:r>
            <a:r>
              <a:rPr lang="en-US" sz="1400" dirty="0" err="1"/>
              <a:t>Python_scraping_script</a:t>
            </a:r>
            <a:r>
              <a:rPr lang="en-US" sz="1400" dirty="0"/>
              <a:t>/Sassy_Panda_Forms_Recognition.py', </a:t>
            </a:r>
            <a:r>
              <a:rPr lang="en-US" sz="1400" dirty="0" err="1"/>
              <a:t>wdir</a:t>
            </a:r>
            <a:r>
              <a:rPr lang="en-US" sz="1400" dirty="0"/>
              <a:t>='D:/</a:t>
            </a:r>
            <a:r>
              <a:rPr lang="en-US" sz="1400" dirty="0" err="1"/>
              <a:t>Python_scraping_script</a:t>
            </a:r>
            <a:r>
              <a:rPr lang="en-US" sz="1400" dirty="0"/>
              <a:t>')</a:t>
            </a:r>
          </a:p>
          <a:p>
            <a:r>
              <a:rPr lang="en-US" sz="1400" dirty="0"/>
              <a:t>Application for registration or exemption from registration as a national securities exchange (PDF)</a:t>
            </a:r>
          </a:p>
          <a:p>
            <a:r>
              <a:rPr lang="en-US" sz="1400" dirty="0"/>
              <a:t>[Done]</a:t>
            </a:r>
          </a:p>
          <a:p>
            <a:r>
              <a:rPr lang="en-US" sz="1400" dirty="0"/>
              <a:t>Regulation A Offering Statement (PDF)</a:t>
            </a:r>
          </a:p>
          <a:p>
            <a:r>
              <a:rPr lang="en-US" sz="1400" dirty="0"/>
              <a:t>[Done]</a:t>
            </a:r>
          </a:p>
          <a:p>
            <a:r>
              <a:rPr lang="en-US" sz="1400" dirty="0"/>
              <a:t>Notification under Regulation E (PDF)</a:t>
            </a:r>
          </a:p>
          <a:p>
            <a:r>
              <a:rPr lang="en-US" sz="1400" dirty="0"/>
              <a:t>[Done]</a:t>
            </a:r>
          </a:p>
          <a:p>
            <a:r>
              <a:rPr lang="en-US" sz="1400" dirty="0"/>
              <a:t>Annual Reports and Special Financial Reports (PDF)</a:t>
            </a:r>
          </a:p>
          <a:p>
            <a:r>
              <a:rPr lang="en-US" sz="1400" dirty="0"/>
              <a:t>[Done]</a:t>
            </a:r>
          </a:p>
          <a:p>
            <a:r>
              <a:rPr lang="en-US" sz="1400" dirty="0"/>
              <a:t>Form and amendments for notice of registration as a national securities exchange for the sole purpose of trading security futures products (PDF)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5"/>
                </a:solidFill>
              </a:rPr>
              <a:t>[['Regulation A Offering Statement (PDF)', 'Male'], ['Notification under Regulation E (PDF)', 'Male’]]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5"/>
                </a:solidFill>
              </a:rPr>
              <a:t>                                   Names Gender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0  Regulation A Offering Statement (PDF)   Male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1  Notification under Regulation E (PDF)   Male</a:t>
            </a:r>
          </a:p>
          <a:p>
            <a:r>
              <a:rPr lang="en-US" sz="1400" dirty="0"/>
              <a:t>Male    2</a:t>
            </a:r>
          </a:p>
          <a:p>
            <a:r>
              <a:rPr lang="en-US" sz="1400" dirty="0"/>
              <a:t>Name: Gender, </a:t>
            </a:r>
            <a:r>
              <a:rPr lang="en-US" sz="1400" dirty="0" err="1"/>
              <a:t>dtype</a:t>
            </a:r>
            <a:r>
              <a:rPr lang="en-US" sz="1400" dirty="0"/>
              <a:t>: int64</a:t>
            </a:r>
          </a:p>
          <a:p>
            <a:r>
              <a:rPr lang="en-US" sz="1400" dirty="0"/>
              <a:t>&lt;class '</a:t>
            </a:r>
            <a:r>
              <a:rPr lang="en-US" sz="1400" dirty="0" err="1"/>
              <a:t>pandas.core.series.Series</a:t>
            </a:r>
            <a:r>
              <a:rPr lang="en-US" sz="1400" dirty="0"/>
              <a:t>'&gt;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20083E-8050-4FE2-B163-9F01DDF959B3}"/>
              </a:ext>
            </a:extLst>
          </p:cNvPr>
          <p:cNvCxnSpPr/>
          <p:nvPr/>
        </p:nvCxnSpPr>
        <p:spPr>
          <a:xfrm>
            <a:off x="8772525" y="4557713"/>
            <a:ext cx="1471613" cy="185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03100C-1E8D-47B8-BAF0-EA3B980D6F46}"/>
              </a:ext>
            </a:extLst>
          </p:cNvPr>
          <p:cNvSpPr txBox="1"/>
          <p:nvPr/>
        </p:nvSpPr>
        <p:spPr>
          <a:xfrm>
            <a:off x="10444163" y="4641722"/>
            <a:ext cx="1519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scraped and the inference output</a:t>
            </a:r>
          </a:p>
        </p:txBody>
      </p:sp>
    </p:spTree>
    <p:extLst>
      <p:ext uri="{BB962C8B-B14F-4D97-AF65-F5344CB8AC3E}">
        <p14:creationId xmlns:p14="http://schemas.microsoft.com/office/powerpoint/2010/main" val="31688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10252" y="4861760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145391"/>
            <a:ext cx="274319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There are 2 Pdfs with Male diversity info and none with female diversity info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SUMMARY OF FIRST 5 PDFS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6453189" y="5201498"/>
            <a:ext cx="4048107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data obtained can be further sorted into each classes as shown in the next slide and each class of document can be analyzed for gender diversity info.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6453189" y="4623689"/>
            <a:ext cx="4048114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ADDITIONAL INFO THAT CAN BE EXTRACTED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109A8-538F-48FC-9D35-075E760C6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06" y="1033463"/>
            <a:ext cx="4801694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3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Possible categorical separations of forms for Gender Diversity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Forms</a:t>
            </a:r>
          </a:p>
          <a:p>
            <a:pPr algn="ctr"/>
            <a:r>
              <a:rPr lang="en-US" b="1" dirty="0">
                <a:latin typeface="+mj-lt"/>
              </a:rPr>
              <a:t>Page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Reports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71537" y="273401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Statements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8776" y="263461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Certification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Applications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3763" y="273681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Notifications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25863" y="2637408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Information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656473" y="2930675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022884" y="2934429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509A3E4-63CF-45B6-9870-E5453FE3F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825" y="391771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Appointments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7D8CE3-0C09-4CE0-B9B4-E2AAC5F56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0925" y="3818308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346" descr="Icon of box and whisker chart. ">
            <a:extLst>
              <a:ext uri="{FF2B5EF4-FFF2-40B4-BE49-F238E27FC236}">
                <a16:creationId xmlns:a16="http://schemas.microsoft.com/office/drawing/2014/main" id="{26136911-22B0-4759-9E18-9C0780A97BDF}"/>
              </a:ext>
            </a:extLst>
          </p:cNvPr>
          <p:cNvSpPr>
            <a:spLocks noEditPoints="1"/>
          </p:cNvSpPr>
          <p:nvPr/>
        </p:nvSpPr>
        <p:spPr bwMode="auto">
          <a:xfrm>
            <a:off x="3887946" y="4115329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7D702C6-0FC9-46BA-9E31-115A3866B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0199" y="389059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Complaints &amp; Requests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FA941B0-D547-4B5F-AFC8-B32F2996B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37438" y="379119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 4665" descr="Icon of graph. ">
            <a:extLst>
              <a:ext uri="{FF2B5EF4-FFF2-40B4-BE49-F238E27FC236}">
                <a16:creationId xmlns:a16="http://schemas.microsoft.com/office/drawing/2014/main" id="{6558F3E3-5753-40B1-A73B-8FAA94C1A4DD}"/>
              </a:ext>
            </a:extLst>
          </p:cNvPr>
          <p:cNvSpPr>
            <a:spLocks/>
          </p:cNvSpPr>
          <p:nvPr/>
        </p:nvSpPr>
        <p:spPr bwMode="auto">
          <a:xfrm>
            <a:off x="7825135" y="4087254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376198-2370-4BC4-910F-3D643D721E65}"/>
              </a:ext>
            </a:extLst>
          </p:cNvPr>
          <p:cNvSpPr txBox="1"/>
          <p:nvPr/>
        </p:nvSpPr>
        <p:spPr>
          <a:xfrm>
            <a:off x="2528888" y="542925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By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Suhesna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Basu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Team : Sassy Panda</a:t>
            </a: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04800" y="2690336"/>
            <a:ext cx="11887200" cy="147732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The business case for inclusion and diversity is stronger than ever. Taking a closer look at diversity winners reveals what can drive real progress.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65562" y="5276808"/>
            <a:ext cx="8097838" cy="3693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—Excerpt from </a:t>
            </a:r>
            <a:r>
              <a:rPr lang="en-US" dirty="0" err="1"/>
              <a:t>Mckinsey</a:t>
            </a:r>
            <a:r>
              <a:rPr lang="en-US" dirty="0"/>
              <a:t> Report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662267"/>
            <a:ext cx="4332514" cy="2419124"/>
          </a:xfrm>
        </p:spPr>
        <p:txBody>
          <a:bodyPr/>
          <a:lstStyle/>
          <a:p>
            <a:r>
              <a:rPr lang="en-US" dirty="0"/>
              <a:t>Inclusion and diversity are at risk in the crisis-but are critical for business recovery, resilience, and reimagination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Our mission</a:t>
            </a:r>
          </a:p>
          <a:p>
            <a:pPr lvl="1"/>
            <a:r>
              <a:rPr lang="en-US" b="1" dirty="0"/>
              <a:t>To identify all forms that are required to be filled that can have gender diversity related information and figure out what analysis that can be done to determine gender differences. 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2407325"/>
            <a:ext cx="5671764" cy="4322088"/>
          </a:xfrm>
        </p:spPr>
        <p:txBody>
          <a:bodyPr>
            <a:noAutofit/>
          </a:bodyPr>
          <a:lstStyle/>
          <a:p>
            <a:r>
              <a:rPr lang="en-US" sz="2000" b="1" dirty="0"/>
              <a:t>Forthcoming McKinsey report, about Latin America, highlights the strong correlation between gender diversity and positive behavior directly related to better organizational health—which, in turn, is associated with better business performance.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Similarly, their previous research found that women tend to demonstrate, more often than men, five of the nine types of leadership behavior that improve organizational performance.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932085"/>
          </a:xfrm>
        </p:spPr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en-US" dirty="0"/>
              <a:t>“Automate forms extraction”</a:t>
            </a:r>
          </a:p>
          <a:p>
            <a:pPr lvl="1"/>
            <a:r>
              <a:rPr lang="en-US" dirty="0"/>
              <a:t>The project automatically extracts the relevant documents form the weblinks for analysis.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443163"/>
            <a:ext cx="3840480" cy="2179108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dirty="0"/>
              <a:t>“Design a logic for gender diversity data scraping”</a:t>
            </a:r>
          </a:p>
          <a:p>
            <a:pPr lvl="1"/>
            <a:r>
              <a:rPr lang="en-US" dirty="0"/>
              <a:t>The project tries to scrape through the forms and saves info of gender diversity for analysis and further processing.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024144"/>
          </a:xfrm>
        </p:spPr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en-US" dirty="0"/>
              <a:t>“Analyze the data for trends”</a:t>
            </a:r>
          </a:p>
          <a:p>
            <a:pPr lvl="1"/>
            <a:r>
              <a:rPr lang="en-US" dirty="0"/>
              <a:t>The project aims to use the data extracted for further gender diversity analysis.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757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Summary of what I wanted to achieve through this analysis.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031325"/>
          </a:xfrm>
        </p:spPr>
        <p:txBody>
          <a:bodyPr/>
          <a:lstStyle/>
          <a:p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 scraping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the process of collecting structured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data in an automated fashion. It's also called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data extraction. Some of the main use cases of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 scraping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include price monitoring, price intelligence, news monitoring, lead generation and market research among many others.</a:t>
            </a:r>
            <a:endParaRPr lang="en-US" sz="2000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90931"/>
          </a:xfrm>
        </p:spPr>
        <p:txBody>
          <a:bodyPr/>
          <a:lstStyle/>
          <a:p>
            <a:r>
              <a:rPr lang="en-US" dirty="0"/>
              <a:t>Web Scraping</a:t>
            </a:r>
          </a:p>
        </p:txBody>
      </p:sp>
      <p:pic>
        <p:nvPicPr>
          <p:cNvPr id="2056" name="Picture 8" descr="spider web on brown tree branch during daytime">
            <a:extLst>
              <a:ext uri="{FF2B5EF4-FFF2-40B4-BE49-F238E27FC236}">
                <a16:creationId xmlns:a16="http://schemas.microsoft.com/office/drawing/2014/main" id="{4250D7A9-DF4B-48A5-9DE4-F8AA47482EC5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0" b="758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04801" y="2571750"/>
            <a:ext cx="11658600" cy="378651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Requests : </a:t>
            </a:r>
            <a:r>
              <a:rPr lang="en-US" sz="2000" dirty="0">
                <a:latin typeface="+mn-lt"/>
              </a:rPr>
              <a:t>Requests is a simple, yet elegant HTTP library. Requests allows you to send HTTP/1.1 requests extremely easily. There’s no need to manually add query strings to your URLs, or to form-encode your POST data. </a:t>
            </a:r>
          </a:p>
          <a:p>
            <a:pPr algn="l"/>
            <a:r>
              <a:rPr lang="en-US" b="1" dirty="0" err="1"/>
              <a:t>BeautifulSoup</a:t>
            </a:r>
            <a:r>
              <a:rPr lang="en-US" b="1" dirty="0"/>
              <a:t> :</a:t>
            </a:r>
            <a:r>
              <a:rPr lang="en-US" sz="2000" b="1" dirty="0"/>
              <a:t> </a:t>
            </a:r>
            <a:r>
              <a:rPr lang="en-US" sz="2000" dirty="0">
                <a:latin typeface="+mn-lt"/>
              </a:rPr>
              <a:t>Beautiful Soup is a Python library for pulling data out of HTML and XML files. It works with your favorite parser to provide idiomatic ways of navigating, searching, and modifying the parse tree.</a:t>
            </a:r>
          </a:p>
          <a:p>
            <a:pPr algn="l"/>
            <a:r>
              <a:rPr lang="en-US" b="1" dirty="0"/>
              <a:t>Regular Expressions : </a:t>
            </a:r>
            <a:r>
              <a:rPr lang="en-US" sz="2000" dirty="0">
                <a:latin typeface="+mn-lt"/>
              </a:rPr>
              <a:t>A regular expression (or RE) specifies a set of strings that matches it; the functions in this module let you check if a particular string matches a given regular expression (or if a given regular expression matches a particular string, which comes down to the same thing).</a:t>
            </a:r>
          </a:p>
          <a:p>
            <a:pPr algn="l"/>
            <a:r>
              <a:rPr lang="en-US" b="1" dirty="0"/>
              <a:t>Matplotlib</a:t>
            </a:r>
            <a:r>
              <a:rPr lang="en-US" sz="2000" b="1" dirty="0"/>
              <a:t>: </a:t>
            </a:r>
            <a:r>
              <a:rPr lang="en-US" sz="2000" dirty="0">
                <a:latin typeface="+mn-lt"/>
              </a:rPr>
              <a:t>Matplotlib is a comprehensive library for creating static, animated, and interactive visualizations in Python.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endParaRPr lang="en-US" sz="2000" dirty="0">
              <a:latin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943476" y="499736"/>
            <a:ext cx="2271712" cy="12003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Primary</a:t>
            </a:r>
          </a:p>
          <a:p>
            <a:pPr marL="0" indent="0">
              <a:buNone/>
            </a:pPr>
            <a:r>
              <a:rPr lang="en-US" sz="3600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8FB66E0-FC6C-4C84-95E1-9C0198CFCBD4}"/>
              </a:ext>
            </a:extLst>
          </p:cNvPr>
          <p:cNvSpPr/>
          <p:nvPr/>
        </p:nvSpPr>
        <p:spPr>
          <a:xfrm>
            <a:off x="228600" y="966097"/>
            <a:ext cx="1714500" cy="16627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 URL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1E411E-6F58-41DC-8AF2-920EA7206338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1943100" y="1797496"/>
            <a:ext cx="13030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B26EB62-6387-4FC5-9283-6CB63F29A856}"/>
              </a:ext>
            </a:extLst>
          </p:cNvPr>
          <p:cNvSpPr/>
          <p:nvPr/>
        </p:nvSpPr>
        <p:spPr>
          <a:xfrm>
            <a:off x="3246120" y="966097"/>
            <a:ext cx="1714500" cy="16627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 object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A2F244-B421-477D-807D-767D2A98666E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4960620" y="1797496"/>
            <a:ext cx="20688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8DB595-6A6A-42E1-9BB3-F987820D955A}"/>
              </a:ext>
            </a:extLst>
          </p:cNvPr>
          <p:cNvSpPr txBox="1"/>
          <p:nvPr/>
        </p:nvSpPr>
        <p:spPr>
          <a:xfrm>
            <a:off x="2043112" y="1474329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 module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391DE9-83DC-4A0C-9767-CA6F450FB7BE}"/>
              </a:ext>
            </a:extLst>
          </p:cNvPr>
          <p:cNvSpPr txBox="1"/>
          <p:nvPr/>
        </p:nvSpPr>
        <p:spPr>
          <a:xfrm>
            <a:off x="4937758" y="1400351"/>
            <a:ext cx="237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Response_object.text</a:t>
            </a:r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8EB77DE-680D-4FCE-A296-7C3D1FC6DE10}"/>
              </a:ext>
            </a:extLst>
          </p:cNvPr>
          <p:cNvSpPr/>
          <p:nvPr/>
        </p:nvSpPr>
        <p:spPr>
          <a:xfrm>
            <a:off x="7023734" y="966097"/>
            <a:ext cx="1714500" cy="166279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Beautiful Soup module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451574-AABB-41EA-AFB2-0ECA6F0C36A7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8738234" y="1797496"/>
            <a:ext cx="1791654" cy="1345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96E8AF-FBDA-4612-83AB-24E96D5CDC28}"/>
              </a:ext>
            </a:extLst>
          </p:cNvPr>
          <p:cNvSpPr txBox="1"/>
          <p:nvPr/>
        </p:nvSpPr>
        <p:spPr>
          <a:xfrm rot="2263916">
            <a:off x="8642270" y="1816941"/>
            <a:ext cx="2373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.select property </a:t>
            </a:r>
          </a:p>
          <a:p>
            <a:pPr algn="ctr"/>
            <a:r>
              <a:rPr lang="en-US" dirty="0"/>
              <a:t>To extract relevant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HTML tag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3EBBA92-5F4E-47F9-9EA6-75D1B9883D6C}"/>
              </a:ext>
            </a:extLst>
          </p:cNvPr>
          <p:cNvSpPr/>
          <p:nvPr/>
        </p:nvSpPr>
        <p:spPr>
          <a:xfrm>
            <a:off x="9820512" y="3160254"/>
            <a:ext cx="1714500" cy="166279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Download Link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E79906-9F72-4429-82CF-5FC73391A72D}"/>
              </a:ext>
            </a:extLst>
          </p:cNvPr>
          <p:cNvCxnSpPr>
            <a:stCxn id="52" idx="2"/>
          </p:cNvCxnSpPr>
          <p:nvPr/>
        </p:nvCxnSpPr>
        <p:spPr>
          <a:xfrm flipH="1">
            <a:off x="7729538" y="3991653"/>
            <a:ext cx="2090974" cy="2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AF93A89-EAFB-4290-805A-67FAF6C78F95}"/>
              </a:ext>
            </a:extLst>
          </p:cNvPr>
          <p:cNvSpPr txBox="1"/>
          <p:nvPr/>
        </p:nvSpPr>
        <p:spPr>
          <a:xfrm>
            <a:off x="7880984" y="3680054"/>
            <a:ext cx="2373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Appended to homepage URL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D4411E1-9376-406C-A1FC-96C5CDFC038B}"/>
              </a:ext>
            </a:extLst>
          </p:cNvPr>
          <p:cNvSpPr/>
          <p:nvPr/>
        </p:nvSpPr>
        <p:spPr>
          <a:xfrm>
            <a:off x="5972174" y="3171820"/>
            <a:ext cx="1714500" cy="16627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Requests module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BCD48E-5B76-4934-B680-3D85450A5721}"/>
              </a:ext>
            </a:extLst>
          </p:cNvPr>
          <p:cNvSpPr txBox="1"/>
          <p:nvPr/>
        </p:nvSpPr>
        <p:spPr>
          <a:xfrm>
            <a:off x="4874895" y="3691622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 module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F6B12B-528B-4F3F-9456-D2ECA5114689}"/>
              </a:ext>
            </a:extLst>
          </p:cNvPr>
          <p:cNvCxnSpPr>
            <a:cxnSpLocks/>
          </p:cNvCxnSpPr>
          <p:nvPr/>
        </p:nvCxnSpPr>
        <p:spPr>
          <a:xfrm flipH="1">
            <a:off x="4691777" y="4014787"/>
            <a:ext cx="12589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E4BBAFBF-F564-4012-B7A6-5413AA974336}"/>
              </a:ext>
            </a:extLst>
          </p:cNvPr>
          <p:cNvSpPr/>
          <p:nvPr/>
        </p:nvSpPr>
        <p:spPr>
          <a:xfrm>
            <a:off x="2981086" y="3160254"/>
            <a:ext cx="1714500" cy="166279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PDF Text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F7A59E-BF07-42C0-A038-9CAB60CB364F}"/>
              </a:ext>
            </a:extLst>
          </p:cNvPr>
          <p:cNvCxnSpPr>
            <a:stCxn id="61" idx="2"/>
          </p:cNvCxnSpPr>
          <p:nvPr/>
        </p:nvCxnSpPr>
        <p:spPr>
          <a:xfrm flipH="1" flipV="1">
            <a:off x="1824888" y="3991652"/>
            <a:ext cx="1156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FC768E2-B0CA-4972-9B29-CDD49D8B8B09}"/>
              </a:ext>
            </a:extLst>
          </p:cNvPr>
          <p:cNvSpPr txBox="1"/>
          <p:nvPr/>
        </p:nvSpPr>
        <p:spPr>
          <a:xfrm>
            <a:off x="1864761" y="3391486"/>
            <a:ext cx="1258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containing regex query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2676A57-A4F4-42DB-AC50-3F10AB0C814F}"/>
              </a:ext>
            </a:extLst>
          </p:cNvPr>
          <p:cNvSpPr/>
          <p:nvPr/>
        </p:nvSpPr>
        <p:spPr>
          <a:xfrm>
            <a:off x="83110" y="3160254"/>
            <a:ext cx="1714500" cy="166279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for analysis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2988" y="990600"/>
            <a:ext cx="10172700" cy="534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snippet for Streaming Pdfs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BD581E-8411-4634-A449-47CD41088C7E}"/>
              </a:ext>
            </a:extLst>
          </p:cNvPr>
          <p:cNvSpPr txBox="1"/>
          <p:nvPr/>
        </p:nvSpPr>
        <p:spPr>
          <a:xfrm>
            <a:off x="1285875" y="1298495"/>
            <a:ext cx="96869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#passing off the page </a:t>
            </a:r>
            <a:r>
              <a:rPr lang="en-US" sz="2000" b="1" dirty="0" err="1">
                <a:solidFill>
                  <a:srgbClr val="0070C0"/>
                </a:solidFill>
              </a:rPr>
              <a:t>url</a:t>
            </a:r>
            <a:r>
              <a:rPr lang="en-US" sz="2000" b="1" dirty="0">
                <a:solidFill>
                  <a:srgbClr val="0070C0"/>
                </a:solidFill>
              </a:rPr>
              <a:t> of the forms page</a:t>
            </a:r>
            <a:r>
              <a:rPr lang="en-US" sz="2000" dirty="0"/>
              <a:t> </a:t>
            </a:r>
          </a:p>
          <a:p>
            <a:r>
              <a:rPr lang="en-US" sz="2000" dirty="0"/>
              <a:t>r = </a:t>
            </a:r>
            <a:r>
              <a:rPr lang="en-US" sz="2000" dirty="0" err="1"/>
              <a:t>requests.get</a:t>
            </a:r>
            <a:r>
              <a:rPr lang="en-US" sz="2000" dirty="0"/>
              <a:t>('https://www.sec.gov/forms’)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#passing off the </a:t>
            </a:r>
            <a:r>
              <a:rPr lang="en-US" sz="2000" b="1" dirty="0" err="1">
                <a:solidFill>
                  <a:srgbClr val="0070C0"/>
                </a:solidFill>
              </a:rPr>
              <a:t>requests.Response.text</a:t>
            </a:r>
            <a:r>
              <a:rPr lang="en-US" sz="2000" b="1" dirty="0">
                <a:solidFill>
                  <a:srgbClr val="0070C0"/>
                </a:solidFill>
              </a:rPr>
              <a:t> to </a:t>
            </a:r>
            <a:r>
              <a:rPr lang="en-US" sz="2000" b="1" dirty="0" err="1">
                <a:solidFill>
                  <a:srgbClr val="0070C0"/>
                </a:solidFill>
              </a:rPr>
              <a:t>BeautifulSoup</a:t>
            </a:r>
            <a:endParaRPr lang="en-US" sz="2000" dirty="0"/>
          </a:p>
          <a:p>
            <a:r>
              <a:rPr lang="en-US" sz="2000" dirty="0"/>
              <a:t>soup = bs(</a:t>
            </a:r>
            <a:r>
              <a:rPr lang="en-US" sz="2000" dirty="0" err="1"/>
              <a:t>r.text,features</a:t>
            </a:r>
            <a:r>
              <a:rPr lang="en-US" sz="2000" dirty="0"/>
              <a:t>="</a:t>
            </a:r>
            <a:r>
              <a:rPr lang="en-US" sz="2000" dirty="0" err="1"/>
              <a:t>lxml</a:t>
            </a:r>
            <a:r>
              <a:rPr lang="en-US" sz="2000" dirty="0"/>
              <a:t>")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#Selecting relevant HTML tag for link extraction</a:t>
            </a:r>
            <a:endParaRPr lang="en-US" sz="2000" dirty="0"/>
          </a:p>
          <a:p>
            <a:r>
              <a:rPr lang="en-US" sz="2000" dirty="0" err="1"/>
              <a:t>download_link</a:t>
            </a:r>
            <a:r>
              <a:rPr lang="en-US" sz="2000" dirty="0"/>
              <a:t> = </a:t>
            </a:r>
            <a:r>
              <a:rPr lang="en-US" sz="2000" dirty="0" err="1"/>
              <a:t>soup.select</a:t>
            </a:r>
            <a:r>
              <a:rPr lang="en-US" sz="2000" dirty="0"/>
              <a:t>('td[class="display-title-content views-field views-field-field-display-title"]’)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‘ ‘ ‘List of lists for storing the extracted document names and the documents mentioned this should be converted to a </a:t>
            </a:r>
            <a:r>
              <a:rPr lang="en-US" sz="2000" b="1" dirty="0" err="1">
                <a:solidFill>
                  <a:srgbClr val="0070C0"/>
                </a:solidFill>
              </a:rPr>
              <a:t>DataFrame</a:t>
            </a:r>
            <a:r>
              <a:rPr lang="en-US" sz="2000" b="1" dirty="0">
                <a:solidFill>
                  <a:srgbClr val="0070C0"/>
                </a:solidFill>
              </a:rPr>
              <a:t> later for trend analysis using Matplotlib ’ ‘ ‘</a:t>
            </a:r>
            <a:endParaRPr lang="en-US" sz="2000" dirty="0"/>
          </a:p>
          <a:p>
            <a:r>
              <a:rPr lang="en-US" sz="2000" dirty="0"/>
              <a:t>data = []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#for each link in the page complete the </a:t>
            </a:r>
            <a:r>
              <a:rPr lang="en-US" sz="2000" b="1" dirty="0" err="1">
                <a:solidFill>
                  <a:srgbClr val="0070C0"/>
                </a:solidFill>
              </a:rPr>
              <a:t>url</a:t>
            </a:r>
            <a:r>
              <a:rPr lang="en-US" sz="2000" b="1" dirty="0">
                <a:solidFill>
                  <a:srgbClr val="0070C0"/>
                </a:solidFill>
              </a:rPr>
              <a:t> and extract gender details mentioned</a:t>
            </a:r>
            <a:endParaRPr lang="en-US" sz="2000" dirty="0"/>
          </a:p>
          <a:p>
            <a:r>
              <a:rPr lang="en-US" sz="2000" dirty="0"/>
              <a:t>for </a:t>
            </a:r>
            <a:r>
              <a:rPr lang="en-US" sz="2000" dirty="0" err="1"/>
              <a:t>each_link</a:t>
            </a:r>
            <a:r>
              <a:rPr lang="en-US" sz="2000" dirty="0"/>
              <a:t> in </a:t>
            </a:r>
            <a:r>
              <a:rPr lang="en-US" sz="2000" dirty="0" err="1"/>
              <a:t>download_link</a:t>
            </a:r>
            <a:r>
              <a:rPr lang="en-US" sz="2000" dirty="0"/>
              <a:t>:</a:t>
            </a:r>
          </a:p>
          <a:p>
            <a:r>
              <a:rPr lang="en-US" sz="2000" dirty="0"/>
              <a:t>	print(</a:t>
            </a:r>
            <a:r>
              <a:rPr lang="en-US" sz="2000" dirty="0" err="1"/>
              <a:t>each_link.a.get_text</a:t>
            </a:r>
            <a:r>
              <a:rPr lang="en-US" sz="2000" dirty="0"/>
              <a:t>())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pdf_link</a:t>
            </a:r>
            <a:r>
              <a:rPr lang="en-US" sz="2000" dirty="0"/>
              <a:t> = "https://www.sec.gov" + </a:t>
            </a:r>
            <a:r>
              <a:rPr lang="en-US" sz="2000" dirty="0" err="1"/>
              <a:t>each_link.a</a:t>
            </a:r>
            <a:r>
              <a:rPr lang="en-US" sz="2000" dirty="0"/>
              <a:t>['</a:t>
            </a:r>
            <a:r>
              <a:rPr lang="en-US" sz="2000" dirty="0" err="1"/>
              <a:t>href</a:t>
            </a:r>
            <a:r>
              <a:rPr lang="en-US" sz="2000" dirty="0"/>
              <a:t>’]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0070C0"/>
                </a:solidFill>
              </a:rPr>
              <a:t>#Calling requests module again after this step for streaming the pdf.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1191" y="3780624"/>
            <a:ext cx="11660405" cy="625641"/>
          </a:xfrm>
        </p:spPr>
        <p:txBody>
          <a:bodyPr/>
          <a:lstStyle/>
          <a:p>
            <a:r>
              <a:rPr lang="en-US" sz="3600" dirty="0"/>
              <a:t>The Pdfs texts obtained in the previous step is skimmed using regex for gender diversity info and the relevant data is converted and stored in a </a:t>
            </a:r>
            <a:r>
              <a:rPr lang="en-US" sz="3600" dirty="0" err="1"/>
              <a:t>DataFrame</a:t>
            </a:r>
            <a:r>
              <a:rPr lang="en-US" sz="3600" dirty="0"/>
              <a:t> for analysis.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02996" y="4963478"/>
            <a:ext cx="11658600" cy="42473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Note: The code analysis that follows was run on a small pdf set limited to 5 pdfs for the purpose of simplicity.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986338" y="499736"/>
            <a:ext cx="2114550" cy="1200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Analysis of output</a:t>
            </a:r>
          </a:p>
        </p:txBody>
      </p:sp>
    </p:spTree>
    <p:extLst>
      <p:ext uri="{BB962C8B-B14F-4D97-AF65-F5344CB8AC3E}">
        <p14:creationId xmlns:p14="http://schemas.microsoft.com/office/powerpoint/2010/main" val="374540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1160</Words>
  <Application>Microsoft Office PowerPoint</Application>
  <PresentationFormat>Widescreen</PresentationFormat>
  <Paragraphs>127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arial</vt:lpstr>
      <vt:lpstr>Arial Black</vt:lpstr>
      <vt:lpstr>Calibri</vt:lpstr>
      <vt:lpstr>Century Gothic</vt:lpstr>
      <vt:lpstr>Segoe UI</vt:lpstr>
      <vt:lpstr>Segoe UI Black</vt:lpstr>
      <vt:lpstr>Segoe UI Light</vt:lpstr>
      <vt:lpstr>Segoe UI Semibold</vt:lpstr>
      <vt:lpstr>Segoe UI Semilight</vt:lpstr>
      <vt:lpstr>Wingdings</vt:lpstr>
      <vt:lpstr>1_Office Theme</vt:lpstr>
      <vt:lpstr>Storybuilding Neal Creative</vt:lpstr>
      <vt:lpstr>Gender Diversity Presentation by   Sassy Panda (Suhesna Basu)</vt:lpstr>
      <vt:lpstr>PowerPoint Presentation</vt:lpstr>
      <vt:lpstr>INTRODUCTION</vt:lpstr>
      <vt:lpstr>Objectives</vt:lpstr>
      <vt:lpstr>PowerPoint Presentation</vt:lpstr>
      <vt:lpstr>PowerPoint Presentation</vt:lpstr>
      <vt:lpstr>Project analysis slide 4</vt:lpstr>
      <vt:lpstr>Project analysis slide 5</vt:lpstr>
      <vt:lpstr>The Pdfs texts obtained in the previous step is skimmed using regex for gender diversity info and the relevant data is converted and stored in a DataFrame for analysis.</vt:lpstr>
      <vt:lpstr>Project analysis slide 5</vt:lpstr>
      <vt:lpstr>Project analysis slide 5</vt:lpstr>
      <vt:lpstr>Project analysis slide 5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Diversity Presentation by   Sassy Panda (Suhesna Basu)</dc:title>
  <dc:creator>RAHUL PRAJAPATI</dc:creator>
  <cp:lastModifiedBy>RAHUL PRAJAPATI</cp:lastModifiedBy>
  <cp:revision>23</cp:revision>
  <dcterms:created xsi:type="dcterms:W3CDTF">2020-12-03T11:51:27Z</dcterms:created>
  <dcterms:modified xsi:type="dcterms:W3CDTF">2020-12-04T11:22:25Z</dcterms:modified>
</cp:coreProperties>
</file>