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a0a332866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a0a332866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7000" lvl="0" marL="127000" rtl="0" algn="l">
              <a:lnSpc>
                <a:spcPct val="115000"/>
              </a:lnSpc>
              <a:spcBef>
                <a:spcPts val="0"/>
              </a:spcBef>
              <a:spcAft>
                <a:spcPts val="0"/>
              </a:spcAft>
              <a:buNone/>
            </a:pPr>
            <a:r>
              <a:rPr lang="en" sz="1050">
                <a:solidFill>
                  <a:srgbClr val="0E0E0E"/>
                </a:solidFill>
              </a:rPr>
              <a:t>Artists below the line have lower Spotify Streams compared to what their Shazam Counts indicate. This suggests that these artists might have high engagement on Shazam, but their Spotify performance isn’t reflecting that same level of interest. This could imply that they have potential for growth on Spotify, perhaps due to factors like marketing, playlists, or listener habits.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a00a2ec83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a00a2ec83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fad98500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7fad9850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a00a2ec8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a00a2ec8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a00a2ec83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a00a2ec83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a00a2ec83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a00a2ec83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a00a2ec83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a00a2ec83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a00a2ec8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a00a2ec8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a00a2ec83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a00a2ec83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a:t>
            </a:r>
            <a:r>
              <a:rPr lang="en"/>
              <a:t> to promote emerging artists and rising stars?</a:t>
            </a:r>
            <a:endParaRPr/>
          </a:p>
          <a:p>
            <a:pPr indent="0" lvl="0" marL="0" rtl="0" algn="l">
              <a:spcBef>
                <a:spcPts val="0"/>
              </a:spcBef>
              <a:spcAft>
                <a:spcPts val="0"/>
              </a:spcAft>
              <a:buNone/>
            </a:pPr>
            <a:r>
              <a:rPr lang="en"/>
              <a:t>Where the platform is going and push the numbers of these artists?</a:t>
            </a:r>
            <a:endParaRPr/>
          </a:p>
          <a:p>
            <a:pPr indent="0" lvl="0" marL="0" rtl="0" algn="l">
              <a:spcBef>
                <a:spcPts val="0"/>
              </a:spcBef>
              <a:spcAft>
                <a:spcPts val="0"/>
              </a:spcAft>
              <a:buNone/>
            </a:pPr>
            <a:r>
              <a:rPr lang="en"/>
              <a:t>UNLOCK THE POTENTIAL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a00a2ec83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7a00a2ec83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Chose Shazam because:</a:t>
            </a:r>
            <a:endParaRPr/>
          </a:p>
          <a:p>
            <a:pPr indent="-298450" lvl="0" marL="457200" rtl="0" algn="l">
              <a:spcBef>
                <a:spcPts val="0"/>
              </a:spcBef>
              <a:spcAft>
                <a:spcPts val="0"/>
              </a:spcAft>
              <a:buSzPts val="1100"/>
              <a:buChar char="-"/>
            </a:pPr>
            <a:r>
              <a:rPr lang="en"/>
              <a:t>The idea of Shazam encourages engagement (what is this song???) and has a similar goal as a platform</a:t>
            </a:r>
            <a:endParaRPr/>
          </a:p>
          <a:p>
            <a:pPr indent="-298450" lvl="0" marL="457200" rtl="0" algn="l">
              <a:spcBef>
                <a:spcPts val="0"/>
              </a:spcBef>
              <a:spcAft>
                <a:spcPts val="0"/>
              </a:spcAft>
              <a:buSzPts val="1100"/>
              <a:buChar char="-"/>
            </a:pPr>
            <a:r>
              <a:rPr lang="en"/>
              <a:t>Obvious correlation</a:t>
            </a:r>
            <a:endParaRPr/>
          </a:p>
          <a:p>
            <a:pPr indent="-298450" lvl="0" marL="457200" rtl="0" algn="l">
              <a:spcBef>
                <a:spcPts val="0"/>
              </a:spcBef>
              <a:spcAft>
                <a:spcPts val="0"/>
              </a:spcAft>
              <a:buSzPts val="1100"/>
              <a:buChar char="-"/>
            </a:pPr>
            <a:r>
              <a:rPr lang="en"/>
              <a:t>TikTok is used for content creation, so the target audience and ways in which music is used is very different from Spotify’s mission.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a00a2ec8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7a00a2ec8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7000" lvl="0" marL="127000" rtl="0" algn="l">
              <a:lnSpc>
                <a:spcPct val="115000"/>
              </a:lnSpc>
              <a:spcBef>
                <a:spcPts val="0"/>
              </a:spcBef>
              <a:spcAft>
                <a:spcPts val="0"/>
              </a:spcAft>
              <a:buClr>
                <a:schemeClr val="dk1"/>
              </a:buClr>
              <a:buSzPts val="1100"/>
              <a:buFont typeface="Arial"/>
              <a:buNone/>
            </a:pPr>
            <a:r>
              <a:rPr lang="en" sz="1050">
                <a:solidFill>
                  <a:srgbClr val="0E0E0E"/>
                </a:solidFill>
              </a:rPr>
              <a:t>Artists below the line have lower Spotify Streams compared to what their Shazam Counts indicate. This suggests that these artists might have high engagement on Shazam, but their Spotify performance isn’t reflecting that same level of interest. This could imply that they have potential for growth on Spotify, perhaps due to factors like marketing, playlists, or listener habits.</a:t>
            </a:r>
            <a:endParaRPr sz="1050">
              <a:solidFill>
                <a:srgbClr val="0E0E0E"/>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843850" y="2606013"/>
            <a:ext cx="5256300" cy="11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40"/>
              <a:t>Leveraging Data to </a:t>
            </a:r>
            <a:endParaRPr b="1" sz="2840"/>
          </a:p>
          <a:p>
            <a:pPr indent="0" lvl="0" marL="0" rtl="0" algn="l">
              <a:spcBef>
                <a:spcPts val="0"/>
              </a:spcBef>
              <a:spcAft>
                <a:spcPts val="0"/>
              </a:spcAft>
              <a:buSzPts val="990"/>
              <a:buNone/>
            </a:pPr>
            <a:r>
              <a:rPr b="1" lang="en" sz="2840"/>
              <a:t>Inhibit Platform Growth</a:t>
            </a:r>
            <a:endParaRPr b="1" sz="284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Suhho Lee, Thi Nguyen, Trevor Eaton</a:t>
            </a:r>
            <a:endParaRPr/>
          </a:p>
        </p:txBody>
      </p:sp>
      <p:pic>
        <p:nvPicPr>
          <p:cNvPr id="136" name="Google Shape;136;p13"/>
          <p:cNvPicPr preferRelativeResize="0"/>
          <p:nvPr/>
        </p:nvPicPr>
        <p:blipFill>
          <a:blip r:embed="rId3">
            <a:alphaModFix/>
          </a:blip>
          <a:stretch>
            <a:fillRect/>
          </a:stretch>
        </p:blipFill>
        <p:spPr>
          <a:xfrm>
            <a:off x="3641350" y="961600"/>
            <a:ext cx="4825375" cy="144901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Spotify and Shazam (continued)</a:t>
            </a:r>
            <a:endParaRPr b="1"/>
          </a:p>
        </p:txBody>
      </p:sp>
      <p:sp>
        <p:nvSpPr>
          <p:cNvPr id="198" name="Google Shape;198;p22"/>
          <p:cNvSpPr txBox="1"/>
          <p:nvPr>
            <p:ph idx="1" type="body"/>
          </p:nvPr>
        </p:nvSpPr>
        <p:spPr>
          <a:xfrm>
            <a:off x="5797325" y="1307850"/>
            <a:ext cx="2691900" cy="3376800"/>
          </a:xfrm>
          <a:prstGeom prst="rect">
            <a:avLst/>
          </a:prstGeom>
        </p:spPr>
        <p:txBody>
          <a:bodyPr anchorCtr="0" anchor="ctr" bIns="91425" lIns="91425" spcFirstLastPara="1" rIns="91425" wrap="square" tIns="91425">
            <a:normAutofit/>
          </a:bodyPr>
          <a:lstStyle/>
          <a:p>
            <a:pPr indent="-304800" lvl="0" marL="457200" rtl="0" algn="just">
              <a:spcBef>
                <a:spcPts val="0"/>
              </a:spcBef>
              <a:spcAft>
                <a:spcPts val="0"/>
              </a:spcAft>
              <a:buSzPts val="1200"/>
              <a:buChar char="-"/>
            </a:pPr>
            <a:r>
              <a:rPr lang="en" sz="1200"/>
              <a:t>These data share a similar pattern to the overall set</a:t>
            </a:r>
            <a:endParaRPr sz="1200"/>
          </a:p>
          <a:p>
            <a:pPr indent="0" lvl="0" marL="0" rtl="0" algn="just">
              <a:spcBef>
                <a:spcPts val="0"/>
              </a:spcBef>
              <a:spcAft>
                <a:spcPts val="0"/>
              </a:spcAft>
              <a:buNone/>
            </a:pPr>
            <a:r>
              <a:t/>
            </a:r>
            <a:endParaRPr sz="1200"/>
          </a:p>
          <a:p>
            <a:pPr indent="-304800" lvl="0" marL="457200" rtl="0" algn="just">
              <a:spcBef>
                <a:spcPts val="0"/>
              </a:spcBef>
              <a:spcAft>
                <a:spcPts val="0"/>
              </a:spcAft>
              <a:buSzPts val="1200"/>
              <a:buChar char="-"/>
            </a:pPr>
            <a:r>
              <a:rPr lang="en" sz="1200"/>
              <a:t>We are especially interested in artists that are below the regression line with relatively high Shazam counts</a:t>
            </a:r>
            <a:endParaRPr sz="1200"/>
          </a:p>
          <a:p>
            <a:pPr indent="0" lvl="0" marL="457200" rtl="0" algn="just">
              <a:spcBef>
                <a:spcPts val="0"/>
              </a:spcBef>
              <a:spcAft>
                <a:spcPts val="0"/>
              </a:spcAft>
              <a:buNone/>
            </a:pPr>
            <a:r>
              <a:t/>
            </a:r>
            <a:endParaRPr sz="1200"/>
          </a:p>
          <a:p>
            <a:pPr indent="-304800" lvl="0" marL="457200" rtl="0" algn="just">
              <a:spcBef>
                <a:spcPts val="0"/>
              </a:spcBef>
              <a:spcAft>
                <a:spcPts val="0"/>
              </a:spcAft>
              <a:buSzPts val="1200"/>
              <a:buChar char="-"/>
            </a:pPr>
            <a:r>
              <a:rPr lang="en" sz="1200"/>
              <a:t>These could be the next stars that help grow our platform</a:t>
            </a:r>
            <a:endParaRPr sz="1200"/>
          </a:p>
        </p:txBody>
      </p:sp>
      <p:pic>
        <p:nvPicPr>
          <p:cNvPr id="199" name="Google Shape;199;p22"/>
          <p:cNvPicPr preferRelativeResize="0"/>
          <p:nvPr/>
        </p:nvPicPr>
        <p:blipFill>
          <a:blip r:embed="rId3">
            <a:alphaModFix/>
          </a:blip>
          <a:stretch>
            <a:fillRect/>
          </a:stretch>
        </p:blipFill>
        <p:spPr>
          <a:xfrm>
            <a:off x="1063275" y="1230825"/>
            <a:ext cx="4893516" cy="3530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What can we learn from these data?</a:t>
            </a:r>
            <a:endParaRPr b="1"/>
          </a:p>
        </p:txBody>
      </p:sp>
      <p:sp>
        <p:nvSpPr>
          <p:cNvPr id="205" name="Google Shape;205;p23"/>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t>We are observing a clear link between an artist’s exposure through Shazam and how many streams they get on Spotify.</a:t>
            </a:r>
            <a:endParaRPr sz="1500"/>
          </a:p>
          <a:p>
            <a:pPr indent="0" lvl="0" marL="0" rtl="0" algn="just">
              <a:spcBef>
                <a:spcPts val="1200"/>
              </a:spcBef>
              <a:spcAft>
                <a:spcPts val="0"/>
              </a:spcAft>
              <a:buNone/>
            </a:pPr>
            <a:r>
              <a:rPr b="1" lang="en" sz="1500"/>
              <a:t>To capitalize on this, Spotify should:</a:t>
            </a:r>
            <a:endParaRPr b="1" sz="1500"/>
          </a:p>
          <a:p>
            <a:pPr indent="-323850" lvl="0" marL="457200" rtl="0" algn="just">
              <a:spcBef>
                <a:spcPts val="1200"/>
              </a:spcBef>
              <a:spcAft>
                <a:spcPts val="0"/>
              </a:spcAft>
              <a:buSzPts val="1500"/>
              <a:buChar char="-"/>
            </a:pPr>
            <a:r>
              <a:rPr lang="en" sz="1300"/>
              <a:t>Recommend high-performing Shazam songs on Spotify</a:t>
            </a:r>
            <a:endParaRPr sz="1300"/>
          </a:p>
          <a:p>
            <a:pPr indent="-323850" lvl="1" marL="914400" rtl="0" algn="just">
              <a:spcBef>
                <a:spcPts val="0"/>
              </a:spcBef>
              <a:spcAft>
                <a:spcPts val="0"/>
              </a:spcAft>
              <a:buSzPts val="1500"/>
              <a:buChar char="-"/>
            </a:pPr>
            <a:r>
              <a:rPr lang="en" sz="1300"/>
              <a:t>Increase their frequency in Spotify playlists and algorithmic recommendations</a:t>
            </a:r>
            <a:endParaRPr sz="1300"/>
          </a:p>
          <a:p>
            <a:pPr indent="-323850" lvl="0" marL="457200" rtl="0" algn="just">
              <a:spcBef>
                <a:spcPts val="0"/>
              </a:spcBef>
              <a:spcAft>
                <a:spcPts val="0"/>
              </a:spcAft>
              <a:buSzPts val="1500"/>
              <a:buChar char="-"/>
            </a:pPr>
            <a:r>
              <a:rPr lang="en" sz="1300"/>
              <a:t>Promote a more user-friendly experience linking Shazam and Spotify</a:t>
            </a:r>
            <a:endParaRPr sz="1300"/>
          </a:p>
          <a:p>
            <a:pPr indent="-323850" lvl="1" marL="914400" rtl="0" algn="just">
              <a:spcBef>
                <a:spcPts val="0"/>
              </a:spcBef>
              <a:spcAft>
                <a:spcPts val="0"/>
              </a:spcAft>
              <a:buSzPts val="1500"/>
              <a:buChar char="-"/>
            </a:pPr>
            <a:r>
              <a:rPr lang="en" sz="1300"/>
              <a:t>Add buttons/options to immediately add Shazam’ed songs to a user’s playlist(s)</a:t>
            </a:r>
            <a:endParaRPr sz="1300"/>
          </a:p>
          <a:p>
            <a:pPr indent="-323850" lvl="0" marL="457200" rtl="0" algn="just">
              <a:spcBef>
                <a:spcPts val="0"/>
              </a:spcBef>
              <a:spcAft>
                <a:spcPts val="0"/>
              </a:spcAft>
              <a:buSzPts val="1500"/>
              <a:buChar char="-"/>
            </a:pPr>
            <a:r>
              <a:rPr lang="en" sz="1300"/>
              <a:t>Invest in the emerging artists and rising stars</a:t>
            </a:r>
            <a:endParaRPr sz="1300"/>
          </a:p>
          <a:p>
            <a:pPr indent="-311150" lvl="1" marL="914400" rtl="0" algn="just">
              <a:spcBef>
                <a:spcPts val="0"/>
              </a:spcBef>
              <a:spcAft>
                <a:spcPts val="0"/>
              </a:spcAft>
              <a:buSzPts val="1300"/>
              <a:buChar char="-"/>
            </a:pPr>
            <a:r>
              <a:rPr lang="en" sz="1300"/>
              <a:t>Utilize Shazam data to select these artists and promote them on Spotify</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99970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600"/>
              <a:t>Thank you.</a:t>
            </a:r>
            <a:endParaRPr b="1"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Table of Contents</a:t>
            </a:r>
            <a:endParaRPr b="1"/>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sz="1800"/>
              <a:t>About</a:t>
            </a:r>
            <a:r>
              <a:rPr lang="en" sz="1800"/>
              <a:t> Spotify</a:t>
            </a:r>
            <a:endParaRPr sz="1800"/>
          </a:p>
          <a:p>
            <a:pPr indent="-342900" lvl="0" marL="457200" rtl="0" algn="l">
              <a:lnSpc>
                <a:spcPct val="200000"/>
              </a:lnSpc>
              <a:spcBef>
                <a:spcPts val="0"/>
              </a:spcBef>
              <a:spcAft>
                <a:spcPts val="0"/>
              </a:spcAft>
              <a:buSzPts val="1800"/>
              <a:buChar char="-"/>
            </a:pPr>
            <a:r>
              <a:rPr lang="en" sz="1800"/>
              <a:t>About the Dataset</a:t>
            </a:r>
            <a:endParaRPr sz="1800"/>
          </a:p>
          <a:p>
            <a:pPr indent="-342900" lvl="0" marL="457200" rtl="0" algn="l">
              <a:lnSpc>
                <a:spcPct val="200000"/>
              </a:lnSpc>
              <a:spcBef>
                <a:spcPts val="0"/>
              </a:spcBef>
              <a:spcAft>
                <a:spcPts val="0"/>
              </a:spcAft>
              <a:buSzPts val="1800"/>
              <a:buChar char="-"/>
            </a:pPr>
            <a:r>
              <a:rPr lang="en" sz="1800"/>
              <a:t>Spotify and Other Platforms</a:t>
            </a:r>
            <a:endParaRPr sz="1800"/>
          </a:p>
          <a:p>
            <a:pPr indent="-342900" lvl="0" marL="457200" rtl="0" algn="l">
              <a:lnSpc>
                <a:spcPct val="200000"/>
              </a:lnSpc>
              <a:spcBef>
                <a:spcPts val="0"/>
              </a:spcBef>
              <a:spcAft>
                <a:spcPts val="0"/>
              </a:spcAft>
              <a:buSzPts val="1800"/>
              <a:buChar char="-"/>
            </a:pPr>
            <a:r>
              <a:rPr lang="en" sz="1800"/>
              <a:t>Inhibiting Platform Growth</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Spotify’s Growth Over the Years</a:t>
            </a:r>
            <a:endParaRPr b="1"/>
          </a:p>
        </p:txBody>
      </p:sp>
      <p:sp>
        <p:nvSpPr>
          <p:cNvPr id="148" name="Google Shape;148;p15"/>
          <p:cNvSpPr txBox="1"/>
          <p:nvPr>
            <p:ph idx="1" type="body"/>
          </p:nvPr>
        </p:nvSpPr>
        <p:spPr>
          <a:xfrm>
            <a:off x="5075700" y="1116150"/>
            <a:ext cx="3803100" cy="3313200"/>
          </a:xfrm>
          <a:prstGeom prst="rect">
            <a:avLst/>
          </a:prstGeom>
        </p:spPr>
        <p:txBody>
          <a:bodyPr anchorCtr="0" anchor="ctr" bIns="91425" lIns="91425" spcFirstLastPara="1" rIns="91425" wrap="square" tIns="91425">
            <a:normAutofit/>
          </a:bodyPr>
          <a:lstStyle/>
          <a:p>
            <a:pPr indent="-311150" lvl="0" marL="457200" rtl="0" algn="just">
              <a:lnSpc>
                <a:spcPct val="200000"/>
              </a:lnSpc>
              <a:spcBef>
                <a:spcPts val="0"/>
              </a:spcBef>
              <a:spcAft>
                <a:spcPts val="0"/>
              </a:spcAft>
              <a:buSzPts val="1300"/>
              <a:buChar char="-"/>
            </a:pPr>
            <a:r>
              <a:rPr lang="en"/>
              <a:t>Monthly Active Users (MAU): 626 Million</a:t>
            </a:r>
            <a:endParaRPr/>
          </a:p>
          <a:p>
            <a:pPr indent="-311150" lvl="0" marL="457200" rtl="0" algn="just">
              <a:lnSpc>
                <a:spcPct val="200000"/>
              </a:lnSpc>
              <a:spcBef>
                <a:spcPts val="0"/>
              </a:spcBef>
              <a:spcAft>
                <a:spcPts val="0"/>
              </a:spcAft>
              <a:buSzPts val="1300"/>
              <a:buChar char="-"/>
            </a:pPr>
            <a:r>
              <a:rPr lang="en"/>
              <a:t>Premium Subscribers: 246 Million</a:t>
            </a:r>
            <a:endParaRPr/>
          </a:p>
          <a:p>
            <a:pPr indent="-311150" lvl="0" marL="457200" rtl="0" algn="just">
              <a:lnSpc>
                <a:spcPct val="200000"/>
              </a:lnSpc>
              <a:spcBef>
                <a:spcPts val="0"/>
              </a:spcBef>
              <a:spcAft>
                <a:spcPts val="0"/>
              </a:spcAft>
              <a:buSzPts val="1300"/>
              <a:buChar char="-"/>
            </a:pPr>
            <a:r>
              <a:rPr lang="en"/>
              <a:t>In 2024, 184 markets (countries) around the world use Spotify.</a:t>
            </a:r>
            <a:endParaRPr/>
          </a:p>
          <a:p>
            <a:pPr indent="-311150" lvl="0" marL="457200" rtl="0" algn="just">
              <a:lnSpc>
                <a:spcPct val="200000"/>
              </a:lnSpc>
              <a:spcBef>
                <a:spcPts val="0"/>
              </a:spcBef>
              <a:spcAft>
                <a:spcPts val="0"/>
              </a:spcAft>
              <a:buSzPts val="1300"/>
              <a:buChar char="-"/>
            </a:pPr>
            <a:r>
              <a:rPr lang="en"/>
              <a:t>2021 had the highest increase with 85 new markets entering Spotify.</a:t>
            </a:r>
            <a:endParaRPr/>
          </a:p>
          <a:p>
            <a:pPr indent="0" lvl="0" marL="0" rtl="0" algn="l">
              <a:lnSpc>
                <a:spcPct val="200000"/>
              </a:lnSpc>
              <a:spcBef>
                <a:spcPts val="1200"/>
              </a:spcBef>
              <a:spcAft>
                <a:spcPts val="1200"/>
              </a:spcAft>
              <a:buNone/>
            </a:pPr>
            <a:r>
              <a:t/>
            </a:r>
            <a:endParaRPr/>
          </a:p>
        </p:txBody>
      </p:sp>
      <p:sp>
        <p:nvSpPr>
          <p:cNvPr id="149" name="Google Shape;149;p15"/>
          <p:cNvSpPr txBox="1"/>
          <p:nvPr/>
        </p:nvSpPr>
        <p:spPr>
          <a:xfrm>
            <a:off x="319650" y="4441225"/>
            <a:ext cx="5778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rPr>
              <a:t>References</a:t>
            </a:r>
            <a:endParaRPr sz="900">
              <a:solidFill>
                <a:schemeClr val="lt1"/>
              </a:solidFill>
            </a:endParaRPr>
          </a:p>
          <a:p>
            <a:pPr indent="-285750" lvl="0" marL="457200" rtl="0" algn="l">
              <a:spcBef>
                <a:spcPts val="0"/>
              </a:spcBef>
              <a:spcAft>
                <a:spcPts val="0"/>
              </a:spcAft>
              <a:buClr>
                <a:schemeClr val="lt1"/>
              </a:buClr>
              <a:buSzPts val="900"/>
              <a:buChar char="-"/>
            </a:pPr>
            <a:r>
              <a:rPr lang="en" sz="900">
                <a:solidFill>
                  <a:schemeClr val="lt1"/>
                </a:solidFill>
              </a:rPr>
              <a:t>https://newsroom.spotify.com/2021-11-17/spotify-expands-to-six-more-countries-around-the-world/</a:t>
            </a:r>
            <a:endParaRPr sz="900">
              <a:solidFill>
                <a:schemeClr val="lt1"/>
              </a:solidFill>
            </a:endParaRPr>
          </a:p>
          <a:p>
            <a:pPr indent="-285750" lvl="0" marL="457200" rtl="0" algn="l">
              <a:spcBef>
                <a:spcPts val="0"/>
              </a:spcBef>
              <a:spcAft>
                <a:spcPts val="0"/>
              </a:spcAft>
              <a:buClr>
                <a:schemeClr val="lt1"/>
              </a:buClr>
              <a:buSzPts val="900"/>
              <a:buChar char="-"/>
            </a:pPr>
            <a:r>
              <a:rPr lang="en" sz="900">
                <a:solidFill>
                  <a:schemeClr val="lt1"/>
                </a:solidFill>
              </a:rPr>
              <a:t>https://investors.spotify.com/financials/default.aspx</a:t>
            </a:r>
            <a:endParaRPr sz="900">
              <a:solidFill>
                <a:schemeClr val="lt1"/>
              </a:solidFill>
            </a:endParaRPr>
          </a:p>
        </p:txBody>
      </p:sp>
      <p:pic>
        <p:nvPicPr>
          <p:cNvPr id="150" name="Google Shape;150;p15"/>
          <p:cNvPicPr preferRelativeResize="0"/>
          <p:nvPr/>
        </p:nvPicPr>
        <p:blipFill>
          <a:blip r:embed="rId3">
            <a:alphaModFix/>
          </a:blip>
          <a:stretch>
            <a:fillRect/>
          </a:stretch>
        </p:blipFill>
        <p:spPr>
          <a:xfrm>
            <a:off x="1124882" y="1110213"/>
            <a:ext cx="4167542" cy="3325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Our Mission Statement</a:t>
            </a:r>
            <a:endParaRPr b="1"/>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800"/>
              <a:t>Unlock the potential of human creativity by giving a million creative artists the opportunity to live off their art and billions of fans the opportunity to enjoy and be inspired by it.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Clean-up / Selection</a:t>
            </a:r>
            <a:endParaRPr b="1"/>
          </a:p>
        </p:txBody>
      </p:sp>
      <p:sp>
        <p:nvSpPr>
          <p:cNvPr id="162" name="Google Shape;162;p17"/>
          <p:cNvSpPr txBox="1"/>
          <p:nvPr>
            <p:ph idx="1" type="body"/>
          </p:nvPr>
        </p:nvSpPr>
        <p:spPr>
          <a:xfrm>
            <a:off x="1316875" y="1132000"/>
            <a:ext cx="7038900" cy="1263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Data Types</a:t>
            </a:r>
            <a:endParaRPr b="1"/>
          </a:p>
          <a:p>
            <a:pPr indent="-311150" lvl="0" marL="457200" rtl="0" algn="just">
              <a:spcBef>
                <a:spcPts val="1200"/>
              </a:spcBef>
              <a:spcAft>
                <a:spcPts val="0"/>
              </a:spcAft>
              <a:buSzPts val="1300"/>
              <a:buChar char="-"/>
            </a:pPr>
            <a:r>
              <a:rPr lang="en"/>
              <a:t>Converted all the data that are in numbers into floats</a:t>
            </a:r>
            <a:endParaRPr/>
          </a:p>
          <a:p>
            <a:pPr indent="-311150" lvl="0" marL="457200" rtl="0" algn="just">
              <a:spcBef>
                <a:spcPts val="0"/>
              </a:spcBef>
              <a:spcAft>
                <a:spcPts val="0"/>
              </a:spcAft>
              <a:buSzPts val="1300"/>
              <a:buChar char="-"/>
            </a:pPr>
            <a:r>
              <a:rPr lang="en"/>
              <a:t>Converted ‘Release Date’ into datetime objects</a:t>
            </a:r>
            <a:endParaRPr/>
          </a:p>
          <a:p>
            <a:pPr indent="-311150" lvl="0" marL="457200" rtl="0" algn="just">
              <a:spcBef>
                <a:spcPts val="0"/>
              </a:spcBef>
              <a:spcAft>
                <a:spcPts val="0"/>
              </a:spcAft>
              <a:buSzPts val="1300"/>
              <a:buChar char="-"/>
            </a:pPr>
            <a:r>
              <a:rPr lang="en"/>
              <a:t>Added a ‘Release Year’ column from ‘Release Date’</a:t>
            </a:r>
            <a:endParaRPr/>
          </a:p>
        </p:txBody>
      </p:sp>
      <p:sp>
        <p:nvSpPr>
          <p:cNvPr id="163" name="Google Shape;163;p17"/>
          <p:cNvSpPr txBox="1"/>
          <p:nvPr>
            <p:ph idx="1" type="body"/>
          </p:nvPr>
        </p:nvSpPr>
        <p:spPr>
          <a:xfrm>
            <a:off x="1316875" y="2483825"/>
            <a:ext cx="7038900" cy="1098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Missing Data</a:t>
            </a:r>
            <a:endParaRPr b="1"/>
          </a:p>
          <a:p>
            <a:pPr indent="-311150" lvl="0" marL="457200" rtl="0" algn="just">
              <a:spcBef>
                <a:spcPts val="1200"/>
              </a:spcBef>
              <a:spcAft>
                <a:spcPts val="0"/>
              </a:spcAft>
              <a:buSzPts val="1300"/>
              <a:buChar char="-"/>
            </a:pPr>
            <a:r>
              <a:rPr lang="en"/>
              <a:t>Removed the ‘TIDAL Popularity’ column as all of the data were missing</a:t>
            </a:r>
            <a:endParaRPr/>
          </a:p>
          <a:p>
            <a:pPr indent="-311150" lvl="0" marL="457200" rtl="0" algn="just">
              <a:spcBef>
                <a:spcPts val="0"/>
              </a:spcBef>
              <a:spcAft>
                <a:spcPts val="0"/>
              </a:spcAft>
              <a:buSzPts val="1300"/>
              <a:buChar char="-"/>
            </a:pPr>
            <a:r>
              <a:rPr lang="en"/>
              <a:t>Replaced other missing data with </a:t>
            </a:r>
            <a:r>
              <a:rPr i="1" lang="en"/>
              <a:t>np.nan </a:t>
            </a:r>
            <a:r>
              <a:rPr lang="en"/>
              <a:t>so that the values are ignored when computed</a:t>
            </a:r>
            <a:endParaRPr/>
          </a:p>
        </p:txBody>
      </p:sp>
      <p:sp>
        <p:nvSpPr>
          <p:cNvPr id="164" name="Google Shape;164;p17"/>
          <p:cNvSpPr txBox="1"/>
          <p:nvPr>
            <p:ph idx="1" type="body"/>
          </p:nvPr>
        </p:nvSpPr>
        <p:spPr>
          <a:xfrm>
            <a:off x="1316875" y="3582125"/>
            <a:ext cx="7038900" cy="126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Selected Columns</a:t>
            </a:r>
            <a:endParaRPr b="1"/>
          </a:p>
          <a:p>
            <a:pPr indent="-311150" lvl="0" marL="457200" rtl="0" algn="l">
              <a:spcBef>
                <a:spcPts val="1200"/>
              </a:spcBef>
              <a:spcAft>
                <a:spcPts val="0"/>
              </a:spcAft>
              <a:buSzPts val="1300"/>
              <a:buChar char="-"/>
            </a:pPr>
            <a:r>
              <a:rPr lang="en"/>
              <a:t>Picked ‘Spotify Streams’ as the main performance data</a:t>
            </a:r>
            <a:endParaRPr/>
          </a:p>
          <a:p>
            <a:pPr indent="-311150" lvl="0" marL="457200" rtl="0" algn="l">
              <a:spcBef>
                <a:spcPts val="0"/>
              </a:spcBef>
              <a:spcAft>
                <a:spcPts val="0"/>
              </a:spcAft>
              <a:buSzPts val="1300"/>
              <a:buChar char="-"/>
            </a:pPr>
            <a:r>
              <a:rPr lang="en"/>
              <a:t>Removed songs that did not have ‘Spotify Streams’</a:t>
            </a:r>
            <a:endParaRPr/>
          </a:p>
          <a:p>
            <a:pPr indent="-311150" lvl="0" marL="457200" rtl="0" algn="l">
              <a:spcBef>
                <a:spcPts val="0"/>
              </a:spcBef>
              <a:spcAft>
                <a:spcPts val="0"/>
              </a:spcAft>
              <a:buSzPts val="1300"/>
              <a:buChar char="-"/>
            </a:pPr>
            <a:r>
              <a:rPr lang="en"/>
              <a:t>Dropped unnecessary columns that did not have connections to our analysis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Songs Are in Our </a:t>
            </a:r>
            <a:r>
              <a:rPr b="1" lang="en"/>
              <a:t>Dataset?</a:t>
            </a:r>
            <a:endParaRPr b="1"/>
          </a:p>
        </p:txBody>
      </p:sp>
      <p:pic>
        <p:nvPicPr>
          <p:cNvPr id="170" name="Google Shape;170;p18"/>
          <p:cNvPicPr preferRelativeResize="0"/>
          <p:nvPr/>
        </p:nvPicPr>
        <p:blipFill>
          <a:blip r:embed="rId3">
            <a:alphaModFix/>
          </a:blip>
          <a:stretch>
            <a:fillRect/>
          </a:stretch>
        </p:blipFill>
        <p:spPr>
          <a:xfrm>
            <a:off x="1429063" y="888775"/>
            <a:ext cx="6285875" cy="3514326"/>
          </a:xfrm>
          <a:prstGeom prst="rect">
            <a:avLst/>
          </a:prstGeom>
          <a:noFill/>
          <a:ln>
            <a:noFill/>
          </a:ln>
        </p:spPr>
      </p:pic>
      <p:sp>
        <p:nvSpPr>
          <p:cNvPr id="171" name="Google Shape;171;p18"/>
          <p:cNvSpPr txBox="1"/>
          <p:nvPr>
            <p:ph idx="1" type="body"/>
          </p:nvPr>
        </p:nvSpPr>
        <p:spPr>
          <a:xfrm>
            <a:off x="1915950" y="4229400"/>
            <a:ext cx="5312100" cy="914100"/>
          </a:xfrm>
          <a:prstGeom prst="rect">
            <a:avLst/>
          </a:prstGeom>
        </p:spPr>
        <p:txBody>
          <a:bodyPr anchorCtr="0" anchor="t" bIns="91425" lIns="91425" spcFirstLastPara="1" rIns="91425" wrap="square" tIns="91425">
            <a:normAutofit/>
          </a:bodyPr>
          <a:lstStyle/>
          <a:p>
            <a:pPr indent="-292100" lvl="0" marL="457200" rtl="0" algn="just">
              <a:spcBef>
                <a:spcPts val="0"/>
              </a:spcBef>
              <a:spcAft>
                <a:spcPts val="0"/>
              </a:spcAft>
              <a:buSzPts val="1000"/>
              <a:buChar char="-"/>
            </a:pPr>
            <a:r>
              <a:rPr lang="en" sz="1000"/>
              <a:t>Oldest: Sweet Child O’ Mine - Guns N’ Roses (J</a:t>
            </a:r>
            <a:r>
              <a:rPr lang="en" sz="1000"/>
              <a:t>uly 21, 1987)</a:t>
            </a:r>
            <a:r>
              <a:rPr lang="en" sz="1000"/>
              <a:t> </a:t>
            </a:r>
            <a:endParaRPr sz="1000"/>
          </a:p>
          <a:p>
            <a:pPr indent="-292100" lvl="0" marL="457200" rtl="0" algn="just">
              <a:spcBef>
                <a:spcPts val="0"/>
              </a:spcBef>
              <a:spcAft>
                <a:spcPts val="0"/>
              </a:spcAft>
              <a:buSzPts val="1000"/>
              <a:buChar char="-"/>
            </a:pPr>
            <a:r>
              <a:rPr lang="en" sz="1000"/>
              <a:t>Newest: The Door - Teddy Swims and 2 other songs (June 14, 2024)</a:t>
            </a:r>
            <a:endParaRPr sz="1000"/>
          </a:p>
          <a:p>
            <a:pPr indent="-292100" lvl="0" marL="457200" rtl="0" algn="just">
              <a:spcBef>
                <a:spcPts val="0"/>
              </a:spcBef>
              <a:spcAft>
                <a:spcPts val="0"/>
              </a:spcAft>
              <a:buSzPts val="1000"/>
              <a:buChar char="-"/>
            </a:pPr>
            <a:r>
              <a:rPr lang="en" sz="1000"/>
              <a:t>Only 406 songs (8.8%) within the dataset were released before 2015</a:t>
            </a:r>
            <a:endParaRPr sz="1000"/>
          </a:p>
          <a:p>
            <a:pPr indent="-292100" lvl="0" marL="457200" rtl="0" algn="just">
              <a:spcBef>
                <a:spcPts val="0"/>
              </a:spcBef>
              <a:spcAft>
                <a:spcPts val="0"/>
              </a:spcAft>
              <a:buSzPts val="1000"/>
              <a:buChar char="-"/>
            </a:pPr>
            <a:r>
              <a:rPr lang="en" sz="1000"/>
              <a:t>Most of the songs in this dataset are hits</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11725"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Which Artists are in the Spotify Dataset?</a:t>
            </a:r>
            <a:endParaRPr b="1"/>
          </a:p>
        </p:txBody>
      </p:sp>
      <p:pic>
        <p:nvPicPr>
          <p:cNvPr id="177" name="Google Shape;177;p19"/>
          <p:cNvPicPr preferRelativeResize="0"/>
          <p:nvPr/>
        </p:nvPicPr>
        <p:blipFill>
          <a:blip r:embed="rId3">
            <a:alphaModFix/>
          </a:blip>
          <a:stretch>
            <a:fillRect/>
          </a:stretch>
        </p:blipFill>
        <p:spPr>
          <a:xfrm>
            <a:off x="1126775" y="951975"/>
            <a:ext cx="7123850" cy="4191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Spotify and other Platforms</a:t>
            </a:r>
            <a:endParaRPr b="1"/>
          </a:p>
          <a:p>
            <a:pPr indent="0" lvl="0" marL="0" rtl="0" algn="l">
              <a:spcBef>
                <a:spcPts val="0"/>
              </a:spcBef>
              <a:spcAft>
                <a:spcPts val="0"/>
              </a:spcAft>
              <a:buNone/>
            </a:pPr>
            <a:r>
              <a:t/>
            </a:r>
            <a:endParaRPr b="1"/>
          </a:p>
        </p:txBody>
      </p:sp>
      <p:sp>
        <p:nvSpPr>
          <p:cNvPr id="183" name="Google Shape;183;p20"/>
          <p:cNvSpPr txBox="1"/>
          <p:nvPr>
            <p:ph idx="1" type="body"/>
          </p:nvPr>
        </p:nvSpPr>
        <p:spPr>
          <a:xfrm>
            <a:off x="5485250" y="952500"/>
            <a:ext cx="3526800" cy="3749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b="1" lang="en"/>
              <a:t>TikTok  with Spotify Streams: 0.11 (Very Low)</a:t>
            </a:r>
            <a:endParaRPr b="1"/>
          </a:p>
          <a:p>
            <a:pPr indent="0" lvl="0" marL="457200" rtl="0" algn="l">
              <a:lnSpc>
                <a:spcPct val="115000"/>
              </a:lnSpc>
              <a:spcBef>
                <a:spcPts val="1200"/>
              </a:spcBef>
              <a:spcAft>
                <a:spcPts val="0"/>
              </a:spcAft>
              <a:buNone/>
            </a:pPr>
            <a:r>
              <a:rPr b="1" lang="en" sz="1100"/>
              <a:t>TikTok</a:t>
            </a:r>
            <a:r>
              <a:rPr lang="en" sz="1100"/>
              <a:t> is effective for initial awareness but doesn't strongly translate to Spotify streaming</a:t>
            </a:r>
            <a:endParaRPr sz="1100"/>
          </a:p>
          <a:p>
            <a:pPr indent="0" lvl="0" marL="914400" rtl="0" algn="l">
              <a:lnSpc>
                <a:spcPct val="115000"/>
              </a:lnSpc>
              <a:spcBef>
                <a:spcPts val="0"/>
              </a:spcBef>
              <a:spcAft>
                <a:spcPts val="0"/>
              </a:spcAft>
              <a:buNone/>
            </a:pPr>
            <a:r>
              <a:t/>
            </a:r>
            <a:endParaRPr sz="400"/>
          </a:p>
          <a:p>
            <a:pPr indent="-298450" lvl="0" marL="914400" rtl="0" algn="l">
              <a:lnSpc>
                <a:spcPct val="115000"/>
              </a:lnSpc>
              <a:spcBef>
                <a:spcPts val="0"/>
              </a:spcBef>
              <a:spcAft>
                <a:spcPts val="0"/>
              </a:spcAft>
              <a:buSzPts val="1100"/>
              <a:buChar char="-"/>
            </a:pPr>
            <a:r>
              <a:rPr lang="en" sz="1100"/>
              <a:t>Differences in user demographics and  engagement behaviors </a:t>
            </a:r>
            <a:endParaRPr sz="11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rPr b="1" lang="en"/>
              <a:t>Cross-Platform Popularity</a:t>
            </a:r>
            <a:endParaRPr b="1"/>
          </a:p>
          <a:p>
            <a:pPr indent="0" lvl="0" marL="0" rtl="0" algn="l">
              <a:lnSpc>
                <a:spcPct val="115000"/>
              </a:lnSpc>
              <a:spcBef>
                <a:spcPts val="0"/>
              </a:spcBef>
              <a:spcAft>
                <a:spcPts val="0"/>
              </a:spcAft>
              <a:buNone/>
            </a:pPr>
            <a:r>
              <a:t/>
            </a:r>
            <a:endParaRPr b="1" sz="400"/>
          </a:p>
          <a:p>
            <a:pPr indent="457200" lvl="0" marL="0" rtl="0" algn="l">
              <a:lnSpc>
                <a:spcPct val="115000"/>
              </a:lnSpc>
              <a:spcBef>
                <a:spcPts val="0"/>
              </a:spcBef>
              <a:spcAft>
                <a:spcPts val="0"/>
              </a:spcAft>
              <a:buNone/>
            </a:pPr>
            <a:r>
              <a:rPr b="1" lang="en" sz="1100"/>
              <a:t>Platforms</a:t>
            </a:r>
            <a:r>
              <a:rPr lang="en" sz="1100"/>
              <a:t>: YouTube, Apple Music, Spotify</a:t>
            </a:r>
            <a:br>
              <a:rPr lang="en" sz="1100"/>
            </a:br>
            <a:endParaRPr sz="400"/>
          </a:p>
          <a:p>
            <a:pPr indent="-298450" lvl="0" marL="914400" rtl="0" algn="l">
              <a:lnSpc>
                <a:spcPct val="115000"/>
              </a:lnSpc>
              <a:spcBef>
                <a:spcPts val="0"/>
              </a:spcBef>
              <a:spcAft>
                <a:spcPts val="0"/>
              </a:spcAft>
              <a:buSzPts val="1100"/>
              <a:buChar char="-"/>
            </a:pPr>
            <a:r>
              <a:rPr lang="en" sz="1100"/>
              <a:t>High cross-platform influence</a:t>
            </a:r>
            <a:endParaRPr sz="1100"/>
          </a:p>
          <a:p>
            <a:pPr indent="-298450" lvl="0" marL="914400" rtl="0" algn="l">
              <a:lnSpc>
                <a:spcPct val="115000"/>
              </a:lnSpc>
              <a:spcBef>
                <a:spcPts val="0"/>
              </a:spcBef>
              <a:spcAft>
                <a:spcPts val="0"/>
              </a:spcAft>
              <a:buSzPts val="1100"/>
              <a:buChar char="-"/>
            </a:pPr>
            <a:r>
              <a:rPr lang="en" sz="1100"/>
              <a:t>Tracks popular on one platform tend to be popular on the other</a:t>
            </a:r>
            <a:endParaRPr sz="1100"/>
          </a:p>
          <a:p>
            <a:pPr indent="-298450" lvl="0" marL="914400" rtl="0" algn="l">
              <a:lnSpc>
                <a:spcPct val="115000"/>
              </a:lnSpc>
              <a:spcBef>
                <a:spcPts val="0"/>
              </a:spcBef>
              <a:spcAft>
                <a:spcPts val="0"/>
              </a:spcAft>
              <a:buSzPts val="1100"/>
              <a:buChar char="-"/>
            </a:pPr>
            <a:r>
              <a:rPr lang="en" sz="1100"/>
              <a:t>Importance of securing playlist placements across </a:t>
            </a:r>
            <a:r>
              <a:rPr lang="en" sz="1100">
                <a:latin typeface="Arial"/>
                <a:ea typeface="Arial"/>
                <a:cs typeface="Arial"/>
                <a:sym typeface="Arial"/>
              </a:rPr>
              <a:t>multiple platforms</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id="184" name="Google Shape;184;p20"/>
          <p:cNvPicPr preferRelativeResize="0"/>
          <p:nvPr/>
        </p:nvPicPr>
        <p:blipFill>
          <a:blip r:embed="rId3">
            <a:alphaModFix/>
          </a:blip>
          <a:stretch>
            <a:fillRect/>
          </a:stretch>
        </p:blipFill>
        <p:spPr>
          <a:xfrm>
            <a:off x="1047350" y="952500"/>
            <a:ext cx="4437902" cy="4119785"/>
          </a:xfrm>
          <a:prstGeom prst="rect">
            <a:avLst/>
          </a:prstGeom>
          <a:noFill/>
          <a:ln>
            <a:noFill/>
          </a:ln>
        </p:spPr>
      </p:pic>
      <p:sp>
        <p:nvSpPr>
          <p:cNvPr id="185" name="Google Shape;185;p20"/>
          <p:cNvSpPr/>
          <p:nvPr/>
        </p:nvSpPr>
        <p:spPr>
          <a:xfrm>
            <a:off x="2289050" y="3691800"/>
            <a:ext cx="480900" cy="442200"/>
          </a:xfrm>
          <a:prstGeom prst="heart">
            <a:avLst/>
          </a:prstGeom>
          <a:noFill/>
          <a:ln cap="flat" cmpd="sng" w="38100">
            <a:solidFill>
              <a:srgbClr val="FF8AF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1000"/>
                                        <p:tgtEl>
                                          <p:spTgt spid="1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Spotify and Shazam</a:t>
            </a:r>
            <a:endParaRPr b="1"/>
          </a:p>
        </p:txBody>
      </p:sp>
      <p:sp>
        <p:nvSpPr>
          <p:cNvPr id="191" name="Google Shape;191;p21"/>
          <p:cNvSpPr txBox="1"/>
          <p:nvPr>
            <p:ph idx="1" type="body"/>
          </p:nvPr>
        </p:nvSpPr>
        <p:spPr>
          <a:xfrm>
            <a:off x="5777225" y="1307850"/>
            <a:ext cx="3041700" cy="3376800"/>
          </a:xfrm>
          <a:prstGeom prst="rect">
            <a:avLst/>
          </a:prstGeom>
        </p:spPr>
        <p:txBody>
          <a:bodyPr anchorCtr="0" anchor="ctr" bIns="91425" lIns="91425" spcFirstLastPara="1" rIns="91425" wrap="square" tIns="91425">
            <a:noAutofit/>
          </a:bodyPr>
          <a:lstStyle/>
          <a:p>
            <a:pPr indent="-304800" lvl="0" marL="457200" rtl="0" algn="just">
              <a:spcBef>
                <a:spcPts val="0"/>
              </a:spcBef>
              <a:spcAft>
                <a:spcPts val="0"/>
              </a:spcAft>
              <a:buSzPts val="1200"/>
              <a:buChar char="-"/>
            </a:pPr>
            <a:r>
              <a:rPr lang="en" sz="1200"/>
              <a:t>Artists with the highest Spotify streams tend to also have the highest Shazam counts</a:t>
            </a:r>
            <a:endParaRPr sz="1200"/>
          </a:p>
          <a:p>
            <a:pPr indent="0" lvl="0" marL="457200" rtl="0" algn="just">
              <a:spcBef>
                <a:spcPts val="0"/>
              </a:spcBef>
              <a:spcAft>
                <a:spcPts val="0"/>
              </a:spcAft>
              <a:buNone/>
            </a:pPr>
            <a:r>
              <a:t/>
            </a:r>
            <a:endParaRPr sz="1200"/>
          </a:p>
          <a:p>
            <a:pPr indent="-304800" lvl="0" marL="457200" rtl="0" algn="just">
              <a:spcBef>
                <a:spcPts val="0"/>
              </a:spcBef>
              <a:spcAft>
                <a:spcPts val="0"/>
              </a:spcAft>
              <a:buSzPts val="1200"/>
              <a:buChar char="-"/>
            </a:pPr>
            <a:r>
              <a:rPr lang="en" sz="1200"/>
              <a:t>Those below the regression line have lower Spotify performance in relation to their success on Shazam</a:t>
            </a:r>
            <a:endParaRPr sz="1200"/>
          </a:p>
          <a:p>
            <a:pPr indent="0" lvl="0" marL="457200" rtl="0" algn="just">
              <a:spcBef>
                <a:spcPts val="0"/>
              </a:spcBef>
              <a:spcAft>
                <a:spcPts val="0"/>
              </a:spcAft>
              <a:buNone/>
            </a:pPr>
            <a:r>
              <a:t/>
            </a:r>
            <a:endParaRPr sz="1200"/>
          </a:p>
          <a:p>
            <a:pPr indent="-304800" lvl="0" marL="457200" rtl="0" algn="just">
              <a:spcBef>
                <a:spcPts val="0"/>
              </a:spcBef>
              <a:spcAft>
                <a:spcPts val="0"/>
              </a:spcAft>
              <a:buSzPts val="1200"/>
              <a:buChar char="-"/>
            </a:pPr>
            <a:r>
              <a:rPr lang="en" sz="1200"/>
              <a:t>This is especially true for artists like Calvin Harris, Imagine Dragons, and Maroon 5</a:t>
            </a:r>
            <a:endParaRPr sz="1200"/>
          </a:p>
        </p:txBody>
      </p:sp>
      <p:pic>
        <p:nvPicPr>
          <p:cNvPr id="192" name="Google Shape;192;p21"/>
          <p:cNvPicPr preferRelativeResize="0"/>
          <p:nvPr/>
        </p:nvPicPr>
        <p:blipFill>
          <a:blip r:embed="rId3">
            <a:alphaModFix/>
          </a:blip>
          <a:stretch>
            <a:fillRect/>
          </a:stretch>
        </p:blipFill>
        <p:spPr>
          <a:xfrm>
            <a:off x="1110375" y="1230825"/>
            <a:ext cx="4859953" cy="3530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