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3"/>
  </p:notesMasterIdLst>
  <p:sldIdLst>
    <p:sldId id="256" r:id="rId2"/>
    <p:sldId id="257" r:id="rId3"/>
    <p:sldId id="258" r:id="rId4"/>
    <p:sldId id="259" r:id="rId5"/>
    <p:sldId id="264" r:id="rId6"/>
    <p:sldId id="265" r:id="rId7"/>
    <p:sldId id="266" r:id="rId8"/>
    <p:sldId id="267" r:id="rId9"/>
    <p:sldId id="260" r:id="rId10"/>
    <p:sldId id="261" r:id="rId11"/>
    <p:sldId id="262"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56" autoAdjust="0"/>
  </p:normalViewPr>
  <p:slideViewPr>
    <p:cSldViewPr snapToGrid="0">
      <p:cViewPr varScale="1">
        <p:scale>
          <a:sx n="114" d="100"/>
          <a:sy n="114" d="100"/>
        </p:scale>
        <p:origin x="562"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kita\Downloads\KPMG_Cleane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nkita\Downloads\KPMG_Cleane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nkita\Downloads\KPMG_Cleane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nkita\AppData\Roaming\Microsoft\Excel\KPMG_Cleaned%20(version%202).xlsb"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[KPMG_Cleaned.xlsx]Sheet2!PivotTable1</c:name>
    <c:fmtId val="9"/>
  </c:pivotSource>
  <c:chart>
    <c:autoTitleDeleted val="1"/>
    <c:pivotFmts>
      <c:pivotFmt>
        <c:idx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c:f>
              <c:strCache>
                <c:ptCount val="1"/>
                <c:pt idx="0">
                  <c:v>Total</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Sheet2!$A$4:$A$6</c:f>
              <c:strCache>
                <c:ptCount val="2"/>
                <c:pt idx="0">
                  <c:v>Female</c:v>
                </c:pt>
                <c:pt idx="1">
                  <c:v>Male</c:v>
                </c:pt>
              </c:strCache>
            </c:strRef>
          </c:cat>
          <c:val>
            <c:numRef>
              <c:f>Sheet2!$B$4:$B$6</c:f>
              <c:numCache>
                <c:formatCode>General</c:formatCode>
                <c:ptCount val="2"/>
                <c:pt idx="0">
                  <c:v>388502</c:v>
                </c:pt>
                <c:pt idx="1">
                  <c:v>387332</c:v>
                </c:pt>
              </c:numCache>
            </c:numRef>
          </c:val>
          <c:extLst>
            <c:ext xmlns:c16="http://schemas.microsoft.com/office/drawing/2014/chart" uri="{C3380CC4-5D6E-409C-BE32-E72D297353CC}">
              <c16:uniqueId val="{00000000-A499-4C5E-B4EA-E4BA8BDA385A}"/>
            </c:ext>
          </c:extLst>
        </c:ser>
        <c:dLbls>
          <c:dLblPos val="outEnd"/>
          <c:showLegendKey val="0"/>
          <c:showVal val="1"/>
          <c:showCatName val="0"/>
          <c:showSerName val="0"/>
          <c:showPercent val="0"/>
          <c:showBubbleSize val="0"/>
        </c:dLbls>
        <c:gapWidth val="274"/>
        <c:overlap val="4"/>
        <c:axId val="345513328"/>
        <c:axId val="365498832"/>
      </c:barChart>
      <c:catAx>
        <c:axId val="34551332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5498832"/>
        <c:crosses val="autoZero"/>
        <c:auto val="1"/>
        <c:lblAlgn val="ctr"/>
        <c:lblOffset val="100"/>
        <c:noMultiLvlLbl val="0"/>
      </c:catAx>
      <c:valAx>
        <c:axId val="36549883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455133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[KPMG_Cleaned.xlsx]Sheet5!PivotTable5</c:name>
    <c:fmtId val="6"/>
  </c:pivotSource>
  <c:chart>
    <c:autoTitleDeleted val="1"/>
    <c:pivotFmts>
      <c:pivotFmt>
        <c:idx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marker>
          <c:symbol val="none"/>
        </c:marker>
        <c:dLbl>
          <c:idx val="0"/>
          <c:numFmt formatCode="[$$-409]#,##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marker>
          <c:symbol val="none"/>
        </c:marker>
        <c:dLbl>
          <c:idx val="0"/>
          <c:numFmt formatCode="[$$-409]#,##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marker>
          <c:symbol val="none"/>
        </c:marker>
        <c:dLbl>
          <c:idx val="0"/>
          <c:numFmt formatCode="[$$-409]#,##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Sheet5!$B$3</c:f>
              <c:strCache>
                <c:ptCount val="1"/>
                <c:pt idx="0">
                  <c:v>Total</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Lbl>
              <c:idx val="0"/>
              <c:layout>
                <c:manualLayout>
                  <c:x val="-2.7777777777777905E-3"/>
                  <c:y val="-5.635192293541751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BB0-4B05-84ED-BDEF3C57D591}"/>
                </c:ext>
              </c:extLst>
            </c:dLbl>
            <c:numFmt formatCode="[$$-409]#,##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lt1">
                        <a:lumMod val="8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Sheet5!$A$4:$A$13</c:f>
              <c:strCache>
                <c:ptCount val="9"/>
                <c:pt idx="0">
                  <c:v>Argiculture</c:v>
                </c:pt>
                <c:pt idx="1">
                  <c:v>Entertainment</c:v>
                </c:pt>
                <c:pt idx="2">
                  <c:v>Financial Services</c:v>
                </c:pt>
                <c:pt idx="3">
                  <c:v>Health</c:v>
                </c:pt>
                <c:pt idx="4">
                  <c:v>IT</c:v>
                </c:pt>
                <c:pt idx="5">
                  <c:v>Manufacturing</c:v>
                </c:pt>
                <c:pt idx="6">
                  <c:v>Property</c:v>
                </c:pt>
                <c:pt idx="7">
                  <c:v>Retail</c:v>
                </c:pt>
                <c:pt idx="8">
                  <c:v>Telecommunications</c:v>
                </c:pt>
              </c:strCache>
            </c:strRef>
          </c:cat>
          <c:val>
            <c:numRef>
              <c:f>Sheet5!$B$4:$B$13</c:f>
              <c:numCache>
                <c:formatCode>General</c:formatCode>
                <c:ptCount val="9"/>
                <c:pt idx="0">
                  <c:v>300566.23999999982</c:v>
                </c:pt>
                <c:pt idx="1">
                  <c:v>380207.90999999939</c:v>
                </c:pt>
                <c:pt idx="2">
                  <c:v>2114978.6600000025</c:v>
                </c:pt>
                <c:pt idx="3">
                  <c:v>1633504.4400000074</c:v>
                </c:pt>
                <c:pt idx="4">
                  <c:v>598669.4599999995</c:v>
                </c:pt>
                <c:pt idx="5">
                  <c:v>2125108.2100000042</c:v>
                </c:pt>
                <c:pt idx="6">
                  <c:v>688763.64</c:v>
                </c:pt>
                <c:pt idx="7">
                  <c:v>963206.73000000033</c:v>
                </c:pt>
                <c:pt idx="8">
                  <c:v>186662.4399999998</c:v>
                </c:pt>
              </c:numCache>
            </c:numRef>
          </c:val>
          <c:extLst>
            <c:ext xmlns:c16="http://schemas.microsoft.com/office/drawing/2014/chart" uri="{C3380CC4-5D6E-409C-BE32-E72D297353CC}">
              <c16:uniqueId val="{00000000-7A43-48A6-A502-FF4C305E6665}"/>
            </c:ext>
          </c:extLst>
        </c:ser>
        <c:dLbls>
          <c:dLblPos val="outEnd"/>
          <c:showLegendKey val="0"/>
          <c:showVal val="1"/>
          <c:showCatName val="0"/>
          <c:showSerName val="0"/>
          <c:showPercent val="0"/>
          <c:showBubbleSize val="0"/>
        </c:dLbls>
        <c:gapWidth val="100"/>
        <c:overlap val="-24"/>
        <c:axId val="1603330608"/>
        <c:axId val="1707704640"/>
      </c:barChart>
      <c:catAx>
        <c:axId val="160333060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050" b="0" i="0" u="none" strike="noStrike" kern="1200" baseline="0">
                <a:solidFill>
                  <a:schemeClr val="lt1">
                    <a:lumMod val="85000"/>
                  </a:schemeClr>
                </a:solidFill>
                <a:latin typeface="+mn-lt"/>
                <a:ea typeface="+mn-ea"/>
                <a:cs typeface="+mn-cs"/>
              </a:defRPr>
            </a:pPr>
            <a:endParaRPr lang="en-US"/>
          </a:p>
        </c:txPr>
        <c:crossAx val="1707704640"/>
        <c:crosses val="autoZero"/>
        <c:auto val="1"/>
        <c:lblAlgn val="ctr"/>
        <c:lblOffset val="100"/>
        <c:noMultiLvlLbl val="0"/>
      </c:catAx>
      <c:valAx>
        <c:axId val="1707704640"/>
        <c:scaling>
          <c:orientation val="minMax"/>
        </c:scaling>
        <c:delete val="1"/>
        <c:axPos val="l"/>
        <c:numFmt formatCode="General" sourceLinked="1"/>
        <c:majorTickMark val="out"/>
        <c:minorTickMark val="none"/>
        <c:tickLblPos val="nextTo"/>
        <c:crossAx val="16033306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[KPMG_Cleaned.xlsx]Age vs Profit!PivotTable3</c:name>
    <c:fmtId val="14"/>
  </c:pivotSource>
  <c:chart>
    <c:autoTitleDeleted val="0"/>
    <c:pivotFmts>
      <c:pivotFmt>
        <c:idx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9395425757404991"/>
          <c:y val="4.3636531742218987E-2"/>
          <c:w val="0.7735460878164413"/>
          <c:h val="0.86433692775077264"/>
        </c:manualLayout>
      </c:layout>
      <c:barChart>
        <c:barDir val="col"/>
        <c:grouping val="clustered"/>
        <c:varyColors val="0"/>
        <c:ser>
          <c:idx val="0"/>
          <c:order val="0"/>
          <c:tx>
            <c:strRef>
              <c:f>'Age vs Profit'!$B$3:$B$4</c:f>
              <c:strCache>
                <c:ptCount val="1"/>
                <c:pt idx="0">
                  <c:v>Affluent Customer</c:v>
                </c:pt>
              </c:strCache>
            </c:strRef>
          </c:tx>
          <c:spPr>
            <a:gradFill rotWithShape="1">
              <a:gsLst>
                <a:gs pos="0">
                  <a:schemeClr val="accent4">
                    <a:tint val="65000"/>
                    <a:satMod val="103000"/>
                    <a:lumMod val="102000"/>
                    <a:tint val="94000"/>
                  </a:schemeClr>
                </a:gs>
                <a:gs pos="50000">
                  <a:schemeClr val="accent4">
                    <a:tint val="65000"/>
                    <a:satMod val="110000"/>
                    <a:lumMod val="100000"/>
                    <a:shade val="100000"/>
                  </a:schemeClr>
                </a:gs>
                <a:gs pos="100000">
                  <a:schemeClr val="accent4">
                    <a:tint val="65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'Age vs Profit'!$A$5:$A$13</c:f>
              <c:strCache>
                <c:ptCount val="8"/>
                <c:pt idx="0">
                  <c:v>18-27</c:v>
                </c:pt>
                <c:pt idx="1">
                  <c:v>28-37</c:v>
                </c:pt>
                <c:pt idx="2">
                  <c:v>38-47</c:v>
                </c:pt>
                <c:pt idx="3">
                  <c:v>48-57</c:v>
                </c:pt>
                <c:pt idx="4">
                  <c:v>58-67</c:v>
                </c:pt>
                <c:pt idx="5">
                  <c:v>68-77</c:v>
                </c:pt>
                <c:pt idx="6">
                  <c:v>78-87</c:v>
                </c:pt>
                <c:pt idx="7">
                  <c:v>88-97</c:v>
                </c:pt>
              </c:strCache>
            </c:strRef>
          </c:cat>
          <c:val>
            <c:numRef>
              <c:f>'Age vs Profit'!$B$5:$B$13</c:f>
              <c:numCache>
                <c:formatCode>General</c:formatCode>
                <c:ptCount val="8"/>
                <c:pt idx="0">
                  <c:v>170434.39999999967</c:v>
                </c:pt>
                <c:pt idx="1">
                  <c:v>389534.29999999964</c:v>
                </c:pt>
                <c:pt idx="2">
                  <c:v>520957.50999999937</c:v>
                </c:pt>
                <c:pt idx="3">
                  <c:v>416307.50999999972</c:v>
                </c:pt>
                <c:pt idx="4">
                  <c:v>318385.97999999952</c:v>
                </c:pt>
                <c:pt idx="5">
                  <c:v>59608.639999999956</c:v>
                </c:pt>
                <c:pt idx="6">
                  <c:v>2596.1699999999987</c:v>
                </c:pt>
                <c:pt idx="7">
                  <c:v>7212.169999999991</c:v>
                </c:pt>
              </c:numCache>
            </c:numRef>
          </c:val>
          <c:extLst>
            <c:ext xmlns:c16="http://schemas.microsoft.com/office/drawing/2014/chart" uri="{C3380CC4-5D6E-409C-BE32-E72D297353CC}">
              <c16:uniqueId val="{00000000-2077-45D3-95E4-FBF63AF597C2}"/>
            </c:ext>
          </c:extLst>
        </c:ser>
        <c:ser>
          <c:idx val="1"/>
          <c:order val="1"/>
          <c:tx>
            <c:strRef>
              <c:f>'Age vs Profit'!$C$3:$C$4</c:f>
              <c:strCache>
                <c:ptCount val="1"/>
                <c:pt idx="0">
                  <c:v>High Net Worth</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'Age vs Profit'!$A$5:$A$13</c:f>
              <c:strCache>
                <c:ptCount val="8"/>
                <c:pt idx="0">
                  <c:v>18-27</c:v>
                </c:pt>
                <c:pt idx="1">
                  <c:v>28-37</c:v>
                </c:pt>
                <c:pt idx="2">
                  <c:v>38-47</c:v>
                </c:pt>
                <c:pt idx="3">
                  <c:v>48-57</c:v>
                </c:pt>
                <c:pt idx="4">
                  <c:v>58-67</c:v>
                </c:pt>
                <c:pt idx="5">
                  <c:v>68-77</c:v>
                </c:pt>
                <c:pt idx="6">
                  <c:v>78-87</c:v>
                </c:pt>
                <c:pt idx="7">
                  <c:v>88-97</c:v>
                </c:pt>
              </c:strCache>
            </c:strRef>
          </c:cat>
          <c:val>
            <c:numRef>
              <c:f>'Age vs Profit'!$C$5:$C$13</c:f>
              <c:numCache>
                <c:formatCode>General</c:formatCode>
                <c:ptCount val="8"/>
                <c:pt idx="0">
                  <c:v>146970.54999999967</c:v>
                </c:pt>
                <c:pt idx="1">
                  <c:v>404121.88999999943</c:v>
                </c:pt>
                <c:pt idx="2">
                  <c:v>534453.5699999996</c:v>
                </c:pt>
                <c:pt idx="3">
                  <c:v>422068.57999999996</c:v>
                </c:pt>
                <c:pt idx="4">
                  <c:v>312899.07999999908</c:v>
                </c:pt>
                <c:pt idx="5">
                  <c:v>68000.219999999972</c:v>
                </c:pt>
                <c:pt idx="6">
                  <c:v>4523.2299999999977</c:v>
                </c:pt>
              </c:numCache>
            </c:numRef>
          </c:val>
          <c:extLst>
            <c:ext xmlns:c16="http://schemas.microsoft.com/office/drawing/2014/chart" uri="{C3380CC4-5D6E-409C-BE32-E72D297353CC}">
              <c16:uniqueId val="{00000001-2077-45D3-95E4-FBF63AF597C2}"/>
            </c:ext>
          </c:extLst>
        </c:ser>
        <c:ser>
          <c:idx val="2"/>
          <c:order val="2"/>
          <c:tx>
            <c:strRef>
              <c:f>'Age vs Profit'!$D$3:$D$4</c:f>
              <c:strCache>
                <c:ptCount val="1"/>
                <c:pt idx="0">
                  <c:v>Mass Customer</c:v>
                </c:pt>
              </c:strCache>
            </c:strRef>
          </c:tx>
          <c:spPr>
            <a:gradFill rotWithShape="1">
              <a:gsLst>
                <a:gs pos="0">
                  <a:schemeClr val="accent4">
                    <a:shade val="65000"/>
                    <a:satMod val="103000"/>
                    <a:lumMod val="102000"/>
                    <a:tint val="94000"/>
                  </a:schemeClr>
                </a:gs>
                <a:gs pos="50000">
                  <a:schemeClr val="accent4">
                    <a:shade val="65000"/>
                    <a:satMod val="110000"/>
                    <a:lumMod val="100000"/>
                    <a:shade val="100000"/>
                  </a:schemeClr>
                </a:gs>
                <a:gs pos="100000">
                  <a:schemeClr val="accent4">
                    <a:shade val="65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'Age vs Profit'!$A$5:$A$13</c:f>
              <c:strCache>
                <c:ptCount val="8"/>
                <c:pt idx="0">
                  <c:v>18-27</c:v>
                </c:pt>
                <c:pt idx="1">
                  <c:v>28-37</c:v>
                </c:pt>
                <c:pt idx="2">
                  <c:v>38-47</c:v>
                </c:pt>
                <c:pt idx="3">
                  <c:v>48-57</c:v>
                </c:pt>
                <c:pt idx="4">
                  <c:v>58-67</c:v>
                </c:pt>
                <c:pt idx="5">
                  <c:v>68-77</c:v>
                </c:pt>
                <c:pt idx="6">
                  <c:v>78-87</c:v>
                </c:pt>
                <c:pt idx="7">
                  <c:v>88-97</c:v>
                </c:pt>
              </c:strCache>
            </c:strRef>
          </c:cat>
          <c:val>
            <c:numRef>
              <c:f>'Age vs Profit'!$D$5:$D$13</c:f>
              <c:numCache>
                <c:formatCode>General</c:formatCode>
                <c:ptCount val="8"/>
                <c:pt idx="0">
                  <c:v>376560.95999999985</c:v>
                </c:pt>
                <c:pt idx="1">
                  <c:v>639200.42000000097</c:v>
                </c:pt>
                <c:pt idx="2">
                  <c:v>1152973.4400000027</c:v>
                </c:pt>
                <c:pt idx="3">
                  <c:v>809522.37000000023</c:v>
                </c:pt>
                <c:pt idx="4">
                  <c:v>667094.99999999942</c:v>
                </c:pt>
                <c:pt idx="5">
                  <c:v>107639.12999999992</c:v>
                </c:pt>
                <c:pt idx="7">
                  <c:v>1245.269999999997</c:v>
                </c:pt>
              </c:numCache>
            </c:numRef>
          </c:val>
          <c:extLst>
            <c:ext xmlns:c16="http://schemas.microsoft.com/office/drawing/2014/chart" uri="{C3380CC4-5D6E-409C-BE32-E72D297353CC}">
              <c16:uniqueId val="{00000002-2077-45D3-95E4-FBF63AF597C2}"/>
            </c:ext>
          </c:extLst>
        </c:ser>
        <c:dLbls>
          <c:showLegendKey val="0"/>
          <c:showVal val="0"/>
          <c:showCatName val="0"/>
          <c:showSerName val="0"/>
          <c:showPercent val="0"/>
          <c:showBubbleSize val="0"/>
        </c:dLbls>
        <c:gapWidth val="100"/>
        <c:overlap val="-24"/>
        <c:axId val="1942120879"/>
        <c:axId val="1845704367"/>
      </c:barChart>
      <c:catAx>
        <c:axId val="194212087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45704367"/>
        <c:crosses val="autoZero"/>
        <c:auto val="1"/>
        <c:lblAlgn val="ctr"/>
        <c:lblOffset val="100"/>
        <c:noMultiLvlLbl val="0"/>
      </c:catAx>
      <c:valAx>
        <c:axId val="1845704367"/>
        <c:scaling>
          <c:orientation val="minMax"/>
        </c:scaling>
        <c:delete val="0"/>
        <c:axPos val="l"/>
        <c:numFmt formatCode="[$$-409]#,##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42120879"/>
        <c:crosses val="autoZero"/>
        <c:crossBetween val="between"/>
      </c:valAx>
      <c:spPr>
        <a:noFill/>
        <a:ln>
          <a:noFill/>
        </a:ln>
        <a:effectLst/>
      </c:spPr>
    </c:plotArea>
    <c:legend>
      <c:legendPos val="t"/>
      <c:layout>
        <c:manualLayout>
          <c:xMode val="edge"/>
          <c:yMode val="edge"/>
          <c:x val="0.20614108837997316"/>
          <c:y val="2.38017445866649E-2"/>
          <c:w val="0.7320090183275102"/>
          <c:h val="6.694287518827431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[KPMG_Cleaned (version 2).xlsb]Sheet1!PivotTable1</c:name>
    <c:fmtId val="7"/>
  </c:pivotSource>
  <c:chart>
    <c:autoTitleDeleted val="1"/>
    <c:pivotFmts>
      <c:pivotFmt>
        <c:idx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marker>
          <c:symbol val="none"/>
        </c:marker>
        <c:dLbl>
          <c:idx val="0"/>
          <c:spPr>
            <a:solidFill>
              <a:schemeClr val="bg2">
                <a:lumMod val="50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marker>
          <c:symbol val="none"/>
        </c:marker>
        <c:dLbl>
          <c:idx val="0"/>
          <c:spPr>
            <a:solidFill>
              <a:schemeClr val="bg2">
                <a:lumMod val="50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marker>
          <c:symbol val="none"/>
        </c:marker>
        <c:dLbl>
          <c:idx val="0"/>
          <c:spPr>
            <a:solidFill>
              <a:schemeClr val="bg2">
                <a:lumMod val="50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marker>
          <c:symbol val="none"/>
        </c:marker>
        <c:dLbl>
          <c:idx val="0"/>
          <c:spPr>
            <a:solidFill>
              <a:schemeClr val="bg2">
                <a:lumMod val="50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marker>
          <c:symbol val="none"/>
        </c:marker>
        <c:dLbl>
          <c:idx val="0"/>
          <c:spPr>
            <a:solidFill>
              <a:schemeClr val="bg2">
                <a:lumMod val="50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marker>
          <c:symbol val="none"/>
        </c:marker>
        <c:dLbl>
          <c:idx val="0"/>
          <c:spPr>
            <a:solidFill>
              <a:schemeClr val="bg2">
                <a:lumMod val="50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No</c:v>
                </c:pt>
              </c:strCache>
            </c:strRef>
          </c:tx>
          <c:spPr>
            <a:gradFill rotWithShape="1">
              <a:gsLst>
                <a:gs pos="0">
                  <a:schemeClr val="accent4">
                    <a:tint val="77000"/>
                    <a:satMod val="103000"/>
                    <a:lumMod val="102000"/>
                    <a:tint val="94000"/>
                  </a:schemeClr>
                </a:gs>
                <a:gs pos="50000">
                  <a:schemeClr val="accent4">
                    <a:tint val="77000"/>
                    <a:satMod val="110000"/>
                    <a:lumMod val="100000"/>
                    <a:shade val="100000"/>
                  </a:schemeClr>
                </a:gs>
                <a:gs pos="100000">
                  <a:schemeClr val="accent4">
                    <a:tint val="77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Sheet1!$A$5:$A$8</c:f>
              <c:strCache>
                <c:ptCount val="3"/>
                <c:pt idx="0">
                  <c:v>New South Wales</c:v>
                </c:pt>
                <c:pt idx="1">
                  <c:v>Queensland</c:v>
                </c:pt>
                <c:pt idx="2">
                  <c:v>Victoria</c:v>
                </c:pt>
              </c:strCache>
            </c:strRef>
          </c:cat>
          <c:val>
            <c:numRef>
              <c:f>Sheet1!$B$5:$B$8</c:f>
              <c:numCache>
                <c:formatCode>General</c:formatCode>
                <c:ptCount val="3"/>
                <c:pt idx="0">
                  <c:v>4225</c:v>
                </c:pt>
                <c:pt idx="1">
                  <c:v>1734</c:v>
                </c:pt>
                <c:pt idx="2">
                  <c:v>2066</c:v>
                </c:pt>
              </c:numCache>
            </c:numRef>
          </c:val>
          <c:extLst>
            <c:ext xmlns:c16="http://schemas.microsoft.com/office/drawing/2014/chart" uri="{C3380CC4-5D6E-409C-BE32-E72D297353CC}">
              <c16:uniqueId val="{00000000-CD6F-4106-9203-4A9253BFDF71}"/>
            </c:ext>
          </c:extLst>
        </c:ser>
        <c:ser>
          <c:idx val="1"/>
          <c:order val="1"/>
          <c:tx>
            <c:strRef>
              <c:f>Sheet1!$C$3:$C$4</c:f>
              <c:strCache>
                <c:ptCount val="1"/>
                <c:pt idx="0">
                  <c:v>Yes</c:v>
                </c:pt>
              </c:strCache>
            </c:strRef>
          </c:tx>
          <c:spPr>
            <a:gradFill rotWithShape="1">
              <a:gsLst>
                <a:gs pos="0">
                  <a:schemeClr val="accent4">
                    <a:shade val="76000"/>
                    <a:satMod val="103000"/>
                    <a:lumMod val="102000"/>
                    <a:tint val="94000"/>
                  </a:schemeClr>
                </a:gs>
                <a:gs pos="50000">
                  <a:schemeClr val="accent4">
                    <a:shade val="76000"/>
                    <a:satMod val="110000"/>
                    <a:lumMod val="100000"/>
                    <a:shade val="100000"/>
                  </a:schemeClr>
                </a:gs>
                <a:gs pos="100000">
                  <a:schemeClr val="accent4">
                    <a:shade val="76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Sheet1!$A$5:$A$8</c:f>
              <c:strCache>
                <c:ptCount val="3"/>
                <c:pt idx="0">
                  <c:v>New South Wales</c:v>
                </c:pt>
                <c:pt idx="1">
                  <c:v>Queensland</c:v>
                </c:pt>
                <c:pt idx="2">
                  <c:v>Victoria</c:v>
                </c:pt>
              </c:strCache>
            </c:strRef>
          </c:cat>
          <c:val>
            <c:numRef>
              <c:f>Sheet1!$C$5:$C$8</c:f>
              <c:numCache>
                <c:formatCode>General</c:formatCode>
                <c:ptCount val="3"/>
                <c:pt idx="0">
                  <c:v>4448</c:v>
                </c:pt>
                <c:pt idx="1">
                  <c:v>1794</c:v>
                </c:pt>
                <c:pt idx="2">
                  <c:v>2040</c:v>
                </c:pt>
              </c:numCache>
            </c:numRef>
          </c:val>
          <c:extLst>
            <c:ext xmlns:c16="http://schemas.microsoft.com/office/drawing/2014/chart" uri="{C3380CC4-5D6E-409C-BE32-E72D297353CC}">
              <c16:uniqueId val="{00000001-CD6F-4106-9203-4A9253BFDF71}"/>
            </c:ext>
          </c:extLst>
        </c:ser>
        <c:dLbls>
          <c:dLblPos val="outEnd"/>
          <c:showLegendKey val="0"/>
          <c:showVal val="1"/>
          <c:showCatName val="0"/>
          <c:showSerName val="0"/>
          <c:showPercent val="0"/>
          <c:showBubbleSize val="0"/>
        </c:dLbls>
        <c:gapWidth val="100"/>
        <c:overlap val="-24"/>
        <c:axId val="368027199"/>
        <c:axId val="365955983"/>
      </c:barChart>
      <c:catAx>
        <c:axId val="36802719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65955983"/>
        <c:crosses val="autoZero"/>
        <c:auto val="1"/>
        <c:lblAlgn val="ctr"/>
        <c:lblOffset val="100"/>
        <c:noMultiLvlLbl val="0"/>
      </c:catAx>
      <c:valAx>
        <c:axId val="36595598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802719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0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Reversed" id="24">
  <a:schemeClr val="accent4"/>
</cs:colorStyle>
</file>

<file path=ppt/charts/colors2.xml><?xml version="1.0" encoding="utf-8"?>
<cs:colorStyle xmlns:cs="http://schemas.microsoft.com/office/drawing/2012/chartStyle" xmlns:a="http://schemas.openxmlformats.org/drawingml/2006/main" meth="withinLinearReversed" id="24">
  <a:schemeClr val="accent4"/>
</cs:colorStyle>
</file>

<file path=ppt/charts/colors3.xml><?xml version="1.0" encoding="utf-8"?>
<cs:colorStyle xmlns:cs="http://schemas.microsoft.com/office/drawing/2012/chartStyle" xmlns:a="http://schemas.openxmlformats.org/drawingml/2006/main" meth="withinLinearReversed" id="24">
  <a:schemeClr val="accent4"/>
</cs:colorStyle>
</file>

<file path=ppt/charts/colors4.xml><?xml version="1.0" encoding="utf-8"?>
<cs:colorStyle xmlns:cs="http://schemas.microsoft.com/office/drawing/2012/chartStyle" xmlns:a="http://schemas.openxmlformats.org/drawingml/2006/main" meth="withinLinearReversed" id="24">
  <a:schemeClr val="accent4"/>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F81129-EEF7-463F-BBAF-18667BB71DD6}" type="doc">
      <dgm:prSet loTypeId="urn:microsoft.com/office/officeart/2005/8/layout/vList2" loCatId="list" qsTypeId="urn:microsoft.com/office/officeart/2005/8/quickstyle/simple5" qsCatId="simple" csTypeId="urn:microsoft.com/office/officeart/2005/8/colors/accent1_2" csCatId="accent1"/>
      <dgm:spPr/>
      <dgm:t>
        <a:bodyPr/>
        <a:lstStyle/>
        <a:p>
          <a:endParaRPr lang="en-IN"/>
        </a:p>
      </dgm:t>
    </dgm:pt>
    <dgm:pt modelId="{67016228-589C-43DC-B447-58E3C817868C}">
      <dgm:prSet/>
      <dgm:spPr/>
      <dgm:t>
        <a:bodyPr/>
        <a:lstStyle/>
        <a:p>
          <a:pPr algn="ctr"/>
          <a:r>
            <a:rPr lang="en-IN"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Open Sans" panose="020B0606030504020204" pitchFamily="34" charset="0"/>
              <a:ea typeface="Open Sans" panose="020B0606030504020204" pitchFamily="34" charset="0"/>
              <a:cs typeface="Open Sans" panose="020B0606030504020204" pitchFamily="34" charset="0"/>
            </a:rPr>
            <a:t>Introduction</a:t>
          </a:r>
          <a:endParaRPr lang="en-IN" b="0" cap="none" spc="0" dirty="0">
            <a:ln w="12700" cmpd="sng">
              <a:prstDash val="solid"/>
            </a:ln>
            <a:effectLst/>
            <a:latin typeface="Open Sans" panose="020B0606030504020204" pitchFamily="34" charset="0"/>
            <a:ea typeface="Open Sans" panose="020B0606030504020204" pitchFamily="34" charset="0"/>
            <a:cs typeface="Open Sans" panose="020B0606030504020204" pitchFamily="34" charset="0"/>
          </a:endParaRPr>
        </a:p>
      </dgm:t>
    </dgm:pt>
    <dgm:pt modelId="{FC100600-79A4-4267-8B30-51412C4A42AA}" type="parTrans" cxnId="{C75D0B1C-8542-4D0D-93EE-67B5C96ABFE3}">
      <dgm:prSet/>
      <dgm:spPr/>
      <dgm:t>
        <a:bodyPr/>
        <a:lstStyle/>
        <a:p>
          <a:endParaRPr lang="en-IN"/>
        </a:p>
      </dgm:t>
    </dgm:pt>
    <dgm:pt modelId="{987E0CC3-98F1-453B-B3DD-697EE0835FCD}" type="sibTrans" cxnId="{C75D0B1C-8542-4D0D-93EE-67B5C96ABFE3}">
      <dgm:prSet/>
      <dgm:spPr/>
      <dgm:t>
        <a:bodyPr/>
        <a:lstStyle/>
        <a:p>
          <a:endParaRPr lang="en-IN"/>
        </a:p>
      </dgm:t>
    </dgm:pt>
    <dgm:pt modelId="{922C39C3-2457-4475-ABF0-F2B5CCCEEB03}">
      <dgm:prSet custT="1"/>
      <dgm:spPr/>
      <dgm:t>
        <a:bodyPr/>
        <a:lstStyle/>
        <a:p>
          <a:pPr algn="ctr"/>
          <a:r>
            <a:rPr lang="en-IN" sz="1700" b="1" kern="1200" cap="none" spc="0" dirty="0">
              <a:ln w="12700" cmpd="sng">
                <a:solidFill>
                  <a:srgbClr val="FFC000"/>
                </a:solidFill>
                <a:prstDash val="solid"/>
              </a:ln>
              <a:gradFill>
                <a:gsLst>
                  <a:gs pos="0">
                    <a:srgbClr val="FFC000"/>
                  </a:gs>
                  <a:gs pos="4000">
                    <a:srgbClr val="FFC000">
                      <a:lumMod val="60000"/>
                      <a:lumOff val="40000"/>
                    </a:srgbClr>
                  </a:gs>
                  <a:gs pos="87000">
                    <a:srgbClr val="FFC000">
                      <a:lumMod val="20000"/>
                      <a:lumOff val="80000"/>
                    </a:srgbClr>
                  </a:gs>
                </a:gsLst>
                <a:lin ang="5400000"/>
              </a:gradFill>
              <a:effectLst/>
              <a:latin typeface="Open Sans" panose="020B0606030504020204" pitchFamily="34" charset="0"/>
              <a:ea typeface="Open Sans" panose="020B0606030504020204" pitchFamily="34" charset="0"/>
              <a:cs typeface="Open Sans" panose="020B0606030504020204" pitchFamily="34" charset="0"/>
            </a:rPr>
            <a:t>Data</a:t>
          </a:r>
          <a:r>
            <a:rPr lang="en-IN" sz="1700" b="0" kern="1200" dirty="0">
              <a:latin typeface="Open Sans" panose="020B0606030504020204" pitchFamily="34" charset="0"/>
              <a:ea typeface="Open Sans" panose="020B0606030504020204" pitchFamily="34" charset="0"/>
              <a:cs typeface="Open Sans" panose="020B0606030504020204" pitchFamily="34" charset="0"/>
            </a:rPr>
            <a:t> </a:t>
          </a:r>
          <a:r>
            <a:rPr lang="en-IN" sz="1700" b="1" kern="1200" cap="none" spc="0" dirty="0">
              <a:ln w="12700" cmpd="sng">
                <a:solidFill>
                  <a:srgbClr val="FFC000"/>
                </a:solidFill>
                <a:prstDash val="solid"/>
              </a:ln>
              <a:gradFill>
                <a:gsLst>
                  <a:gs pos="0">
                    <a:srgbClr val="FFC000"/>
                  </a:gs>
                  <a:gs pos="4000">
                    <a:srgbClr val="FFC000">
                      <a:lumMod val="60000"/>
                      <a:lumOff val="40000"/>
                    </a:srgbClr>
                  </a:gs>
                  <a:gs pos="87000">
                    <a:srgbClr val="FFC000">
                      <a:lumMod val="20000"/>
                      <a:lumOff val="80000"/>
                    </a:srgbClr>
                  </a:gs>
                </a:gsLst>
                <a:lin ang="5400000"/>
              </a:gradFill>
              <a:effectLst/>
              <a:latin typeface="Open Sans" panose="020B0606030504020204" pitchFamily="34" charset="0"/>
              <a:ea typeface="Open Sans" panose="020B0606030504020204" pitchFamily="34" charset="0"/>
              <a:cs typeface="Open Sans" panose="020B0606030504020204" pitchFamily="34" charset="0"/>
            </a:rPr>
            <a:t>Exploration</a:t>
          </a:r>
        </a:p>
      </dgm:t>
    </dgm:pt>
    <dgm:pt modelId="{B849A59E-DADC-4F04-A141-2BF1287B9A39}" type="parTrans" cxnId="{97E12F47-4184-43F6-8987-E1D63C975066}">
      <dgm:prSet/>
      <dgm:spPr/>
      <dgm:t>
        <a:bodyPr/>
        <a:lstStyle/>
        <a:p>
          <a:endParaRPr lang="en-IN"/>
        </a:p>
      </dgm:t>
    </dgm:pt>
    <dgm:pt modelId="{76792334-B4B7-4056-BC07-3EBE62BBAFEA}" type="sibTrans" cxnId="{97E12F47-4184-43F6-8987-E1D63C975066}">
      <dgm:prSet/>
      <dgm:spPr/>
      <dgm:t>
        <a:bodyPr/>
        <a:lstStyle/>
        <a:p>
          <a:endParaRPr lang="en-IN"/>
        </a:p>
      </dgm:t>
    </dgm:pt>
    <dgm:pt modelId="{649511B4-FE5F-47BA-A748-ABF330D061F4}">
      <dgm:prSet custT="1"/>
      <dgm:spPr/>
      <dgm:t>
        <a:bodyPr/>
        <a:lstStyle/>
        <a:p>
          <a:pPr algn="ctr"/>
          <a:r>
            <a:rPr lang="en-IN" sz="1700" b="1" kern="1200" cap="none" spc="0" dirty="0">
              <a:ln w="12700" cmpd="sng">
                <a:solidFill>
                  <a:srgbClr val="FFC000"/>
                </a:solidFill>
                <a:prstDash val="solid"/>
              </a:ln>
              <a:gradFill>
                <a:gsLst>
                  <a:gs pos="0">
                    <a:srgbClr val="FFC000"/>
                  </a:gs>
                  <a:gs pos="4000">
                    <a:srgbClr val="FFC000">
                      <a:lumMod val="60000"/>
                      <a:lumOff val="40000"/>
                    </a:srgbClr>
                  </a:gs>
                  <a:gs pos="87000">
                    <a:srgbClr val="FFC000">
                      <a:lumMod val="20000"/>
                      <a:lumOff val="80000"/>
                    </a:srgbClr>
                  </a:gs>
                </a:gsLst>
                <a:lin ang="5400000"/>
              </a:gradFill>
              <a:effectLst/>
              <a:latin typeface="Open Sans" panose="020B0606030504020204" pitchFamily="34" charset="0"/>
              <a:ea typeface="Open Sans" panose="020B0606030504020204" pitchFamily="34" charset="0"/>
              <a:cs typeface="Open Sans" panose="020B0606030504020204" pitchFamily="34" charset="0"/>
            </a:rPr>
            <a:t>Model</a:t>
          </a:r>
          <a:r>
            <a:rPr lang="en-IN" sz="1700" b="0" kern="1200" cap="none" spc="0" dirty="0">
              <a:ln w="12700" cmpd="sng">
                <a:prstDash val="solid"/>
              </a:ln>
              <a:effectLst/>
              <a:latin typeface="Open Sans" panose="020B0606030504020204" pitchFamily="34" charset="0"/>
              <a:ea typeface="Open Sans" panose="020B0606030504020204" pitchFamily="34" charset="0"/>
              <a:cs typeface="Open Sans" panose="020B0606030504020204" pitchFamily="34" charset="0"/>
            </a:rPr>
            <a:t> </a:t>
          </a:r>
          <a:r>
            <a:rPr lang="en-IN" sz="1700" b="1" kern="1200" cap="none" spc="0" dirty="0">
              <a:ln w="12700" cmpd="sng">
                <a:solidFill>
                  <a:srgbClr val="FFC000"/>
                </a:solidFill>
                <a:prstDash val="solid"/>
              </a:ln>
              <a:gradFill>
                <a:gsLst>
                  <a:gs pos="0">
                    <a:srgbClr val="FFC000"/>
                  </a:gs>
                  <a:gs pos="4000">
                    <a:srgbClr val="FFC000">
                      <a:lumMod val="60000"/>
                      <a:lumOff val="40000"/>
                    </a:srgbClr>
                  </a:gs>
                  <a:gs pos="87000">
                    <a:srgbClr val="FFC000">
                      <a:lumMod val="20000"/>
                      <a:lumOff val="80000"/>
                    </a:srgbClr>
                  </a:gs>
                </a:gsLst>
                <a:lin ang="5400000"/>
              </a:gradFill>
              <a:effectLst/>
              <a:latin typeface="Open Sans" panose="020B0606030504020204" pitchFamily="34" charset="0"/>
              <a:ea typeface="Open Sans" panose="020B0606030504020204" pitchFamily="34" charset="0"/>
              <a:cs typeface="Open Sans" panose="020B0606030504020204" pitchFamily="34" charset="0"/>
            </a:rPr>
            <a:t>development</a:t>
          </a:r>
        </a:p>
      </dgm:t>
    </dgm:pt>
    <dgm:pt modelId="{5FB1388D-C2CE-4CF4-9F21-17173A0E426E}" type="parTrans" cxnId="{A76ED743-2E8B-4944-9FD8-E9CD1FD2B69A}">
      <dgm:prSet/>
      <dgm:spPr/>
      <dgm:t>
        <a:bodyPr/>
        <a:lstStyle/>
        <a:p>
          <a:endParaRPr lang="en-IN"/>
        </a:p>
      </dgm:t>
    </dgm:pt>
    <dgm:pt modelId="{F2F1492B-0934-4313-8BF0-2B0E09FF136A}" type="sibTrans" cxnId="{A76ED743-2E8B-4944-9FD8-E9CD1FD2B69A}">
      <dgm:prSet/>
      <dgm:spPr/>
      <dgm:t>
        <a:bodyPr/>
        <a:lstStyle/>
        <a:p>
          <a:endParaRPr lang="en-IN"/>
        </a:p>
      </dgm:t>
    </dgm:pt>
    <dgm:pt modelId="{13CEBA7D-D5FC-44E2-8AD0-A0E8054248CF}">
      <dgm:prSet custT="1"/>
      <dgm:spPr/>
      <dgm:t>
        <a:bodyPr/>
        <a:lstStyle/>
        <a:p>
          <a:pPr algn="ctr"/>
          <a:r>
            <a:rPr lang="en-IN" sz="1700" b="1" kern="1200" cap="none" spc="0" dirty="0">
              <a:ln w="12700" cmpd="sng">
                <a:solidFill>
                  <a:srgbClr val="FFC000"/>
                </a:solidFill>
                <a:prstDash val="solid"/>
              </a:ln>
              <a:gradFill>
                <a:gsLst>
                  <a:gs pos="0">
                    <a:srgbClr val="FFC000"/>
                  </a:gs>
                  <a:gs pos="4000">
                    <a:srgbClr val="FFC000">
                      <a:lumMod val="60000"/>
                      <a:lumOff val="40000"/>
                    </a:srgbClr>
                  </a:gs>
                  <a:gs pos="87000">
                    <a:srgbClr val="FFC000">
                      <a:lumMod val="20000"/>
                      <a:lumOff val="80000"/>
                    </a:srgbClr>
                  </a:gs>
                </a:gsLst>
                <a:lin ang="5400000"/>
              </a:gradFill>
              <a:effectLst/>
              <a:latin typeface="Open Sans" panose="020B0606030504020204" pitchFamily="34" charset="0"/>
              <a:ea typeface="Open Sans" panose="020B0606030504020204" pitchFamily="34" charset="0"/>
              <a:cs typeface="Open Sans" panose="020B0606030504020204" pitchFamily="34" charset="0"/>
            </a:rPr>
            <a:t>Interpretation</a:t>
          </a:r>
        </a:p>
      </dgm:t>
    </dgm:pt>
    <dgm:pt modelId="{1E210A4E-2C96-4491-BD2C-BC82D145E135}" type="parTrans" cxnId="{B7E08B71-2119-419D-9C54-CEDA189EEBE8}">
      <dgm:prSet/>
      <dgm:spPr/>
      <dgm:t>
        <a:bodyPr/>
        <a:lstStyle/>
        <a:p>
          <a:endParaRPr lang="en-IN"/>
        </a:p>
      </dgm:t>
    </dgm:pt>
    <dgm:pt modelId="{3AF1B2FD-87A0-456A-AA33-EE493F13E171}" type="sibTrans" cxnId="{B7E08B71-2119-419D-9C54-CEDA189EEBE8}">
      <dgm:prSet/>
      <dgm:spPr/>
      <dgm:t>
        <a:bodyPr/>
        <a:lstStyle/>
        <a:p>
          <a:endParaRPr lang="en-IN"/>
        </a:p>
      </dgm:t>
    </dgm:pt>
    <dgm:pt modelId="{FFEF660E-CE7C-44FB-908F-C9F21B7FBE48}" type="pres">
      <dgm:prSet presAssocID="{39F81129-EEF7-463F-BBAF-18667BB71DD6}" presName="linear" presStyleCnt="0">
        <dgm:presLayoutVars>
          <dgm:animLvl val="lvl"/>
          <dgm:resizeHandles val="exact"/>
        </dgm:presLayoutVars>
      </dgm:prSet>
      <dgm:spPr/>
    </dgm:pt>
    <dgm:pt modelId="{1A8E4D3F-3784-4E40-938E-600B86C87FDD}" type="pres">
      <dgm:prSet presAssocID="{67016228-589C-43DC-B447-58E3C817868C}" presName="parentText" presStyleLbl="node1" presStyleIdx="0" presStyleCnt="4">
        <dgm:presLayoutVars>
          <dgm:chMax val="0"/>
          <dgm:bulletEnabled val="1"/>
        </dgm:presLayoutVars>
      </dgm:prSet>
      <dgm:spPr/>
    </dgm:pt>
    <dgm:pt modelId="{5169A697-8F21-4870-B2AE-C98DF5490389}" type="pres">
      <dgm:prSet presAssocID="{987E0CC3-98F1-453B-B3DD-697EE0835FCD}" presName="spacer" presStyleCnt="0"/>
      <dgm:spPr/>
    </dgm:pt>
    <dgm:pt modelId="{C4E5AFEB-C2D3-4EB1-9F7F-C41AF4E14CFE}" type="pres">
      <dgm:prSet presAssocID="{922C39C3-2457-4475-ABF0-F2B5CCCEEB03}" presName="parentText" presStyleLbl="node1" presStyleIdx="1" presStyleCnt="4">
        <dgm:presLayoutVars>
          <dgm:chMax val="0"/>
          <dgm:bulletEnabled val="1"/>
        </dgm:presLayoutVars>
      </dgm:prSet>
      <dgm:spPr/>
    </dgm:pt>
    <dgm:pt modelId="{0E7A4F28-6188-461A-800A-D1CF547563D4}" type="pres">
      <dgm:prSet presAssocID="{76792334-B4B7-4056-BC07-3EBE62BBAFEA}" presName="spacer" presStyleCnt="0"/>
      <dgm:spPr/>
    </dgm:pt>
    <dgm:pt modelId="{4FECBD91-E94C-4B00-925A-C60C741EF307}" type="pres">
      <dgm:prSet presAssocID="{649511B4-FE5F-47BA-A748-ABF330D061F4}" presName="parentText" presStyleLbl="node1" presStyleIdx="2" presStyleCnt="4">
        <dgm:presLayoutVars>
          <dgm:chMax val="0"/>
          <dgm:bulletEnabled val="1"/>
        </dgm:presLayoutVars>
      </dgm:prSet>
      <dgm:spPr/>
    </dgm:pt>
    <dgm:pt modelId="{2F4920AC-6227-49A8-B9B8-B7934C3CBB55}" type="pres">
      <dgm:prSet presAssocID="{F2F1492B-0934-4313-8BF0-2B0E09FF136A}" presName="spacer" presStyleCnt="0"/>
      <dgm:spPr/>
    </dgm:pt>
    <dgm:pt modelId="{5666E210-6B0F-4469-A474-9EA15E1E01B3}" type="pres">
      <dgm:prSet presAssocID="{13CEBA7D-D5FC-44E2-8AD0-A0E8054248CF}" presName="parentText" presStyleLbl="node1" presStyleIdx="3" presStyleCnt="4">
        <dgm:presLayoutVars>
          <dgm:chMax val="0"/>
          <dgm:bulletEnabled val="1"/>
        </dgm:presLayoutVars>
      </dgm:prSet>
      <dgm:spPr/>
    </dgm:pt>
  </dgm:ptLst>
  <dgm:cxnLst>
    <dgm:cxn modelId="{C75D0B1C-8542-4D0D-93EE-67B5C96ABFE3}" srcId="{39F81129-EEF7-463F-BBAF-18667BB71DD6}" destId="{67016228-589C-43DC-B447-58E3C817868C}" srcOrd="0" destOrd="0" parTransId="{FC100600-79A4-4267-8B30-51412C4A42AA}" sibTransId="{987E0CC3-98F1-453B-B3DD-697EE0835FCD}"/>
    <dgm:cxn modelId="{CB294B1D-5FDA-48F4-9987-AC624EB4F30B}" type="presOf" srcId="{39F81129-EEF7-463F-BBAF-18667BB71DD6}" destId="{FFEF660E-CE7C-44FB-908F-C9F21B7FBE48}" srcOrd="0" destOrd="0" presId="urn:microsoft.com/office/officeart/2005/8/layout/vList2"/>
    <dgm:cxn modelId="{6C616033-9086-4D60-8DBD-50DE80E37392}" type="presOf" srcId="{67016228-589C-43DC-B447-58E3C817868C}" destId="{1A8E4D3F-3784-4E40-938E-600B86C87FDD}" srcOrd="0" destOrd="0" presId="urn:microsoft.com/office/officeart/2005/8/layout/vList2"/>
    <dgm:cxn modelId="{A76ED743-2E8B-4944-9FD8-E9CD1FD2B69A}" srcId="{39F81129-EEF7-463F-BBAF-18667BB71DD6}" destId="{649511B4-FE5F-47BA-A748-ABF330D061F4}" srcOrd="2" destOrd="0" parTransId="{5FB1388D-C2CE-4CF4-9F21-17173A0E426E}" sibTransId="{F2F1492B-0934-4313-8BF0-2B0E09FF136A}"/>
    <dgm:cxn modelId="{97E12F47-4184-43F6-8987-E1D63C975066}" srcId="{39F81129-EEF7-463F-BBAF-18667BB71DD6}" destId="{922C39C3-2457-4475-ABF0-F2B5CCCEEB03}" srcOrd="1" destOrd="0" parTransId="{B849A59E-DADC-4F04-A141-2BF1287B9A39}" sibTransId="{76792334-B4B7-4056-BC07-3EBE62BBAFEA}"/>
    <dgm:cxn modelId="{9E71F46E-1771-4CC6-9B85-FA203BD0B028}" type="presOf" srcId="{13CEBA7D-D5FC-44E2-8AD0-A0E8054248CF}" destId="{5666E210-6B0F-4469-A474-9EA15E1E01B3}" srcOrd="0" destOrd="0" presId="urn:microsoft.com/office/officeart/2005/8/layout/vList2"/>
    <dgm:cxn modelId="{B7E08B71-2119-419D-9C54-CEDA189EEBE8}" srcId="{39F81129-EEF7-463F-BBAF-18667BB71DD6}" destId="{13CEBA7D-D5FC-44E2-8AD0-A0E8054248CF}" srcOrd="3" destOrd="0" parTransId="{1E210A4E-2C96-4491-BD2C-BC82D145E135}" sibTransId="{3AF1B2FD-87A0-456A-AA33-EE493F13E171}"/>
    <dgm:cxn modelId="{A0720BD3-AEC9-4A87-B19E-493CB0C86831}" type="presOf" srcId="{922C39C3-2457-4475-ABF0-F2B5CCCEEB03}" destId="{C4E5AFEB-C2D3-4EB1-9F7F-C41AF4E14CFE}" srcOrd="0" destOrd="0" presId="urn:microsoft.com/office/officeart/2005/8/layout/vList2"/>
    <dgm:cxn modelId="{1A2276E9-AFB3-40BA-80F8-8A3421480FDD}" type="presOf" srcId="{649511B4-FE5F-47BA-A748-ABF330D061F4}" destId="{4FECBD91-E94C-4B00-925A-C60C741EF307}" srcOrd="0" destOrd="0" presId="urn:microsoft.com/office/officeart/2005/8/layout/vList2"/>
    <dgm:cxn modelId="{4FB58C11-77F6-402B-A185-455DF154964F}" type="presParOf" srcId="{FFEF660E-CE7C-44FB-908F-C9F21B7FBE48}" destId="{1A8E4D3F-3784-4E40-938E-600B86C87FDD}" srcOrd="0" destOrd="0" presId="urn:microsoft.com/office/officeart/2005/8/layout/vList2"/>
    <dgm:cxn modelId="{F1871D39-1F63-419A-B24A-47A8E13E44C2}" type="presParOf" srcId="{FFEF660E-CE7C-44FB-908F-C9F21B7FBE48}" destId="{5169A697-8F21-4870-B2AE-C98DF5490389}" srcOrd="1" destOrd="0" presId="urn:microsoft.com/office/officeart/2005/8/layout/vList2"/>
    <dgm:cxn modelId="{CDE11C27-6DE4-4F2E-A028-AF871CA0F069}" type="presParOf" srcId="{FFEF660E-CE7C-44FB-908F-C9F21B7FBE48}" destId="{C4E5AFEB-C2D3-4EB1-9F7F-C41AF4E14CFE}" srcOrd="2" destOrd="0" presId="urn:microsoft.com/office/officeart/2005/8/layout/vList2"/>
    <dgm:cxn modelId="{6114AE92-D151-49FD-8672-7384D2D3AC48}" type="presParOf" srcId="{FFEF660E-CE7C-44FB-908F-C9F21B7FBE48}" destId="{0E7A4F28-6188-461A-800A-D1CF547563D4}" srcOrd="3" destOrd="0" presId="urn:microsoft.com/office/officeart/2005/8/layout/vList2"/>
    <dgm:cxn modelId="{BDE4F9A4-8390-493E-BAB3-1320F5AF41E4}" type="presParOf" srcId="{FFEF660E-CE7C-44FB-908F-C9F21B7FBE48}" destId="{4FECBD91-E94C-4B00-925A-C60C741EF307}" srcOrd="4" destOrd="0" presId="urn:microsoft.com/office/officeart/2005/8/layout/vList2"/>
    <dgm:cxn modelId="{85E91DB0-891A-4ACA-9752-87C80B493484}" type="presParOf" srcId="{FFEF660E-CE7C-44FB-908F-C9F21B7FBE48}" destId="{2F4920AC-6227-49A8-B9B8-B7934C3CBB55}" srcOrd="5" destOrd="0" presId="urn:microsoft.com/office/officeart/2005/8/layout/vList2"/>
    <dgm:cxn modelId="{3B2FD6A3-41DD-4C6A-986A-94C25E743D02}" type="presParOf" srcId="{FFEF660E-CE7C-44FB-908F-C9F21B7FBE48}" destId="{5666E210-6B0F-4469-A474-9EA15E1E01B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8E4D3F-3784-4E40-938E-600B86C87FDD}">
      <dsp:nvSpPr>
        <dsp:cNvPr id="0" name=""/>
        <dsp:cNvSpPr/>
      </dsp:nvSpPr>
      <dsp:spPr>
        <a:xfrm>
          <a:off x="0" y="53777"/>
          <a:ext cx="5787985" cy="4375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1" kern="1200"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Open Sans" panose="020B0606030504020204" pitchFamily="34" charset="0"/>
              <a:ea typeface="Open Sans" panose="020B0606030504020204" pitchFamily="34" charset="0"/>
              <a:cs typeface="Open Sans" panose="020B0606030504020204" pitchFamily="34" charset="0"/>
            </a:rPr>
            <a:t>Introduction</a:t>
          </a:r>
          <a:endParaRPr lang="en-IN" sz="1700" b="0" kern="1200" cap="none" spc="0" dirty="0">
            <a:ln w="12700" cmpd="sng">
              <a:prstDash val="solid"/>
            </a:ln>
            <a:effectLst/>
            <a:latin typeface="Open Sans" panose="020B0606030504020204" pitchFamily="34" charset="0"/>
            <a:ea typeface="Open Sans" panose="020B0606030504020204" pitchFamily="34" charset="0"/>
            <a:cs typeface="Open Sans" panose="020B0606030504020204" pitchFamily="34" charset="0"/>
          </a:endParaRPr>
        </a:p>
      </dsp:txBody>
      <dsp:txXfrm>
        <a:off x="21361" y="75138"/>
        <a:ext cx="5745263" cy="394858"/>
      </dsp:txXfrm>
    </dsp:sp>
    <dsp:sp modelId="{C4E5AFEB-C2D3-4EB1-9F7F-C41AF4E14CFE}">
      <dsp:nvSpPr>
        <dsp:cNvPr id="0" name=""/>
        <dsp:cNvSpPr/>
      </dsp:nvSpPr>
      <dsp:spPr>
        <a:xfrm>
          <a:off x="0" y="540317"/>
          <a:ext cx="5787985" cy="4375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1" kern="1200" cap="none" spc="0" dirty="0">
              <a:ln w="12700" cmpd="sng">
                <a:solidFill>
                  <a:srgbClr val="FFC000"/>
                </a:solidFill>
                <a:prstDash val="solid"/>
              </a:ln>
              <a:gradFill>
                <a:gsLst>
                  <a:gs pos="0">
                    <a:srgbClr val="FFC000"/>
                  </a:gs>
                  <a:gs pos="4000">
                    <a:srgbClr val="FFC000">
                      <a:lumMod val="60000"/>
                      <a:lumOff val="40000"/>
                    </a:srgbClr>
                  </a:gs>
                  <a:gs pos="87000">
                    <a:srgbClr val="FFC000">
                      <a:lumMod val="20000"/>
                      <a:lumOff val="80000"/>
                    </a:srgbClr>
                  </a:gs>
                </a:gsLst>
                <a:lin ang="5400000"/>
              </a:gradFill>
              <a:effectLst/>
              <a:latin typeface="Open Sans" panose="020B0606030504020204" pitchFamily="34" charset="0"/>
              <a:ea typeface="Open Sans" panose="020B0606030504020204" pitchFamily="34" charset="0"/>
              <a:cs typeface="Open Sans" panose="020B0606030504020204" pitchFamily="34" charset="0"/>
            </a:rPr>
            <a:t>Data</a:t>
          </a:r>
          <a:r>
            <a:rPr lang="en-IN" sz="1700" b="0" kern="1200" dirty="0">
              <a:latin typeface="Open Sans" panose="020B0606030504020204" pitchFamily="34" charset="0"/>
              <a:ea typeface="Open Sans" panose="020B0606030504020204" pitchFamily="34" charset="0"/>
              <a:cs typeface="Open Sans" panose="020B0606030504020204" pitchFamily="34" charset="0"/>
            </a:rPr>
            <a:t> </a:t>
          </a:r>
          <a:r>
            <a:rPr lang="en-IN" sz="1700" b="1" kern="1200" cap="none" spc="0" dirty="0">
              <a:ln w="12700" cmpd="sng">
                <a:solidFill>
                  <a:srgbClr val="FFC000"/>
                </a:solidFill>
                <a:prstDash val="solid"/>
              </a:ln>
              <a:gradFill>
                <a:gsLst>
                  <a:gs pos="0">
                    <a:srgbClr val="FFC000"/>
                  </a:gs>
                  <a:gs pos="4000">
                    <a:srgbClr val="FFC000">
                      <a:lumMod val="60000"/>
                      <a:lumOff val="40000"/>
                    </a:srgbClr>
                  </a:gs>
                  <a:gs pos="87000">
                    <a:srgbClr val="FFC000">
                      <a:lumMod val="20000"/>
                      <a:lumOff val="80000"/>
                    </a:srgbClr>
                  </a:gs>
                </a:gsLst>
                <a:lin ang="5400000"/>
              </a:gradFill>
              <a:effectLst/>
              <a:latin typeface="Open Sans" panose="020B0606030504020204" pitchFamily="34" charset="0"/>
              <a:ea typeface="Open Sans" panose="020B0606030504020204" pitchFamily="34" charset="0"/>
              <a:cs typeface="Open Sans" panose="020B0606030504020204" pitchFamily="34" charset="0"/>
            </a:rPr>
            <a:t>Exploration</a:t>
          </a:r>
        </a:p>
      </dsp:txBody>
      <dsp:txXfrm>
        <a:off x="21361" y="561678"/>
        <a:ext cx="5745263" cy="394858"/>
      </dsp:txXfrm>
    </dsp:sp>
    <dsp:sp modelId="{4FECBD91-E94C-4B00-925A-C60C741EF307}">
      <dsp:nvSpPr>
        <dsp:cNvPr id="0" name=""/>
        <dsp:cNvSpPr/>
      </dsp:nvSpPr>
      <dsp:spPr>
        <a:xfrm>
          <a:off x="0" y="1026857"/>
          <a:ext cx="5787985" cy="4375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1" kern="1200" cap="none" spc="0" dirty="0">
              <a:ln w="12700" cmpd="sng">
                <a:solidFill>
                  <a:srgbClr val="FFC000"/>
                </a:solidFill>
                <a:prstDash val="solid"/>
              </a:ln>
              <a:gradFill>
                <a:gsLst>
                  <a:gs pos="0">
                    <a:srgbClr val="FFC000"/>
                  </a:gs>
                  <a:gs pos="4000">
                    <a:srgbClr val="FFC000">
                      <a:lumMod val="60000"/>
                      <a:lumOff val="40000"/>
                    </a:srgbClr>
                  </a:gs>
                  <a:gs pos="87000">
                    <a:srgbClr val="FFC000">
                      <a:lumMod val="20000"/>
                      <a:lumOff val="80000"/>
                    </a:srgbClr>
                  </a:gs>
                </a:gsLst>
                <a:lin ang="5400000"/>
              </a:gradFill>
              <a:effectLst/>
              <a:latin typeface="Open Sans" panose="020B0606030504020204" pitchFamily="34" charset="0"/>
              <a:ea typeface="Open Sans" panose="020B0606030504020204" pitchFamily="34" charset="0"/>
              <a:cs typeface="Open Sans" panose="020B0606030504020204" pitchFamily="34" charset="0"/>
            </a:rPr>
            <a:t>Model</a:t>
          </a:r>
          <a:r>
            <a:rPr lang="en-IN" sz="1700" b="0" kern="1200" cap="none" spc="0" dirty="0">
              <a:ln w="12700" cmpd="sng">
                <a:prstDash val="solid"/>
              </a:ln>
              <a:effectLst/>
              <a:latin typeface="Open Sans" panose="020B0606030504020204" pitchFamily="34" charset="0"/>
              <a:ea typeface="Open Sans" panose="020B0606030504020204" pitchFamily="34" charset="0"/>
              <a:cs typeface="Open Sans" panose="020B0606030504020204" pitchFamily="34" charset="0"/>
            </a:rPr>
            <a:t> </a:t>
          </a:r>
          <a:r>
            <a:rPr lang="en-IN" sz="1700" b="1" kern="1200" cap="none" spc="0" dirty="0">
              <a:ln w="12700" cmpd="sng">
                <a:solidFill>
                  <a:srgbClr val="FFC000"/>
                </a:solidFill>
                <a:prstDash val="solid"/>
              </a:ln>
              <a:gradFill>
                <a:gsLst>
                  <a:gs pos="0">
                    <a:srgbClr val="FFC000"/>
                  </a:gs>
                  <a:gs pos="4000">
                    <a:srgbClr val="FFC000">
                      <a:lumMod val="60000"/>
                      <a:lumOff val="40000"/>
                    </a:srgbClr>
                  </a:gs>
                  <a:gs pos="87000">
                    <a:srgbClr val="FFC000">
                      <a:lumMod val="20000"/>
                      <a:lumOff val="80000"/>
                    </a:srgbClr>
                  </a:gs>
                </a:gsLst>
                <a:lin ang="5400000"/>
              </a:gradFill>
              <a:effectLst/>
              <a:latin typeface="Open Sans" panose="020B0606030504020204" pitchFamily="34" charset="0"/>
              <a:ea typeface="Open Sans" panose="020B0606030504020204" pitchFamily="34" charset="0"/>
              <a:cs typeface="Open Sans" panose="020B0606030504020204" pitchFamily="34" charset="0"/>
            </a:rPr>
            <a:t>development</a:t>
          </a:r>
        </a:p>
      </dsp:txBody>
      <dsp:txXfrm>
        <a:off x="21361" y="1048218"/>
        <a:ext cx="5745263" cy="394858"/>
      </dsp:txXfrm>
    </dsp:sp>
    <dsp:sp modelId="{5666E210-6B0F-4469-A474-9EA15E1E01B3}">
      <dsp:nvSpPr>
        <dsp:cNvPr id="0" name=""/>
        <dsp:cNvSpPr/>
      </dsp:nvSpPr>
      <dsp:spPr>
        <a:xfrm>
          <a:off x="0" y="1513397"/>
          <a:ext cx="5787985" cy="4375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1" kern="1200" cap="none" spc="0" dirty="0">
              <a:ln w="12700" cmpd="sng">
                <a:solidFill>
                  <a:srgbClr val="FFC000"/>
                </a:solidFill>
                <a:prstDash val="solid"/>
              </a:ln>
              <a:gradFill>
                <a:gsLst>
                  <a:gs pos="0">
                    <a:srgbClr val="FFC000"/>
                  </a:gs>
                  <a:gs pos="4000">
                    <a:srgbClr val="FFC000">
                      <a:lumMod val="60000"/>
                      <a:lumOff val="40000"/>
                    </a:srgbClr>
                  </a:gs>
                  <a:gs pos="87000">
                    <a:srgbClr val="FFC000">
                      <a:lumMod val="20000"/>
                      <a:lumOff val="80000"/>
                    </a:srgbClr>
                  </a:gs>
                </a:gsLst>
                <a:lin ang="5400000"/>
              </a:gradFill>
              <a:effectLst/>
              <a:latin typeface="Open Sans" panose="020B0606030504020204" pitchFamily="34" charset="0"/>
              <a:ea typeface="Open Sans" panose="020B0606030504020204" pitchFamily="34" charset="0"/>
              <a:cs typeface="Open Sans" panose="020B0606030504020204" pitchFamily="34" charset="0"/>
            </a:rPr>
            <a:t>Interpretation</a:t>
          </a:r>
        </a:p>
      </dsp:txBody>
      <dsp:txXfrm>
        <a:off x="21361" y="1534758"/>
        <a:ext cx="5745263" cy="39485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954505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66939-814F-8B05-1CC2-2CB76867E0EE}"/>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3B247A97-4822-4414-AB7A-5E1FA2228DBE}"/>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4A6E6D5-E78E-8DF5-195B-966ABF25C602}"/>
              </a:ext>
            </a:extLst>
          </p:cNvPr>
          <p:cNvSpPr>
            <a:spLocks noGrp="1"/>
          </p:cNvSpPr>
          <p:nvPr>
            <p:ph type="dt" sz="half" idx="10"/>
          </p:nvPr>
        </p:nvSpPr>
        <p:spPr/>
        <p:txBody>
          <a:bodyPr/>
          <a:lstStyle/>
          <a:p>
            <a:fld id="{7FF9ACB4-176C-4112-8811-1E2C627EC391}" type="datetimeFigureOut">
              <a:rPr lang="en-IN" smtClean="0"/>
              <a:t>25-05-2023</a:t>
            </a:fld>
            <a:endParaRPr lang="en-IN"/>
          </a:p>
        </p:txBody>
      </p:sp>
      <p:sp>
        <p:nvSpPr>
          <p:cNvPr id="5" name="Footer Placeholder 4">
            <a:extLst>
              <a:ext uri="{FF2B5EF4-FFF2-40B4-BE49-F238E27FC236}">
                <a16:creationId xmlns:a16="http://schemas.microsoft.com/office/drawing/2014/main" id="{9D8B5F77-8097-31FD-2950-850CD803FD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82BD15-51CB-AA5E-D402-E5C178F4C828}"/>
              </a:ext>
            </a:extLst>
          </p:cNvPr>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085628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5F7E8-D7E1-1CE4-4D7A-6F2B6F1826F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F2D433-28FD-CFB5-E89C-5F4502EFB6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0D6AF6-57BF-818D-F7B5-04652CDE96C7}"/>
              </a:ext>
            </a:extLst>
          </p:cNvPr>
          <p:cNvSpPr>
            <a:spLocks noGrp="1"/>
          </p:cNvSpPr>
          <p:nvPr>
            <p:ph type="dt" sz="half" idx="10"/>
          </p:nvPr>
        </p:nvSpPr>
        <p:spPr/>
        <p:txBody>
          <a:bodyPr/>
          <a:lstStyle/>
          <a:p>
            <a:fld id="{7FF9ACB4-176C-4112-8811-1E2C627EC391}" type="datetimeFigureOut">
              <a:rPr lang="en-IN" smtClean="0"/>
              <a:t>25-05-2023</a:t>
            </a:fld>
            <a:endParaRPr lang="en-IN"/>
          </a:p>
        </p:txBody>
      </p:sp>
      <p:sp>
        <p:nvSpPr>
          <p:cNvPr id="5" name="Footer Placeholder 4">
            <a:extLst>
              <a:ext uri="{FF2B5EF4-FFF2-40B4-BE49-F238E27FC236}">
                <a16:creationId xmlns:a16="http://schemas.microsoft.com/office/drawing/2014/main" id="{3E3B3049-884A-714F-6C44-EAAE6072A5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475595-D160-23F8-48B8-430A1977B349}"/>
              </a:ext>
            </a:extLst>
          </p:cNvPr>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310074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4EDF82-0F84-CCA0-4F65-36376ED8B215}"/>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6AF3EE-989C-82A2-7532-D9A258EF60EE}"/>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5BEDB7-5772-BE46-DCCC-283B7DC255A9}"/>
              </a:ext>
            </a:extLst>
          </p:cNvPr>
          <p:cNvSpPr>
            <a:spLocks noGrp="1"/>
          </p:cNvSpPr>
          <p:nvPr>
            <p:ph type="dt" sz="half" idx="10"/>
          </p:nvPr>
        </p:nvSpPr>
        <p:spPr/>
        <p:txBody>
          <a:bodyPr/>
          <a:lstStyle/>
          <a:p>
            <a:fld id="{7FF9ACB4-176C-4112-8811-1E2C627EC391}" type="datetimeFigureOut">
              <a:rPr lang="en-IN" smtClean="0"/>
              <a:t>25-05-2023</a:t>
            </a:fld>
            <a:endParaRPr lang="en-IN"/>
          </a:p>
        </p:txBody>
      </p:sp>
      <p:sp>
        <p:nvSpPr>
          <p:cNvPr id="5" name="Footer Placeholder 4">
            <a:extLst>
              <a:ext uri="{FF2B5EF4-FFF2-40B4-BE49-F238E27FC236}">
                <a16:creationId xmlns:a16="http://schemas.microsoft.com/office/drawing/2014/main" id="{E1DAF7EB-D9D7-2A4D-6BD9-BEA11703B9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AFD63A-166A-D51C-0463-10B1204E635E}"/>
              </a:ext>
            </a:extLst>
          </p:cNvPr>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160574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07896248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B9813-73CA-677D-102F-455BF64A6C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0753F2-464A-2272-EE98-775F89DA9D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F3F3D5-1173-DCB1-78D3-626F75713C99}"/>
              </a:ext>
            </a:extLst>
          </p:cNvPr>
          <p:cNvSpPr>
            <a:spLocks noGrp="1"/>
          </p:cNvSpPr>
          <p:nvPr>
            <p:ph type="dt" sz="half" idx="10"/>
          </p:nvPr>
        </p:nvSpPr>
        <p:spPr/>
        <p:txBody>
          <a:bodyPr/>
          <a:lstStyle/>
          <a:p>
            <a:fld id="{7FF9ACB4-176C-4112-8811-1E2C627EC391}" type="datetimeFigureOut">
              <a:rPr lang="en-IN" smtClean="0"/>
              <a:t>25-05-2023</a:t>
            </a:fld>
            <a:endParaRPr lang="en-IN"/>
          </a:p>
        </p:txBody>
      </p:sp>
      <p:sp>
        <p:nvSpPr>
          <p:cNvPr id="5" name="Footer Placeholder 4">
            <a:extLst>
              <a:ext uri="{FF2B5EF4-FFF2-40B4-BE49-F238E27FC236}">
                <a16:creationId xmlns:a16="http://schemas.microsoft.com/office/drawing/2014/main" id="{4A97BFB9-8E6C-B535-76AB-25F352D684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EADFC9-F1CF-2A4C-1C78-24E90815EA55}"/>
              </a:ext>
            </a:extLst>
          </p:cNvPr>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151231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D62BE-0881-1577-AA2F-2190D3E93704}"/>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11309D6-F917-20F2-FA4F-84A11651943E}"/>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814BB4-F8D5-B407-F62C-EC4ACA5D0B51}"/>
              </a:ext>
            </a:extLst>
          </p:cNvPr>
          <p:cNvSpPr>
            <a:spLocks noGrp="1"/>
          </p:cNvSpPr>
          <p:nvPr>
            <p:ph type="dt" sz="half" idx="10"/>
          </p:nvPr>
        </p:nvSpPr>
        <p:spPr/>
        <p:txBody>
          <a:bodyPr/>
          <a:lstStyle/>
          <a:p>
            <a:fld id="{7FF9ACB4-176C-4112-8811-1E2C627EC391}" type="datetimeFigureOut">
              <a:rPr lang="en-IN" smtClean="0"/>
              <a:t>25-05-2023</a:t>
            </a:fld>
            <a:endParaRPr lang="en-IN"/>
          </a:p>
        </p:txBody>
      </p:sp>
      <p:sp>
        <p:nvSpPr>
          <p:cNvPr id="5" name="Footer Placeholder 4">
            <a:extLst>
              <a:ext uri="{FF2B5EF4-FFF2-40B4-BE49-F238E27FC236}">
                <a16:creationId xmlns:a16="http://schemas.microsoft.com/office/drawing/2014/main" id="{987B4BA8-E881-189B-EE28-BCA481CBFF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BC23C2-8FC5-86D0-7CED-7C2E90C2E442}"/>
              </a:ext>
            </a:extLst>
          </p:cNvPr>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4197672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AD403-2A4D-429B-D931-28A550F0F5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7326DB-E538-71FC-902D-E505AA3328F2}"/>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5D854BD-C7D4-7D92-1A25-EE0ABE8B3781}"/>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F56836D-E7DA-46F4-E06F-40EE3DC7FDA6}"/>
              </a:ext>
            </a:extLst>
          </p:cNvPr>
          <p:cNvSpPr>
            <a:spLocks noGrp="1"/>
          </p:cNvSpPr>
          <p:nvPr>
            <p:ph type="dt" sz="half" idx="10"/>
          </p:nvPr>
        </p:nvSpPr>
        <p:spPr/>
        <p:txBody>
          <a:bodyPr/>
          <a:lstStyle/>
          <a:p>
            <a:fld id="{7FF9ACB4-176C-4112-8811-1E2C627EC391}" type="datetimeFigureOut">
              <a:rPr lang="en-IN" smtClean="0"/>
              <a:t>25-05-2023</a:t>
            </a:fld>
            <a:endParaRPr lang="en-IN"/>
          </a:p>
        </p:txBody>
      </p:sp>
      <p:sp>
        <p:nvSpPr>
          <p:cNvPr id="6" name="Footer Placeholder 5">
            <a:extLst>
              <a:ext uri="{FF2B5EF4-FFF2-40B4-BE49-F238E27FC236}">
                <a16:creationId xmlns:a16="http://schemas.microsoft.com/office/drawing/2014/main" id="{7BA58C37-7349-22C7-F932-93F26275CC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468DAC-16F4-0ED5-B67B-8283F0CA18B2}"/>
              </a:ext>
            </a:extLst>
          </p:cNvPr>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696931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BF7A0-0A36-5973-E017-D83F31E17448}"/>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820902-7BB0-B53B-0B51-9FC0CB20EA3D}"/>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43DC99B-047E-5185-9778-6460F160876E}"/>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EC83E7F-F769-2FA3-B32A-08F8AB8615EC}"/>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B8F37F21-C7E7-504C-649D-BF41E7CBBF55}"/>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D9FD78A-C57C-7FFE-01F5-E6C0FAC97190}"/>
              </a:ext>
            </a:extLst>
          </p:cNvPr>
          <p:cNvSpPr>
            <a:spLocks noGrp="1"/>
          </p:cNvSpPr>
          <p:nvPr>
            <p:ph type="dt" sz="half" idx="10"/>
          </p:nvPr>
        </p:nvSpPr>
        <p:spPr/>
        <p:txBody>
          <a:bodyPr/>
          <a:lstStyle/>
          <a:p>
            <a:fld id="{7FF9ACB4-176C-4112-8811-1E2C627EC391}" type="datetimeFigureOut">
              <a:rPr lang="en-IN" smtClean="0"/>
              <a:t>25-05-2023</a:t>
            </a:fld>
            <a:endParaRPr lang="en-IN"/>
          </a:p>
        </p:txBody>
      </p:sp>
      <p:sp>
        <p:nvSpPr>
          <p:cNvPr id="8" name="Footer Placeholder 7">
            <a:extLst>
              <a:ext uri="{FF2B5EF4-FFF2-40B4-BE49-F238E27FC236}">
                <a16:creationId xmlns:a16="http://schemas.microsoft.com/office/drawing/2014/main" id="{EF00C937-CDA1-3EB6-FBF7-97902189C78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92B1AC4-84DE-FAAA-C6FB-F459D1213EF4}"/>
              </a:ext>
            </a:extLst>
          </p:cNvPr>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646947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96156-E262-CB70-9956-0CC825AFF7E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4AA541-3E55-28D0-ECC1-55257270404A}"/>
              </a:ext>
            </a:extLst>
          </p:cNvPr>
          <p:cNvSpPr>
            <a:spLocks noGrp="1"/>
          </p:cNvSpPr>
          <p:nvPr>
            <p:ph type="dt" sz="half" idx="10"/>
          </p:nvPr>
        </p:nvSpPr>
        <p:spPr/>
        <p:txBody>
          <a:bodyPr/>
          <a:lstStyle/>
          <a:p>
            <a:fld id="{7FF9ACB4-176C-4112-8811-1E2C627EC391}" type="datetimeFigureOut">
              <a:rPr lang="en-IN" smtClean="0"/>
              <a:t>25-05-2023</a:t>
            </a:fld>
            <a:endParaRPr lang="en-IN"/>
          </a:p>
        </p:txBody>
      </p:sp>
      <p:sp>
        <p:nvSpPr>
          <p:cNvPr id="4" name="Footer Placeholder 3">
            <a:extLst>
              <a:ext uri="{FF2B5EF4-FFF2-40B4-BE49-F238E27FC236}">
                <a16:creationId xmlns:a16="http://schemas.microsoft.com/office/drawing/2014/main" id="{B822A32F-9CBA-3765-5704-8979F0DCF3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DE0D6E-67C6-1E11-92CE-71BB6AF15FA2}"/>
              </a:ext>
            </a:extLst>
          </p:cNvPr>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008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8EACA3-81B4-FC01-A3A9-F354E3E67088}"/>
              </a:ext>
            </a:extLst>
          </p:cNvPr>
          <p:cNvSpPr>
            <a:spLocks noGrp="1"/>
          </p:cNvSpPr>
          <p:nvPr>
            <p:ph type="dt" sz="half" idx="10"/>
          </p:nvPr>
        </p:nvSpPr>
        <p:spPr/>
        <p:txBody>
          <a:bodyPr/>
          <a:lstStyle/>
          <a:p>
            <a:fld id="{7FF9ACB4-176C-4112-8811-1E2C627EC391}" type="datetimeFigureOut">
              <a:rPr lang="en-IN" smtClean="0"/>
              <a:t>25-05-2023</a:t>
            </a:fld>
            <a:endParaRPr lang="en-IN"/>
          </a:p>
        </p:txBody>
      </p:sp>
      <p:sp>
        <p:nvSpPr>
          <p:cNvPr id="3" name="Footer Placeholder 2">
            <a:extLst>
              <a:ext uri="{FF2B5EF4-FFF2-40B4-BE49-F238E27FC236}">
                <a16:creationId xmlns:a16="http://schemas.microsoft.com/office/drawing/2014/main" id="{C20A5950-AE58-5936-7419-23730B723CC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73FE8D0-2154-C805-3634-09D461F9B57A}"/>
              </a:ext>
            </a:extLst>
          </p:cNvPr>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819343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2BCD8-DE6C-52DC-19D1-42AF4B77226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9EFF776-2AD4-2463-0B42-9144DC2640FF}"/>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1D3277-B159-D7CF-7690-52069CAA6237}"/>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8DE05A0-290A-EEB9-BB34-2CABFB8CB335}"/>
              </a:ext>
            </a:extLst>
          </p:cNvPr>
          <p:cNvSpPr>
            <a:spLocks noGrp="1"/>
          </p:cNvSpPr>
          <p:nvPr>
            <p:ph type="dt" sz="half" idx="10"/>
          </p:nvPr>
        </p:nvSpPr>
        <p:spPr/>
        <p:txBody>
          <a:bodyPr/>
          <a:lstStyle/>
          <a:p>
            <a:fld id="{7FF9ACB4-176C-4112-8811-1E2C627EC391}" type="datetimeFigureOut">
              <a:rPr lang="en-IN" smtClean="0"/>
              <a:t>25-05-2023</a:t>
            </a:fld>
            <a:endParaRPr lang="en-IN"/>
          </a:p>
        </p:txBody>
      </p:sp>
      <p:sp>
        <p:nvSpPr>
          <p:cNvPr id="6" name="Footer Placeholder 5">
            <a:extLst>
              <a:ext uri="{FF2B5EF4-FFF2-40B4-BE49-F238E27FC236}">
                <a16:creationId xmlns:a16="http://schemas.microsoft.com/office/drawing/2014/main" id="{875660E7-1EA5-0948-9ADB-7D1D81672C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10700D-A28F-D00D-DF3C-28DBD278CA7F}"/>
              </a:ext>
            </a:extLst>
          </p:cNvPr>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51920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6F312-7D1E-49D5-5464-0E43690B269D}"/>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E2C236-A6BD-A417-A325-77EE7235CF26}"/>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E3E6A332-51A2-4CA9-59C4-EA1207D304DB}"/>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39B0297-8641-6AEF-3923-7968AE21A33E}"/>
              </a:ext>
            </a:extLst>
          </p:cNvPr>
          <p:cNvSpPr>
            <a:spLocks noGrp="1"/>
          </p:cNvSpPr>
          <p:nvPr>
            <p:ph type="dt" sz="half" idx="10"/>
          </p:nvPr>
        </p:nvSpPr>
        <p:spPr/>
        <p:txBody>
          <a:bodyPr/>
          <a:lstStyle/>
          <a:p>
            <a:fld id="{7FF9ACB4-176C-4112-8811-1E2C627EC391}" type="datetimeFigureOut">
              <a:rPr lang="en-IN" smtClean="0"/>
              <a:t>25-05-2023</a:t>
            </a:fld>
            <a:endParaRPr lang="en-IN"/>
          </a:p>
        </p:txBody>
      </p:sp>
      <p:sp>
        <p:nvSpPr>
          <p:cNvPr id="6" name="Footer Placeholder 5">
            <a:extLst>
              <a:ext uri="{FF2B5EF4-FFF2-40B4-BE49-F238E27FC236}">
                <a16:creationId xmlns:a16="http://schemas.microsoft.com/office/drawing/2014/main" id="{F3299B58-F9AB-E2B0-FCE0-6C1F8DF81F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B31A4F-FCD9-0EC3-C5FD-DE24A2C8F62D}"/>
              </a:ext>
            </a:extLst>
          </p:cNvPr>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993463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536EBC-A66B-C6EE-F31C-2DF8F9420434}"/>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786BAD-7CCB-FDAF-A57D-F460AA482DC4}"/>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36205D-25CA-82DD-00A8-D762E7628AF8}"/>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FF9ACB4-176C-4112-8811-1E2C627EC391}" type="datetimeFigureOut">
              <a:rPr lang="en-IN" smtClean="0"/>
              <a:t>25-05-2023</a:t>
            </a:fld>
            <a:endParaRPr lang="en-IN"/>
          </a:p>
        </p:txBody>
      </p:sp>
      <p:sp>
        <p:nvSpPr>
          <p:cNvPr id="5" name="Footer Placeholder 4">
            <a:extLst>
              <a:ext uri="{FF2B5EF4-FFF2-40B4-BE49-F238E27FC236}">
                <a16:creationId xmlns:a16="http://schemas.microsoft.com/office/drawing/2014/main" id="{12366587-1C34-4C54-9C4E-643F1F3409E7}"/>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506E91C-B6DC-BD56-F758-8BC065F0B609}"/>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6CB4B4D-7CA3-9044-876B-883B54F8677D}" type="slidenum">
              <a:rPr lang="en-IN" smtClean="0"/>
              <a:t>‹#›</a:t>
            </a:fld>
            <a:endParaRPr lang="en-IN"/>
          </a:p>
        </p:txBody>
      </p:sp>
    </p:spTree>
    <p:extLst>
      <p:ext uri="{BB962C8B-B14F-4D97-AF65-F5344CB8AC3E}">
        <p14:creationId xmlns:p14="http://schemas.microsoft.com/office/powerpoint/2010/main" val="11848801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0" y="-16384"/>
            <a:ext cx="91440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10" name="Shape 55"/>
          <p:cNvSpPr/>
          <p:nvPr/>
        </p:nvSpPr>
        <p:spPr>
          <a:xfrm>
            <a:off x="537899" y="1025712"/>
            <a:ext cx="3953102" cy="126185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537899" y="2593061"/>
            <a:ext cx="5550600" cy="92329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pPr algn="l"/>
            <a:r>
              <a:rPr lang="en-US" b="1" i="0" dirty="0">
                <a:solidFill>
                  <a:schemeClr val="accent4"/>
                </a:solidFill>
                <a:effectLst/>
                <a:latin typeface="Open Sans" panose="020B0606030504020204" pitchFamily="34" charset="0"/>
              </a:rPr>
              <a:t>Data Insights</a:t>
            </a:r>
          </a:p>
          <a:p>
            <a:pPr algn="l"/>
            <a:r>
              <a:rPr lang="en-US" sz="1400" b="0" i="0" dirty="0">
                <a:solidFill>
                  <a:srgbClr val="FFFFFF"/>
                </a:solidFill>
                <a:effectLst/>
                <a:latin typeface="Open Sans" panose="020B0606030504020204" pitchFamily="34" charset="0"/>
              </a:rPr>
              <a:t>Targeting high value customers based on customer demographics and attributes.</a:t>
            </a:r>
          </a:p>
        </p:txBody>
      </p:sp>
      <p:sp>
        <p:nvSpPr>
          <p:cNvPr id="113" name="Shape 58"/>
          <p:cNvSpPr/>
          <p:nvPr/>
        </p:nvSpPr>
        <p:spPr>
          <a:xfrm>
            <a:off x="537899" y="3577914"/>
            <a:ext cx="6249600"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a:t>By: Suhita Vaidya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59501"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Interpretation</a:t>
            </a:r>
          </a:p>
        </p:txBody>
      </p:sp>
      <p:sp>
        <p:nvSpPr>
          <p:cNvPr id="150" name="Shape 99"/>
          <p:cNvSpPr/>
          <p:nvPr/>
        </p:nvSpPr>
        <p:spPr>
          <a:xfrm>
            <a:off x="205025" y="886038"/>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Summary Table for High Value Customers</a:t>
            </a:r>
            <a:endParaRPr dirty="0"/>
          </a:p>
        </p:txBody>
      </p:sp>
      <p:sp>
        <p:nvSpPr>
          <p:cNvPr id="151" name="Shape 100"/>
          <p:cNvSpPr/>
          <p:nvPr/>
        </p:nvSpPr>
        <p:spPr>
          <a:xfrm>
            <a:off x="131741" y="1402365"/>
            <a:ext cx="8865016" cy="102076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200" dirty="0"/>
              <a:t>Here is a snapshot of a few customer categories that should be targeted (highlighted in red) to increase business. For ‘Potential Customer’ category, top 3 customers with highest RFM values should be considered. </a:t>
            </a:r>
          </a:p>
          <a:p>
            <a:r>
              <a:rPr lang="en-US" sz="1200" dirty="0"/>
              <a:t>We distributed existing customers on the basis of their RFM values, more the value, more valuable the customer is. ‘Platinum Customer’ have the highest value while ‘Lost customer’ being the lowest.</a:t>
            </a:r>
            <a:endParaRPr sz="1200" dirty="0"/>
          </a:p>
        </p:txBody>
      </p:sp>
      <p:graphicFrame>
        <p:nvGraphicFramePr>
          <p:cNvPr id="10" name="Table 9">
            <a:extLst>
              <a:ext uri="{FF2B5EF4-FFF2-40B4-BE49-F238E27FC236}">
                <a16:creationId xmlns:a16="http://schemas.microsoft.com/office/drawing/2014/main" id="{593A167C-4828-5358-67AB-C5D1BA769694}"/>
              </a:ext>
            </a:extLst>
          </p:cNvPr>
          <p:cNvGraphicFramePr>
            <a:graphicFrameLocks noGrp="1"/>
          </p:cNvGraphicFramePr>
          <p:nvPr>
            <p:extLst>
              <p:ext uri="{D42A27DB-BD31-4B8C-83A1-F6EECF244321}">
                <p14:modId xmlns:p14="http://schemas.microsoft.com/office/powerpoint/2010/main" val="412983820"/>
              </p:ext>
            </p:extLst>
          </p:nvPr>
        </p:nvGraphicFramePr>
        <p:xfrm>
          <a:off x="2275611" y="2481943"/>
          <a:ext cx="4592778" cy="2397576"/>
        </p:xfrm>
        <a:graphic>
          <a:graphicData uri="http://schemas.openxmlformats.org/drawingml/2006/table">
            <a:tbl>
              <a:tblPr firstRow="1">
                <a:tableStyleId>{775DCB02-9BB8-47FD-8907-85C794F793BA}</a:tableStyleId>
              </a:tblPr>
              <a:tblGrid>
                <a:gridCol w="1530926">
                  <a:extLst>
                    <a:ext uri="{9D8B030D-6E8A-4147-A177-3AD203B41FA5}">
                      <a16:colId xmlns:a16="http://schemas.microsoft.com/office/drawing/2014/main" val="2029608119"/>
                    </a:ext>
                  </a:extLst>
                </a:gridCol>
                <a:gridCol w="1530926">
                  <a:extLst>
                    <a:ext uri="{9D8B030D-6E8A-4147-A177-3AD203B41FA5}">
                      <a16:colId xmlns:a16="http://schemas.microsoft.com/office/drawing/2014/main" val="3595949928"/>
                    </a:ext>
                  </a:extLst>
                </a:gridCol>
                <a:gridCol w="1530926">
                  <a:extLst>
                    <a:ext uri="{9D8B030D-6E8A-4147-A177-3AD203B41FA5}">
                      <a16:colId xmlns:a16="http://schemas.microsoft.com/office/drawing/2014/main" val="1299832222"/>
                    </a:ext>
                  </a:extLst>
                </a:gridCol>
              </a:tblGrid>
              <a:tr h="199798">
                <a:tc>
                  <a:txBody>
                    <a:bodyPr/>
                    <a:lstStyle/>
                    <a:p>
                      <a:pPr algn="ctr" fontAlgn="ctr"/>
                      <a:r>
                        <a:rPr lang="en-IN" sz="800" u="none" strike="noStrike" dirty="0">
                          <a:effectLst/>
                        </a:rPr>
                        <a:t>Customer profile</a:t>
                      </a:r>
                      <a:endParaRPr lang="en-IN" sz="800" b="1" i="0" u="none" strike="noStrike" dirty="0">
                        <a:solidFill>
                          <a:srgbClr val="FFFFFF"/>
                        </a:solidFill>
                        <a:effectLst/>
                        <a:latin typeface="Calibri" panose="020F0502020204030204" pitchFamily="34" charset="0"/>
                      </a:endParaRPr>
                    </a:p>
                  </a:txBody>
                  <a:tcPr marL="0" marR="0" marT="0" marB="0" anchor="ctr"/>
                </a:tc>
                <a:tc>
                  <a:txBody>
                    <a:bodyPr/>
                    <a:lstStyle/>
                    <a:p>
                      <a:pPr algn="ctr" fontAlgn="ctr"/>
                      <a:r>
                        <a:rPr lang="en-IN" sz="800" u="none" strike="noStrike">
                          <a:effectLst/>
                        </a:rPr>
                        <a:t>Count of RFM values</a:t>
                      </a:r>
                      <a:endParaRPr lang="en-IN" sz="800" b="1" i="0" u="none" strike="noStrike">
                        <a:solidFill>
                          <a:srgbClr val="FFFFFF"/>
                        </a:solidFill>
                        <a:effectLst/>
                        <a:latin typeface="Calibri" panose="020F0502020204030204" pitchFamily="34" charset="0"/>
                      </a:endParaRPr>
                    </a:p>
                  </a:txBody>
                  <a:tcPr marL="0" marR="0" marT="0" marB="0" anchor="ctr"/>
                </a:tc>
                <a:tc>
                  <a:txBody>
                    <a:bodyPr/>
                    <a:lstStyle/>
                    <a:p>
                      <a:pPr algn="ctr" fontAlgn="ctr"/>
                      <a:r>
                        <a:rPr lang="en-US" sz="800" u="none" strike="noStrike" dirty="0">
                          <a:effectLst/>
                        </a:rPr>
                        <a:t>Top 1000 customers to target</a:t>
                      </a:r>
                      <a:endParaRPr lang="en-US" sz="800" b="1" i="0" u="none" strike="noStrike" dirty="0">
                        <a:solidFill>
                          <a:srgbClr val="FFFFFF"/>
                        </a:solidFill>
                        <a:effectLst/>
                        <a:latin typeface="Calibri" panose="020F0502020204030204" pitchFamily="34" charset="0"/>
                      </a:endParaRPr>
                    </a:p>
                  </a:txBody>
                  <a:tcPr marL="0" marR="0" marT="0" marB="0" anchor="ctr"/>
                </a:tc>
                <a:extLst>
                  <a:ext uri="{0D108BD9-81ED-4DB2-BD59-A6C34878D82A}">
                    <a16:rowId xmlns:a16="http://schemas.microsoft.com/office/drawing/2014/main" val="3522747055"/>
                  </a:ext>
                </a:extLst>
              </a:tr>
              <a:tr h="199798">
                <a:tc>
                  <a:txBody>
                    <a:bodyPr/>
                    <a:lstStyle/>
                    <a:p>
                      <a:pPr algn="ctr" fontAlgn="b"/>
                      <a:r>
                        <a:rPr lang="en-IN" sz="800" u="none" strike="noStrike" dirty="0">
                          <a:solidFill>
                            <a:schemeClr val="bg1"/>
                          </a:solidFill>
                          <a:effectLst/>
                          <a:highlight>
                            <a:srgbClr val="FF0000"/>
                          </a:highlight>
                        </a:rPr>
                        <a:t>Platinum Customer</a:t>
                      </a:r>
                      <a:endParaRPr lang="en-IN" sz="800" b="0" i="0" u="none" strike="noStrike" dirty="0">
                        <a:solidFill>
                          <a:schemeClr val="bg1"/>
                        </a:solidFill>
                        <a:effectLst/>
                        <a:highlight>
                          <a:srgbClr val="FF0000"/>
                        </a:highlight>
                        <a:latin typeface="Calibri" panose="020F0502020204030204" pitchFamily="34" charset="0"/>
                      </a:endParaRPr>
                    </a:p>
                  </a:txBody>
                  <a:tcPr marL="0" marR="0" marT="0" marB="0" anchor="ctr"/>
                </a:tc>
                <a:tc>
                  <a:txBody>
                    <a:bodyPr/>
                    <a:lstStyle/>
                    <a:p>
                      <a:pPr algn="ctr" fontAlgn="ctr"/>
                      <a:r>
                        <a:rPr lang="en-IN" sz="800" u="none" strike="noStrike">
                          <a:effectLst/>
                        </a:rPr>
                        <a:t>137</a:t>
                      </a:r>
                      <a:endParaRPr lang="en-IN"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800" u="none" strike="noStrike" dirty="0">
                          <a:effectLst/>
                        </a:rPr>
                        <a:t>137</a:t>
                      </a:r>
                      <a:endParaRPr lang="en-IN" sz="8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4198614668"/>
                  </a:ext>
                </a:extLst>
              </a:tr>
              <a:tr h="199798">
                <a:tc>
                  <a:txBody>
                    <a:bodyPr/>
                    <a:lstStyle/>
                    <a:p>
                      <a:pPr algn="ctr" fontAlgn="ctr"/>
                      <a:r>
                        <a:rPr lang="en-IN" sz="800" u="none" strike="noStrike" dirty="0">
                          <a:solidFill>
                            <a:schemeClr val="bg1"/>
                          </a:solidFill>
                          <a:effectLst/>
                          <a:highlight>
                            <a:srgbClr val="FF0000"/>
                          </a:highlight>
                        </a:rPr>
                        <a:t>Very Loyal</a:t>
                      </a:r>
                      <a:endParaRPr lang="en-IN" sz="800" b="0" i="0" u="none" strike="noStrike" dirty="0">
                        <a:solidFill>
                          <a:schemeClr val="bg1"/>
                        </a:solidFill>
                        <a:effectLst/>
                        <a:highlight>
                          <a:srgbClr val="FF0000"/>
                        </a:highlight>
                        <a:latin typeface="Calibri" panose="020F0502020204030204" pitchFamily="34" charset="0"/>
                      </a:endParaRPr>
                    </a:p>
                  </a:txBody>
                  <a:tcPr marL="0" marR="0" marT="0" marB="0" anchor="ctr"/>
                </a:tc>
                <a:tc>
                  <a:txBody>
                    <a:bodyPr/>
                    <a:lstStyle/>
                    <a:p>
                      <a:pPr algn="ctr" fontAlgn="ctr"/>
                      <a:r>
                        <a:rPr lang="en-IN" sz="800" u="none" strike="noStrike">
                          <a:effectLst/>
                        </a:rPr>
                        <a:t>209</a:t>
                      </a:r>
                      <a:endParaRPr lang="en-IN"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800" u="none" strike="noStrike" dirty="0">
                          <a:effectLst/>
                        </a:rPr>
                        <a:t>209</a:t>
                      </a:r>
                      <a:endParaRPr lang="en-IN" sz="8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65495859"/>
                  </a:ext>
                </a:extLst>
              </a:tr>
              <a:tr h="199798">
                <a:tc>
                  <a:txBody>
                    <a:bodyPr/>
                    <a:lstStyle/>
                    <a:p>
                      <a:pPr algn="ctr" fontAlgn="ctr"/>
                      <a:r>
                        <a:rPr lang="en-IN" sz="800" u="none" strike="noStrike" dirty="0">
                          <a:solidFill>
                            <a:schemeClr val="bg1"/>
                          </a:solidFill>
                          <a:effectLst/>
                          <a:highlight>
                            <a:srgbClr val="FF0000"/>
                          </a:highlight>
                        </a:rPr>
                        <a:t>Becoming Loyal</a:t>
                      </a:r>
                      <a:endParaRPr lang="en-IN" sz="800" b="0" i="0" u="none" strike="noStrike" dirty="0">
                        <a:solidFill>
                          <a:schemeClr val="bg1"/>
                        </a:solidFill>
                        <a:effectLst/>
                        <a:highlight>
                          <a:srgbClr val="FF0000"/>
                        </a:highlight>
                        <a:latin typeface="Calibri" panose="020F0502020204030204" pitchFamily="34" charset="0"/>
                      </a:endParaRPr>
                    </a:p>
                  </a:txBody>
                  <a:tcPr marL="0" marR="0" marT="0" marB="0" anchor="ctr"/>
                </a:tc>
                <a:tc>
                  <a:txBody>
                    <a:bodyPr/>
                    <a:lstStyle/>
                    <a:p>
                      <a:pPr algn="ctr" fontAlgn="ctr"/>
                      <a:r>
                        <a:rPr lang="en-IN" sz="800" u="none" strike="noStrike">
                          <a:effectLst/>
                        </a:rPr>
                        <a:t>251</a:t>
                      </a:r>
                      <a:endParaRPr lang="en-IN"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800" u="none" strike="noStrike" dirty="0">
                          <a:effectLst/>
                        </a:rPr>
                        <a:t>251</a:t>
                      </a:r>
                      <a:endParaRPr lang="en-IN" sz="8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3885645875"/>
                  </a:ext>
                </a:extLst>
              </a:tr>
              <a:tr h="199798">
                <a:tc>
                  <a:txBody>
                    <a:bodyPr/>
                    <a:lstStyle/>
                    <a:p>
                      <a:pPr algn="ctr" fontAlgn="ctr"/>
                      <a:r>
                        <a:rPr lang="en-IN" sz="800" u="none" strike="noStrike" dirty="0">
                          <a:solidFill>
                            <a:schemeClr val="bg1"/>
                          </a:solidFill>
                          <a:effectLst/>
                          <a:highlight>
                            <a:srgbClr val="FF0000"/>
                          </a:highlight>
                        </a:rPr>
                        <a:t>Recent Customer</a:t>
                      </a:r>
                      <a:endParaRPr lang="en-IN" sz="800" b="0" i="0" u="none" strike="noStrike" dirty="0">
                        <a:solidFill>
                          <a:schemeClr val="bg1"/>
                        </a:solidFill>
                        <a:effectLst/>
                        <a:highlight>
                          <a:srgbClr val="FF0000"/>
                        </a:highlight>
                        <a:latin typeface="Calibri" panose="020F0502020204030204" pitchFamily="34" charset="0"/>
                      </a:endParaRPr>
                    </a:p>
                  </a:txBody>
                  <a:tcPr marL="0" marR="0" marT="0" marB="0" anchor="ctr"/>
                </a:tc>
                <a:tc>
                  <a:txBody>
                    <a:bodyPr/>
                    <a:lstStyle/>
                    <a:p>
                      <a:pPr algn="ctr" fontAlgn="ctr"/>
                      <a:r>
                        <a:rPr lang="en-IN" sz="800" u="none" strike="noStrike">
                          <a:effectLst/>
                        </a:rPr>
                        <a:t>310</a:t>
                      </a:r>
                      <a:endParaRPr lang="en-IN"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800" u="none" strike="noStrike" dirty="0">
                          <a:effectLst/>
                        </a:rPr>
                        <a:t>310</a:t>
                      </a:r>
                      <a:endParaRPr lang="en-IN" sz="8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51941266"/>
                  </a:ext>
                </a:extLst>
              </a:tr>
              <a:tr h="199798">
                <a:tc>
                  <a:txBody>
                    <a:bodyPr/>
                    <a:lstStyle/>
                    <a:p>
                      <a:pPr algn="ctr" fontAlgn="ctr"/>
                      <a:r>
                        <a:rPr lang="en-IN" sz="800" u="none" strike="noStrike" dirty="0">
                          <a:solidFill>
                            <a:schemeClr val="bg1"/>
                          </a:solidFill>
                          <a:effectLst/>
                          <a:highlight>
                            <a:srgbClr val="FF0000"/>
                          </a:highlight>
                        </a:rPr>
                        <a:t>Potential Customer</a:t>
                      </a:r>
                      <a:endParaRPr lang="en-IN" sz="800" b="0" i="0" u="none" strike="noStrike" dirty="0">
                        <a:solidFill>
                          <a:schemeClr val="bg1"/>
                        </a:solidFill>
                        <a:effectLst/>
                        <a:highlight>
                          <a:srgbClr val="FF0000"/>
                        </a:highlight>
                        <a:latin typeface="Calibri" panose="020F0502020204030204" pitchFamily="34" charset="0"/>
                      </a:endParaRPr>
                    </a:p>
                  </a:txBody>
                  <a:tcPr marL="0" marR="0" marT="0" marB="0" anchor="ctr"/>
                </a:tc>
                <a:tc>
                  <a:txBody>
                    <a:bodyPr/>
                    <a:lstStyle/>
                    <a:p>
                      <a:pPr algn="ctr" fontAlgn="ctr"/>
                      <a:r>
                        <a:rPr lang="en-IN" sz="800" u="none" strike="noStrike" dirty="0">
                          <a:effectLst/>
                        </a:rPr>
                        <a:t>273</a:t>
                      </a:r>
                      <a:endParaRPr lang="en-IN" sz="8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IN" sz="800" u="none" strike="noStrike">
                          <a:effectLst/>
                        </a:rPr>
                        <a:t>93</a:t>
                      </a:r>
                      <a:endParaRPr lang="en-IN" sz="8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2233274179"/>
                  </a:ext>
                </a:extLst>
              </a:tr>
              <a:tr h="199798">
                <a:tc>
                  <a:txBody>
                    <a:bodyPr/>
                    <a:lstStyle/>
                    <a:p>
                      <a:pPr algn="ctr" fontAlgn="ctr"/>
                      <a:r>
                        <a:rPr lang="en-IN" sz="800" u="none" strike="noStrike" dirty="0">
                          <a:effectLst/>
                        </a:rPr>
                        <a:t>Late Bloomer</a:t>
                      </a:r>
                      <a:endParaRPr lang="en-IN" sz="8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IN" sz="800" u="none" strike="noStrike" dirty="0">
                          <a:effectLst/>
                        </a:rPr>
                        <a:t>302</a:t>
                      </a:r>
                      <a:endParaRPr lang="en-IN" sz="800" b="0" i="0" u="none" strike="noStrike" dirty="0">
                        <a:solidFill>
                          <a:srgbClr val="000000"/>
                        </a:solidFill>
                        <a:effectLst/>
                        <a:latin typeface="Calibri" panose="020F0502020204030204" pitchFamily="34" charset="0"/>
                      </a:endParaRPr>
                    </a:p>
                  </a:txBody>
                  <a:tcPr marL="0" marR="0" marT="0" marB="0" anchor="ctr"/>
                </a:tc>
                <a:tc>
                  <a:txBody>
                    <a:bodyPr/>
                    <a:lstStyle/>
                    <a:p>
                      <a:pPr algn="l" fontAlgn="b"/>
                      <a:endParaRPr lang="en-IN"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766418227"/>
                  </a:ext>
                </a:extLst>
              </a:tr>
              <a:tr h="199798">
                <a:tc>
                  <a:txBody>
                    <a:bodyPr/>
                    <a:lstStyle/>
                    <a:p>
                      <a:pPr algn="ctr" fontAlgn="ctr"/>
                      <a:r>
                        <a:rPr lang="en-IN" sz="800" u="none" strike="noStrike">
                          <a:effectLst/>
                        </a:rPr>
                        <a:t>Losing Customer</a:t>
                      </a:r>
                      <a:endParaRPr lang="en-IN"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800" u="none" strike="noStrike">
                          <a:effectLst/>
                        </a:rPr>
                        <a:t>299</a:t>
                      </a:r>
                      <a:endParaRPr lang="en-IN" sz="800" b="0" i="0" u="none" strike="noStrike">
                        <a:solidFill>
                          <a:srgbClr val="000000"/>
                        </a:solidFill>
                        <a:effectLst/>
                        <a:latin typeface="Calibri" panose="020F0502020204030204" pitchFamily="34" charset="0"/>
                      </a:endParaRPr>
                    </a:p>
                  </a:txBody>
                  <a:tcPr marL="0" marR="0" marT="0" marB="0" anchor="ctr"/>
                </a:tc>
                <a:tc>
                  <a:txBody>
                    <a:bodyPr/>
                    <a:lstStyle/>
                    <a:p>
                      <a:pPr algn="l" fontAlgn="b"/>
                      <a:endParaRPr lang="en-IN"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228924155"/>
                  </a:ext>
                </a:extLst>
              </a:tr>
              <a:tr h="199798">
                <a:tc>
                  <a:txBody>
                    <a:bodyPr/>
                    <a:lstStyle/>
                    <a:p>
                      <a:pPr algn="ctr" fontAlgn="ctr"/>
                      <a:r>
                        <a:rPr lang="en-IN" sz="800" u="none" strike="noStrike">
                          <a:effectLst/>
                        </a:rPr>
                        <a:t>High Risk Customer</a:t>
                      </a:r>
                      <a:endParaRPr lang="en-IN"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800" u="none" strike="noStrike">
                          <a:effectLst/>
                        </a:rPr>
                        <a:t>294</a:t>
                      </a:r>
                      <a:endParaRPr lang="en-IN" sz="800" b="0" i="0" u="none" strike="noStrike">
                        <a:solidFill>
                          <a:srgbClr val="000000"/>
                        </a:solidFill>
                        <a:effectLst/>
                        <a:latin typeface="Calibri" panose="020F0502020204030204" pitchFamily="34" charset="0"/>
                      </a:endParaRPr>
                    </a:p>
                  </a:txBody>
                  <a:tcPr marL="0" marR="0" marT="0" marB="0" anchor="ctr"/>
                </a:tc>
                <a:tc>
                  <a:txBody>
                    <a:bodyPr/>
                    <a:lstStyle/>
                    <a:p>
                      <a:pPr algn="l" fontAlgn="b"/>
                      <a:endParaRPr lang="en-IN"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240554492"/>
                  </a:ext>
                </a:extLst>
              </a:tr>
              <a:tr h="199798">
                <a:tc>
                  <a:txBody>
                    <a:bodyPr/>
                    <a:lstStyle/>
                    <a:p>
                      <a:pPr algn="ctr" fontAlgn="ctr"/>
                      <a:r>
                        <a:rPr lang="en-IN" sz="800" u="none" strike="noStrike">
                          <a:effectLst/>
                        </a:rPr>
                        <a:t>Almost Lost Customer</a:t>
                      </a:r>
                      <a:endParaRPr lang="en-IN"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800" u="none" strike="noStrike">
                          <a:effectLst/>
                        </a:rPr>
                        <a:t>291</a:t>
                      </a:r>
                      <a:endParaRPr lang="en-IN" sz="800" b="0" i="0" u="none" strike="noStrike">
                        <a:solidFill>
                          <a:srgbClr val="000000"/>
                        </a:solidFill>
                        <a:effectLst/>
                        <a:latin typeface="Calibri" panose="020F0502020204030204" pitchFamily="34" charset="0"/>
                      </a:endParaRPr>
                    </a:p>
                  </a:txBody>
                  <a:tcPr marL="0" marR="0" marT="0" marB="0" anchor="ctr"/>
                </a:tc>
                <a:tc>
                  <a:txBody>
                    <a:bodyPr/>
                    <a:lstStyle/>
                    <a:p>
                      <a:pPr algn="l" fontAlgn="b"/>
                      <a:endParaRPr lang="en-IN"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202971352"/>
                  </a:ext>
                </a:extLst>
              </a:tr>
              <a:tr h="199798">
                <a:tc>
                  <a:txBody>
                    <a:bodyPr/>
                    <a:lstStyle/>
                    <a:p>
                      <a:pPr algn="ctr" fontAlgn="ctr"/>
                      <a:r>
                        <a:rPr lang="en-IN" sz="800" u="none" strike="noStrike">
                          <a:effectLst/>
                        </a:rPr>
                        <a:t>Evasive Customer</a:t>
                      </a:r>
                      <a:endParaRPr lang="en-IN"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800" u="none" strike="noStrike">
                          <a:effectLst/>
                        </a:rPr>
                        <a:t>301</a:t>
                      </a:r>
                      <a:endParaRPr lang="en-IN" sz="800" b="0" i="0" u="none" strike="noStrike">
                        <a:solidFill>
                          <a:srgbClr val="000000"/>
                        </a:solidFill>
                        <a:effectLst/>
                        <a:latin typeface="Calibri" panose="020F0502020204030204" pitchFamily="34" charset="0"/>
                      </a:endParaRPr>
                    </a:p>
                  </a:txBody>
                  <a:tcPr marL="0" marR="0" marT="0" marB="0" anchor="ctr"/>
                </a:tc>
                <a:tc>
                  <a:txBody>
                    <a:bodyPr/>
                    <a:lstStyle/>
                    <a:p>
                      <a:pPr algn="l" fontAlgn="b"/>
                      <a:endParaRPr lang="en-IN"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126493844"/>
                  </a:ext>
                </a:extLst>
              </a:tr>
              <a:tr h="199798">
                <a:tc>
                  <a:txBody>
                    <a:bodyPr/>
                    <a:lstStyle/>
                    <a:p>
                      <a:pPr algn="ctr" fontAlgn="ctr"/>
                      <a:r>
                        <a:rPr lang="en-IN" sz="800" u="none" strike="noStrike" dirty="0">
                          <a:effectLst/>
                        </a:rPr>
                        <a:t>Lost Customer</a:t>
                      </a:r>
                      <a:endParaRPr lang="en-IN" sz="8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IN" sz="800" u="none" strike="noStrike">
                          <a:effectLst/>
                        </a:rPr>
                        <a:t>263</a:t>
                      </a:r>
                      <a:endParaRPr lang="en-IN" sz="800" b="0" i="0" u="none" strike="noStrike">
                        <a:solidFill>
                          <a:srgbClr val="000000"/>
                        </a:solidFill>
                        <a:effectLst/>
                        <a:latin typeface="Calibri" panose="020F0502020204030204" pitchFamily="34" charset="0"/>
                      </a:endParaRPr>
                    </a:p>
                  </a:txBody>
                  <a:tcPr marL="0" marR="0" marT="0" marB="0" anchor="ctr"/>
                </a:tc>
                <a:tc>
                  <a:txBody>
                    <a:bodyPr/>
                    <a:lstStyle/>
                    <a:p>
                      <a:pPr algn="l" fontAlgn="b"/>
                      <a:endParaRPr lang="en-IN"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825804718"/>
                  </a:ext>
                </a:extLst>
              </a:tr>
            </a:tbl>
          </a:graphicData>
        </a:graphic>
      </p:graphicFrame>
      <p:sp>
        <p:nvSpPr>
          <p:cNvPr id="11" name="Rectangle 10">
            <a:extLst>
              <a:ext uri="{FF2B5EF4-FFF2-40B4-BE49-F238E27FC236}">
                <a16:creationId xmlns:a16="http://schemas.microsoft.com/office/drawing/2014/main" id="{76414CE9-030A-2F0D-ED1D-AC83AD144E5D}"/>
              </a:ext>
            </a:extLst>
          </p:cNvPr>
          <p:cNvSpPr/>
          <p:nvPr/>
        </p:nvSpPr>
        <p:spPr>
          <a:xfrm>
            <a:off x="22456775" y="5173663"/>
            <a:ext cx="1143000" cy="2506662"/>
          </a:xfrm>
          <a:prstGeom prst="rect">
            <a:avLst/>
          </a:prstGeom>
          <a:noFill/>
          <a:ln>
            <a:solidFill>
              <a:schemeClr val="accent2"/>
            </a:solidFill>
          </a:ln>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1"/>
            <a:ext cx="91440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2324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US" dirty="0"/>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59501"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Agenda</a:t>
            </a:r>
          </a:p>
        </p:txBody>
      </p:sp>
      <p:graphicFrame>
        <p:nvGraphicFramePr>
          <p:cNvPr id="2" name="Diagram 1">
            <a:extLst>
              <a:ext uri="{FF2B5EF4-FFF2-40B4-BE49-F238E27FC236}">
                <a16:creationId xmlns:a16="http://schemas.microsoft.com/office/drawing/2014/main" id="{0AC25850-F559-613C-DDD0-D094FBD56392}"/>
              </a:ext>
            </a:extLst>
          </p:cNvPr>
          <p:cNvGraphicFramePr/>
          <p:nvPr>
            <p:extLst>
              <p:ext uri="{D42A27DB-BD31-4B8C-83A1-F6EECF244321}">
                <p14:modId xmlns:p14="http://schemas.microsoft.com/office/powerpoint/2010/main" val="931557430"/>
              </p:ext>
            </p:extLst>
          </p:nvPr>
        </p:nvGraphicFramePr>
        <p:xfrm>
          <a:off x="1678007" y="1713357"/>
          <a:ext cx="5787985" cy="20047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59501"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Introduction</a:t>
            </a:r>
          </a:p>
        </p:txBody>
      </p:sp>
      <p:sp>
        <p:nvSpPr>
          <p:cNvPr id="123" name="Shape 72"/>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Identify &amp; Recommending High Value Customers</a:t>
            </a:r>
            <a:endParaRPr dirty="0"/>
          </a:p>
        </p:txBody>
      </p:sp>
      <p:sp>
        <p:nvSpPr>
          <p:cNvPr id="124" name="Shape 73"/>
          <p:cNvSpPr/>
          <p:nvPr/>
        </p:nvSpPr>
        <p:spPr>
          <a:xfrm>
            <a:off x="205025" y="1938493"/>
            <a:ext cx="4134600" cy="258529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a:lnSpc>
                <a:spcPct val="100000"/>
              </a:lnSpc>
            </a:pPr>
            <a:r>
              <a:rPr lang="en-US" b="1" u="sng" dirty="0"/>
              <a:t>Outline of Problem</a:t>
            </a:r>
          </a:p>
          <a:p>
            <a:pPr>
              <a:lnSpc>
                <a:spcPct val="100000"/>
              </a:lnSpc>
            </a:pPr>
            <a:endParaRPr lang="en-US" u="sng" dirty="0"/>
          </a:p>
          <a:p>
            <a:pPr marL="285750" indent="-285750">
              <a:lnSpc>
                <a:spcPct val="100000"/>
              </a:lnSpc>
              <a:buFont typeface="Arial" panose="020B0604020202020204" pitchFamily="34" charset="0"/>
              <a:buChar char="•"/>
            </a:pPr>
            <a:r>
              <a:rPr lang="en-US" sz="1400" dirty="0"/>
              <a:t>Sprocket Central is a company that specializes in high quality bike and accessories.</a:t>
            </a:r>
          </a:p>
          <a:p>
            <a:pPr marL="285750" indent="-285750">
              <a:lnSpc>
                <a:spcPct val="100000"/>
              </a:lnSpc>
              <a:buFont typeface="Arial" panose="020B0604020202020204" pitchFamily="34" charset="0"/>
              <a:buChar char="•"/>
            </a:pPr>
            <a:endParaRPr lang="en-US" sz="1400" dirty="0"/>
          </a:p>
          <a:p>
            <a:pPr marL="285750" indent="-285750">
              <a:lnSpc>
                <a:spcPct val="100000"/>
              </a:lnSpc>
              <a:buFont typeface="Arial" panose="020B0604020202020204" pitchFamily="34" charset="0"/>
              <a:buChar char="•"/>
            </a:pPr>
            <a:r>
              <a:rPr lang="en-US" sz="1400" dirty="0"/>
              <a:t>The Marketing team is looking to boost sales.</a:t>
            </a:r>
          </a:p>
          <a:p>
            <a:pPr marL="285750" indent="-285750">
              <a:lnSpc>
                <a:spcPct val="100000"/>
              </a:lnSpc>
              <a:buFont typeface="Arial" panose="020B0604020202020204" pitchFamily="34" charset="0"/>
              <a:buChar char="•"/>
            </a:pPr>
            <a:endParaRPr lang="en-US" sz="1400" dirty="0"/>
          </a:p>
          <a:p>
            <a:pPr marL="285750" indent="-285750">
              <a:lnSpc>
                <a:spcPct val="100000"/>
              </a:lnSpc>
              <a:buFont typeface="Arial" panose="020B0604020202020204" pitchFamily="34" charset="0"/>
              <a:buChar char="•"/>
            </a:pPr>
            <a:r>
              <a:rPr lang="en-US" sz="1400" dirty="0"/>
              <a:t>To target 1000 new customers that will bring the highest value to the business</a:t>
            </a:r>
          </a:p>
        </p:txBody>
      </p:sp>
      <p:sp>
        <p:nvSpPr>
          <p:cNvPr id="13" name="TextBox 12">
            <a:extLst>
              <a:ext uri="{FF2B5EF4-FFF2-40B4-BE49-F238E27FC236}">
                <a16:creationId xmlns:a16="http://schemas.microsoft.com/office/drawing/2014/main" id="{6B42DC24-583C-4914-AB10-127E67088074}"/>
              </a:ext>
            </a:extLst>
          </p:cNvPr>
          <p:cNvSpPr txBox="1"/>
          <p:nvPr/>
        </p:nvSpPr>
        <p:spPr>
          <a:xfrm>
            <a:off x="4339625" y="1938493"/>
            <a:ext cx="4328887" cy="2492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500" b="1" u="sng" dirty="0">
                <a:latin typeface="Open Sans" panose="020B0606030504020204" pitchFamily="34" charset="0"/>
                <a:ea typeface="Open Sans" panose="020B0606030504020204" pitchFamily="34" charset="0"/>
                <a:cs typeface="Open Sans" panose="020B0606030504020204" pitchFamily="34" charset="0"/>
              </a:rPr>
              <a:t>Approach for Data Analysis</a:t>
            </a:r>
          </a:p>
          <a:p>
            <a:endParaRPr lang="en-US" sz="1500" u="sng"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400" dirty="0">
                <a:latin typeface="Open Sans" panose="020B0606030504020204" pitchFamily="34" charset="0"/>
                <a:ea typeface="Open Sans" panose="020B0606030504020204" pitchFamily="34" charset="0"/>
                <a:cs typeface="Open Sans" panose="020B0606030504020204" pitchFamily="34" charset="0"/>
              </a:rPr>
              <a:t>Bike Related purchases for the last 3 years based on Gender.</a:t>
            </a:r>
          </a:p>
          <a:p>
            <a:pPr marL="285750" indent="-285750">
              <a:buFont typeface="Arial" panose="020B0604020202020204" pitchFamily="34" charset="0"/>
              <a:buChar char="•"/>
            </a:pPr>
            <a:endParaRPr lang="en-US" sz="1400"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400" dirty="0">
                <a:latin typeface="Open Sans" panose="020B0606030504020204" pitchFamily="34" charset="0"/>
                <a:ea typeface="Open Sans" panose="020B0606030504020204" pitchFamily="34" charset="0"/>
                <a:cs typeface="Open Sans" panose="020B0606030504020204" pitchFamily="34" charset="0"/>
              </a:rPr>
              <a:t>Top Industries contributing the maximum profit and bike related sales.</a:t>
            </a:r>
          </a:p>
          <a:p>
            <a:pPr marL="285750" indent="-285750">
              <a:buFont typeface="Arial" panose="020B0604020202020204" pitchFamily="34" charset="0"/>
              <a:buChar char="•"/>
            </a:pPr>
            <a:endParaRPr lang="en-US" sz="1400"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400" dirty="0">
                <a:latin typeface="Open Sans" panose="020B0606030504020204" pitchFamily="34" charset="0"/>
                <a:ea typeface="Open Sans" panose="020B0606030504020204" pitchFamily="34" charset="0"/>
                <a:cs typeface="Open Sans" panose="020B0606030504020204" pitchFamily="34" charset="0"/>
              </a:rPr>
              <a:t>Wealth Segment by Age Category.</a:t>
            </a:r>
          </a:p>
          <a:p>
            <a:pPr marL="285750" indent="-285750">
              <a:buFont typeface="Arial" panose="020B0604020202020204" pitchFamily="34" charset="0"/>
              <a:buChar char="•"/>
            </a:pPr>
            <a:endParaRPr lang="en-US" sz="1400"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400" dirty="0">
                <a:latin typeface="Open Sans" panose="020B0606030504020204" pitchFamily="34" charset="0"/>
                <a:ea typeface="Open Sans" panose="020B0606030504020204" pitchFamily="34" charset="0"/>
                <a:cs typeface="Open Sans" panose="020B0606030504020204" pitchFamily="34" charset="0"/>
              </a:rPr>
              <a:t>Number of Cars owned in each state.</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59501"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Data Quality Assessment</a:t>
            </a:r>
            <a:endParaRPr dirty="0"/>
          </a:p>
        </p:txBody>
      </p:sp>
      <p:sp>
        <p:nvSpPr>
          <p:cNvPr id="133" name="Shape 82"/>
          <p:cNvSpPr/>
          <p:nvPr/>
        </p:nvSpPr>
        <p:spPr>
          <a:xfrm>
            <a:off x="213225" y="1521021"/>
            <a:ext cx="4366975" cy="43335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Key issues dealt with for the data quality issue :</a:t>
            </a:r>
            <a:endParaRPr dirty="0"/>
          </a:p>
        </p:txBody>
      </p:sp>
      <p:graphicFrame>
        <p:nvGraphicFramePr>
          <p:cNvPr id="3" name="Table 2">
            <a:extLst>
              <a:ext uri="{FF2B5EF4-FFF2-40B4-BE49-F238E27FC236}">
                <a16:creationId xmlns:a16="http://schemas.microsoft.com/office/drawing/2014/main" id="{C1529B0D-EEB9-3DC1-0FE2-07D441B2FBD4}"/>
              </a:ext>
            </a:extLst>
          </p:cNvPr>
          <p:cNvGraphicFramePr>
            <a:graphicFrameLocks noGrp="1"/>
          </p:cNvGraphicFramePr>
          <p:nvPr>
            <p:extLst>
              <p:ext uri="{D42A27DB-BD31-4B8C-83A1-F6EECF244321}">
                <p14:modId xmlns:p14="http://schemas.microsoft.com/office/powerpoint/2010/main" val="3411858786"/>
              </p:ext>
            </p:extLst>
          </p:nvPr>
        </p:nvGraphicFramePr>
        <p:xfrm>
          <a:off x="1388585" y="2157848"/>
          <a:ext cx="6383230" cy="2725571"/>
        </p:xfrm>
        <a:graphic>
          <a:graphicData uri="http://schemas.openxmlformats.org/drawingml/2006/table">
            <a:tbl>
              <a:tblPr firstRow="1" firstCol="1">
                <a:tableStyleId>{775DCB02-9BB8-47FD-8907-85C794F793BA}</a:tableStyleId>
              </a:tblPr>
              <a:tblGrid>
                <a:gridCol w="911890">
                  <a:extLst>
                    <a:ext uri="{9D8B030D-6E8A-4147-A177-3AD203B41FA5}">
                      <a16:colId xmlns:a16="http://schemas.microsoft.com/office/drawing/2014/main" val="2671004163"/>
                    </a:ext>
                  </a:extLst>
                </a:gridCol>
                <a:gridCol w="911890">
                  <a:extLst>
                    <a:ext uri="{9D8B030D-6E8A-4147-A177-3AD203B41FA5}">
                      <a16:colId xmlns:a16="http://schemas.microsoft.com/office/drawing/2014/main" val="2714310565"/>
                    </a:ext>
                  </a:extLst>
                </a:gridCol>
                <a:gridCol w="911890">
                  <a:extLst>
                    <a:ext uri="{9D8B030D-6E8A-4147-A177-3AD203B41FA5}">
                      <a16:colId xmlns:a16="http://schemas.microsoft.com/office/drawing/2014/main" val="2694889042"/>
                    </a:ext>
                  </a:extLst>
                </a:gridCol>
                <a:gridCol w="911890">
                  <a:extLst>
                    <a:ext uri="{9D8B030D-6E8A-4147-A177-3AD203B41FA5}">
                      <a16:colId xmlns:a16="http://schemas.microsoft.com/office/drawing/2014/main" val="1822221889"/>
                    </a:ext>
                  </a:extLst>
                </a:gridCol>
                <a:gridCol w="911890">
                  <a:extLst>
                    <a:ext uri="{9D8B030D-6E8A-4147-A177-3AD203B41FA5}">
                      <a16:colId xmlns:a16="http://schemas.microsoft.com/office/drawing/2014/main" val="3059290199"/>
                    </a:ext>
                  </a:extLst>
                </a:gridCol>
                <a:gridCol w="911890">
                  <a:extLst>
                    <a:ext uri="{9D8B030D-6E8A-4147-A177-3AD203B41FA5}">
                      <a16:colId xmlns:a16="http://schemas.microsoft.com/office/drawing/2014/main" val="3660397528"/>
                    </a:ext>
                  </a:extLst>
                </a:gridCol>
                <a:gridCol w="911890">
                  <a:extLst>
                    <a:ext uri="{9D8B030D-6E8A-4147-A177-3AD203B41FA5}">
                      <a16:colId xmlns:a16="http://schemas.microsoft.com/office/drawing/2014/main" val="988903015"/>
                    </a:ext>
                  </a:extLst>
                </a:gridCol>
              </a:tblGrid>
              <a:tr h="425303">
                <a:tc>
                  <a:txBody>
                    <a:bodyPr/>
                    <a:lstStyle/>
                    <a:p>
                      <a:pPr algn="ctr" rtl="0" fontAlgn="ctr"/>
                      <a:r>
                        <a:rPr lang="en-IN" sz="900" u="none" strike="noStrike">
                          <a:effectLst/>
                        </a:rPr>
                        <a:t>Sheet</a:t>
                      </a:r>
                      <a:endParaRPr lang="en-IN" sz="900" b="1" i="0" u="none" strike="noStrike">
                        <a:solidFill>
                          <a:srgbClr val="FFFFFF"/>
                        </a:solidFill>
                        <a:effectLst/>
                        <a:latin typeface="Calibri" panose="020F0502020204030204" pitchFamily="34" charset="0"/>
                      </a:endParaRPr>
                    </a:p>
                  </a:txBody>
                  <a:tcPr marL="7620" marR="7620" marT="7620" marB="0" anchor="ctr"/>
                </a:tc>
                <a:tc>
                  <a:txBody>
                    <a:bodyPr/>
                    <a:lstStyle/>
                    <a:p>
                      <a:pPr algn="ctr" rtl="0" fontAlgn="ctr"/>
                      <a:r>
                        <a:rPr lang="en-IN" sz="900" u="none" strike="noStrike" dirty="0">
                          <a:effectLst/>
                        </a:rPr>
                        <a:t>Accuracy</a:t>
                      </a:r>
                      <a:endParaRPr lang="en-IN" sz="900" b="1" i="0" u="none" strike="noStrike" dirty="0">
                        <a:solidFill>
                          <a:srgbClr val="FFFFFF"/>
                        </a:solidFill>
                        <a:effectLst/>
                        <a:latin typeface="Calibri" panose="020F0502020204030204" pitchFamily="34" charset="0"/>
                      </a:endParaRPr>
                    </a:p>
                  </a:txBody>
                  <a:tcPr marL="7620" marR="7620" marT="7620" marB="0" anchor="ctr"/>
                </a:tc>
                <a:tc>
                  <a:txBody>
                    <a:bodyPr/>
                    <a:lstStyle/>
                    <a:p>
                      <a:pPr algn="ctr" rtl="0" fontAlgn="ctr"/>
                      <a:r>
                        <a:rPr lang="en-IN" sz="900" u="none" strike="noStrike">
                          <a:effectLst/>
                        </a:rPr>
                        <a:t>Completeness</a:t>
                      </a:r>
                      <a:endParaRPr lang="en-IN" sz="900" b="1" i="0" u="none" strike="noStrike">
                        <a:solidFill>
                          <a:srgbClr val="FFFFFF"/>
                        </a:solidFill>
                        <a:effectLst/>
                        <a:latin typeface="Calibri" panose="020F0502020204030204" pitchFamily="34" charset="0"/>
                      </a:endParaRPr>
                    </a:p>
                  </a:txBody>
                  <a:tcPr marL="7620" marR="7620" marT="7620" marB="0" anchor="ctr"/>
                </a:tc>
                <a:tc>
                  <a:txBody>
                    <a:bodyPr/>
                    <a:lstStyle/>
                    <a:p>
                      <a:pPr algn="ctr" rtl="0" fontAlgn="ctr"/>
                      <a:r>
                        <a:rPr lang="en-IN" sz="900" u="none" strike="noStrike">
                          <a:effectLst/>
                        </a:rPr>
                        <a:t>Consistency</a:t>
                      </a:r>
                      <a:endParaRPr lang="en-IN" sz="900" b="1" i="0" u="none" strike="noStrike">
                        <a:solidFill>
                          <a:srgbClr val="FFFFFF"/>
                        </a:solidFill>
                        <a:effectLst/>
                        <a:latin typeface="Calibri" panose="020F0502020204030204" pitchFamily="34" charset="0"/>
                      </a:endParaRPr>
                    </a:p>
                  </a:txBody>
                  <a:tcPr marL="7620" marR="7620" marT="7620" marB="0" anchor="ctr"/>
                </a:tc>
                <a:tc>
                  <a:txBody>
                    <a:bodyPr/>
                    <a:lstStyle/>
                    <a:p>
                      <a:pPr algn="ctr" rtl="0" fontAlgn="ctr"/>
                      <a:r>
                        <a:rPr lang="en-IN" sz="900" u="none" strike="noStrike">
                          <a:effectLst/>
                        </a:rPr>
                        <a:t>Currency</a:t>
                      </a:r>
                      <a:endParaRPr lang="en-IN" sz="900" b="1" i="0" u="none" strike="noStrike">
                        <a:solidFill>
                          <a:srgbClr val="FFFFFF"/>
                        </a:solidFill>
                        <a:effectLst/>
                        <a:latin typeface="Calibri" panose="020F0502020204030204" pitchFamily="34" charset="0"/>
                      </a:endParaRPr>
                    </a:p>
                  </a:txBody>
                  <a:tcPr marL="7620" marR="7620" marT="7620" marB="0" anchor="ctr"/>
                </a:tc>
                <a:tc>
                  <a:txBody>
                    <a:bodyPr/>
                    <a:lstStyle/>
                    <a:p>
                      <a:pPr algn="ctr" rtl="0" fontAlgn="ctr"/>
                      <a:r>
                        <a:rPr lang="en-IN" sz="900" u="none" strike="noStrike">
                          <a:effectLst/>
                        </a:rPr>
                        <a:t>Relevancy</a:t>
                      </a:r>
                      <a:endParaRPr lang="en-IN" sz="900" b="1" i="0" u="none" strike="noStrike">
                        <a:solidFill>
                          <a:srgbClr val="FFFFFF"/>
                        </a:solidFill>
                        <a:effectLst/>
                        <a:latin typeface="Calibri" panose="020F0502020204030204" pitchFamily="34" charset="0"/>
                      </a:endParaRPr>
                    </a:p>
                  </a:txBody>
                  <a:tcPr marL="7620" marR="7620" marT="7620" marB="0" anchor="ctr"/>
                </a:tc>
                <a:tc>
                  <a:txBody>
                    <a:bodyPr/>
                    <a:lstStyle/>
                    <a:p>
                      <a:pPr algn="ctr" rtl="0" fontAlgn="ctr"/>
                      <a:r>
                        <a:rPr lang="en-IN" sz="900" u="none" strike="noStrike">
                          <a:effectLst/>
                        </a:rPr>
                        <a:t>Validity</a:t>
                      </a:r>
                      <a:endParaRPr lang="en-IN" sz="900" b="1" i="0" u="none" strike="noStrike">
                        <a:solidFill>
                          <a:srgbClr val="FFFFFF"/>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689183002"/>
                  </a:ext>
                </a:extLst>
              </a:tr>
              <a:tr h="575067">
                <a:tc>
                  <a:txBody>
                    <a:bodyPr/>
                    <a:lstStyle/>
                    <a:p>
                      <a:pPr algn="ctr" rtl="0" fontAlgn="ctr"/>
                      <a:r>
                        <a:rPr lang="en-IN" sz="900" u="none" strike="noStrike">
                          <a:effectLst/>
                        </a:rPr>
                        <a:t>Transactions</a:t>
                      </a:r>
                      <a:endParaRPr lang="en-IN" sz="9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 </a:t>
                      </a:r>
                      <a:endParaRPr lang="en-IN" sz="1800" b="0" i="0" u="none" strike="noStrike">
                        <a:solidFill>
                          <a:srgbClr val="000000"/>
                        </a:solidFill>
                        <a:effectLst/>
                        <a:latin typeface="Arial" panose="020B0604020202020204" pitchFamily="34" charset="0"/>
                      </a:endParaRPr>
                    </a:p>
                  </a:txBody>
                  <a:tcPr marL="7620" marR="7620" marT="7620" marB="0" anchor="ctr"/>
                </a:tc>
                <a:tc>
                  <a:txBody>
                    <a:bodyPr/>
                    <a:lstStyle/>
                    <a:p>
                      <a:pPr algn="ctr" rtl="0" fontAlgn="ctr"/>
                      <a:r>
                        <a:rPr lang="en-US" sz="900" u="none" strike="noStrike">
                          <a:effectLst/>
                        </a:rPr>
                        <a:t>Online Order, Brands- Null values.             Profits-Missing  </a:t>
                      </a:r>
                      <a:endParaRPr lang="en-US" sz="9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 </a:t>
                      </a:r>
                      <a:endParaRPr lang="en-IN" sz="18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800" u="none" strike="noStrike">
                          <a:effectLst/>
                        </a:rPr>
                        <a:t> </a:t>
                      </a:r>
                      <a:endParaRPr lang="en-IN" sz="1800" b="0" i="0" u="none" strike="noStrike">
                        <a:solidFill>
                          <a:srgbClr val="000000"/>
                        </a:solidFill>
                        <a:effectLst/>
                        <a:latin typeface="Arial" panose="020B0604020202020204" pitchFamily="34" charset="0"/>
                      </a:endParaRPr>
                    </a:p>
                  </a:txBody>
                  <a:tcPr marL="7620" marR="7620" marT="7620" marB="0" anchor="ctr"/>
                </a:tc>
                <a:tc>
                  <a:txBody>
                    <a:bodyPr/>
                    <a:lstStyle/>
                    <a:p>
                      <a:pPr algn="ctr" rtl="0" fontAlgn="ctr"/>
                      <a:r>
                        <a:rPr lang="en-IN" sz="900" u="none" strike="noStrike">
                          <a:effectLst/>
                        </a:rPr>
                        <a:t>First price sold date</a:t>
                      </a:r>
                      <a:endParaRPr lang="en-IN" sz="9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 </a:t>
                      </a:r>
                      <a:endParaRPr lang="en-IN" sz="18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95853561"/>
                  </a:ext>
                </a:extLst>
              </a:tr>
              <a:tr h="575067">
                <a:tc>
                  <a:txBody>
                    <a:bodyPr/>
                    <a:lstStyle/>
                    <a:p>
                      <a:pPr algn="ctr" rtl="0" fontAlgn="ctr"/>
                      <a:r>
                        <a:rPr lang="en-IN" sz="900" u="none" strike="noStrike" dirty="0">
                          <a:effectLst/>
                        </a:rPr>
                        <a:t>Customer</a:t>
                      </a:r>
                    </a:p>
                    <a:p>
                      <a:pPr algn="ctr" rtl="0" fontAlgn="ctr"/>
                      <a:r>
                        <a:rPr lang="en-IN" sz="900" u="none" strike="noStrike" dirty="0">
                          <a:effectLst/>
                        </a:rPr>
                        <a:t>Demographic</a:t>
                      </a:r>
                      <a:endParaRPr lang="en-IN" sz="9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 </a:t>
                      </a:r>
                      <a:endParaRPr lang="en-IN" sz="1800" b="0" i="0" u="none" strike="noStrike">
                        <a:solidFill>
                          <a:srgbClr val="000000"/>
                        </a:solidFill>
                        <a:effectLst/>
                        <a:latin typeface="Arial" panose="020B0604020202020204" pitchFamily="34" charset="0"/>
                      </a:endParaRPr>
                    </a:p>
                  </a:txBody>
                  <a:tcPr marL="7620" marR="7620" marT="7620" marB="0" anchor="ctr"/>
                </a:tc>
                <a:tc>
                  <a:txBody>
                    <a:bodyPr/>
                    <a:lstStyle/>
                    <a:p>
                      <a:pPr algn="ctr" rtl="0" fontAlgn="ctr"/>
                      <a:r>
                        <a:rPr lang="en-US" sz="900" u="none" strike="noStrike" dirty="0">
                          <a:effectLst/>
                        </a:rPr>
                        <a:t>Last name, DOB, </a:t>
                      </a:r>
                      <a:r>
                        <a:rPr lang="en-US" sz="900" u="none" strike="noStrike" dirty="0" err="1">
                          <a:effectLst/>
                        </a:rPr>
                        <a:t>job_title</a:t>
                      </a:r>
                      <a:r>
                        <a:rPr lang="en-US" sz="900" u="none" strike="noStrike" dirty="0">
                          <a:effectLst/>
                        </a:rPr>
                        <a:t>- Null values        </a:t>
                      </a:r>
                    </a:p>
                    <a:p>
                      <a:pPr algn="ctr" rtl="0" fontAlgn="ctr"/>
                      <a:r>
                        <a:rPr lang="en-US" sz="900" u="none" strike="noStrike" dirty="0">
                          <a:effectLst/>
                        </a:rPr>
                        <a:t>Age- missing     </a:t>
                      </a:r>
                      <a:endParaRPr lang="en-US" sz="9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rtl="0" fontAlgn="ctr"/>
                      <a:r>
                        <a:rPr lang="en-IN" sz="900" u="none" strike="noStrike">
                          <a:effectLst/>
                        </a:rPr>
                        <a:t>Gender, Default- inconsistent</a:t>
                      </a:r>
                      <a:endParaRPr lang="en-IN" sz="900" b="0" i="0" u="none" strike="noStrike">
                        <a:solidFill>
                          <a:srgbClr val="000000"/>
                        </a:solidFill>
                        <a:effectLst/>
                        <a:latin typeface="Calibri" panose="020F0502020204030204" pitchFamily="34" charset="0"/>
                      </a:endParaRPr>
                    </a:p>
                  </a:txBody>
                  <a:tcPr marL="7620" marR="7620" marT="7620" marB="0" anchor="ctr"/>
                </a:tc>
                <a:tc>
                  <a:txBody>
                    <a:bodyPr/>
                    <a:lstStyle/>
                    <a:p>
                      <a:pPr algn="ctr" rtl="0" fontAlgn="ctr"/>
                      <a:r>
                        <a:rPr lang="en-IN" sz="900" u="none" strike="noStrike">
                          <a:effectLst/>
                        </a:rPr>
                        <a:t>Deceased customer- filtered out</a:t>
                      </a:r>
                      <a:endParaRPr lang="en-IN" sz="900" b="0" i="0" u="none" strike="noStrike">
                        <a:solidFill>
                          <a:srgbClr val="000000"/>
                        </a:solidFill>
                        <a:effectLst/>
                        <a:latin typeface="Calibri" panose="020F0502020204030204" pitchFamily="34" charset="0"/>
                      </a:endParaRPr>
                    </a:p>
                  </a:txBody>
                  <a:tcPr marL="7620" marR="7620" marT="7620" marB="0" anchor="ctr"/>
                </a:tc>
                <a:tc>
                  <a:txBody>
                    <a:bodyPr/>
                    <a:lstStyle/>
                    <a:p>
                      <a:pPr algn="ctr" rtl="0" fontAlgn="ctr"/>
                      <a:r>
                        <a:rPr lang="en-IN" sz="900" u="none" strike="noStrike">
                          <a:effectLst/>
                        </a:rPr>
                        <a:t>Default column- delete</a:t>
                      </a:r>
                      <a:endParaRPr lang="en-IN" sz="9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 </a:t>
                      </a:r>
                      <a:endParaRPr lang="en-IN" sz="18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228600097"/>
                  </a:ext>
                </a:extLst>
              </a:tr>
              <a:tr h="575067">
                <a:tc>
                  <a:txBody>
                    <a:bodyPr/>
                    <a:lstStyle/>
                    <a:p>
                      <a:pPr algn="ctr" rtl="0" fontAlgn="ctr"/>
                      <a:r>
                        <a:rPr lang="en-IN" sz="900" u="none" strike="noStrike">
                          <a:effectLst/>
                        </a:rPr>
                        <a:t>Customer Address</a:t>
                      </a:r>
                      <a:endParaRPr lang="en-IN" sz="9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 </a:t>
                      </a:r>
                      <a:endParaRPr lang="en-IN" sz="18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IN" sz="1800" u="none" strike="noStrike">
                          <a:effectLst/>
                        </a:rPr>
                        <a:t> </a:t>
                      </a:r>
                      <a:endParaRPr lang="en-IN" sz="1800" b="0" i="0" u="none" strike="noStrike">
                        <a:solidFill>
                          <a:srgbClr val="000000"/>
                        </a:solidFill>
                        <a:effectLst/>
                        <a:latin typeface="Arial" panose="020B0604020202020204" pitchFamily="34" charset="0"/>
                      </a:endParaRPr>
                    </a:p>
                  </a:txBody>
                  <a:tcPr marL="7620" marR="7620" marT="7620" marB="0" anchor="b"/>
                </a:tc>
                <a:tc>
                  <a:txBody>
                    <a:bodyPr/>
                    <a:lstStyle/>
                    <a:p>
                      <a:pPr algn="ctr" rtl="0" fontAlgn="ctr"/>
                      <a:r>
                        <a:rPr lang="en-IN" sz="900" u="none" strike="noStrike">
                          <a:effectLst/>
                        </a:rPr>
                        <a:t>State</a:t>
                      </a:r>
                      <a:endParaRPr lang="en-IN" sz="9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 </a:t>
                      </a:r>
                      <a:endParaRPr lang="en-IN" sz="18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800" u="none" strike="noStrike">
                          <a:effectLst/>
                        </a:rPr>
                        <a:t> </a:t>
                      </a:r>
                      <a:endParaRPr lang="en-IN" sz="18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800" u="none" strike="noStrike">
                          <a:effectLst/>
                        </a:rPr>
                        <a:t> </a:t>
                      </a:r>
                      <a:endParaRPr lang="en-IN" sz="18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1786184568"/>
                  </a:ext>
                </a:extLst>
              </a:tr>
              <a:tr h="575067">
                <a:tc>
                  <a:txBody>
                    <a:bodyPr/>
                    <a:lstStyle/>
                    <a:p>
                      <a:pPr algn="ctr" rtl="0" fontAlgn="ctr"/>
                      <a:r>
                        <a:rPr lang="en-IN" sz="900" u="none" strike="noStrike">
                          <a:effectLst/>
                        </a:rPr>
                        <a:t>New Customer List</a:t>
                      </a:r>
                      <a:endParaRPr lang="en-IN" sz="9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 </a:t>
                      </a:r>
                      <a:endParaRPr lang="en-IN" sz="1800" b="0" i="0" u="none" strike="noStrike">
                        <a:solidFill>
                          <a:srgbClr val="000000"/>
                        </a:solidFill>
                        <a:effectLst/>
                        <a:latin typeface="Arial" panose="020B0604020202020204" pitchFamily="34" charset="0"/>
                      </a:endParaRPr>
                    </a:p>
                  </a:txBody>
                  <a:tcPr marL="7620" marR="7620" marT="7620" marB="0" anchor="ctr"/>
                </a:tc>
                <a:tc>
                  <a:txBody>
                    <a:bodyPr/>
                    <a:lstStyle/>
                    <a:p>
                      <a:pPr algn="ctr" rtl="0" fontAlgn="ctr"/>
                      <a:r>
                        <a:rPr lang="en-US" sz="900" u="none" strike="noStrike">
                          <a:effectLst/>
                        </a:rPr>
                        <a:t>Last name, DOB, job_title- Null values</a:t>
                      </a:r>
                      <a:endParaRPr lang="en-US" sz="9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 </a:t>
                      </a:r>
                      <a:endParaRPr lang="en-IN" sz="18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800" u="none" strike="noStrike">
                          <a:effectLst/>
                        </a:rPr>
                        <a:t> </a:t>
                      </a:r>
                      <a:endParaRPr lang="en-IN" sz="18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800" u="none" strike="noStrike">
                          <a:effectLst/>
                        </a:rPr>
                        <a:t> </a:t>
                      </a:r>
                      <a:endParaRPr lang="en-IN" sz="1800" b="0" i="0" u="none" strike="noStrike">
                        <a:solidFill>
                          <a:srgbClr val="000000"/>
                        </a:solidFill>
                        <a:effectLst/>
                        <a:latin typeface="Arial" panose="020B0604020202020204" pitchFamily="34" charset="0"/>
                      </a:endParaRPr>
                    </a:p>
                  </a:txBody>
                  <a:tcPr marL="7620" marR="7620" marT="7620" marB="0" anchor="ctr"/>
                </a:tc>
                <a:tc>
                  <a:txBody>
                    <a:bodyPr/>
                    <a:lstStyle/>
                    <a:p>
                      <a:pPr algn="ctr" rtl="0" fontAlgn="ctr"/>
                      <a:r>
                        <a:rPr lang="en-US" sz="900" u="none" strike="noStrike" dirty="0">
                          <a:effectLst/>
                        </a:rPr>
                        <a:t>past_3_years_bike_related_purchases</a:t>
                      </a:r>
                      <a:endParaRPr lang="en-US" sz="9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89797888"/>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59501"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Data</a:t>
            </a:r>
            <a:r>
              <a:rPr dirty="0"/>
              <a:t> </a:t>
            </a:r>
            <a:r>
              <a:rPr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Bike Related Purchase Over The Last 3 Years Based On Gender</a:t>
            </a:r>
            <a:endParaRPr dirty="0"/>
          </a:p>
        </p:txBody>
      </p:sp>
      <p:sp>
        <p:nvSpPr>
          <p:cNvPr id="133" name="Shape 82"/>
          <p:cNvSpPr/>
          <p:nvPr/>
        </p:nvSpPr>
        <p:spPr>
          <a:xfrm>
            <a:off x="205025" y="2076485"/>
            <a:ext cx="3771552" cy="239889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400" dirty="0"/>
              <a:t>Data shows, on an average females have made more bike related purchases in the last 3 years compared to males.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On Average Females have had 1 % higher bike-related purchases than bike related purchases compared to men in the last 3 years.</a:t>
            </a:r>
            <a:endParaRPr sz="1400" dirty="0"/>
          </a:p>
        </p:txBody>
      </p:sp>
      <p:graphicFrame>
        <p:nvGraphicFramePr>
          <p:cNvPr id="3" name="Chart 2">
            <a:extLst>
              <a:ext uri="{FF2B5EF4-FFF2-40B4-BE49-F238E27FC236}">
                <a16:creationId xmlns:a16="http://schemas.microsoft.com/office/drawing/2014/main" id="{F0D66E17-F400-B113-2D3A-C427977D8283}"/>
              </a:ext>
            </a:extLst>
          </p:cNvPr>
          <p:cNvGraphicFramePr>
            <a:graphicFrameLocks/>
          </p:cNvGraphicFramePr>
          <p:nvPr>
            <p:extLst>
              <p:ext uri="{D42A27DB-BD31-4B8C-83A1-F6EECF244321}">
                <p14:modId xmlns:p14="http://schemas.microsoft.com/office/powerpoint/2010/main" val="4100192434"/>
              </p:ext>
            </p:extLst>
          </p:nvPr>
        </p:nvGraphicFramePr>
        <p:xfrm>
          <a:off x="4820092" y="1904332"/>
          <a:ext cx="3971799"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9920462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59501"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Data Exploration</a:t>
            </a:r>
          </a:p>
        </p:txBody>
      </p:sp>
      <p:sp>
        <p:nvSpPr>
          <p:cNvPr id="132" name="Shape 81"/>
          <p:cNvSpPr/>
          <p:nvPr/>
        </p:nvSpPr>
        <p:spPr>
          <a:xfrm>
            <a:off x="205025" y="1083299"/>
            <a:ext cx="8565600" cy="87027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Top Job Industry Contributing to the Maxing Profit &amp; Bike Related Purchases</a:t>
            </a:r>
            <a:endParaRPr dirty="0"/>
          </a:p>
        </p:txBody>
      </p:sp>
      <p:sp>
        <p:nvSpPr>
          <p:cNvPr id="133" name="Shape 82"/>
          <p:cNvSpPr/>
          <p:nvPr/>
        </p:nvSpPr>
        <p:spPr>
          <a:xfrm>
            <a:off x="205025" y="2076485"/>
            <a:ext cx="3651639" cy="294635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400" dirty="0"/>
              <a:t>The Top 3 Industry Sector Bringing in the Highest Profit are : Financial Services, Health &amp; Manufacturing.</a:t>
            </a:r>
          </a:p>
          <a:p>
            <a:pPr marL="285750" indent="-285750">
              <a:buFont typeface="Arial" panose="020B0604020202020204" pitchFamily="34" charset="0"/>
              <a:buChar char="•"/>
            </a:pPr>
            <a:r>
              <a:rPr lang="en-US" sz="1400" dirty="0"/>
              <a:t>These can be obvious as most of these industry sectors are based within the city or on the outskirts of the city therefore consumers prefer bikes for commuting.</a:t>
            </a:r>
          </a:p>
          <a:p>
            <a:pPr marL="285750" indent="-285750">
              <a:buFont typeface="Arial" panose="020B0604020202020204" pitchFamily="34" charset="0"/>
              <a:buChar char="•"/>
            </a:pPr>
            <a:r>
              <a:rPr lang="en-US" sz="1400" dirty="0"/>
              <a:t>Most of the Industry Sectors have returned less than $1,000,000 in profits. </a:t>
            </a:r>
            <a:endParaRPr sz="1400" dirty="0"/>
          </a:p>
        </p:txBody>
      </p:sp>
      <p:graphicFrame>
        <p:nvGraphicFramePr>
          <p:cNvPr id="3" name="Chart 2">
            <a:extLst>
              <a:ext uri="{FF2B5EF4-FFF2-40B4-BE49-F238E27FC236}">
                <a16:creationId xmlns:a16="http://schemas.microsoft.com/office/drawing/2014/main" id="{13D7A82B-6F82-9250-1A79-86B60B164F37}"/>
              </a:ext>
            </a:extLst>
          </p:cNvPr>
          <p:cNvGraphicFramePr>
            <a:graphicFrameLocks/>
          </p:cNvGraphicFramePr>
          <p:nvPr>
            <p:extLst>
              <p:ext uri="{D42A27DB-BD31-4B8C-83A1-F6EECF244321}">
                <p14:modId xmlns:p14="http://schemas.microsoft.com/office/powerpoint/2010/main" val="1907118149"/>
              </p:ext>
            </p:extLst>
          </p:nvPr>
        </p:nvGraphicFramePr>
        <p:xfrm>
          <a:off x="4198625" y="2216344"/>
          <a:ext cx="4572000" cy="27044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9818579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59501"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Profit of Wealth Segment by Age Cluster</a:t>
            </a:r>
            <a:endParaRPr dirty="0"/>
          </a:p>
        </p:txBody>
      </p:sp>
      <p:sp>
        <p:nvSpPr>
          <p:cNvPr id="133" name="Shape 82"/>
          <p:cNvSpPr/>
          <p:nvPr/>
        </p:nvSpPr>
        <p:spPr>
          <a:xfrm>
            <a:off x="205025" y="1862400"/>
            <a:ext cx="3651639" cy="2964049"/>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400" dirty="0"/>
              <a:t>Overall, the Mass Customer Segmentation makes the highest profit across the different age clusters.</a:t>
            </a:r>
          </a:p>
          <a:p>
            <a:pPr marL="285750" indent="-285750">
              <a:buFont typeface="Arial" panose="020B0604020202020204" pitchFamily="34" charset="0"/>
              <a:buChar char="•"/>
            </a:pPr>
            <a:r>
              <a:rPr lang="en-US" sz="1400" dirty="0"/>
              <a:t>Mass Customer Aged between 38 – 47 are likely to bring more profit for the company to other age clusters.</a:t>
            </a:r>
          </a:p>
          <a:p>
            <a:pPr marL="285750" indent="-285750">
              <a:buFont typeface="Arial" panose="020B0604020202020204" pitchFamily="34" charset="0"/>
              <a:buChar char="•"/>
            </a:pPr>
            <a:r>
              <a:rPr lang="en-US" sz="1400" dirty="0"/>
              <a:t>This also indicates a trend of buying power, as the buying power increases over time till 47 and then see’s a decline in buying power.</a:t>
            </a:r>
            <a:endParaRPr sz="1400" dirty="0"/>
          </a:p>
        </p:txBody>
      </p:sp>
      <p:graphicFrame>
        <p:nvGraphicFramePr>
          <p:cNvPr id="2" name="Chart 1">
            <a:extLst>
              <a:ext uri="{FF2B5EF4-FFF2-40B4-BE49-F238E27FC236}">
                <a16:creationId xmlns:a16="http://schemas.microsoft.com/office/drawing/2014/main" id="{8494DEC6-099D-B29B-7A63-0DA1455B6EA5}"/>
              </a:ext>
            </a:extLst>
          </p:cNvPr>
          <p:cNvGraphicFramePr>
            <a:graphicFrameLocks/>
          </p:cNvGraphicFramePr>
          <p:nvPr>
            <p:extLst>
              <p:ext uri="{D42A27DB-BD31-4B8C-83A1-F6EECF244321}">
                <p14:modId xmlns:p14="http://schemas.microsoft.com/office/powerpoint/2010/main" val="62016237"/>
              </p:ext>
            </p:extLst>
          </p:nvPr>
        </p:nvGraphicFramePr>
        <p:xfrm>
          <a:off x="4369809" y="1862400"/>
          <a:ext cx="4400816" cy="320144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4174180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59501"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Number of Cars Owned in each state</a:t>
            </a:r>
            <a:endParaRPr dirty="0"/>
          </a:p>
        </p:txBody>
      </p:sp>
      <p:sp>
        <p:nvSpPr>
          <p:cNvPr id="133" name="Shape 82"/>
          <p:cNvSpPr/>
          <p:nvPr/>
        </p:nvSpPr>
        <p:spPr>
          <a:xfrm>
            <a:off x="205025" y="2122629"/>
            <a:ext cx="3651639" cy="239889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400" dirty="0"/>
              <a:t>NSW and VIC could be potential market opportunities for the company.</a:t>
            </a:r>
          </a:p>
          <a:p>
            <a:pPr marL="285750" indent="-285750">
              <a:buFont typeface="Arial" panose="020B0604020202020204" pitchFamily="34" charset="0"/>
              <a:buChar char="•"/>
            </a:pPr>
            <a:r>
              <a:rPr lang="en-US" sz="1400" dirty="0"/>
              <a:t>NSW, has the highest potential as the number of people that own car is almost equal to the people who don’t own cars which shows that there is opportunity to find value customers there.</a:t>
            </a:r>
            <a:endParaRPr sz="1400" dirty="0"/>
          </a:p>
        </p:txBody>
      </p:sp>
      <p:graphicFrame>
        <p:nvGraphicFramePr>
          <p:cNvPr id="2" name="Chart 1">
            <a:extLst>
              <a:ext uri="{FF2B5EF4-FFF2-40B4-BE49-F238E27FC236}">
                <a16:creationId xmlns:a16="http://schemas.microsoft.com/office/drawing/2014/main" id="{B35B783E-7D62-16B2-80DC-81818E727376}"/>
              </a:ext>
            </a:extLst>
          </p:cNvPr>
          <p:cNvGraphicFramePr>
            <a:graphicFrameLocks/>
          </p:cNvGraphicFramePr>
          <p:nvPr>
            <p:extLst>
              <p:ext uri="{D42A27DB-BD31-4B8C-83A1-F6EECF244321}">
                <p14:modId xmlns:p14="http://schemas.microsoft.com/office/powerpoint/2010/main" val="1590780105"/>
              </p:ext>
            </p:extLst>
          </p:nvPr>
        </p:nvGraphicFramePr>
        <p:xfrm>
          <a:off x="4198625" y="1765005"/>
          <a:ext cx="4572000" cy="29146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9127057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59501"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 Classification – Targeting High Value Customers</a:t>
            </a:r>
            <a:endParaRPr dirty="0"/>
          </a:p>
        </p:txBody>
      </p:sp>
      <p:sp>
        <p:nvSpPr>
          <p:cNvPr id="142" name="Shape 91"/>
          <p:cNvSpPr/>
          <p:nvPr/>
        </p:nvSpPr>
        <p:spPr>
          <a:xfrm>
            <a:off x="205025" y="1888720"/>
            <a:ext cx="8565599" cy="140785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400" dirty="0"/>
              <a:t>There are the high value customers that should be targeted from the new list :</a:t>
            </a:r>
          </a:p>
          <a:p>
            <a:pPr marL="285750" indent="-285750">
              <a:buFont typeface="Arial" panose="020B0604020202020204" pitchFamily="34" charset="0"/>
              <a:buChar char="•"/>
            </a:pPr>
            <a:r>
              <a:rPr lang="en-US" sz="1400" dirty="0"/>
              <a:t>Most of the high value customers will be female compared to male.</a:t>
            </a:r>
          </a:p>
          <a:p>
            <a:pPr marL="285750" indent="-285750">
              <a:buFont typeface="Arial" panose="020B0604020202020204" pitchFamily="34" charset="0"/>
              <a:buChar char="•"/>
            </a:pPr>
            <a:r>
              <a:rPr lang="en-US" sz="1400" dirty="0"/>
              <a:t>Working in the financial services, health and manufacturing industry sector.</a:t>
            </a:r>
          </a:p>
          <a:p>
            <a:pPr marL="285750" indent="-285750">
              <a:buFont typeface="Arial" panose="020B0604020202020204" pitchFamily="34" charset="0"/>
              <a:buChar char="•"/>
            </a:pPr>
            <a:r>
              <a:rPr lang="en-US" sz="1400"/>
              <a:t>Aged 38 </a:t>
            </a:r>
            <a:r>
              <a:rPr lang="en-US" sz="1400" dirty="0"/>
              <a:t>– 47.</a:t>
            </a:r>
          </a:p>
          <a:p>
            <a:pPr marL="285750" indent="-285750">
              <a:buFont typeface="Arial" panose="020B0604020202020204" pitchFamily="34" charset="0"/>
              <a:buChar char="•"/>
            </a:pPr>
            <a:r>
              <a:rPr lang="en-US" sz="1400" dirty="0"/>
              <a:t>Who are currently living in NSW.</a:t>
            </a:r>
            <a:endParaRPr sz="1400" dirty="0"/>
          </a:p>
        </p:txBody>
      </p:sp>
    </p:spTree>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756</TotalTime>
  <Words>682</Words>
  <Application>Microsoft Office PowerPoint</Application>
  <PresentationFormat>On-screen Show (16:9)</PresentationFormat>
  <Paragraphs>128</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Open Sans</vt:lpstr>
      <vt:lpstr>Open Sans Extrabold</vt:lpstr>
      <vt:lpstr>Open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suhita vaidya</cp:lastModifiedBy>
  <cp:revision>19</cp:revision>
  <dcterms:modified xsi:type="dcterms:W3CDTF">2023-05-25T16:13:27Z</dcterms:modified>
</cp:coreProperties>
</file>