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56" r:id="rId2"/>
    <p:sldId id="257" r:id="rId3"/>
    <p:sldId id="258" r:id="rId4"/>
    <p:sldId id="259" r:id="rId5"/>
    <p:sldId id="264" r:id="rId6"/>
    <p:sldId id="265" r:id="rId7"/>
    <p:sldId id="266" r:id="rId8"/>
    <p:sldId id="267" r:id="rId9"/>
    <p:sldId id="260" r:id="rId10"/>
    <p:sldId id="261" r:id="rId11"/>
    <p:sldId id="26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ita\Downloads\KPMG_Clea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ita\Downloads\KPMG_Clea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ita\Downloads\KPMG_Clean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kita\AppData\Roaming\Microsoft\Excel\KPMG_Cleaned%20(version%202).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[KPMG_Cleaned.xlsx]Sheet2!PivotTable1</c:name>
    <c:fmtId val="9"/>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Sheet2!$A$4:$A$6</c:f>
              <c:strCache>
                <c:ptCount val="2"/>
                <c:pt idx="0">
                  <c:v>Female</c:v>
                </c:pt>
                <c:pt idx="1">
                  <c:v>Male</c:v>
                </c:pt>
              </c:strCache>
            </c:strRef>
          </c:cat>
          <c:val>
            <c:numRef>
              <c:f>Sheet2!$B$4:$B$6</c:f>
              <c:numCache>
                <c:formatCode>General</c:formatCode>
                <c:ptCount val="2"/>
                <c:pt idx="0">
                  <c:v>388502</c:v>
                </c:pt>
                <c:pt idx="1">
                  <c:v>387332</c:v>
                </c:pt>
              </c:numCache>
            </c:numRef>
          </c:val>
          <c:extLst>
            <c:ext xmlns:c16="http://schemas.microsoft.com/office/drawing/2014/chart" uri="{C3380CC4-5D6E-409C-BE32-E72D297353CC}">
              <c16:uniqueId val="{00000000-A499-4C5E-B4EA-E4BA8BDA385A}"/>
            </c:ext>
          </c:extLst>
        </c:ser>
        <c:dLbls>
          <c:dLblPos val="outEnd"/>
          <c:showLegendKey val="0"/>
          <c:showVal val="1"/>
          <c:showCatName val="0"/>
          <c:showSerName val="0"/>
          <c:showPercent val="0"/>
          <c:showBubbleSize val="0"/>
        </c:dLbls>
        <c:gapWidth val="274"/>
        <c:overlap val="4"/>
        <c:axId val="345513328"/>
        <c:axId val="365498832"/>
      </c:barChart>
      <c:catAx>
        <c:axId val="3455133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5498832"/>
        <c:crosses val="autoZero"/>
        <c:auto val="1"/>
        <c:lblAlgn val="ctr"/>
        <c:lblOffset val="100"/>
        <c:noMultiLvlLbl val="0"/>
      </c:catAx>
      <c:valAx>
        <c:axId val="3654988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551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[KPMG_Cleaned.xlsx]Sheet5!PivotTable5</c:name>
    <c:fmtId val="6"/>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numFmt formatCode="[$$-4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numFmt formatCode="[$$-4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numFmt formatCode="[$$-4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7777777777777905E-3"/>
                  <c:y val="-5.635192293541751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BB0-4B05-84ED-BDEF3C57D591}"/>
                </c:ext>
              </c:extLst>
            </c:dLbl>
            <c:numFmt formatCode="[$$-409]#,##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lt1">
                        <a:lumMod val="8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Sheet5!$B$4:$B$13</c:f>
              <c:numCache>
                <c:formatCode>General</c:formatCode>
                <c:ptCount val="9"/>
                <c:pt idx="0">
                  <c:v>300566.23999999982</c:v>
                </c:pt>
                <c:pt idx="1">
                  <c:v>380207.90999999939</c:v>
                </c:pt>
                <c:pt idx="2">
                  <c:v>2114978.6600000025</c:v>
                </c:pt>
                <c:pt idx="3">
                  <c:v>1633504.4400000074</c:v>
                </c:pt>
                <c:pt idx="4">
                  <c:v>598669.4599999995</c:v>
                </c:pt>
                <c:pt idx="5">
                  <c:v>2125108.2100000042</c:v>
                </c:pt>
                <c:pt idx="6">
                  <c:v>688763.64</c:v>
                </c:pt>
                <c:pt idx="7">
                  <c:v>963206.73000000033</c:v>
                </c:pt>
                <c:pt idx="8">
                  <c:v>186662.4399999998</c:v>
                </c:pt>
              </c:numCache>
            </c:numRef>
          </c:val>
          <c:extLst>
            <c:ext xmlns:c16="http://schemas.microsoft.com/office/drawing/2014/chart" uri="{C3380CC4-5D6E-409C-BE32-E72D297353CC}">
              <c16:uniqueId val="{00000000-7A43-48A6-A502-FF4C305E6665}"/>
            </c:ext>
          </c:extLst>
        </c:ser>
        <c:dLbls>
          <c:dLblPos val="outEnd"/>
          <c:showLegendKey val="0"/>
          <c:showVal val="1"/>
          <c:showCatName val="0"/>
          <c:showSerName val="0"/>
          <c:showPercent val="0"/>
          <c:showBubbleSize val="0"/>
        </c:dLbls>
        <c:gapWidth val="100"/>
        <c:overlap val="-24"/>
        <c:axId val="1603330608"/>
        <c:axId val="1707704640"/>
      </c:barChart>
      <c:catAx>
        <c:axId val="16033306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crossAx val="1707704640"/>
        <c:crosses val="autoZero"/>
        <c:auto val="1"/>
        <c:lblAlgn val="ctr"/>
        <c:lblOffset val="100"/>
        <c:noMultiLvlLbl val="0"/>
      </c:catAx>
      <c:valAx>
        <c:axId val="1707704640"/>
        <c:scaling>
          <c:orientation val="minMax"/>
        </c:scaling>
        <c:delete val="1"/>
        <c:axPos val="l"/>
        <c:numFmt formatCode="General" sourceLinked="1"/>
        <c:majorTickMark val="out"/>
        <c:minorTickMark val="none"/>
        <c:tickLblPos val="nextTo"/>
        <c:crossAx val="1603330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[KPMG_Cleaned.xlsx]Age vs Profit!PivotTable3</c:name>
    <c:fmtId val="14"/>
  </c:pivotSource>
  <c:chart>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395425757404991"/>
          <c:y val="4.3636531742218987E-2"/>
          <c:w val="0.7735460878164413"/>
          <c:h val="0.86433692775077264"/>
        </c:manualLayout>
      </c:layout>
      <c:barChart>
        <c:barDir val="col"/>
        <c:grouping val="clustered"/>
        <c:varyColors val="0"/>
        <c:ser>
          <c:idx val="0"/>
          <c:order val="0"/>
          <c:tx>
            <c:strRef>
              <c:f>'Age vs Profit'!$B$3:$B$4</c:f>
              <c:strCache>
                <c:ptCount val="1"/>
                <c:pt idx="0">
                  <c:v>Affluent Customer</c:v>
                </c:pt>
              </c:strCache>
            </c:strRef>
          </c:tx>
          <c:spPr>
            <a:gradFill rotWithShape="1">
              <a:gsLst>
                <a:gs pos="0">
                  <a:schemeClr val="accent4">
                    <a:tint val="65000"/>
                    <a:satMod val="103000"/>
                    <a:lumMod val="102000"/>
                    <a:tint val="94000"/>
                  </a:schemeClr>
                </a:gs>
                <a:gs pos="50000">
                  <a:schemeClr val="accent4">
                    <a:tint val="65000"/>
                    <a:satMod val="110000"/>
                    <a:lumMod val="100000"/>
                    <a:shade val="100000"/>
                  </a:schemeClr>
                </a:gs>
                <a:gs pos="100000">
                  <a:schemeClr val="accent4">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'Age vs Profit'!$A$5:$A$13</c:f>
              <c:strCache>
                <c:ptCount val="8"/>
                <c:pt idx="0">
                  <c:v>18-27</c:v>
                </c:pt>
                <c:pt idx="1">
                  <c:v>28-37</c:v>
                </c:pt>
                <c:pt idx="2">
                  <c:v>38-47</c:v>
                </c:pt>
                <c:pt idx="3">
                  <c:v>48-57</c:v>
                </c:pt>
                <c:pt idx="4">
                  <c:v>58-67</c:v>
                </c:pt>
                <c:pt idx="5">
                  <c:v>68-77</c:v>
                </c:pt>
                <c:pt idx="6">
                  <c:v>78-87</c:v>
                </c:pt>
                <c:pt idx="7">
                  <c:v>88-97</c:v>
                </c:pt>
              </c:strCache>
            </c:strRef>
          </c:cat>
          <c:val>
            <c:numRef>
              <c:f>'Age vs Profit'!$B$5:$B$13</c:f>
              <c:numCache>
                <c:formatCode>General</c:formatCode>
                <c:ptCount val="8"/>
                <c:pt idx="0">
                  <c:v>170434.39999999967</c:v>
                </c:pt>
                <c:pt idx="1">
                  <c:v>389534.29999999964</c:v>
                </c:pt>
                <c:pt idx="2">
                  <c:v>520957.50999999937</c:v>
                </c:pt>
                <c:pt idx="3">
                  <c:v>416307.50999999972</c:v>
                </c:pt>
                <c:pt idx="4">
                  <c:v>318385.97999999952</c:v>
                </c:pt>
                <c:pt idx="5">
                  <c:v>59608.639999999956</c:v>
                </c:pt>
                <c:pt idx="6">
                  <c:v>2596.1699999999987</c:v>
                </c:pt>
                <c:pt idx="7">
                  <c:v>7212.169999999991</c:v>
                </c:pt>
              </c:numCache>
            </c:numRef>
          </c:val>
          <c:extLst>
            <c:ext xmlns:c16="http://schemas.microsoft.com/office/drawing/2014/chart" uri="{C3380CC4-5D6E-409C-BE32-E72D297353CC}">
              <c16:uniqueId val="{00000000-2077-45D3-95E4-FBF63AF597C2}"/>
            </c:ext>
          </c:extLst>
        </c:ser>
        <c:ser>
          <c:idx val="1"/>
          <c:order val="1"/>
          <c:tx>
            <c:strRef>
              <c:f>'Age vs Profit'!$C$3:$C$4</c:f>
              <c:strCache>
                <c:ptCount val="1"/>
                <c:pt idx="0">
                  <c:v>High Net Worth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'Age vs Profit'!$A$5:$A$13</c:f>
              <c:strCache>
                <c:ptCount val="8"/>
                <c:pt idx="0">
                  <c:v>18-27</c:v>
                </c:pt>
                <c:pt idx="1">
                  <c:v>28-37</c:v>
                </c:pt>
                <c:pt idx="2">
                  <c:v>38-47</c:v>
                </c:pt>
                <c:pt idx="3">
                  <c:v>48-57</c:v>
                </c:pt>
                <c:pt idx="4">
                  <c:v>58-67</c:v>
                </c:pt>
                <c:pt idx="5">
                  <c:v>68-77</c:v>
                </c:pt>
                <c:pt idx="6">
                  <c:v>78-87</c:v>
                </c:pt>
                <c:pt idx="7">
                  <c:v>88-97</c:v>
                </c:pt>
              </c:strCache>
            </c:strRef>
          </c:cat>
          <c:val>
            <c:numRef>
              <c:f>'Age vs Profit'!$C$5:$C$13</c:f>
              <c:numCache>
                <c:formatCode>General</c:formatCode>
                <c:ptCount val="8"/>
                <c:pt idx="0">
                  <c:v>146970.54999999967</c:v>
                </c:pt>
                <c:pt idx="1">
                  <c:v>404121.88999999943</c:v>
                </c:pt>
                <c:pt idx="2">
                  <c:v>534453.5699999996</c:v>
                </c:pt>
                <c:pt idx="3">
                  <c:v>422068.57999999996</c:v>
                </c:pt>
                <c:pt idx="4">
                  <c:v>312899.07999999908</c:v>
                </c:pt>
                <c:pt idx="5">
                  <c:v>68000.219999999972</c:v>
                </c:pt>
                <c:pt idx="6">
                  <c:v>4523.2299999999977</c:v>
                </c:pt>
              </c:numCache>
            </c:numRef>
          </c:val>
          <c:extLst>
            <c:ext xmlns:c16="http://schemas.microsoft.com/office/drawing/2014/chart" uri="{C3380CC4-5D6E-409C-BE32-E72D297353CC}">
              <c16:uniqueId val="{00000001-2077-45D3-95E4-FBF63AF597C2}"/>
            </c:ext>
          </c:extLst>
        </c:ser>
        <c:ser>
          <c:idx val="2"/>
          <c:order val="2"/>
          <c:tx>
            <c:strRef>
              <c:f>'Age vs Profit'!$D$3:$D$4</c:f>
              <c:strCache>
                <c:ptCount val="1"/>
                <c:pt idx="0">
                  <c:v>Mass Customer</c:v>
                </c:pt>
              </c:strCache>
            </c:strRef>
          </c:tx>
          <c:spPr>
            <a:gradFill rotWithShape="1">
              <a:gsLst>
                <a:gs pos="0">
                  <a:schemeClr val="accent4">
                    <a:shade val="65000"/>
                    <a:satMod val="103000"/>
                    <a:lumMod val="102000"/>
                    <a:tint val="94000"/>
                  </a:schemeClr>
                </a:gs>
                <a:gs pos="50000">
                  <a:schemeClr val="accent4">
                    <a:shade val="65000"/>
                    <a:satMod val="110000"/>
                    <a:lumMod val="100000"/>
                    <a:shade val="100000"/>
                  </a:schemeClr>
                </a:gs>
                <a:gs pos="100000">
                  <a:schemeClr val="accent4">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'Age vs Profit'!$A$5:$A$13</c:f>
              <c:strCache>
                <c:ptCount val="8"/>
                <c:pt idx="0">
                  <c:v>18-27</c:v>
                </c:pt>
                <c:pt idx="1">
                  <c:v>28-37</c:v>
                </c:pt>
                <c:pt idx="2">
                  <c:v>38-47</c:v>
                </c:pt>
                <c:pt idx="3">
                  <c:v>48-57</c:v>
                </c:pt>
                <c:pt idx="4">
                  <c:v>58-67</c:v>
                </c:pt>
                <c:pt idx="5">
                  <c:v>68-77</c:v>
                </c:pt>
                <c:pt idx="6">
                  <c:v>78-87</c:v>
                </c:pt>
                <c:pt idx="7">
                  <c:v>88-97</c:v>
                </c:pt>
              </c:strCache>
            </c:strRef>
          </c:cat>
          <c:val>
            <c:numRef>
              <c:f>'Age vs Profit'!$D$5:$D$13</c:f>
              <c:numCache>
                <c:formatCode>General</c:formatCode>
                <c:ptCount val="8"/>
                <c:pt idx="0">
                  <c:v>376560.95999999985</c:v>
                </c:pt>
                <c:pt idx="1">
                  <c:v>639200.42000000097</c:v>
                </c:pt>
                <c:pt idx="2">
                  <c:v>1152973.4400000027</c:v>
                </c:pt>
                <c:pt idx="3">
                  <c:v>809522.37000000023</c:v>
                </c:pt>
                <c:pt idx="4">
                  <c:v>667094.99999999942</c:v>
                </c:pt>
                <c:pt idx="5">
                  <c:v>107639.12999999992</c:v>
                </c:pt>
                <c:pt idx="7">
                  <c:v>1245.269999999997</c:v>
                </c:pt>
              </c:numCache>
            </c:numRef>
          </c:val>
          <c:extLst>
            <c:ext xmlns:c16="http://schemas.microsoft.com/office/drawing/2014/chart" uri="{C3380CC4-5D6E-409C-BE32-E72D297353CC}">
              <c16:uniqueId val="{00000002-2077-45D3-95E4-FBF63AF597C2}"/>
            </c:ext>
          </c:extLst>
        </c:ser>
        <c:dLbls>
          <c:showLegendKey val="0"/>
          <c:showVal val="0"/>
          <c:showCatName val="0"/>
          <c:showSerName val="0"/>
          <c:showPercent val="0"/>
          <c:showBubbleSize val="0"/>
        </c:dLbls>
        <c:gapWidth val="100"/>
        <c:overlap val="-24"/>
        <c:axId val="1942120879"/>
        <c:axId val="1845704367"/>
      </c:barChart>
      <c:catAx>
        <c:axId val="19421208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5704367"/>
        <c:crosses val="autoZero"/>
        <c:auto val="1"/>
        <c:lblAlgn val="ctr"/>
        <c:lblOffset val="100"/>
        <c:noMultiLvlLbl val="0"/>
      </c:catAx>
      <c:valAx>
        <c:axId val="1845704367"/>
        <c:scaling>
          <c:orientation val="minMax"/>
        </c:scaling>
        <c:delete val="0"/>
        <c:axPos val="l"/>
        <c:numFmt formatCode="[$$-409]#,##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2120879"/>
        <c:crosses val="autoZero"/>
        <c:crossBetween val="between"/>
      </c:valAx>
      <c:spPr>
        <a:noFill/>
        <a:ln>
          <a:noFill/>
        </a:ln>
        <a:effectLst/>
      </c:spPr>
    </c:plotArea>
    <c:legend>
      <c:legendPos val="t"/>
      <c:layout>
        <c:manualLayout>
          <c:xMode val="edge"/>
          <c:yMode val="edge"/>
          <c:x val="0.20614108837997316"/>
          <c:y val="2.38017445866649E-2"/>
          <c:w val="0.7320090183275102"/>
          <c:h val="6.69428751882743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[KPMG_Cleaned (version 2).xlsb]Sheet1!PivotTable1</c:name>
    <c:fmtId val="7"/>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solidFill>
              <a:schemeClr val="bg2">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No</c:v>
                </c:pt>
              </c:strCache>
            </c:strRef>
          </c:tx>
          <c:spPr>
            <a:gradFill rotWithShape="1">
              <a:gsLst>
                <a:gs pos="0">
                  <a:schemeClr val="accent4">
                    <a:tint val="77000"/>
                    <a:satMod val="103000"/>
                    <a:lumMod val="102000"/>
                    <a:tint val="94000"/>
                  </a:schemeClr>
                </a:gs>
                <a:gs pos="50000">
                  <a:schemeClr val="accent4">
                    <a:tint val="77000"/>
                    <a:satMod val="110000"/>
                    <a:lumMod val="100000"/>
                    <a:shade val="100000"/>
                  </a:schemeClr>
                </a:gs>
                <a:gs pos="100000">
                  <a:schemeClr val="accent4">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Sheet1!$A$5:$A$8</c:f>
              <c:strCache>
                <c:ptCount val="3"/>
                <c:pt idx="0">
                  <c:v>New South Wales</c:v>
                </c:pt>
                <c:pt idx="1">
                  <c:v>Queensland</c:v>
                </c:pt>
                <c:pt idx="2">
                  <c:v>Victoria</c:v>
                </c:pt>
              </c:strCache>
            </c:strRef>
          </c:cat>
          <c:val>
            <c:numRef>
              <c:f>Sheet1!$B$5:$B$8</c:f>
              <c:numCache>
                <c:formatCode>General</c:formatCode>
                <c:ptCount val="3"/>
                <c:pt idx="0">
                  <c:v>4225</c:v>
                </c:pt>
                <c:pt idx="1">
                  <c:v>1734</c:v>
                </c:pt>
                <c:pt idx="2">
                  <c:v>2066</c:v>
                </c:pt>
              </c:numCache>
            </c:numRef>
          </c:val>
          <c:extLst>
            <c:ext xmlns:c16="http://schemas.microsoft.com/office/drawing/2014/chart" uri="{C3380CC4-5D6E-409C-BE32-E72D297353CC}">
              <c16:uniqueId val="{00000000-CD6F-4106-9203-4A9253BFDF71}"/>
            </c:ext>
          </c:extLst>
        </c:ser>
        <c:ser>
          <c:idx val="1"/>
          <c:order val="1"/>
          <c:tx>
            <c:strRef>
              <c:f>Sheet1!$C$3:$C$4</c:f>
              <c:strCache>
                <c:ptCount val="1"/>
                <c:pt idx="0">
                  <c:v>Yes</c:v>
                </c:pt>
              </c:strCache>
            </c:strRef>
          </c:tx>
          <c:spPr>
            <a:gradFill rotWithShape="1">
              <a:gsLst>
                <a:gs pos="0">
                  <a:schemeClr val="accent4">
                    <a:shade val="76000"/>
                    <a:satMod val="103000"/>
                    <a:lumMod val="102000"/>
                    <a:tint val="94000"/>
                  </a:schemeClr>
                </a:gs>
                <a:gs pos="50000">
                  <a:schemeClr val="accent4">
                    <a:shade val="76000"/>
                    <a:satMod val="110000"/>
                    <a:lumMod val="100000"/>
                    <a:shade val="100000"/>
                  </a:schemeClr>
                </a:gs>
                <a:gs pos="100000">
                  <a:schemeClr val="accent4">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Sheet1!$A$5:$A$8</c:f>
              <c:strCache>
                <c:ptCount val="3"/>
                <c:pt idx="0">
                  <c:v>New South Wales</c:v>
                </c:pt>
                <c:pt idx="1">
                  <c:v>Queensland</c:v>
                </c:pt>
                <c:pt idx="2">
                  <c:v>Victoria</c:v>
                </c:pt>
              </c:strCache>
            </c:strRef>
          </c:cat>
          <c:val>
            <c:numRef>
              <c:f>Sheet1!$C$5:$C$8</c:f>
              <c:numCache>
                <c:formatCode>General</c:formatCode>
                <c:ptCount val="3"/>
                <c:pt idx="0">
                  <c:v>4448</c:v>
                </c:pt>
                <c:pt idx="1">
                  <c:v>1794</c:v>
                </c:pt>
                <c:pt idx="2">
                  <c:v>2040</c:v>
                </c:pt>
              </c:numCache>
            </c:numRef>
          </c:val>
          <c:extLst>
            <c:ext xmlns:c16="http://schemas.microsoft.com/office/drawing/2014/chart" uri="{C3380CC4-5D6E-409C-BE32-E72D297353CC}">
              <c16:uniqueId val="{00000001-CD6F-4106-9203-4A9253BFDF71}"/>
            </c:ext>
          </c:extLst>
        </c:ser>
        <c:dLbls>
          <c:dLblPos val="outEnd"/>
          <c:showLegendKey val="0"/>
          <c:showVal val="1"/>
          <c:showCatName val="0"/>
          <c:showSerName val="0"/>
          <c:showPercent val="0"/>
          <c:showBubbleSize val="0"/>
        </c:dLbls>
        <c:gapWidth val="100"/>
        <c:overlap val="-24"/>
        <c:axId val="368027199"/>
        <c:axId val="365955983"/>
      </c:barChart>
      <c:catAx>
        <c:axId val="3680271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65955983"/>
        <c:crosses val="autoZero"/>
        <c:auto val="1"/>
        <c:lblAlgn val="ctr"/>
        <c:lblOffset val="100"/>
        <c:noMultiLvlLbl val="0"/>
      </c:catAx>
      <c:valAx>
        <c:axId val="3659559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802719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F81129-EEF7-463F-BBAF-18667BB71DD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IN"/>
        </a:p>
      </dgm:t>
    </dgm:pt>
    <dgm:pt modelId="{67016228-589C-43DC-B447-58E3C817868C}">
      <dgm:prSet/>
      <dgm:spPr/>
      <dgm:t>
        <a:bodyPr/>
        <a:lstStyle/>
        <a:p>
          <a:pPr algn="ctr"/>
          <a:r>
            <a:rPr lang="en-I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Introduction</a:t>
          </a:r>
          <a:endParaRPr lang="en-IN" b="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endParaRPr>
        </a:p>
      </dgm:t>
    </dgm:pt>
    <dgm:pt modelId="{FC100600-79A4-4267-8B30-51412C4A42AA}" type="parTrans" cxnId="{C75D0B1C-8542-4D0D-93EE-67B5C96ABFE3}">
      <dgm:prSet/>
      <dgm:spPr/>
      <dgm:t>
        <a:bodyPr/>
        <a:lstStyle/>
        <a:p>
          <a:endParaRPr lang="en-IN"/>
        </a:p>
      </dgm:t>
    </dgm:pt>
    <dgm:pt modelId="{987E0CC3-98F1-453B-B3DD-697EE0835FCD}" type="sibTrans" cxnId="{C75D0B1C-8542-4D0D-93EE-67B5C96ABFE3}">
      <dgm:prSet/>
      <dgm:spPr/>
      <dgm:t>
        <a:bodyPr/>
        <a:lstStyle/>
        <a:p>
          <a:endParaRPr lang="en-IN"/>
        </a:p>
      </dgm:t>
    </dgm:pt>
    <dgm:pt modelId="{922C39C3-2457-4475-ABF0-F2B5CCCEEB03}">
      <dgm:prSet custT="1"/>
      <dgm:spPr/>
      <dgm:t>
        <a:bodyPr/>
        <a:lstStyle/>
        <a:p>
          <a:pPr algn="ct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Data</a:t>
          </a:r>
          <a:r>
            <a:rPr lang="en-IN" sz="1700" b="0" kern="1200" dirty="0">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Exploration</a:t>
          </a:r>
        </a:p>
      </dgm:t>
    </dgm:pt>
    <dgm:pt modelId="{B849A59E-DADC-4F04-A141-2BF1287B9A39}" type="parTrans" cxnId="{97E12F47-4184-43F6-8987-E1D63C975066}">
      <dgm:prSet/>
      <dgm:spPr/>
      <dgm:t>
        <a:bodyPr/>
        <a:lstStyle/>
        <a:p>
          <a:endParaRPr lang="en-IN"/>
        </a:p>
      </dgm:t>
    </dgm:pt>
    <dgm:pt modelId="{76792334-B4B7-4056-BC07-3EBE62BBAFEA}" type="sibTrans" cxnId="{97E12F47-4184-43F6-8987-E1D63C975066}">
      <dgm:prSet/>
      <dgm:spPr/>
      <dgm:t>
        <a:bodyPr/>
        <a:lstStyle/>
        <a:p>
          <a:endParaRPr lang="en-IN"/>
        </a:p>
      </dgm:t>
    </dgm:pt>
    <dgm:pt modelId="{649511B4-FE5F-47BA-A748-ABF330D061F4}">
      <dgm:prSet custT="1"/>
      <dgm:spPr/>
      <dgm:t>
        <a:bodyPr/>
        <a:lstStyle/>
        <a:p>
          <a:pPr algn="ct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Model</a:t>
          </a:r>
          <a:r>
            <a:rPr lang="en-IN" sz="1700" b="0" kern="120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development</a:t>
          </a:r>
        </a:p>
      </dgm:t>
    </dgm:pt>
    <dgm:pt modelId="{5FB1388D-C2CE-4CF4-9F21-17173A0E426E}" type="parTrans" cxnId="{A76ED743-2E8B-4944-9FD8-E9CD1FD2B69A}">
      <dgm:prSet/>
      <dgm:spPr/>
      <dgm:t>
        <a:bodyPr/>
        <a:lstStyle/>
        <a:p>
          <a:endParaRPr lang="en-IN"/>
        </a:p>
      </dgm:t>
    </dgm:pt>
    <dgm:pt modelId="{F2F1492B-0934-4313-8BF0-2B0E09FF136A}" type="sibTrans" cxnId="{A76ED743-2E8B-4944-9FD8-E9CD1FD2B69A}">
      <dgm:prSet/>
      <dgm:spPr/>
      <dgm:t>
        <a:bodyPr/>
        <a:lstStyle/>
        <a:p>
          <a:endParaRPr lang="en-IN"/>
        </a:p>
      </dgm:t>
    </dgm:pt>
    <dgm:pt modelId="{13CEBA7D-D5FC-44E2-8AD0-A0E8054248CF}">
      <dgm:prSet custT="1"/>
      <dgm:spPr/>
      <dgm:t>
        <a:bodyPr/>
        <a:lstStyle/>
        <a:p>
          <a:pPr algn="ct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Interpretation</a:t>
          </a:r>
        </a:p>
      </dgm:t>
    </dgm:pt>
    <dgm:pt modelId="{1E210A4E-2C96-4491-BD2C-BC82D145E135}" type="parTrans" cxnId="{B7E08B71-2119-419D-9C54-CEDA189EEBE8}">
      <dgm:prSet/>
      <dgm:spPr/>
      <dgm:t>
        <a:bodyPr/>
        <a:lstStyle/>
        <a:p>
          <a:endParaRPr lang="en-IN"/>
        </a:p>
      </dgm:t>
    </dgm:pt>
    <dgm:pt modelId="{3AF1B2FD-87A0-456A-AA33-EE493F13E171}" type="sibTrans" cxnId="{B7E08B71-2119-419D-9C54-CEDA189EEBE8}">
      <dgm:prSet/>
      <dgm:spPr/>
      <dgm:t>
        <a:bodyPr/>
        <a:lstStyle/>
        <a:p>
          <a:endParaRPr lang="en-IN"/>
        </a:p>
      </dgm:t>
    </dgm:pt>
    <dgm:pt modelId="{FFEF660E-CE7C-44FB-908F-C9F21B7FBE48}" type="pres">
      <dgm:prSet presAssocID="{39F81129-EEF7-463F-BBAF-18667BB71DD6}" presName="linear" presStyleCnt="0">
        <dgm:presLayoutVars>
          <dgm:animLvl val="lvl"/>
          <dgm:resizeHandles val="exact"/>
        </dgm:presLayoutVars>
      </dgm:prSet>
      <dgm:spPr/>
    </dgm:pt>
    <dgm:pt modelId="{1A8E4D3F-3784-4E40-938E-600B86C87FDD}" type="pres">
      <dgm:prSet presAssocID="{67016228-589C-43DC-B447-58E3C817868C}" presName="parentText" presStyleLbl="node1" presStyleIdx="0" presStyleCnt="4">
        <dgm:presLayoutVars>
          <dgm:chMax val="0"/>
          <dgm:bulletEnabled val="1"/>
        </dgm:presLayoutVars>
      </dgm:prSet>
      <dgm:spPr/>
    </dgm:pt>
    <dgm:pt modelId="{5169A697-8F21-4870-B2AE-C98DF5490389}" type="pres">
      <dgm:prSet presAssocID="{987E0CC3-98F1-453B-B3DD-697EE0835FCD}" presName="spacer" presStyleCnt="0"/>
      <dgm:spPr/>
    </dgm:pt>
    <dgm:pt modelId="{C4E5AFEB-C2D3-4EB1-9F7F-C41AF4E14CFE}" type="pres">
      <dgm:prSet presAssocID="{922C39C3-2457-4475-ABF0-F2B5CCCEEB03}" presName="parentText" presStyleLbl="node1" presStyleIdx="1" presStyleCnt="4">
        <dgm:presLayoutVars>
          <dgm:chMax val="0"/>
          <dgm:bulletEnabled val="1"/>
        </dgm:presLayoutVars>
      </dgm:prSet>
      <dgm:spPr/>
    </dgm:pt>
    <dgm:pt modelId="{0E7A4F28-6188-461A-800A-D1CF547563D4}" type="pres">
      <dgm:prSet presAssocID="{76792334-B4B7-4056-BC07-3EBE62BBAFEA}" presName="spacer" presStyleCnt="0"/>
      <dgm:spPr/>
    </dgm:pt>
    <dgm:pt modelId="{4FECBD91-E94C-4B00-925A-C60C741EF307}" type="pres">
      <dgm:prSet presAssocID="{649511B4-FE5F-47BA-A748-ABF330D061F4}" presName="parentText" presStyleLbl="node1" presStyleIdx="2" presStyleCnt="4">
        <dgm:presLayoutVars>
          <dgm:chMax val="0"/>
          <dgm:bulletEnabled val="1"/>
        </dgm:presLayoutVars>
      </dgm:prSet>
      <dgm:spPr/>
    </dgm:pt>
    <dgm:pt modelId="{2F4920AC-6227-49A8-B9B8-B7934C3CBB55}" type="pres">
      <dgm:prSet presAssocID="{F2F1492B-0934-4313-8BF0-2B0E09FF136A}" presName="spacer" presStyleCnt="0"/>
      <dgm:spPr/>
    </dgm:pt>
    <dgm:pt modelId="{5666E210-6B0F-4469-A474-9EA15E1E01B3}" type="pres">
      <dgm:prSet presAssocID="{13CEBA7D-D5FC-44E2-8AD0-A0E8054248CF}" presName="parentText" presStyleLbl="node1" presStyleIdx="3" presStyleCnt="4">
        <dgm:presLayoutVars>
          <dgm:chMax val="0"/>
          <dgm:bulletEnabled val="1"/>
        </dgm:presLayoutVars>
      </dgm:prSet>
      <dgm:spPr/>
    </dgm:pt>
  </dgm:ptLst>
  <dgm:cxnLst>
    <dgm:cxn modelId="{C75D0B1C-8542-4D0D-93EE-67B5C96ABFE3}" srcId="{39F81129-EEF7-463F-BBAF-18667BB71DD6}" destId="{67016228-589C-43DC-B447-58E3C817868C}" srcOrd="0" destOrd="0" parTransId="{FC100600-79A4-4267-8B30-51412C4A42AA}" sibTransId="{987E0CC3-98F1-453B-B3DD-697EE0835FCD}"/>
    <dgm:cxn modelId="{CB294B1D-5FDA-48F4-9987-AC624EB4F30B}" type="presOf" srcId="{39F81129-EEF7-463F-BBAF-18667BB71DD6}" destId="{FFEF660E-CE7C-44FB-908F-C9F21B7FBE48}" srcOrd="0" destOrd="0" presId="urn:microsoft.com/office/officeart/2005/8/layout/vList2"/>
    <dgm:cxn modelId="{6C616033-9086-4D60-8DBD-50DE80E37392}" type="presOf" srcId="{67016228-589C-43DC-B447-58E3C817868C}" destId="{1A8E4D3F-3784-4E40-938E-600B86C87FDD}" srcOrd="0" destOrd="0" presId="urn:microsoft.com/office/officeart/2005/8/layout/vList2"/>
    <dgm:cxn modelId="{A76ED743-2E8B-4944-9FD8-E9CD1FD2B69A}" srcId="{39F81129-EEF7-463F-BBAF-18667BB71DD6}" destId="{649511B4-FE5F-47BA-A748-ABF330D061F4}" srcOrd="2" destOrd="0" parTransId="{5FB1388D-C2CE-4CF4-9F21-17173A0E426E}" sibTransId="{F2F1492B-0934-4313-8BF0-2B0E09FF136A}"/>
    <dgm:cxn modelId="{97E12F47-4184-43F6-8987-E1D63C975066}" srcId="{39F81129-EEF7-463F-BBAF-18667BB71DD6}" destId="{922C39C3-2457-4475-ABF0-F2B5CCCEEB03}" srcOrd="1" destOrd="0" parTransId="{B849A59E-DADC-4F04-A141-2BF1287B9A39}" sibTransId="{76792334-B4B7-4056-BC07-3EBE62BBAFEA}"/>
    <dgm:cxn modelId="{9E71F46E-1771-4CC6-9B85-FA203BD0B028}" type="presOf" srcId="{13CEBA7D-D5FC-44E2-8AD0-A0E8054248CF}" destId="{5666E210-6B0F-4469-A474-9EA15E1E01B3}" srcOrd="0" destOrd="0" presId="urn:microsoft.com/office/officeart/2005/8/layout/vList2"/>
    <dgm:cxn modelId="{B7E08B71-2119-419D-9C54-CEDA189EEBE8}" srcId="{39F81129-EEF7-463F-BBAF-18667BB71DD6}" destId="{13CEBA7D-D5FC-44E2-8AD0-A0E8054248CF}" srcOrd="3" destOrd="0" parTransId="{1E210A4E-2C96-4491-BD2C-BC82D145E135}" sibTransId="{3AF1B2FD-87A0-456A-AA33-EE493F13E171}"/>
    <dgm:cxn modelId="{A0720BD3-AEC9-4A87-B19E-493CB0C86831}" type="presOf" srcId="{922C39C3-2457-4475-ABF0-F2B5CCCEEB03}" destId="{C4E5AFEB-C2D3-4EB1-9F7F-C41AF4E14CFE}" srcOrd="0" destOrd="0" presId="urn:microsoft.com/office/officeart/2005/8/layout/vList2"/>
    <dgm:cxn modelId="{1A2276E9-AFB3-40BA-80F8-8A3421480FDD}" type="presOf" srcId="{649511B4-FE5F-47BA-A748-ABF330D061F4}" destId="{4FECBD91-E94C-4B00-925A-C60C741EF307}" srcOrd="0" destOrd="0" presId="urn:microsoft.com/office/officeart/2005/8/layout/vList2"/>
    <dgm:cxn modelId="{4FB58C11-77F6-402B-A185-455DF154964F}" type="presParOf" srcId="{FFEF660E-CE7C-44FB-908F-C9F21B7FBE48}" destId="{1A8E4D3F-3784-4E40-938E-600B86C87FDD}" srcOrd="0" destOrd="0" presId="urn:microsoft.com/office/officeart/2005/8/layout/vList2"/>
    <dgm:cxn modelId="{F1871D39-1F63-419A-B24A-47A8E13E44C2}" type="presParOf" srcId="{FFEF660E-CE7C-44FB-908F-C9F21B7FBE48}" destId="{5169A697-8F21-4870-B2AE-C98DF5490389}" srcOrd="1" destOrd="0" presId="urn:microsoft.com/office/officeart/2005/8/layout/vList2"/>
    <dgm:cxn modelId="{CDE11C27-6DE4-4F2E-A028-AF871CA0F069}" type="presParOf" srcId="{FFEF660E-CE7C-44FB-908F-C9F21B7FBE48}" destId="{C4E5AFEB-C2D3-4EB1-9F7F-C41AF4E14CFE}" srcOrd="2" destOrd="0" presId="urn:microsoft.com/office/officeart/2005/8/layout/vList2"/>
    <dgm:cxn modelId="{6114AE92-D151-49FD-8672-7384D2D3AC48}" type="presParOf" srcId="{FFEF660E-CE7C-44FB-908F-C9F21B7FBE48}" destId="{0E7A4F28-6188-461A-800A-D1CF547563D4}" srcOrd="3" destOrd="0" presId="urn:microsoft.com/office/officeart/2005/8/layout/vList2"/>
    <dgm:cxn modelId="{BDE4F9A4-8390-493E-BAB3-1320F5AF41E4}" type="presParOf" srcId="{FFEF660E-CE7C-44FB-908F-C9F21B7FBE48}" destId="{4FECBD91-E94C-4B00-925A-C60C741EF307}" srcOrd="4" destOrd="0" presId="urn:microsoft.com/office/officeart/2005/8/layout/vList2"/>
    <dgm:cxn modelId="{85E91DB0-891A-4ACA-9752-87C80B493484}" type="presParOf" srcId="{FFEF660E-CE7C-44FB-908F-C9F21B7FBE48}" destId="{2F4920AC-6227-49A8-B9B8-B7934C3CBB55}" srcOrd="5" destOrd="0" presId="urn:microsoft.com/office/officeart/2005/8/layout/vList2"/>
    <dgm:cxn modelId="{3B2FD6A3-41DD-4C6A-986A-94C25E743D02}" type="presParOf" srcId="{FFEF660E-CE7C-44FB-908F-C9F21B7FBE48}" destId="{5666E210-6B0F-4469-A474-9EA15E1E01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E4D3F-3784-4E40-938E-600B86C87FDD}">
      <dsp:nvSpPr>
        <dsp:cNvPr id="0" name=""/>
        <dsp:cNvSpPr/>
      </dsp:nvSpPr>
      <dsp:spPr>
        <a:xfrm>
          <a:off x="0" y="5377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Introduction</a:t>
          </a:r>
          <a:endParaRPr lang="en-IN" sz="1700" b="0" kern="120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endParaRPr>
        </a:p>
      </dsp:txBody>
      <dsp:txXfrm>
        <a:off x="21361" y="75138"/>
        <a:ext cx="5745263" cy="394858"/>
      </dsp:txXfrm>
    </dsp:sp>
    <dsp:sp modelId="{C4E5AFEB-C2D3-4EB1-9F7F-C41AF4E14CFE}">
      <dsp:nvSpPr>
        <dsp:cNvPr id="0" name=""/>
        <dsp:cNvSpPr/>
      </dsp:nvSpPr>
      <dsp:spPr>
        <a:xfrm>
          <a:off x="0" y="54031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Data</a:t>
          </a:r>
          <a:r>
            <a:rPr lang="en-IN" sz="1700" b="0" kern="1200" dirty="0">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Exploration</a:t>
          </a:r>
        </a:p>
      </dsp:txBody>
      <dsp:txXfrm>
        <a:off x="21361" y="561678"/>
        <a:ext cx="5745263" cy="394858"/>
      </dsp:txXfrm>
    </dsp:sp>
    <dsp:sp modelId="{4FECBD91-E94C-4B00-925A-C60C741EF307}">
      <dsp:nvSpPr>
        <dsp:cNvPr id="0" name=""/>
        <dsp:cNvSpPr/>
      </dsp:nvSpPr>
      <dsp:spPr>
        <a:xfrm>
          <a:off x="0" y="102685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Model</a:t>
          </a:r>
          <a:r>
            <a:rPr lang="en-IN" sz="1700" b="0" kern="1200" cap="none" spc="0" dirty="0">
              <a:ln w="12700" cmpd="sng">
                <a:prstDash val="solid"/>
              </a:ln>
              <a:effectLst/>
              <a:latin typeface="Open Sans" panose="020B0606030504020204" pitchFamily="34" charset="0"/>
              <a:ea typeface="Open Sans" panose="020B0606030504020204" pitchFamily="34" charset="0"/>
              <a:cs typeface="Open Sans" panose="020B0606030504020204" pitchFamily="34" charset="0"/>
            </a:rPr>
            <a:t> </a:t>
          </a: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development</a:t>
          </a:r>
        </a:p>
      </dsp:txBody>
      <dsp:txXfrm>
        <a:off x="21361" y="1048218"/>
        <a:ext cx="5745263" cy="394858"/>
      </dsp:txXfrm>
    </dsp:sp>
    <dsp:sp modelId="{5666E210-6B0F-4469-A474-9EA15E1E01B3}">
      <dsp:nvSpPr>
        <dsp:cNvPr id="0" name=""/>
        <dsp:cNvSpPr/>
      </dsp:nvSpPr>
      <dsp:spPr>
        <a:xfrm>
          <a:off x="0" y="1513397"/>
          <a:ext cx="5787985" cy="437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cap="none" spc="0" dirty="0">
              <a:ln w="12700" cmpd="sng">
                <a:solidFill>
                  <a:srgbClr val="FFC000"/>
                </a:solidFill>
                <a:prstDash val="solid"/>
              </a:ln>
              <a:gradFill>
                <a:gsLst>
                  <a:gs pos="0">
                    <a:srgbClr val="FFC000"/>
                  </a:gs>
                  <a:gs pos="4000">
                    <a:srgbClr val="FFC000">
                      <a:lumMod val="60000"/>
                      <a:lumOff val="40000"/>
                    </a:srgbClr>
                  </a:gs>
                  <a:gs pos="87000">
                    <a:srgbClr val="FFC000">
                      <a:lumMod val="20000"/>
                      <a:lumOff val="80000"/>
                    </a:srgbClr>
                  </a:gs>
                </a:gsLst>
                <a:lin ang="5400000"/>
              </a:gradFill>
              <a:effectLst/>
              <a:latin typeface="Open Sans" panose="020B0606030504020204" pitchFamily="34" charset="0"/>
              <a:ea typeface="Open Sans" panose="020B0606030504020204" pitchFamily="34" charset="0"/>
              <a:cs typeface="Open Sans" panose="020B0606030504020204" pitchFamily="34" charset="0"/>
            </a:rPr>
            <a:t>Interpretation</a:t>
          </a:r>
        </a:p>
      </dsp:txBody>
      <dsp:txXfrm>
        <a:off x="21361" y="1534758"/>
        <a:ext cx="5745263" cy="3948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450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6939-814F-8B05-1CC2-2CB76867E0E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B247A97-4822-4414-AB7A-5E1FA2228DB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A6E6D5-E78E-8DF5-195B-966ABF25C602}"/>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5" name="Footer Placeholder 4">
            <a:extLst>
              <a:ext uri="{FF2B5EF4-FFF2-40B4-BE49-F238E27FC236}">
                <a16:creationId xmlns:a16="http://schemas.microsoft.com/office/drawing/2014/main" id="{9D8B5F77-8097-31FD-2950-850CD803F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2BD15-51CB-AA5E-D402-E5C178F4C828}"/>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8562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F7E8-D7E1-1CE4-4D7A-6F2B6F1826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2D433-28FD-CFB5-E89C-5F4502EFB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D6AF6-57BF-818D-F7B5-04652CDE96C7}"/>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5" name="Footer Placeholder 4">
            <a:extLst>
              <a:ext uri="{FF2B5EF4-FFF2-40B4-BE49-F238E27FC236}">
                <a16:creationId xmlns:a16="http://schemas.microsoft.com/office/drawing/2014/main" id="{3E3B3049-884A-714F-6C44-EAAE6072A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75595-D160-23F8-48B8-430A1977B349}"/>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1007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EDF82-0F84-CCA0-4F65-36376ED8B21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AF3EE-989C-82A2-7532-D9A258EF60E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BEDB7-5772-BE46-DCCC-283B7DC255A9}"/>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5" name="Footer Placeholder 4">
            <a:extLst>
              <a:ext uri="{FF2B5EF4-FFF2-40B4-BE49-F238E27FC236}">
                <a16:creationId xmlns:a16="http://schemas.microsoft.com/office/drawing/2014/main" id="{E1DAF7EB-D9D7-2A4D-6BD9-BEA11703B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FD63A-166A-D51C-0463-10B1204E635E}"/>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6057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789624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9813-73CA-677D-102F-455BF64A6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0753F2-464A-2272-EE98-775F89DA9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3F3D5-1173-DCB1-78D3-626F75713C99}"/>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5" name="Footer Placeholder 4">
            <a:extLst>
              <a:ext uri="{FF2B5EF4-FFF2-40B4-BE49-F238E27FC236}">
                <a16:creationId xmlns:a16="http://schemas.microsoft.com/office/drawing/2014/main" id="{4A97BFB9-8E6C-B535-76AB-25F352D68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ADFC9-F1CF-2A4C-1C78-24E90815EA55}"/>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5123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62BE-0881-1577-AA2F-2190D3E9370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309D6-F917-20F2-FA4F-84A11651943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14BB4-F8D5-B407-F62C-EC4ACA5D0B51}"/>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5" name="Footer Placeholder 4">
            <a:extLst>
              <a:ext uri="{FF2B5EF4-FFF2-40B4-BE49-F238E27FC236}">
                <a16:creationId xmlns:a16="http://schemas.microsoft.com/office/drawing/2014/main" id="{987B4BA8-E881-189B-EE28-BCA481CBF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C23C2-8FC5-86D0-7CED-7C2E90C2E44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97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D403-2A4D-429B-D931-28A550F0F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326DB-E538-71FC-902D-E505AA3328F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D854BD-C7D4-7D92-1A25-EE0ABE8B378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56836D-E7DA-46F4-E06F-40EE3DC7FDA6}"/>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6" name="Footer Placeholder 5">
            <a:extLst>
              <a:ext uri="{FF2B5EF4-FFF2-40B4-BE49-F238E27FC236}">
                <a16:creationId xmlns:a16="http://schemas.microsoft.com/office/drawing/2014/main" id="{7BA58C37-7349-22C7-F932-93F26275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68DAC-16F4-0ED5-B67B-8283F0CA18B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9693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F7A0-0A36-5973-E017-D83F31E17448}"/>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20902-7BB0-B53B-0B51-9FC0CB20EA3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DC99B-047E-5185-9778-6460F160876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C83E7F-F769-2FA3-B32A-08F8AB8615E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37F21-C7E7-504C-649D-BF41E7CBBF5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9FD78A-C57C-7FFE-01F5-E6C0FAC97190}"/>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8" name="Footer Placeholder 7">
            <a:extLst>
              <a:ext uri="{FF2B5EF4-FFF2-40B4-BE49-F238E27FC236}">
                <a16:creationId xmlns:a16="http://schemas.microsoft.com/office/drawing/2014/main" id="{EF00C937-CDA1-3EB6-FBF7-97902189C7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2B1AC4-84DE-FAAA-C6FB-F459D1213EF4}"/>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4694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6156-E262-CB70-9956-0CC825AFF7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4AA541-3E55-28D0-ECC1-55257270404A}"/>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4" name="Footer Placeholder 3">
            <a:extLst>
              <a:ext uri="{FF2B5EF4-FFF2-40B4-BE49-F238E27FC236}">
                <a16:creationId xmlns:a16="http://schemas.microsoft.com/office/drawing/2014/main" id="{B822A32F-9CBA-3765-5704-8979F0DCF3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DE0D6E-67C6-1E11-92CE-71BB6AF15FA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EACA3-81B4-FC01-A3A9-F354E3E67088}"/>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3" name="Footer Placeholder 2">
            <a:extLst>
              <a:ext uri="{FF2B5EF4-FFF2-40B4-BE49-F238E27FC236}">
                <a16:creationId xmlns:a16="http://schemas.microsoft.com/office/drawing/2014/main" id="{C20A5950-AE58-5936-7419-23730B723C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3FE8D0-2154-C805-3634-09D461F9B57A}"/>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1934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BCD8-DE6C-52DC-19D1-42AF4B77226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EFF776-2AD4-2463-0B42-9144DC2640F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1D3277-B159-D7CF-7690-52069CAA62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8DE05A0-290A-EEB9-BB34-2CABFB8CB335}"/>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6" name="Footer Placeholder 5">
            <a:extLst>
              <a:ext uri="{FF2B5EF4-FFF2-40B4-BE49-F238E27FC236}">
                <a16:creationId xmlns:a16="http://schemas.microsoft.com/office/drawing/2014/main" id="{875660E7-1EA5-0948-9ADB-7D1D81672C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10700D-A28F-D00D-DF3C-28DBD278CA7F}"/>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192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312-7D1E-49D5-5464-0E43690B269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E2C236-A6BD-A417-A325-77EE7235CF2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3E6A332-51A2-4CA9-59C4-EA1207D304D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9B0297-8641-6AEF-3923-7968AE21A33E}"/>
              </a:ext>
            </a:extLst>
          </p:cNvPr>
          <p:cNvSpPr>
            <a:spLocks noGrp="1"/>
          </p:cNvSpPr>
          <p:nvPr>
            <p:ph type="dt" sz="half" idx="10"/>
          </p:nvPr>
        </p:nvSpPr>
        <p:spPr/>
        <p:txBody>
          <a:bodyPr/>
          <a:lstStyle/>
          <a:p>
            <a:fld id="{7FF9ACB4-176C-4112-8811-1E2C627EC391}" type="datetimeFigureOut">
              <a:rPr lang="en-IN" smtClean="0"/>
              <a:t>29-04-2023</a:t>
            </a:fld>
            <a:endParaRPr lang="en-IN"/>
          </a:p>
        </p:txBody>
      </p:sp>
      <p:sp>
        <p:nvSpPr>
          <p:cNvPr id="6" name="Footer Placeholder 5">
            <a:extLst>
              <a:ext uri="{FF2B5EF4-FFF2-40B4-BE49-F238E27FC236}">
                <a16:creationId xmlns:a16="http://schemas.microsoft.com/office/drawing/2014/main" id="{F3299B58-F9AB-E2B0-FCE0-6C1F8DF81F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31A4F-FCD9-0EC3-C5FD-DE24A2C8F62D}"/>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9346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36EBC-A66B-C6EE-F31C-2DF8F942043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786BAD-7CCB-FDAF-A57D-F460AA482DC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6205D-25CA-82DD-00A8-D762E7628AF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FF9ACB4-176C-4112-8811-1E2C627EC391}" type="datetimeFigureOut">
              <a:rPr lang="en-IN" smtClean="0"/>
              <a:t>29-04-2023</a:t>
            </a:fld>
            <a:endParaRPr lang="en-IN"/>
          </a:p>
        </p:txBody>
      </p:sp>
      <p:sp>
        <p:nvSpPr>
          <p:cNvPr id="5" name="Footer Placeholder 4">
            <a:extLst>
              <a:ext uri="{FF2B5EF4-FFF2-40B4-BE49-F238E27FC236}">
                <a16:creationId xmlns:a16="http://schemas.microsoft.com/office/drawing/2014/main" id="{12366587-1C34-4C54-9C4E-643F1F3409E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06E91C-B6DC-BD56-F758-8BC065F0B60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18488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440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025712"/>
            <a:ext cx="3953102" cy="12618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899" y="2593061"/>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analytics approach</a:t>
            </a:r>
          </a:p>
        </p:txBody>
      </p:sp>
      <p:sp>
        <p:nvSpPr>
          <p:cNvPr id="113" name="Shape 58"/>
          <p:cNvSpPr/>
          <p:nvPr/>
        </p:nvSpPr>
        <p:spPr>
          <a:xfrm>
            <a:off x="537899" y="3026968"/>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By: Suhita Vaidya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Interpretation</a:t>
            </a:r>
          </a:p>
        </p:txBody>
      </p:sp>
      <p:sp>
        <p:nvSpPr>
          <p:cNvPr id="150" name="Shape 99"/>
          <p:cNvSpPr/>
          <p:nvPr/>
        </p:nvSpPr>
        <p:spPr>
          <a:xfrm>
            <a:off x="205025" y="886038"/>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Table for High Value Customers</a:t>
            </a:r>
            <a:endParaRPr dirty="0"/>
          </a:p>
        </p:txBody>
      </p:sp>
      <p:sp>
        <p:nvSpPr>
          <p:cNvPr id="151" name="Shape 100"/>
          <p:cNvSpPr/>
          <p:nvPr/>
        </p:nvSpPr>
        <p:spPr>
          <a:xfrm>
            <a:off x="131741" y="1402365"/>
            <a:ext cx="8865016" cy="102076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Here is a snapshot of a few customer categories that should be targeted (highlighted in red) to increase business. For ‘Potential Customer’ category, top 3 customers with highest RFM values should be considered. </a:t>
            </a:r>
          </a:p>
          <a:p>
            <a:r>
              <a:rPr lang="en-US" sz="1200" dirty="0"/>
              <a:t>We distributed existing customers on the basis of their RFM values, more the value, more valuable the customer is. ‘Platinum Customer’ have the highest value while ‘Lost customer’ being the lowest.</a:t>
            </a:r>
            <a:endParaRPr sz="1200" dirty="0"/>
          </a:p>
        </p:txBody>
      </p:sp>
      <p:graphicFrame>
        <p:nvGraphicFramePr>
          <p:cNvPr id="10" name="Table 9">
            <a:extLst>
              <a:ext uri="{FF2B5EF4-FFF2-40B4-BE49-F238E27FC236}">
                <a16:creationId xmlns:a16="http://schemas.microsoft.com/office/drawing/2014/main" id="{593A167C-4828-5358-67AB-C5D1BA769694}"/>
              </a:ext>
            </a:extLst>
          </p:cNvPr>
          <p:cNvGraphicFramePr>
            <a:graphicFrameLocks noGrp="1"/>
          </p:cNvGraphicFramePr>
          <p:nvPr>
            <p:extLst>
              <p:ext uri="{D42A27DB-BD31-4B8C-83A1-F6EECF244321}">
                <p14:modId xmlns:p14="http://schemas.microsoft.com/office/powerpoint/2010/main" val="412983820"/>
              </p:ext>
            </p:extLst>
          </p:nvPr>
        </p:nvGraphicFramePr>
        <p:xfrm>
          <a:off x="2275611" y="2481943"/>
          <a:ext cx="4592778" cy="2397576"/>
        </p:xfrm>
        <a:graphic>
          <a:graphicData uri="http://schemas.openxmlformats.org/drawingml/2006/table">
            <a:tbl>
              <a:tblPr firstRow="1">
                <a:tableStyleId>{775DCB02-9BB8-47FD-8907-85C794F793BA}</a:tableStyleId>
              </a:tblPr>
              <a:tblGrid>
                <a:gridCol w="1530926">
                  <a:extLst>
                    <a:ext uri="{9D8B030D-6E8A-4147-A177-3AD203B41FA5}">
                      <a16:colId xmlns:a16="http://schemas.microsoft.com/office/drawing/2014/main" val="2029608119"/>
                    </a:ext>
                  </a:extLst>
                </a:gridCol>
                <a:gridCol w="1530926">
                  <a:extLst>
                    <a:ext uri="{9D8B030D-6E8A-4147-A177-3AD203B41FA5}">
                      <a16:colId xmlns:a16="http://schemas.microsoft.com/office/drawing/2014/main" val="3595949928"/>
                    </a:ext>
                  </a:extLst>
                </a:gridCol>
                <a:gridCol w="1530926">
                  <a:extLst>
                    <a:ext uri="{9D8B030D-6E8A-4147-A177-3AD203B41FA5}">
                      <a16:colId xmlns:a16="http://schemas.microsoft.com/office/drawing/2014/main" val="1299832222"/>
                    </a:ext>
                  </a:extLst>
                </a:gridCol>
              </a:tblGrid>
              <a:tr h="199798">
                <a:tc>
                  <a:txBody>
                    <a:bodyPr/>
                    <a:lstStyle/>
                    <a:p>
                      <a:pPr algn="ctr" fontAlgn="ctr"/>
                      <a:r>
                        <a:rPr lang="en-IN" sz="800" u="none" strike="noStrike" dirty="0">
                          <a:effectLst/>
                        </a:rPr>
                        <a:t>Customer profile</a:t>
                      </a:r>
                      <a:endParaRPr lang="en-IN" sz="800" b="1" i="0" u="none" strike="noStrike" dirty="0">
                        <a:solidFill>
                          <a:srgbClr val="FFFFFF"/>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Count of RFM values</a:t>
                      </a:r>
                      <a:endParaRPr lang="en-IN" sz="800" b="1" i="0" u="none" strike="noStrike">
                        <a:solidFill>
                          <a:srgbClr val="FFFFFF"/>
                        </a:solidFill>
                        <a:effectLst/>
                        <a:latin typeface="Calibri" panose="020F0502020204030204" pitchFamily="34" charset="0"/>
                      </a:endParaRPr>
                    </a:p>
                  </a:txBody>
                  <a:tcPr marL="0" marR="0" marT="0" marB="0" anchor="ctr"/>
                </a:tc>
                <a:tc>
                  <a:txBody>
                    <a:bodyPr/>
                    <a:lstStyle/>
                    <a:p>
                      <a:pPr algn="ctr" fontAlgn="ctr"/>
                      <a:r>
                        <a:rPr lang="en-US" sz="800" u="none" strike="noStrike" dirty="0">
                          <a:effectLst/>
                        </a:rPr>
                        <a:t>Top 1000 customers to target</a:t>
                      </a:r>
                      <a:endParaRPr lang="en-US" sz="8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3522747055"/>
                  </a:ext>
                </a:extLst>
              </a:tr>
              <a:tr h="199798">
                <a:tc>
                  <a:txBody>
                    <a:bodyPr/>
                    <a:lstStyle/>
                    <a:p>
                      <a:pPr algn="ctr" fontAlgn="b"/>
                      <a:r>
                        <a:rPr lang="en-IN" sz="800" u="none" strike="noStrike" dirty="0">
                          <a:solidFill>
                            <a:schemeClr val="bg1"/>
                          </a:solidFill>
                          <a:effectLst/>
                          <a:highlight>
                            <a:srgbClr val="FF0000"/>
                          </a:highlight>
                        </a:rPr>
                        <a:t>Platinum Customer</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137</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137</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98614668"/>
                  </a:ext>
                </a:extLst>
              </a:tr>
              <a:tr h="199798">
                <a:tc>
                  <a:txBody>
                    <a:bodyPr/>
                    <a:lstStyle/>
                    <a:p>
                      <a:pPr algn="ctr" fontAlgn="ctr"/>
                      <a:r>
                        <a:rPr lang="en-IN" sz="800" u="none" strike="noStrike" dirty="0">
                          <a:solidFill>
                            <a:schemeClr val="bg1"/>
                          </a:solidFill>
                          <a:effectLst/>
                          <a:highlight>
                            <a:srgbClr val="FF0000"/>
                          </a:highlight>
                        </a:rPr>
                        <a:t>Very Loyal</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209</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209</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5495859"/>
                  </a:ext>
                </a:extLst>
              </a:tr>
              <a:tr h="199798">
                <a:tc>
                  <a:txBody>
                    <a:bodyPr/>
                    <a:lstStyle/>
                    <a:p>
                      <a:pPr algn="ctr" fontAlgn="ctr"/>
                      <a:r>
                        <a:rPr lang="en-IN" sz="800" u="none" strike="noStrike" dirty="0">
                          <a:solidFill>
                            <a:schemeClr val="bg1"/>
                          </a:solidFill>
                          <a:effectLst/>
                          <a:highlight>
                            <a:srgbClr val="FF0000"/>
                          </a:highlight>
                        </a:rPr>
                        <a:t>Becoming Loyal</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251</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251</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885645875"/>
                  </a:ext>
                </a:extLst>
              </a:tr>
              <a:tr h="199798">
                <a:tc>
                  <a:txBody>
                    <a:bodyPr/>
                    <a:lstStyle/>
                    <a:p>
                      <a:pPr algn="ctr" fontAlgn="ctr"/>
                      <a:r>
                        <a:rPr lang="en-IN" sz="800" u="none" strike="noStrike" dirty="0">
                          <a:solidFill>
                            <a:schemeClr val="bg1"/>
                          </a:solidFill>
                          <a:effectLst/>
                          <a:highlight>
                            <a:srgbClr val="FF0000"/>
                          </a:highlight>
                        </a:rPr>
                        <a:t>Recent Customer</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a:effectLst/>
                        </a:rPr>
                        <a:t>310</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310</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1941266"/>
                  </a:ext>
                </a:extLst>
              </a:tr>
              <a:tr h="199798">
                <a:tc>
                  <a:txBody>
                    <a:bodyPr/>
                    <a:lstStyle/>
                    <a:p>
                      <a:pPr algn="ctr" fontAlgn="ctr"/>
                      <a:r>
                        <a:rPr lang="en-IN" sz="800" u="none" strike="noStrike" dirty="0">
                          <a:solidFill>
                            <a:schemeClr val="bg1"/>
                          </a:solidFill>
                          <a:effectLst/>
                          <a:highlight>
                            <a:srgbClr val="FF0000"/>
                          </a:highlight>
                        </a:rPr>
                        <a:t>Potential Customer</a:t>
                      </a:r>
                      <a:endParaRPr lang="en-IN" sz="800" b="0" i="0" u="none" strike="noStrike" dirty="0">
                        <a:solidFill>
                          <a:schemeClr val="bg1"/>
                        </a:solidFill>
                        <a:effectLst/>
                        <a:highlight>
                          <a:srgbClr val="FF0000"/>
                        </a:highlight>
                        <a:latin typeface="Calibri" panose="020F0502020204030204" pitchFamily="34" charset="0"/>
                      </a:endParaRPr>
                    </a:p>
                  </a:txBody>
                  <a:tcPr marL="0" marR="0" marT="0" marB="0" anchor="ctr"/>
                </a:tc>
                <a:tc>
                  <a:txBody>
                    <a:bodyPr/>
                    <a:lstStyle/>
                    <a:p>
                      <a:pPr algn="ctr" fontAlgn="ctr"/>
                      <a:r>
                        <a:rPr lang="en-IN" sz="800" u="none" strike="noStrike" dirty="0">
                          <a:effectLst/>
                        </a:rPr>
                        <a:t>273</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93</a:t>
                      </a:r>
                      <a:endParaRPr lang="en-IN" sz="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233274179"/>
                  </a:ext>
                </a:extLst>
              </a:tr>
              <a:tr h="199798">
                <a:tc>
                  <a:txBody>
                    <a:bodyPr/>
                    <a:lstStyle/>
                    <a:p>
                      <a:pPr algn="ctr" fontAlgn="ctr"/>
                      <a:r>
                        <a:rPr lang="en-IN" sz="800" u="none" strike="noStrike" dirty="0">
                          <a:effectLst/>
                        </a:rPr>
                        <a:t>Late Bloomer</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dirty="0">
                          <a:effectLst/>
                        </a:rPr>
                        <a:t>302</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6418227"/>
                  </a:ext>
                </a:extLst>
              </a:tr>
              <a:tr h="199798">
                <a:tc>
                  <a:txBody>
                    <a:bodyPr/>
                    <a:lstStyle/>
                    <a:p>
                      <a:pPr algn="ctr" fontAlgn="ctr"/>
                      <a:r>
                        <a:rPr lang="en-IN" sz="800" u="none" strike="noStrike">
                          <a:effectLst/>
                        </a:rPr>
                        <a:t>Losing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299</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28924155"/>
                  </a:ext>
                </a:extLst>
              </a:tr>
              <a:tr h="199798">
                <a:tc>
                  <a:txBody>
                    <a:bodyPr/>
                    <a:lstStyle/>
                    <a:p>
                      <a:pPr algn="ctr" fontAlgn="ctr"/>
                      <a:r>
                        <a:rPr lang="en-IN" sz="800" u="none" strike="noStrike">
                          <a:effectLst/>
                        </a:rPr>
                        <a:t>High Risk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294</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40554492"/>
                  </a:ext>
                </a:extLst>
              </a:tr>
              <a:tr h="199798">
                <a:tc>
                  <a:txBody>
                    <a:bodyPr/>
                    <a:lstStyle/>
                    <a:p>
                      <a:pPr algn="ctr" fontAlgn="ctr"/>
                      <a:r>
                        <a:rPr lang="en-IN" sz="800" u="none" strike="noStrike">
                          <a:effectLst/>
                        </a:rPr>
                        <a:t>Almost Lost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291</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02971352"/>
                  </a:ext>
                </a:extLst>
              </a:tr>
              <a:tr h="199798">
                <a:tc>
                  <a:txBody>
                    <a:bodyPr/>
                    <a:lstStyle/>
                    <a:p>
                      <a:pPr algn="ctr" fontAlgn="ctr"/>
                      <a:r>
                        <a:rPr lang="en-IN" sz="800" u="none" strike="noStrike">
                          <a:effectLst/>
                        </a:rPr>
                        <a:t>Evasive Customer</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301</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26493844"/>
                  </a:ext>
                </a:extLst>
              </a:tr>
              <a:tr h="199798">
                <a:tc>
                  <a:txBody>
                    <a:bodyPr/>
                    <a:lstStyle/>
                    <a:p>
                      <a:pPr algn="ctr" fontAlgn="ctr"/>
                      <a:r>
                        <a:rPr lang="en-IN" sz="800" u="none" strike="noStrike" dirty="0">
                          <a:effectLst/>
                        </a:rPr>
                        <a:t>Lost Customer</a:t>
                      </a:r>
                      <a:endParaRPr lang="en-IN" sz="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800" u="none" strike="noStrike">
                          <a:effectLst/>
                        </a:rPr>
                        <a:t>263</a:t>
                      </a:r>
                      <a:endParaRPr lang="en-IN" sz="8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25804718"/>
                  </a:ext>
                </a:extLst>
              </a:tr>
            </a:tbl>
          </a:graphicData>
        </a:graphic>
      </p:graphicFrame>
      <p:sp>
        <p:nvSpPr>
          <p:cNvPr id="11" name="Rectangle 10">
            <a:extLst>
              <a:ext uri="{FF2B5EF4-FFF2-40B4-BE49-F238E27FC236}">
                <a16:creationId xmlns:a16="http://schemas.microsoft.com/office/drawing/2014/main" id="{76414CE9-030A-2F0D-ED1D-AC83AD144E5D}"/>
              </a:ext>
            </a:extLst>
          </p:cNvPr>
          <p:cNvSpPr/>
          <p:nvPr/>
        </p:nvSpPr>
        <p:spPr>
          <a:xfrm>
            <a:off x="22456775" y="5173663"/>
            <a:ext cx="1143000" cy="2506662"/>
          </a:xfrm>
          <a:prstGeom prst="rect">
            <a:avLst/>
          </a:prstGeom>
          <a:no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1"/>
            <a:ext cx="91440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Agenda</a:t>
            </a:r>
          </a:p>
        </p:txBody>
      </p:sp>
      <p:graphicFrame>
        <p:nvGraphicFramePr>
          <p:cNvPr id="2" name="Diagram 1">
            <a:extLst>
              <a:ext uri="{FF2B5EF4-FFF2-40B4-BE49-F238E27FC236}">
                <a16:creationId xmlns:a16="http://schemas.microsoft.com/office/drawing/2014/main" id="{0AC25850-F559-613C-DDD0-D094FBD56392}"/>
              </a:ext>
            </a:extLst>
          </p:cNvPr>
          <p:cNvGraphicFramePr/>
          <p:nvPr>
            <p:extLst>
              <p:ext uri="{D42A27DB-BD31-4B8C-83A1-F6EECF244321}">
                <p14:modId xmlns:p14="http://schemas.microsoft.com/office/powerpoint/2010/main" val="931557430"/>
              </p:ext>
            </p:extLst>
          </p:nvPr>
        </p:nvGraphicFramePr>
        <p:xfrm>
          <a:off x="1678007" y="1713357"/>
          <a:ext cx="5787985" cy="2004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&amp; Recommending High Value Customers</a:t>
            </a:r>
            <a:endParaRPr dirty="0"/>
          </a:p>
        </p:txBody>
      </p:sp>
      <p:sp>
        <p:nvSpPr>
          <p:cNvPr id="124" name="Shape 73"/>
          <p:cNvSpPr/>
          <p:nvPr/>
        </p:nvSpPr>
        <p:spPr>
          <a:xfrm>
            <a:off x="205025" y="1938493"/>
            <a:ext cx="4134600" cy="25852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00000"/>
              </a:lnSpc>
            </a:pPr>
            <a:r>
              <a:rPr lang="en-US" b="1" u="sng" dirty="0"/>
              <a:t>Outline of Problem</a:t>
            </a:r>
          </a:p>
          <a:p>
            <a:pPr>
              <a:lnSpc>
                <a:spcPct val="100000"/>
              </a:lnSpc>
            </a:pPr>
            <a:endParaRPr lang="en-US" u="sng" dirty="0"/>
          </a:p>
          <a:p>
            <a:pPr marL="285750" indent="-285750">
              <a:lnSpc>
                <a:spcPct val="100000"/>
              </a:lnSpc>
              <a:buFont typeface="Arial" panose="020B0604020202020204" pitchFamily="34" charset="0"/>
              <a:buChar char="•"/>
            </a:pPr>
            <a:r>
              <a:rPr lang="en-US" sz="1400" dirty="0"/>
              <a:t>Sprocket Central is a company that specializes in high quality bike and accessories.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The Marketing team is looking to boost sales.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To target 1000 new customers that will bring the highest value to the business</a:t>
            </a:r>
          </a:p>
        </p:txBody>
      </p:sp>
      <p:sp>
        <p:nvSpPr>
          <p:cNvPr id="13" name="TextBox 12">
            <a:extLst>
              <a:ext uri="{FF2B5EF4-FFF2-40B4-BE49-F238E27FC236}">
                <a16:creationId xmlns:a16="http://schemas.microsoft.com/office/drawing/2014/main" id="{6B42DC24-583C-4914-AB10-127E67088074}"/>
              </a:ext>
            </a:extLst>
          </p:cNvPr>
          <p:cNvSpPr txBox="1"/>
          <p:nvPr/>
        </p:nvSpPr>
        <p:spPr>
          <a:xfrm>
            <a:off x="4339625" y="1938493"/>
            <a:ext cx="4328887" cy="2492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500" b="1" u="sng" dirty="0">
                <a:latin typeface="Open Sans" panose="020B0606030504020204" pitchFamily="34" charset="0"/>
                <a:ea typeface="Open Sans" panose="020B0606030504020204" pitchFamily="34" charset="0"/>
                <a:cs typeface="Open Sans" panose="020B0606030504020204" pitchFamily="34" charset="0"/>
              </a:rPr>
              <a:t>Approach for Data Analysis</a:t>
            </a:r>
          </a:p>
          <a:p>
            <a:endParaRPr lang="en-US" sz="1500" u="sng"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Bike Related purchases for the last 3 years based on Gender.</a:t>
            </a:r>
          </a:p>
          <a:p>
            <a:pPr marL="285750" indent="-285750">
              <a:buFont typeface="Arial" panose="020B0604020202020204" pitchFamily="34" charset="0"/>
              <a:buChar cha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Top Industries contributing the maximum profit and bike related sales.</a:t>
            </a:r>
          </a:p>
          <a:p>
            <a:pPr marL="285750" indent="-285750">
              <a:buFont typeface="Arial" panose="020B0604020202020204" pitchFamily="34" charset="0"/>
              <a:buChar cha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Wealth Segment by Age Category.</a:t>
            </a:r>
          </a:p>
          <a:p>
            <a:pPr marL="285750" indent="-285750">
              <a:buFont typeface="Arial" panose="020B0604020202020204" pitchFamily="34" charset="0"/>
              <a:buChar cha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Number of Cars owned in each state.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3" name="Shape 82"/>
          <p:cNvSpPr/>
          <p:nvPr/>
        </p:nvSpPr>
        <p:spPr>
          <a:xfrm>
            <a:off x="213225" y="1521021"/>
            <a:ext cx="4366975"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Key issues dealt with for the data quality issue :</a:t>
            </a:r>
            <a:endParaRPr dirty="0"/>
          </a:p>
        </p:txBody>
      </p:sp>
      <p:graphicFrame>
        <p:nvGraphicFramePr>
          <p:cNvPr id="3" name="Table 2">
            <a:extLst>
              <a:ext uri="{FF2B5EF4-FFF2-40B4-BE49-F238E27FC236}">
                <a16:creationId xmlns:a16="http://schemas.microsoft.com/office/drawing/2014/main" id="{C1529B0D-EEB9-3DC1-0FE2-07D441B2FBD4}"/>
              </a:ext>
            </a:extLst>
          </p:cNvPr>
          <p:cNvGraphicFramePr>
            <a:graphicFrameLocks noGrp="1"/>
          </p:cNvGraphicFramePr>
          <p:nvPr>
            <p:extLst>
              <p:ext uri="{D42A27DB-BD31-4B8C-83A1-F6EECF244321}">
                <p14:modId xmlns:p14="http://schemas.microsoft.com/office/powerpoint/2010/main" val="3411858786"/>
              </p:ext>
            </p:extLst>
          </p:nvPr>
        </p:nvGraphicFramePr>
        <p:xfrm>
          <a:off x="1388585" y="2157848"/>
          <a:ext cx="6383230" cy="2725571"/>
        </p:xfrm>
        <a:graphic>
          <a:graphicData uri="http://schemas.openxmlformats.org/drawingml/2006/table">
            <a:tbl>
              <a:tblPr firstRow="1" firstCol="1">
                <a:tableStyleId>{775DCB02-9BB8-47FD-8907-85C794F793BA}</a:tableStyleId>
              </a:tblPr>
              <a:tblGrid>
                <a:gridCol w="911890">
                  <a:extLst>
                    <a:ext uri="{9D8B030D-6E8A-4147-A177-3AD203B41FA5}">
                      <a16:colId xmlns:a16="http://schemas.microsoft.com/office/drawing/2014/main" val="2671004163"/>
                    </a:ext>
                  </a:extLst>
                </a:gridCol>
                <a:gridCol w="911890">
                  <a:extLst>
                    <a:ext uri="{9D8B030D-6E8A-4147-A177-3AD203B41FA5}">
                      <a16:colId xmlns:a16="http://schemas.microsoft.com/office/drawing/2014/main" val="2714310565"/>
                    </a:ext>
                  </a:extLst>
                </a:gridCol>
                <a:gridCol w="911890">
                  <a:extLst>
                    <a:ext uri="{9D8B030D-6E8A-4147-A177-3AD203B41FA5}">
                      <a16:colId xmlns:a16="http://schemas.microsoft.com/office/drawing/2014/main" val="2694889042"/>
                    </a:ext>
                  </a:extLst>
                </a:gridCol>
                <a:gridCol w="911890">
                  <a:extLst>
                    <a:ext uri="{9D8B030D-6E8A-4147-A177-3AD203B41FA5}">
                      <a16:colId xmlns:a16="http://schemas.microsoft.com/office/drawing/2014/main" val="1822221889"/>
                    </a:ext>
                  </a:extLst>
                </a:gridCol>
                <a:gridCol w="911890">
                  <a:extLst>
                    <a:ext uri="{9D8B030D-6E8A-4147-A177-3AD203B41FA5}">
                      <a16:colId xmlns:a16="http://schemas.microsoft.com/office/drawing/2014/main" val="3059290199"/>
                    </a:ext>
                  </a:extLst>
                </a:gridCol>
                <a:gridCol w="911890">
                  <a:extLst>
                    <a:ext uri="{9D8B030D-6E8A-4147-A177-3AD203B41FA5}">
                      <a16:colId xmlns:a16="http://schemas.microsoft.com/office/drawing/2014/main" val="3660397528"/>
                    </a:ext>
                  </a:extLst>
                </a:gridCol>
                <a:gridCol w="911890">
                  <a:extLst>
                    <a:ext uri="{9D8B030D-6E8A-4147-A177-3AD203B41FA5}">
                      <a16:colId xmlns:a16="http://schemas.microsoft.com/office/drawing/2014/main" val="988903015"/>
                    </a:ext>
                  </a:extLst>
                </a:gridCol>
              </a:tblGrid>
              <a:tr h="425303">
                <a:tc>
                  <a:txBody>
                    <a:bodyPr/>
                    <a:lstStyle/>
                    <a:p>
                      <a:pPr algn="ctr" rtl="0" fontAlgn="ctr"/>
                      <a:r>
                        <a:rPr lang="en-IN" sz="900" u="none" strike="noStrike">
                          <a:effectLst/>
                        </a:rPr>
                        <a:t>Sheet</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dirty="0">
                          <a:effectLst/>
                        </a:rPr>
                        <a:t>Accuracy</a:t>
                      </a:r>
                      <a:endParaRPr lang="en-IN" sz="9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Completeness</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Consistency</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Currency</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Relevancy</a:t>
                      </a:r>
                      <a:endParaRPr lang="en-IN" sz="900" b="1" i="0" u="none" strike="noStrike">
                        <a:solidFill>
                          <a:srgbClr val="FFFFFF"/>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Validity</a:t>
                      </a:r>
                      <a:endParaRPr lang="en-IN" sz="9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89183002"/>
                  </a:ext>
                </a:extLst>
              </a:tr>
              <a:tr h="575067">
                <a:tc>
                  <a:txBody>
                    <a:bodyPr/>
                    <a:lstStyle/>
                    <a:p>
                      <a:pPr algn="ctr" rtl="0" fontAlgn="ctr"/>
                      <a:r>
                        <a:rPr lang="en-IN" sz="900" u="none" strike="noStrike">
                          <a:effectLst/>
                        </a:rPr>
                        <a:t>Transactions</a:t>
                      </a:r>
                      <a:endParaRPr lang="en-IN" sz="9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a:effectLst/>
                        </a:rPr>
                        <a:t>Online Order, Brands- Null values.             Profits-Missing  </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IN" sz="900" u="none" strike="noStrike">
                          <a:effectLst/>
                        </a:rPr>
                        <a:t>First price sold date</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95853561"/>
                  </a:ext>
                </a:extLst>
              </a:tr>
              <a:tr h="575067">
                <a:tc>
                  <a:txBody>
                    <a:bodyPr/>
                    <a:lstStyle/>
                    <a:p>
                      <a:pPr algn="ctr" rtl="0" fontAlgn="ctr"/>
                      <a:r>
                        <a:rPr lang="en-IN" sz="900" u="none" strike="noStrike" dirty="0">
                          <a:effectLst/>
                        </a:rPr>
                        <a:t>Customer</a:t>
                      </a:r>
                    </a:p>
                    <a:p>
                      <a:pPr algn="ctr" rtl="0" fontAlgn="ctr"/>
                      <a:r>
                        <a:rPr lang="en-IN" sz="900" u="none" strike="noStrike" dirty="0">
                          <a:effectLst/>
                        </a:rPr>
                        <a:t>Demographic</a:t>
                      </a:r>
                      <a:endParaRPr lang="en-IN" sz="9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dirty="0">
                          <a:effectLst/>
                        </a:rPr>
                        <a:t>Last name, DOB, </a:t>
                      </a:r>
                      <a:r>
                        <a:rPr lang="en-US" sz="900" u="none" strike="noStrike" dirty="0" err="1">
                          <a:effectLst/>
                        </a:rPr>
                        <a:t>job_title</a:t>
                      </a:r>
                      <a:r>
                        <a:rPr lang="en-US" sz="900" u="none" strike="noStrike" dirty="0">
                          <a:effectLst/>
                        </a:rPr>
                        <a:t>- Null values        </a:t>
                      </a:r>
                    </a:p>
                    <a:p>
                      <a:pPr algn="ctr" rtl="0" fontAlgn="ctr"/>
                      <a:r>
                        <a:rPr lang="en-US" sz="900" u="none" strike="noStrike" dirty="0">
                          <a:effectLst/>
                        </a:rPr>
                        <a:t>Age- missing     </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Gender, Default- inconsistent</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Deceased customer- filtered out</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900" u="none" strike="noStrike">
                          <a:effectLst/>
                        </a:rPr>
                        <a:t>Default column- delete</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28600097"/>
                  </a:ext>
                </a:extLst>
              </a:tr>
              <a:tr h="575067">
                <a:tc>
                  <a:txBody>
                    <a:bodyPr/>
                    <a:lstStyle/>
                    <a:p>
                      <a:pPr algn="ctr" rtl="0" fontAlgn="ctr"/>
                      <a:r>
                        <a:rPr lang="en-IN" sz="900" u="none" strike="noStrike">
                          <a:effectLst/>
                        </a:rPr>
                        <a:t>Customer Address</a:t>
                      </a:r>
                      <a:endParaRPr lang="en-IN" sz="9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b"/>
                </a:tc>
                <a:tc>
                  <a:txBody>
                    <a:bodyPr/>
                    <a:lstStyle/>
                    <a:p>
                      <a:pPr algn="ctr" rtl="0" fontAlgn="ctr"/>
                      <a:r>
                        <a:rPr lang="en-IN" sz="900" u="none" strike="noStrike">
                          <a:effectLst/>
                        </a:rPr>
                        <a:t>State</a:t>
                      </a:r>
                      <a:endParaRPr lang="en-IN"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786184568"/>
                  </a:ext>
                </a:extLst>
              </a:tr>
              <a:tr h="575067">
                <a:tc>
                  <a:txBody>
                    <a:bodyPr/>
                    <a:lstStyle/>
                    <a:p>
                      <a:pPr algn="ctr" rtl="0" fontAlgn="ctr"/>
                      <a:r>
                        <a:rPr lang="en-IN" sz="900" u="none" strike="noStrike">
                          <a:effectLst/>
                        </a:rPr>
                        <a:t>New Customer List</a:t>
                      </a:r>
                      <a:endParaRPr lang="en-IN" sz="9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a:effectLst/>
                        </a:rPr>
                        <a:t>Last name, DOB, job_title- Null values</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800" u="none" strike="noStrike">
                          <a:effectLst/>
                        </a:rPr>
                        <a:t> </a:t>
                      </a:r>
                      <a:endParaRPr lang="en-IN"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900" u="none" strike="noStrike" dirty="0">
                          <a:effectLst/>
                        </a:rPr>
                        <a:t>past_3_years_bike_related_purchases</a:t>
                      </a:r>
                      <a:endParaRPr lang="en-US" sz="9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9797888"/>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a:t>
            </a:r>
            <a:r>
              <a:rPr dirty="0"/>
              <a:t> </a:t>
            </a:r>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 Over The Last 3 Years Based On Gender</a:t>
            </a:r>
            <a:endParaRPr dirty="0"/>
          </a:p>
        </p:txBody>
      </p:sp>
      <p:sp>
        <p:nvSpPr>
          <p:cNvPr id="133" name="Shape 82"/>
          <p:cNvSpPr/>
          <p:nvPr/>
        </p:nvSpPr>
        <p:spPr>
          <a:xfrm>
            <a:off x="205025" y="2076485"/>
            <a:ext cx="3771552" cy="23988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Data shows, on an average females have made more bike related purchases in the last 3 years compared to males.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 Average Females have had 1 % higher bike-related purchases than bike related purchases compared to men in the last 3 years.</a:t>
            </a:r>
            <a:endParaRPr sz="1400" dirty="0"/>
          </a:p>
        </p:txBody>
      </p:sp>
      <p:graphicFrame>
        <p:nvGraphicFramePr>
          <p:cNvPr id="3" name="Chart 2">
            <a:extLst>
              <a:ext uri="{FF2B5EF4-FFF2-40B4-BE49-F238E27FC236}">
                <a16:creationId xmlns:a16="http://schemas.microsoft.com/office/drawing/2014/main" id="{F0D66E17-F400-B113-2D3A-C427977D8283}"/>
              </a:ext>
            </a:extLst>
          </p:cNvPr>
          <p:cNvGraphicFramePr>
            <a:graphicFrameLocks/>
          </p:cNvGraphicFramePr>
          <p:nvPr>
            <p:extLst>
              <p:ext uri="{D42A27DB-BD31-4B8C-83A1-F6EECF244321}">
                <p14:modId xmlns:p14="http://schemas.microsoft.com/office/powerpoint/2010/main" val="4100192434"/>
              </p:ext>
            </p:extLst>
          </p:nvPr>
        </p:nvGraphicFramePr>
        <p:xfrm>
          <a:off x="4820092" y="1904332"/>
          <a:ext cx="397179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92046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Job Industry Contributing to the Maxing Profit &amp; Bike Related Purchases</a:t>
            </a:r>
            <a:endParaRPr dirty="0"/>
          </a:p>
        </p:txBody>
      </p:sp>
      <p:sp>
        <p:nvSpPr>
          <p:cNvPr id="133" name="Shape 82"/>
          <p:cNvSpPr/>
          <p:nvPr/>
        </p:nvSpPr>
        <p:spPr>
          <a:xfrm>
            <a:off x="205025" y="2076485"/>
            <a:ext cx="3651639" cy="29463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The Top 3 Industry Sector Bringing in the Highest Profit are : Financial Services, Health &amp; Manufacturing.</a:t>
            </a:r>
          </a:p>
          <a:p>
            <a:pPr marL="285750" indent="-285750">
              <a:buFont typeface="Arial" panose="020B0604020202020204" pitchFamily="34" charset="0"/>
              <a:buChar char="•"/>
            </a:pPr>
            <a:r>
              <a:rPr lang="en-US" sz="1400" dirty="0"/>
              <a:t>These can be obvious as most of these industry sectors are based within the city or on the outskirts of the city therefore consumers prefer bikes for commuting.</a:t>
            </a:r>
          </a:p>
          <a:p>
            <a:pPr marL="285750" indent="-285750">
              <a:buFont typeface="Arial" panose="020B0604020202020204" pitchFamily="34" charset="0"/>
              <a:buChar char="•"/>
            </a:pPr>
            <a:r>
              <a:rPr lang="en-US" sz="1400" dirty="0"/>
              <a:t>Most of the Industry Sectors have returned less than $1,000,000 in profits. </a:t>
            </a:r>
            <a:endParaRPr sz="1400" dirty="0"/>
          </a:p>
        </p:txBody>
      </p:sp>
      <p:graphicFrame>
        <p:nvGraphicFramePr>
          <p:cNvPr id="3" name="Chart 2">
            <a:extLst>
              <a:ext uri="{FF2B5EF4-FFF2-40B4-BE49-F238E27FC236}">
                <a16:creationId xmlns:a16="http://schemas.microsoft.com/office/drawing/2014/main" id="{13D7A82B-6F82-9250-1A79-86B60B164F37}"/>
              </a:ext>
            </a:extLst>
          </p:cNvPr>
          <p:cNvGraphicFramePr>
            <a:graphicFrameLocks/>
          </p:cNvGraphicFramePr>
          <p:nvPr>
            <p:extLst>
              <p:ext uri="{D42A27DB-BD31-4B8C-83A1-F6EECF244321}">
                <p14:modId xmlns:p14="http://schemas.microsoft.com/office/powerpoint/2010/main" val="1907118149"/>
              </p:ext>
            </p:extLst>
          </p:nvPr>
        </p:nvGraphicFramePr>
        <p:xfrm>
          <a:off x="4198625" y="2216344"/>
          <a:ext cx="4572000" cy="2704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8185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of Wealth Segment by Age Cluster</a:t>
            </a:r>
            <a:endParaRPr dirty="0"/>
          </a:p>
        </p:txBody>
      </p:sp>
      <p:sp>
        <p:nvSpPr>
          <p:cNvPr id="133" name="Shape 82"/>
          <p:cNvSpPr/>
          <p:nvPr/>
        </p:nvSpPr>
        <p:spPr>
          <a:xfrm>
            <a:off x="205025" y="1862400"/>
            <a:ext cx="3651639" cy="296404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Overall, the Mass Customer Segmentation makes the highest profit across the different age clusters.</a:t>
            </a:r>
          </a:p>
          <a:p>
            <a:pPr marL="285750" indent="-285750">
              <a:buFont typeface="Arial" panose="020B0604020202020204" pitchFamily="34" charset="0"/>
              <a:buChar char="•"/>
            </a:pPr>
            <a:r>
              <a:rPr lang="en-US" sz="1400" dirty="0"/>
              <a:t>Mass Customer Aged between 38 – 47 are likely to bring more profit for the company to other age clusters.</a:t>
            </a:r>
          </a:p>
          <a:p>
            <a:pPr marL="285750" indent="-285750">
              <a:buFont typeface="Arial" panose="020B0604020202020204" pitchFamily="34" charset="0"/>
              <a:buChar char="•"/>
            </a:pPr>
            <a:r>
              <a:rPr lang="en-US" sz="1400" dirty="0"/>
              <a:t>This also indicates a trend of buying power, as the buying power increases over time till 47 and then see’s a decline in buying power.</a:t>
            </a:r>
            <a:endParaRPr sz="1400" dirty="0"/>
          </a:p>
        </p:txBody>
      </p:sp>
      <p:graphicFrame>
        <p:nvGraphicFramePr>
          <p:cNvPr id="2" name="Chart 1">
            <a:extLst>
              <a:ext uri="{FF2B5EF4-FFF2-40B4-BE49-F238E27FC236}">
                <a16:creationId xmlns:a16="http://schemas.microsoft.com/office/drawing/2014/main" id="{8494DEC6-099D-B29B-7A63-0DA1455B6EA5}"/>
              </a:ext>
            </a:extLst>
          </p:cNvPr>
          <p:cNvGraphicFramePr>
            <a:graphicFrameLocks/>
          </p:cNvGraphicFramePr>
          <p:nvPr>
            <p:extLst>
              <p:ext uri="{D42A27DB-BD31-4B8C-83A1-F6EECF244321}">
                <p14:modId xmlns:p14="http://schemas.microsoft.com/office/powerpoint/2010/main" val="62016237"/>
              </p:ext>
            </p:extLst>
          </p:nvPr>
        </p:nvGraphicFramePr>
        <p:xfrm>
          <a:off x="4369809" y="1862400"/>
          <a:ext cx="4400816" cy="3201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17418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 in each state</a:t>
            </a:r>
            <a:endParaRPr dirty="0"/>
          </a:p>
        </p:txBody>
      </p:sp>
      <p:sp>
        <p:nvSpPr>
          <p:cNvPr id="133" name="Shape 82"/>
          <p:cNvSpPr/>
          <p:nvPr/>
        </p:nvSpPr>
        <p:spPr>
          <a:xfrm>
            <a:off x="205025" y="2122629"/>
            <a:ext cx="3651639" cy="23988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NSW and VIC could be potential market opportunities for the company.</a:t>
            </a:r>
          </a:p>
          <a:p>
            <a:pPr marL="285750" indent="-285750">
              <a:buFont typeface="Arial" panose="020B0604020202020204" pitchFamily="34" charset="0"/>
              <a:buChar char="•"/>
            </a:pPr>
            <a:r>
              <a:rPr lang="en-US" sz="1400" dirty="0"/>
              <a:t>NSW, has the highest potential as the number of people that own car is almost equal to the people who don’t own cars which shows that there is opportunity to find value customers there.</a:t>
            </a:r>
            <a:endParaRPr sz="1400" dirty="0"/>
          </a:p>
        </p:txBody>
      </p:sp>
      <p:graphicFrame>
        <p:nvGraphicFramePr>
          <p:cNvPr id="2" name="Chart 1">
            <a:extLst>
              <a:ext uri="{FF2B5EF4-FFF2-40B4-BE49-F238E27FC236}">
                <a16:creationId xmlns:a16="http://schemas.microsoft.com/office/drawing/2014/main" id="{B35B783E-7D62-16B2-80DC-81818E727376}"/>
              </a:ext>
            </a:extLst>
          </p:cNvPr>
          <p:cNvGraphicFramePr>
            <a:graphicFrameLocks/>
          </p:cNvGraphicFramePr>
          <p:nvPr>
            <p:extLst>
              <p:ext uri="{D42A27DB-BD31-4B8C-83A1-F6EECF244321}">
                <p14:modId xmlns:p14="http://schemas.microsoft.com/office/powerpoint/2010/main" val="1590780105"/>
              </p:ext>
            </p:extLst>
          </p:nvPr>
        </p:nvGraphicFramePr>
        <p:xfrm>
          <a:off x="4198625" y="1765005"/>
          <a:ext cx="4572000" cy="2914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12705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endParaRPr dirty="0"/>
          </a:p>
        </p:txBody>
      </p:sp>
      <p:sp>
        <p:nvSpPr>
          <p:cNvPr id="142" name="Shape 91"/>
          <p:cNvSpPr/>
          <p:nvPr/>
        </p:nvSpPr>
        <p:spPr>
          <a:xfrm>
            <a:off x="205025" y="1888720"/>
            <a:ext cx="8565599" cy="140785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There are the high value customers that should be targeted from the new list :</a:t>
            </a:r>
          </a:p>
          <a:p>
            <a:pPr marL="285750" indent="-285750">
              <a:buFont typeface="Arial" panose="020B0604020202020204" pitchFamily="34" charset="0"/>
              <a:buChar char="•"/>
            </a:pPr>
            <a:r>
              <a:rPr lang="en-US" sz="1400" dirty="0"/>
              <a:t>Most of the high value customers will be female compared to male.</a:t>
            </a:r>
          </a:p>
          <a:p>
            <a:pPr marL="285750" indent="-285750">
              <a:buFont typeface="Arial" panose="020B0604020202020204" pitchFamily="34" charset="0"/>
              <a:buChar char="•"/>
            </a:pPr>
            <a:r>
              <a:rPr lang="en-US" sz="1400" dirty="0"/>
              <a:t>Working in the financial services, health and manufacturing industry sector.</a:t>
            </a:r>
          </a:p>
          <a:p>
            <a:pPr marL="285750" indent="-285750">
              <a:buFont typeface="Arial" panose="020B0604020202020204" pitchFamily="34" charset="0"/>
              <a:buChar char="•"/>
            </a:pPr>
            <a:r>
              <a:rPr lang="en-US" sz="1400"/>
              <a:t>Aged 38 </a:t>
            </a:r>
            <a:r>
              <a:rPr lang="en-US" sz="1400" dirty="0"/>
              <a:t>– 47.</a:t>
            </a:r>
          </a:p>
          <a:p>
            <a:pPr marL="285750" indent="-285750">
              <a:buFont typeface="Arial" panose="020B0604020202020204" pitchFamily="34" charset="0"/>
              <a:buChar char="•"/>
            </a:pPr>
            <a:r>
              <a:rPr lang="en-US" sz="1400" dirty="0"/>
              <a:t>Who are currently living in NSW.</a:t>
            </a:r>
            <a:endParaRPr sz="1400" dirty="0"/>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755</TotalTime>
  <Words>673</Words>
  <Application>Microsoft Office PowerPoint</Application>
  <PresentationFormat>On-screen Show (16:9)</PresentationFormat>
  <Paragraphs>128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suhita vaidya</cp:lastModifiedBy>
  <cp:revision>18</cp:revision>
  <dcterms:modified xsi:type="dcterms:W3CDTF">2023-04-29T07:36:33Z</dcterms:modified>
</cp:coreProperties>
</file>