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sldIdLst>
    <p:sldId id="256" r:id="rId5"/>
    <p:sldId id="257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7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8T15:12:43.67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1:11.2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1,'1396'0,"-1373"0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1:14.3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0,'109'5,"0"5,129 28,-238-38,89 13,128 3,92-18,-99-1,426 3,-609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1:17.1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0,'224'12,"-45"0,592-8,-443-6,-305 4,-1 0,1 2,40 11,39 6,287-13,-231-10,-126 1,58-8,-60 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1:29.41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1 132,'1020'0,"-999"-2,-1-1,1-1,-1 0,0-2,0 0,-1-2,1 0,25-15,55-21,-83 38,1 1,0 1,1 1,-1 0,0 1,28 1,-26 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1:30.8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1,'712'0,"-691"0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1:33.58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1,'12'1,"0"0,-1 1,1 1,-1 0,19 8,24 6,-11-10,0-3,0-1,74-5,56 3,-77 11,56 2,158-15,-288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1:35.85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53,'122'2,"135"-4,-232-1,0-1,-1-1,25-8,-24 6,0 0,0 2,28-2,280 6,-161 3,-128 0,-1 2,66 16,-66-11,0-2,66 3,-88-10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1:39.99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1,'3'4,"-1"1,1-1,0 0,0 0,1-1,-1 1,1-1,0 1,0-1,0 0,0-1,1 1,-1-1,9 4,7 1,0-1,28 5,4 1,-8 1,85 13,143-2,782-24,-1028-2,0 0,28-7,45-4,-18 1,-6-1,-49 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2:03.83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27,'576'-20,"-525"15,-1 3,1 2,0 3,65 11,-33-5,1-4,114-7,-59 0,-114 2,-3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2:06.04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8 0,'-8'3,"15"2,21 3,163 5,200-12,-159-5,-158 4,-52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8T15:12:44.72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0,'1376'0,"-1348"0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2:13.33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54,'155'2,"165"-5,-306 2,0-2,-1 0,1 0,-1-1,14-7,-15 6,1 0,0 1,1 0,26-3,304 4,-170 6,297-3,-469 0,-1 0,0-1,0 1,0 0,0 0,0 0,1 0,-1 0,0 0,0 1,0-1,0 0,0 1,0-1,0 0,1 1,-1-1,0 1,0 0,-1-1,3 2,-18 11,-40 9,15-15,-1-2,0-2,1-1,-63-6,46 2,-80 6,-475 17,532-21,17-4,0-4,1-1,-106-32,147 35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2:48.81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1,'1119'0,"-1097"0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2:52.14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78,'892'0,"-846"-2,49-9,44-2,-116 11,1-1,-1 0,0-2,23-8,-23 6,1 1,0 2,43-4,237 9,-282-1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3:10.48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26,'552'3,"558"-7,-871-8,71-1,-289 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3:15.87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77,'1833'0,"-1796"-2,50-9,20-1,149-13,-155 12,121-1,-201 14,-5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4:31.16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0,'791'0,"-765"2,0 0,26 7,41 3,424-10,-268-4,-227 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4:33.22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0,'1220'0,"-1198"0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8:23.91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1,'2185'0,"-2163"0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8T14:34:25.969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0,'1323'0,"-1301"0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8T14:34:28.340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10,'789'0,"-744"-4,-28-2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8T15:12:45.05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8T14:34:38.547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1,'1347'0,"-1325"0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8T14:35:35.23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30 103,'7'6,"-1"-1,1 1,0-2,1 1,-1-1,1 0,0 0,0-1,0 0,0-1,0 1,1-2,14 3,13-2,0-1,37-4,-8 0,16 3,-21 2,0-4,94-13,75-11,-120 3,111-17,-125 19,-202 18,-693 4,635-14,3-1,40 15,108-1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8T14:35:38.661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0,'1048'0,"-2224"0,1153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8T15:00:17.425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1,'2236'0,"-2214"0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8T15:00:27.551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0,'32'2,"51"8,22 2,756-8,-440-7,-374 1,-30 1,-1 0,0 1,1 1,-1 0,25 6,-40-7,-1-1,0 1,0 0,1 0,-1 0,0 0,1 0,-1 0,0 1,1-1,-1 0,0 0,1 0,-1 0,0 0,0 0,1 0,-1 1,0-1,1 0,-1 0,0 0,0 1,0-1,1 0,-1 0,0 1,0-1,0 0,1 0,-1 1,0-1,0 0,0 1,0-1,0 0,0 1,0-1,0 0,0 1,0-1,0 0,0 0,0 1,0-1,0 1,-17 8,-29 3,-111 16,-306 13,352-40,-205-24,272 18,-51 0,55 5,-74-11,64 1,7 0,-1 3,-47-2,69 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8T15:12:45.41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8T15:12:45.76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8T15:12:46.94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8T15:12:50.25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0,'52'3,"76"12,-36-2,669 7,-498-23,-3 3,-238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8T14:48:35.20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1:08.1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53,'1606'0,"-1584"-1,0-2,-1 0,1-2,29-9,-28 7,-1 1,1 1,46-3,7 8,-54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customXml" Target="../ink/ink15.xml"/><Relationship Id="rId26" Type="http://schemas.openxmlformats.org/officeDocument/2006/relationships/customXml" Target="../ink/ink19.xml"/><Relationship Id="rId39" Type="http://schemas.openxmlformats.org/officeDocument/2006/relationships/image" Target="../media/image46.png"/><Relationship Id="rId21" Type="http://schemas.openxmlformats.org/officeDocument/2006/relationships/image" Target="../media/image37.png"/><Relationship Id="rId34" Type="http://schemas.openxmlformats.org/officeDocument/2006/relationships/customXml" Target="../ink/ink23.xml"/><Relationship Id="rId42" Type="http://schemas.openxmlformats.org/officeDocument/2006/relationships/customXml" Target="../ink/ink27.xml"/><Relationship Id="rId47" Type="http://schemas.openxmlformats.org/officeDocument/2006/relationships/image" Target="../media/image50.png"/><Relationship Id="rId50" Type="http://schemas.openxmlformats.org/officeDocument/2006/relationships/customXml" Target="../ink/ink31.xml"/><Relationship Id="rId55" Type="http://schemas.openxmlformats.org/officeDocument/2006/relationships/image" Target="../media/image54.png"/><Relationship Id="rId7" Type="http://schemas.openxmlformats.org/officeDocument/2006/relationships/image" Target="../media/image300.png"/><Relationship Id="rId2" Type="http://schemas.openxmlformats.org/officeDocument/2006/relationships/image" Target="../media/image29.png"/><Relationship Id="rId16" Type="http://schemas.openxmlformats.org/officeDocument/2006/relationships/customXml" Target="../ink/ink14.xml"/><Relationship Id="rId29" Type="http://schemas.openxmlformats.org/officeDocument/2006/relationships/image" Target="../media/image41.png"/><Relationship Id="rId11" Type="http://schemas.openxmlformats.org/officeDocument/2006/relationships/image" Target="../media/image32.png"/><Relationship Id="rId24" Type="http://schemas.openxmlformats.org/officeDocument/2006/relationships/customXml" Target="../ink/ink18.xml"/><Relationship Id="rId32" Type="http://schemas.openxmlformats.org/officeDocument/2006/relationships/customXml" Target="../ink/ink22.xml"/><Relationship Id="rId37" Type="http://schemas.openxmlformats.org/officeDocument/2006/relationships/image" Target="../media/image45.png"/><Relationship Id="rId40" Type="http://schemas.openxmlformats.org/officeDocument/2006/relationships/customXml" Target="../ink/ink26.xml"/><Relationship Id="rId45" Type="http://schemas.openxmlformats.org/officeDocument/2006/relationships/image" Target="../media/image49.png"/><Relationship Id="rId53" Type="http://schemas.openxmlformats.org/officeDocument/2006/relationships/image" Target="../media/image53.png"/><Relationship Id="rId5" Type="http://schemas.openxmlformats.org/officeDocument/2006/relationships/image" Target="../media/image31.png"/><Relationship Id="rId19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10.png"/><Relationship Id="rId14" Type="http://schemas.openxmlformats.org/officeDocument/2006/relationships/customXml" Target="../ink/ink13.xml"/><Relationship Id="rId22" Type="http://schemas.openxmlformats.org/officeDocument/2006/relationships/customXml" Target="../ink/ink17.xml"/><Relationship Id="rId27" Type="http://schemas.openxmlformats.org/officeDocument/2006/relationships/image" Target="../media/image40.png"/><Relationship Id="rId30" Type="http://schemas.openxmlformats.org/officeDocument/2006/relationships/customXml" Target="../ink/ink21.xml"/><Relationship Id="rId35" Type="http://schemas.openxmlformats.org/officeDocument/2006/relationships/image" Target="../media/image44.png"/><Relationship Id="rId43" Type="http://schemas.openxmlformats.org/officeDocument/2006/relationships/image" Target="../media/image48.png"/><Relationship Id="rId48" Type="http://schemas.openxmlformats.org/officeDocument/2006/relationships/customXml" Target="../ink/ink30.xml"/><Relationship Id="rId56" Type="http://schemas.openxmlformats.org/officeDocument/2006/relationships/customXml" Target="../ink/ink34.xml"/><Relationship Id="rId8" Type="http://schemas.openxmlformats.org/officeDocument/2006/relationships/customXml" Target="../ink/ink10.xml"/><Relationship Id="rId51" Type="http://schemas.openxmlformats.org/officeDocument/2006/relationships/image" Target="../media/image52.png"/><Relationship Id="rId3" Type="http://schemas.openxmlformats.org/officeDocument/2006/relationships/image" Target="../media/image26.png"/><Relationship Id="rId12" Type="http://schemas.openxmlformats.org/officeDocument/2006/relationships/customXml" Target="../ink/ink12.xm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33" Type="http://schemas.openxmlformats.org/officeDocument/2006/relationships/image" Target="../media/image43.png"/><Relationship Id="rId38" Type="http://schemas.openxmlformats.org/officeDocument/2006/relationships/customXml" Target="../ink/ink25.xml"/><Relationship Id="rId46" Type="http://schemas.openxmlformats.org/officeDocument/2006/relationships/customXml" Target="../ink/ink29.xml"/><Relationship Id="rId20" Type="http://schemas.openxmlformats.org/officeDocument/2006/relationships/customXml" Target="../ink/ink16.xml"/><Relationship Id="rId41" Type="http://schemas.openxmlformats.org/officeDocument/2006/relationships/image" Target="../media/image47.png"/><Relationship Id="rId54" Type="http://schemas.openxmlformats.org/officeDocument/2006/relationships/customXml" Target="../ink/ink3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.xml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28" Type="http://schemas.openxmlformats.org/officeDocument/2006/relationships/customXml" Target="../ink/ink20.xml"/><Relationship Id="rId36" Type="http://schemas.openxmlformats.org/officeDocument/2006/relationships/customXml" Target="../ink/ink24.xml"/><Relationship Id="rId49" Type="http://schemas.openxmlformats.org/officeDocument/2006/relationships/image" Target="../media/image51.png"/><Relationship Id="rId57" Type="http://schemas.openxmlformats.org/officeDocument/2006/relationships/image" Target="../media/image55.png"/><Relationship Id="rId10" Type="http://schemas.openxmlformats.org/officeDocument/2006/relationships/customXml" Target="../ink/ink11.xml"/><Relationship Id="rId31" Type="http://schemas.openxmlformats.org/officeDocument/2006/relationships/image" Target="../media/image42.png"/><Relationship Id="rId44" Type="http://schemas.openxmlformats.org/officeDocument/2006/relationships/customXml" Target="../ink/ink28.xml"/><Relationship Id="rId52" Type="http://schemas.openxmlformats.org/officeDocument/2006/relationships/customXml" Target="../ink/ink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11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775" y="1112809"/>
            <a:ext cx="7358652" cy="2316192"/>
          </a:xfrm>
        </p:spPr>
        <p:txBody>
          <a:bodyPr/>
          <a:lstStyle/>
          <a:p>
            <a:r>
              <a:rPr lang="en-US" dirty="0"/>
              <a:t>Ames, Iowa: House Sale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775" y="3602038"/>
            <a:ext cx="9762225" cy="806675"/>
          </a:xfrm>
        </p:spPr>
        <p:txBody>
          <a:bodyPr/>
          <a:lstStyle/>
          <a:p>
            <a:r>
              <a:rPr lang="en-US" dirty="0"/>
              <a:t>Suhita Acharya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5B01-957A-4F1F-8492-22F3353C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827" y="586596"/>
            <a:ext cx="10480849" cy="598993"/>
          </a:xfrm>
        </p:spPr>
        <p:txBody>
          <a:bodyPr/>
          <a:lstStyle/>
          <a:p>
            <a:r>
              <a:rPr lang="en-US" sz="3600" dirty="0"/>
              <a:t>Relation of new features with Sales Prices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D1ECAB-EAEF-4B9A-9DCC-86B19F9FB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317" y="1492370"/>
            <a:ext cx="7850037" cy="477825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9CC82-8DE2-4C52-A63B-C0E61DF2CA8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DD7A4-0305-4959-8A3F-66092445E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BBDB-2DBA-4094-84EE-8D97FF1A1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8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50DE-7161-4637-B414-F90B6477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906" y="381000"/>
            <a:ext cx="9997770" cy="625155"/>
          </a:xfrm>
        </p:spPr>
        <p:txBody>
          <a:bodyPr/>
          <a:lstStyle/>
          <a:p>
            <a:r>
              <a:rPr lang="en-US" sz="3600" dirty="0"/>
              <a:t>Linear Models and SVR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C7E7D-012F-4082-8F54-DB24AA9F5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78" y="3095657"/>
            <a:ext cx="4407813" cy="1630928"/>
          </a:xfrm>
        </p:spPr>
        <p:txBody>
          <a:bodyPr/>
          <a:lstStyle/>
          <a:p>
            <a:r>
              <a:rPr lang="en-US" sz="1800" dirty="0"/>
              <a:t>Categories related to quality, condition or rating.</a:t>
            </a:r>
          </a:p>
          <a:p>
            <a:r>
              <a:rPr lang="en-US" sz="1800" dirty="0"/>
              <a:t>For ex:- </a:t>
            </a:r>
            <a:r>
              <a:rPr lang="en-US" sz="1800" dirty="0" err="1"/>
              <a:t>ExterQual</a:t>
            </a:r>
            <a:r>
              <a:rPr lang="en-US" sz="1800" dirty="0"/>
              <a:t>, </a:t>
            </a:r>
            <a:r>
              <a:rPr lang="en-US" sz="1800" dirty="0" err="1"/>
              <a:t>ExterCond</a:t>
            </a:r>
            <a:r>
              <a:rPr lang="en-US" sz="1800" dirty="0"/>
              <a:t>, </a:t>
            </a:r>
            <a:r>
              <a:rPr lang="en-US" sz="1800" dirty="0" err="1"/>
              <a:t>BsmtQual</a:t>
            </a:r>
            <a:r>
              <a:rPr lang="en-US" sz="1800" dirty="0"/>
              <a:t>, </a:t>
            </a:r>
            <a:r>
              <a:rPr lang="en-US" sz="1800" dirty="0" err="1"/>
              <a:t>BsmtCond</a:t>
            </a:r>
            <a:r>
              <a:rPr lang="en-US" sz="1800" dirty="0"/>
              <a:t>, </a:t>
            </a:r>
            <a:r>
              <a:rPr lang="en-US" sz="1800" dirty="0" err="1"/>
              <a:t>HeatingQC</a:t>
            </a:r>
            <a:r>
              <a:rPr lang="en-US" sz="1800" dirty="0"/>
              <a:t>, </a:t>
            </a:r>
            <a:r>
              <a:rPr lang="en-US" sz="1800" dirty="0" err="1"/>
              <a:t>KitchenQual</a:t>
            </a:r>
            <a:r>
              <a:rPr lang="en-US" sz="1800" dirty="0"/>
              <a:t>, </a:t>
            </a:r>
            <a:r>
              <a:rPr lang="en-US" sz="1800" dirty="0" err="1"/>
              <a:t>FireplaceQu</a:t>
            </a:r>
            <a:r>
              <a:rPr lang="en-US" sz="1800" dirty="0"/>
              <a:t>, </a:t>
            </a:r>
            <a:r>
              <a:rPr lang="en-US" sz="1800" dirty="0" err="1"/>
              <a:t>GarageQual</a:t>
            </a:r>
            <a:r>
              <a:rPr lang="en-US" sz="1800" dirty="0"/>
              <a:t>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11A2D-72BC-484D-BEC9-6817CCF31B6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2EA8F-0141-44CA-80D4-91C8D50A8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B321-5E67-4D65-A7AD-AE86351D5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2242C1-5CAE-4F3B-A873-A831C2BECB3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18362" y="3095656"/>
            <a:ext cx="4402347" cy="1630928"/>
          </a:xfrm>
        </p:spPr>
        <p:txBody>
          <a:bodyPr/>
          <a:lstStyle/>
          <a:p>
            <a:r>
              <a:rPr lang="en-US" sz="1800" dirty="0"/>
              <a:t>All the rest of the categorical features.</a:t>
            </a:r>
          </a:p>
          <a:p>
            <a:r>
              <a:rPr lang="en-US" sz="1800" dirty="0"/>
              <a:t>For ex:-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enorite (Body)"/>
              </a:rPr>
              <a:t>Street, Alley,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enorite (Body)"/>
              </a:rPr>
              <a:t>LandContour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enorite (Body)"/>
              </a:rPr>
              <a:t>, Utilities,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enorite (Body)"/>
              </a:rPr>
              <a:t>LotConfig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enorite (Body)"/>
              </a:rPr>
              <a:t>, Condition1, Condition2,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enorite (Body)"/>
              </a:rPr>
              <a:t>BldgType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enorite (Body)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enorite (Body)"/>
              </a:rPr>
              <a:t>HouseStyle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enorite (Body)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enorite (Body)"/>
              </a:rPr>
              <a:t>YearBuilt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enorite (Body)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enorite (Body)"/>
              </a:rPr>
              <a:t>YearRemodAdd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enorite (Body)"/>
              </a:rPr>
              <a:t>,</a:t>
            </a:r>
            <a:r>
              <a:rPr lang="en-US" sz="1800" dirty="0">
                <a:latin typeface="Tenorite (Body)"/>
              </a:rPr>
              <a:t>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766196-C724-4335-A06D-B6B7D1B924D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069676" y="2660252"/>
            <a:ext cx="4839090" cy="437477"/>
          </a:xfrm>
        </p:spPr>
        <p:txBody>
          <a:bodyPr/>
          <a:lstStyle/>
          <a:p>
            <a:r>
              <a:rPr lang="en-US" dirty="0"/>
              <a:t>Label-Encoding: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4040CA-19D2-4DD7-8D1D-3F341E4C81F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011173" y="2660252"/>
            <a:ext cx="4735286" cy="350367"/>
          </a:xfrm>
        </p:spPr>
        <p:txBody>
          <a:bodyPr/>
          <a:lstStyle/>
          <a:p>
            <a:r>
              <a:rPr lang="en-US" dirty="0" err="1"/>
              <a:t>Dummification</a:t>
            </a:r>
            <a:r>
              <a:rPr lang="en-US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D75526-9506-4315-92F5-547E5E883F18}"/>
              </a:ext>
            </a:extLst>
          </p:cNvPr>
          <p:cNvSpPr txBox="1"/>
          <p:nvPr/>
        </p:nvSpPr>
        <p:spPr>
          <a:xfrm>
            <a:off x="1102909" y="1068748"/>
            <a:ext cx="9689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Models attempted: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Multiple Linear Regression (MLR), Ridge and Lasso Regression, and Support Vector Regression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B5CFB-F088-4325-A3B6-B6CCBAC7262B}"/>
              </a:ext>
            </a:extLst>
          </p:cNvPr>
          <p:cNvSpPr/>
          <p:nvPr/>
        </p:nvSpPr>
        <p:spPr>
          <a:xfrm>
            <a:off x="1063884" y="1006155"/>
            <a:ext cx="9695557" cy="679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9B1E90-0A75-41A4-9FBD-04D24396B381}"/>
              </a:ext>
            </a:extLst>
          </p:cNvPr>
          <p:cNvSpPr/>
          <p:nvPr/>
        </p:nvSpPr>
        <p:spPr>
          <a:xfrm>
            <a:off x="1063884" y="1894832"/>
            <a:ext cx="9689764" cy="578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7C40A4-5441-4B99-8A28-13234294EE34}"/>
              </a:ext>
            </a:extLst>
          </p:cNvPr>
          <p:cNvSpPr txBox="1"/>
          <p:nvPr/>
        </p:nvSpPr>
        <p:spPr>
          <a:xfrm>
            <a:off x="1063884" y="1894832"/>
            <a:ext cx="9689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For all the above-mentioned models, numerical features were standardized, and the categorical variables were either label-encoded or </a:t>
            </a:r>
            <a:r>
              <a:rPr lang="en-US" sz="1600" dirty="0" err="1"/>
              <a:t>dummified</a:t>
            </a:r>
            <a:r>
              <a:rPr lang="en-US" sz="1600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5306A0-5AEC-4817-A3BC-BF3BF4C1D69A}"/>
              </a:ext>
            </a:extLst>
          </p:cNvPr>
          <p:cNvSpPr/>
          <p:nvPr/>
        </p:nvSpPr>
        <p:spPr>
          <a:xfrm>
            <a:off x="1063884" y="2573142"/>
            <a:ext cx="4735286" cy="2316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690BBE-6EC6-4917-B08D-402358296B28}"/>
              </a:ext>
            </a:extLst>
          </p:cNvPr>
          <p:cNvSpPr/>
          <p:nvPr/>
        </p:nvSpPr>
        <p:spPr>
          <a:xfrm>
            <a:off x="5901577" y="2573142"/>
            <a:ext cx="4852071" cy="2354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E9A378-FFF2-4B37-AAD0-46BF722F02AC}"/>
              </a:ext>
            </a:extLst>
          </p:cNvPr>
          <p:cNvSpPr/>
          <p:nvPr/>
        </p:nvSpPr>
        <p:spPr>
          <a:xfrm>
            <a:off x="1063884" y="5021200"/>
            <a:ext cx="9682575" cy="547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708959-DF10-444C-BE66-9B89F6BAC7A1}"/>
              </a:ext>
            </a:extLst>
          </p:cNvPr>
          <p:cNvSpPr txBox="1"/>
          <p:nvPr/>
        </p:nvSpPr>
        <p:spPr>
          <a:xfrm>
            <a:off x="1071073" y="5110371"/>
            <a:ext cx="968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All dependent and independent variables were log-transformed.</a:t>
            </a:r>
          </a:p>
        </p:txBody>
      </p:sp>
    </p:spTree>
    <p:extLst>
      <p:ext uri="{BB962C8B-B14F-4D97-AF65-F5344CB8AC3E}">
        <p14:creationId xmlns:p14="http://schemas.microsoft.com/office/powerpoint/2010/main" val="318685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A7AC-D2E2-40AB-B9DA-017BEB4A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87" y="468043"/>
            <a:ext cx="10480850" cy="645543"/>
          </a:xfrm>
        </p:spPr>
        <p:txBody>
          <a:bodyPr/>
          <a:lstStyle/>
          <a:p>
            <a:r>
              <a:rPr lang="en-US" sz="3600" dirty="0"/>
              <a:t>MLR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27FB0-FAD3-4E2F-912E-9DCF227F0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28468"/>
            <a:ext cx="6323163" cy="5027882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Final MLR Model used log-transformed dependent and independent variables.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Model was trained/evaluated on a 70:30 train-test split.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Independent features were selected via Lasso regression (hyperparameter alpha chosen by grid search cross-validation).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Features with high multicollinearity were removed (based on VIF values):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RoofStyle</a:t>
            </a:r>
            <a:r>
              <a:rPr lang="en-US" sz="1600" dirty="0"/>
              <a:t>, Exterior1st, Exterior2nd, </a:t>
            </a:r>
            <a:r>
              <a:rPr lang="en-US" sz="1600" dirty="0" err="1"/>
              <a:t>GarageType</a:t>
            </a:r>
            <a:r>
              <a:rPr lang="en-US" sz="1600" dirty="0"/>
              <a:t>, </a:t>
            </a:r>
            <a:r>
              <a:rPr lang="en-US" sz="1600" dirty="0" err="1"/>
              <a:t>HouseStyle</a:t>
            </a:r>
            <a:r>
              <a:rPr lang="en-US" sz="1600" dirty="0"/>
              <a:t>, </a:t>
            </a:r>
            <a:r>
              <a:rPr lang="en-US" sz="1600" dirty="0" err="1"/>
              <a:t>MSSubClass</a:t>
            </a:r>
            <a:r>
              <a:rPr lang="en-US" sz="1600" dirty="0"/>
              <a:t>, </a:t>
            </a:r>
            <a:r>
              <a:rPr lang="en-US" sz="1600" dirty="0" err="1"/>
              <a:t>MSZoning</a:t>
            </a:r>
            <a:r>
              <a:rPr lang="en-US" sz="1600" dirty="0"/>
              <a:t>, </a:t>
            </a:r>
            <a:r>
              <a:rPr lang="en-US" sz="1600" dirty="0" err="1"/>
              <a:t>MasVnrType</a:t>
            </a:r>
            <a:r>
              <a:rPr lang="en-US" sz="1600" dirty="0"/>
              <a:t>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List of selected features (Lasso alpha=0.01) is shown over to the right.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58257-14C3-4593-8AF1-73AC2D73241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68C60-BBFC-4E54-97C5-B61F2A800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72B4E-D3D4-496B-B961-345B823B1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AC19A8-E9C4-4AED-AD75-7B29EAE49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866417"/>
            <a:ext cx="2081270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2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85B0-D025-4D5F-85E7-1575FC35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6" y="524176"/>
            <a:ext cx="10429089" cy="636917"/>
          </a:xfrm>
        </p:spPr>
        <p:txBody>
          <a:bodyPr/>
          <a:lstStyle/>
          <a:p>
            <a:r>
              <a:rPr lang="en-US" sz="3600" dirty="0"/>
              <a:t>MLR Model Evaluation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5DE620-6795-45A7-A87D-066F9E2D1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586" y="1757543"/>
            <a:ext cx="6090248" cy="400235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F99BA-04F0-491E-8821-C936F65E8CC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FB19A-D173-401C-BBE8-8D589703E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8172-EF9F-4AAE-B564-32605E58E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ED6826-2911-4D18-BFC1-3331A5EF2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011" y="1742271"/>
            <a:ext cx="4114800" cy="401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54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64CC-4C06-4BE0-84CF-E4F2F0A9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58" y="381000"/>
            <a:ext cx="10437718" cy="628291"/>
          </a:xfrm>
        </p:spPr>
        <p:txBody>
          <a:bodyPr/>
          <a:lstStyle/>
          <a:p>
            <a:r>
              <a:rPr lang="en-US" sz="3600" dirty="0"/>
              <a:t>Penalized Regression (PLR)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EC59C-3661-4EC0-B2B7-F47B98809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58" y="1181819"/>
            <a:ext cx="10688129" cy="119907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Final PLR Models used log-transformed dependent and independent variables.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Models were trained/evaluated on a 70:30 train-test split. Some features with high VIF values were removed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For Lasso model, data were normalized before model fitting. </a:t>
            </a: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B5AD9-8F28-4C36-A82D-D4CACE4D11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B5F87-BA90-411E-826A-67AC0641B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19D36-3823-41C0-9548-C6602BA18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6F050F-DFFB-4A38-8E9A-F8E153196772}"/>
              </a:ext>
            </a:extLst>
          </p:cNvPr>
          <p:cNvSpPr/>
          <p:nvPr/>
        </p:nvSpPr>
        <p:spPr>
          <a:xfrm>
            <a:off x="508958" y="2682815"/>
            <a:ext cx="5587042" cy="367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76970C-BE9A-4C31-B49E-0526777CB380}"/>
              </a:ext>
            </a:extLst>
          </p:cNvPr>
          <p:cNvSpPr/>
          <p:nvPr/>
        </p:nvSpPr>
        <p:spPr>
          <a:xfrm>
            <a:off x="6242650" y="2682814"/>
            <a:ext cx="5082395" cy="367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8B7CE-A3F2-472F-AF0E-AA650CDC110D}"/>
              </a:ext>
            </a:extLst>
          </p:cNvPr>
          <p:cNvSpPr txBox="1"/>
          <p:nvPr/>
        </p:nvSpPr>
        <p:spPr>
          <a:xfrm>
            <a:off x="719592" y="2759529"/>
            <a:ext cx="52448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Ridge Regression</a:t>
            </a:r>
          </a:p>
          <a:p>
            <a:pPr algn="ctr"/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Alpha Hyperparameter is chosen by Grid Search CV as 11.12.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297413-2405-4DF8-B6C8-043DB164FF96}"/>
              </a:ext>
            </a:extLst>
          </p:cNvPr>
          <p:cNvSpPr txBox="1"/>
          <p:nvPr/>
        </p:nvSpPr>
        <p:spPr>
          <a:xfrm>
            <a:off x="6418626" y="2439778"/>
            <a:ext cx="472296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Lasso Regression</a:t>
            </a:r>
          </a:p>
          <a:p>
            <a:pPr algn="ctr"/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Alpha Hyperparameter is chosen by Grid Search CV as 0.0003.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EC12CA-1FCC-48C4-BCD3-6047765D9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981" y="4001562"/>
            <a:ext cx="3650995" cy="21671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21D0C4-8507-42FE-89F4-639CE11B7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023" y="3987643"/>
            <a:ext cx="3432168" cy="219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3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72B1-525A-4B4B-8618-AFB812A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07441"/>
            <a:ext cx="10565676" cy="714555"/>
          </a:xfrm>
        </p:spPr>
        <p:txBody>
          <a:bodyPr/>
          <a:lstStyle/>
          <a:p>
            <a:r>
              <a:rPr lang="en-US" sz="3600" dirty="0"/>
              <a:t>Ridge Regression model: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BFD073-DCB1-4213-B300-24609E770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736773"/>
            <a:ext cx="6262246" cy="384752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30151-F3CE-4C50-B976-659FBA0B23C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68F79-EBAD-40BB-8176-8B2BF6BD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698B5-8745-45E2-9FF7-9485A653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B3B904-AA45-4543-898D-FB3791806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590" y="1736773"/>
            <a:ext cx="3993320" cy="38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56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D585-E320-43C7-8A09-3D2CF15A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83527"/>
            <a:ext cx="10565675" cy="662796"/>
          </a:xfrm>
        </p:spPr>
        <p:txBody>
          <a:bodyPr/>
          <a:lstStyle/>
          <a:p>
            <a:r>
              <a:rPr lang="en-US" sz="3600" dirty="0"/>
              <a:t>Lasso Regression Model: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7A6E9D-5C95-418A-B8FD-646E341BC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637158"/>
            <a:ext cx="6218208" cy="390099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1B139-5980-4738-B2B8-412E9648C2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3081F-4E91-471F-A9DD-FCBA5A7C4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9D3D-E414-4079-A1E6-0D9D225C4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5F8525-59BA-41B4-9473-251F7FC00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18" y="1637158"/>
            <a:ext cx="3937522" cy="39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27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7827-7C69-45DA-9195-890F877E5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0565675" cy="636917"/>
          </a:xfrm>
        </p:spPr>
        <p:txBody>
          <a:bodyPr/>
          <a:lstStyle/>
          <a:p>
            <a:r>
              <a:rPr lang="en-US" sz="3600" dirty="0"/>
              <a:t>Support Vector Regression Model (SVR):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5360-EB2F-413E-9407-75CA29BEA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2" y="1293961"/>
            <a:ext cx="5838644" cy="50623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Final SVR Model used log-transformed dependent and independent variables.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Model was trained/evaluated on a 70:30 train-test split. Some features with high VIF values were removed.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Hyperparameter C and epsilon were determined from plotting R</a:t>
            </a:r>
            <a:r>
              <a:rPr lang="en-US" sz="1800" baseline="30000" dirty="0"/>
              <a:t>2</a:t>
            </a:r>
            <a:r>
              <a:rPr lang="en-US" sz="1800" dirty="0"/>
              <a:t> and errors for train and test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Other hyperparameters (gamma and kernel in this case) were selected by Grid Search CV.</a:t>
            </a: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58F4B-8493-4AA6-A050-4F15DA9531F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2D53D-D3D1-451D-8BF9-A96ED9EAF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7D437-388E-46F3-ACD0-31F86FEF4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9DE7C1-89E3-42CB-86DA-27D6700F4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66" y="1121435"/>
            <a:ext cx="3702167" cy="248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7949BF-E6E7-4DAB-B7D2-CC806C93E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689" y="3871431"/>
            <a:ext cx="3748923" cy="2484918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AC9C5A21-1EE9-48C9-874D-E0EF47D1F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22018"/>
              </p:ext>
            </p:extLst>
          </p:nvPr>
        </p:nvGraphicFramePr>
        <p:xfrm>
          <a:off x="1112808" y="4199490"/>
          <a:ext cx="399319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596">
                  <a:extLst>
                    <a:ext uri="{9D8B030D-6E8A-4147-A177-3AD203B41FA5}">
                      <a16:colId xmlns:a16="http://schemas.microsoft.com/office/drawing/2014/main" val="2859343617"/>
                    </a:ext>
                  </a:extLst>
                </a:gridCol>
                <a:gridCol w="1996596">
                  <a:extLst>
                    <a:ext uri="{9D8B030D-6E8A-4147-A177-3AD203B41FA5}">
                      <a16:colId xmlns:a16="http://schemas.microsoft.com/office/drawing/2014/main" val="507730639"/>
                    </a:ext>
                  </a:extLst>
                </a:gridCol>
              </a:tblGrid>
              <a:tr h="327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43925"/>
                  </a:ext>
                </a:extLst>
              </a:tr>
              <a:tr h="327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25531"/>
                  </a:ext>
                </a:extLst>
              </a:tr>
              <a:tr h="327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epsilon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07102"/>
                  </a:ext>
                </a:extLst>
              </a:tr>
              <a:tr h="327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79177"/>
                  </a:ext>
                </a:extLst>
              </a:tr>
              <a:tr h="327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rbf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896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737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0BCA-8F92-4471-8AA9-87F330AC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18286"/>
            <a:ext cx="10565676" cy="602411"/>
          </a:xfrm>
        </p:spPr>
        <p:txBody>
          <a:bodyPr/>
          <a:lstStyle/>
          <a:p>
            <a:r>
              <a:rPr lang="en-US" sz="3600" dirty="0"/>
              <a:t>Support Vector Regression Model: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FD8524-FE50-4C1B-8E2D-D5215A5EB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061" y="1706132"/>
            <a:ext cx="6135905" cy="386653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DA4D6-02F1-44F9-AF05-A47CCD5A281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2C7D4-6D3B-4AD5-8F21-CFB6F7ABC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9385E-EB4F-4621-8A88-DD2C8787A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D59763-9861-4F7E-84D4-94E119690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354" y="1706133"/>
            <a:ext cx="4200216" cy="386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63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5D3A-5407-44BA-B0BC-91F8481A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355" y="629727"/>
            <a:ext cx="10144419" cy="517586"/>
          </a:xfrm>
        </p:spPr>
        <p:txBody>
          <a:bodyPr/>
          <a:lstStyle/>
          <a:p>
            <a:r>
              <a:rPr lang="en-US" sz="3600" dirty="0"/>
              <a:t>Tree-based models: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729B-182E-43CF-A422-696826D2B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40" y="1147313"/>
            <a:ext cx="5397260" cy="5209037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Models attempted: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Random Forest and </a:t>
            </a:r>
            <a:r>
              <a:rPr lang="en-US" sz="1400" dirty="0" err="1"/>
              <a:t>XGBoost</a:t>
            </a:r>
            <a:endParaRPr lang="en-US" sz="14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For all the above-mentioned models, numerical features were standardized, and categorical variables were label-encoded only.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Features with high multicollinearity were not dropped.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Both models used log-transformed dependent and independent variables.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Models were trained/evaluated on a 70:30 train-test split.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For the Random Forest model, features </a:t>
            </a:r>
            <a:r>
              <a:rPr lang="en-US" sz="1400" dirty="0" err="1"/>
              <a:t>importances</a:t>
            </a:r>
            <a:r>
              <a:rPr lang="en-US" sz="1400" dirty="0"/>
              <a:t> are shown to the right and chosen hyperparameters (mostly by </a:t>
            </a:r>
            <a:r>
              <a:rPr lang="en-US" sz="1400" dirty="0" err="1"/>
              <a:t>GridSearchCV</a:t>
            </a:r>
            <a:r>
              <a:rPr lang="en-US" sz="1400" dirty="0"/>
              <a:t>) are listed below.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DEB21-7217-4D74-A71C-3053D874FA1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29CA0-F32A-4092-81D5-340F5905B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9C2DD-132A-412E-B34A-7805074FB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E93A643-7EA0-4AAE-A020-54953E5F4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58846"/>
              </p:ext>
            </p:extLst>
          </p:nvPr>
        </p:nvGraphicFramePr>
        <p:xfrm>
          <a:off x="1095555" y="4704273"/>
          <a:ext cx="458062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313">
                  <a:extLst>
                    <a:ext uri="{9D8B030D-6E8A-4147-A177-3AD203B41FA5}">
                      <a16:colId xmlns:a16="http://schemas.microsoft.com/office/drawing/2014/main" val="1288138838"/>
                    </a:ext>
                  </a:extLst>
                </a:gridCol>
                <a:gridCol w="2290313">
                  <a:extLst>
                    <a:ext uri="{9D8B030D-6E8A-4147-A177-3AD203B41FA5}">
                      <a16:colId xmlns:a16="http://schemas.microsoft.com/office/drawing/2014/main" val="1714804460"/>
                    </a:ext>
                  </a:extLst>
                </a:gridCol>
              </a:tblGrid>
              <a:tr h="3009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359722"/>
                  </a:ext>
                </a:extLst>
              </a:tr>
              <a:tr h="3009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max_depth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 (CV choose 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28343"/>
                  </a:ext>
                </a:extLst>
              </a:tr>
              <a:tr h="3009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min_samples_leaf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734266"/>
                  </a:ext>
                </a:extLst>
              </a:tr>
              <a:tr h="3009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min_samples_split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73247"/>
                  </a:ext>
                </a:extLst>
              </a:tr>
              <a:tr h="3009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n_estimators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54061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071C739A-1839-4E7B-8EE8-27F59C184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4365"/>
            <a:ext cx="5537811" cy="351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1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95" y="553530"/>
            <a:ext cx="9971891" cy="826696"/>
          </a:xfrm>
        </p:spPr>
        <p:txBody>
          <a:bodyPr/>
          <a:lstStyle/>
          <a:p>
            <a:r>
              <a:rPr lang="en-US" sz="3600" dirty="0"/>
              <a:t>How can we decide on a house’s sales price?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95" y="1561381"/>
            <a:ext cx="10360081" cy="424419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Objective: To create a machine learning model that can assist home realtors/mortgage lenders to determine a house’s sales price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Several models were developed, and some were shortlisted to create an optimal price determination tool.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Let us start with listing some universal factors that affect house sales price: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Location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000" dirty="0"/>
              <a:t>Usable Space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000" dirty="0"/>
              <a:t>House Condition (external and internal)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000" dirty="0"/>
              <a:t>Remodeling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000" dirty="0"/>
              <a:t>Number of bedrooms/bathrooms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EBC72-D789-4A04-AEFB-4E418B4DF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0256808" cy="550653"/>
          </a:xfrm>
        </p:spPr>
        <p:txBody>
          <a:bodyPr/>
          <a:lstStyle/>
          <a:p>
            <a:r>
              <a:rPr lang="en-US" sz="3600" dirty="0" err="1"/>
              <a:t>XGBoost</a:t>
            </a:r>
            <a:r>
              <a:rPr lang="en-US" sz="3600" dirty="0"/>
              <a:t>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E9FB-32B0-4F81-BC2E-867A72F9D4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83D76-8878-40EB-A3B8-34C35AA14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FFB76-54BB-4052-B937-E38FB9556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C6ACC26-3CD3-4D80-904C-90AA1766E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1050"/>
            <a:ext cx="10396728" cy="157198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Hyperparameter </a:t>
            </a:r>
            <a:r>
              <a:rPr lang="en-US" sz="1800" dirty="0" err="1"/>
              <a:t>max_depth</a:t>
            </a:r>
            <a:r>
              <a:rPr lang="en-US" sz="1800" dirty="0"/>
              <a:t> was determined from plotting R2 and errors for train and test data. An eta hyperparameter value was selected to optimize performance.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Other hyperparameters were selected by Grid Search CV.</a:t>
            </a:r>
          </a:p>
          <a:p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AFE595A4-5D0C-436E-ACD1-B8EB704F6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772573"/>
              </p:ext>
            </p:extLst>
          </p:nvPr>
        </p:nvGraphicFramePr>
        <p:xfrm>
          <a:off x="603749" y="2951422"/>
          <a:ext cx="4682474" cy="2727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320">
                  <a:extLst>
                    <a:ext uri="{9D8B030D-6E8A-4147-A177-3AD203B41FA5}">
                      <a16:colId xmlns:a16="http://schemas.microsoft.com/office/drawing/2014/main" val="261027495"/>
                    </a:ext>
                  </a:extLst>
                </a:gridCol>
                <a:gridCol w="2060154">
                  <a:extLst>
                    <a:ext uri="{9D8B030D-6E8A-4147-A177-3AD203B41FA5}">
                      <a16:colId xmlns:a16="http://schemas.microsoft.com/office/drawing/2014/main" val="709429103"/>
                    </a:ext>
                  </a:extLst>
                </a:gridCol>
              </a:tblGrid>
              <a:tr h="4545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0773"/>
                  </a:ext>
                </a:extLst>
              </a:tr>
              <a:tr h="4545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max_depth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42218"/>
                  </a:ext>
                </a:extLst>
              </a:tr>
              <a:tr h="4545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learning_rate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23158"/>
                  </a:ext>
                </a:extLst>
              </a:tr>
              <a:tr h="4545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min_child_weight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3250"/>
                  </a:ext>
                </a:extLst>
              </a:tr>
              <a:tr h="4545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colsample_bytree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458487"/>
                  </a:ext>
                </a:extLst>
              </a:tr>
              <a:tr h="4545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994427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23580219-9974-49B8-B8E0-617BFDB99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196" y="2730101"/>
            <a:ext cx="5239731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10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2D4C-199E-44FA-98D2-3CB312186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78646"/>
            <a:ext cx="10439899" cy="698653"/>
          </a:xfrm>
        </p:spPr>
        <p:txBody>
          <a:bodyPr/>
          <a:lstStyle/>
          <a:p>
            <a:r>
              <a:rPr lang="en-US" sz="3600" dirty="0" err="1"/>
              <a:t>XGBoost</a:t>
            </a:r>
            <a:r>
              <a:rPr lang="en-US" sz="3600" dirty="0"/>
              <a:t> model: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D6AF01-E042-4875-91D3-B1E60F10C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751682"/>
            <a:ext cx="6063867" cy="423028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8C524-F49B-4241-8A4F-B1DB77A2C82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1E1F3-C0C1-4F1A-8A54-E723950EA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80DD6-0A2B-4F8A-A284-B4106DB05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F19106-D0CA-45F2-8D57-673D01DE1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491" y="1751683"/>
            <a:ext cx="4283071" cy="42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74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19AA-F79E-43D3-93B8-EF996EC8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90322"/>
            <a:ext cx="9118829" cy="676618"/>
          </a:xfrm>
        </p:spPr>
        <p:txBody>
          <a:bodyPr/>
          <a:lstStyle/>
          <a:p>
            <a:r>
              <a:rPr lang="en-US" sz="3600" dirty="0"/>
              <a:t>Final model Evaluation metrics: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E65C9C8E-1BF1-4774-8694-C69238BA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34A1374-07AA-4F40-B421-66DF2F40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E7174FE-C71B-4750-AABE-44A6ECC0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0CE45178-2593-4020-A38E-76B957083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025087"/>
              </p:ext>
            </p:extLst>
          </p:nvPr>
        </p:nvGraphicFramePr>
        <p:xfrm>
          <a:off x="381000" y="1568252"/>
          <a:ext cx="9038424" cy="298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803">
                  <a:extLst>
                    <a:ext uri="{9D8B030D-6E8A-4147-A177-3AD203B41FA5}">
                      <a16:colId xmlns:a16="http://schemas.microsoft.com/office/drawing/2014/main" val="1022086791"/>
                    </a:ext>
                  </a:extLst>
                </a:gridCol>
                <a:gridCol w="1129803">
                  <a:extLst>
                    <a:ext uri="{9D8B030D-6E8A-4147-A177-3AD203B41FA5}">
                      <a16:colId xmlns:a16="http://schemas.microsoft.com/office/drawing/2014/main" val="1141245761"/>
                    </a:ext>
                  </a:extLst>
                </a:gridCol>
                <a:gridCol w="1129803">
                  <a:extLst>
                    <a:ext uri="{9D8B030D-6E8A-4147-A177-3AD203B41FA5}">
                      <a16:colId xmlns:a16="http://schemas.microsoft.com/office/drawing/2014/main" val="2224841127"/>
                    </a:ext>
                  </a:extLst>
                </a:gridCol>
                <a:gridCol w="1129803">
                  <a:extLst>
                    <a:ext uri="{9D8B030D-6E8A-4147-A177-3AD203B41FA5}">
                      <a16:colId xmlns:a16="http://schemas.microsoft.com/office/drawing/2014/main" val="3944898148"/>
                    </a:ext>
                  </a:extLst>
                </a:gridCol>
                <a:gridCol w="1129803">
                  <a:extLst>
                    <a:ext uri="{9D8B030D-6E8A-4147-A177-3AD203B41FA5}">
                      <a16:colId xmlns:a16="http://schemas.microsoft.com/office/drawing/2014/main" val="2551897193"/>
                    </a:ext>
                  </a:extLst>
                </a:gridCol>
                <a:gridCol w="1129803">
                  <a:extLst>
                    <a:ext uri="{9D8B030D-6E8A-4147-A177-3AD203B41FA5}">
                      <a16:colId xmlns:a16="http://schemas.microsoft.com/office/drawing/2014/main" val="1262408487"/>
                    </a:ext>
                  </a:extLst>
                </a:gridCol>
                <a:gridCol w="1129803">
                  <a:extLst>
                    <a:ext uri="{9D8B030D-6E8A-4147-A177-3AD203B41FA5}">
                      <a16:colId xmlns:a16="http://schemas.microsoft.com/office/drawing/2014/main" val="765415619"/>
                    </a:ext>
                  </a:extLst>
                </a:gridCol>
                <a:gridCol w="1129803">
                  <a:extLst>
                    <a:ext uri="{9D8B030D-6E8A-4147-A177-3AD203B41FA5}">
                      <a16:colId xmlns:a16="http://schemas.microsoft.com/office/drawing/2014/main" val="16360909"/>
                    </a:ext>
                  </a:extLst>
                </a:gridCol>
              </a:tblGrid>
              <a:tr h="59711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SVR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C00000"/>
                          </a:solidFill>
                        </a:rPr>
                        <a:t>XGBoost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C00000"/>
                          </a:solidFill>
                        </a:rPr>
                        <a:t>XGBoost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 (RFE)*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236743"/>
                  </a:ext>
                </a:extLst>
              </a:tr>
              <a:tr h="5971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R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0.955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0.946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77819"/>
                  </a:ext>
                </a:extLst>
              </a:tr>
              <a:tr h="5971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 R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0.913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0.916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558986"/>
                  </a:ext>
                </a:extLst>
              </a:tr>
              <a:tr h="5971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0.084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0.092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720092"/>
                  </a:ext>
                </a:extLst>
              </a:tr>
              <a:tr h="597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Test RMSE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0.115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0.113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805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359E3BC-6E46-4520-A85B-67D4241E3C66}"/>
              </a:ext>
            </a:extLst>
          </p:cNvPr>
          <p:cNvSpPr txBox="1"/>
          <p:nvPr/>
        </p:nvSpPr>
        <p:spPr>
          <a:xfrm>
            <a:off x="381000" y="4965192"/>
            <a:ext cx="9038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second </a:t>
            </a:r>
            <a:r>
              <a:rPr lang="en-US" dirty="0" err="1"/>
              <a:t>XGBoost</a:t>
            </a:r>
            <a:r>
              <a:rPr lang="en-US" dirty="0"/>
              <a:t> model, features were selected via </a:t>
            </a:r>
            <a:r>
              <a:rPr lang="en-US" dirty="0" err="1"/>
              <a:t>Sklearn’s</a:t>
            </a:r>
            <a:r>
              <a:rPr lang="en-US" dirty="0"/>
              <a:t> Recursive Feature selection: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MSZoning</a:t>
            </a:r>
            <a:r>
              <a:rPr lang="en-US" sz="1200" dirty="0"/>
              <a:t>, </a:t>
            </a:r>
            <a:r>
              <a:rPr lang="en-US" sz="1200" dirty="0" err="1"/>
              <a:t>LotArea</a:t>
            </a:r>
            <a:r>
              <a:rPr lang="en-US" sz="1200" dirty="0"/>
              <a:t>, </a:t>
            </a:r>
            <a:r>
              <a:rPr lang="en-US" sz="1200" dirty="0" err="1"/>
              <a:t>OverallQual</a:t>
            </a:r>
            <a:r>
              <a:rPr lang="en-US" sz="1200" dirty="0"/>
              <a:t>, </a:t>
            </a:r>
            <a:r>
              <a:rPr lang="en-US" sz="1200" dirty="0" err="1"/>
              <a:t>OverallCond</a:t>
            </a:r>
            <a:r>
              <a:rPr lang="en-US" sz="1200" dirty="0"/>
              <a:t>, </a:t>
            </a:r>
            <a:r>
              <a:rPr lang="en-US" sz="1200" dirty="0" err="1"/>
              <a:t>YearBuilt</a:t>
            </a:r>
            <a:r>
              <a:rPr lang="en-US" sz="1200" dirty="0"/>
              <a:t>, </a:t>
            </a:r>
            <a:r>
              <a:rPr lang="en-US" sz="1200" dirty="0" err="1"/>
              <a:t>YearRemodAdd</a:t>
            </a:r>
            <a:r>
              <a:rPr lang="en-US" sz="1200" dirty="0"/>
              <a:t>, </a:t>
            </a:r>
            <a:r>
              <a:rPr lang="en-US" sz="1200" dirty="0" err="1"/>
              <a:t>ExterQual</a:t>
            </a:r>
            <a:r>
              <a:rPr lang="en-US" sz="1200" dirty="0"/>
              <a:t>, </a:t>
            </a:r>
            <a:r>
              <a:rPr lang="en-US" sz="1200" dirty="0" err="1"/>
              <a:t>BsmtQual</a:t>
            </a:r>
            <a:r>
              <a:rPr lang="en-US" sz="1200" dirty="0"/>
              <a:t>, </a:t>
            </a:r>
            <a:r>
              <a:rPr lang="en-US" sz="1200" dirty="0" err="1"/>
              <a:t>BsmtCond</a:t>
            </a:r>
            <a:r>
              <a:rPr lang="en-US" sz="1200" dirty="0"/>
              <a:t>, </a:t>
            </a:r>
            <a:r>
              <a:rPr lang="en-US" sz="1200" dirty="0" err="1"/>
              <a:t>TotalBsmtSF</a:t>
            </a:r>
            <a:r>
              <a:rPr lang="en-US" sz="1200" dirty="0"/>
              <a:t>,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HeatingQC</a:t>
            </a:r>
            <a:r>
              <a:rPr lang="en-US" sz="1200" dirty="0"/>
              <a:t>, </a:t>
            </a:r>
            <a:r>
              <a:rPr lang="en-US" sz="1200" dirty="0" err="1"/>
              <a:t>CentralAir</a:t>
            </a:r>
            <a:r>
              <a:rPr lang="en-US" sz="1200" dirty="0"/>
              <a:t>, 1stFlrSF, </a:t>
            </a:r>
            <a:r>
              <a:rPr lang="en-US" sz="1200" dirty="0" err="1"/>
              <a:t>GrLivArea</a:t>
            </a:r>
            <a:r>
              <a:rPr lang="en-US" sz="1200" dirty="0"/>
              <a:t>, </a:t>
            </a:r>
            <a:r>
              <a:rPr lang="en-US" sz="1200" dirty="0" err="1"/>
              <a:t>KitchenAbvGr</a:t>
            </a:r>
            <a:r>
              <a:rPr lang="en-US" sz="1200" dirty="0"/>
              <a:t>, Functional, Fireplaces, </a:t>
            </a:r>
            <a:r>
              <a:rPr lang="en-US" sz="1200" dirty="0" err="1"/>
              <a:t>GarageType</a:t>
            </a:r>
            <a:r>
              <a:rPr lang="en-US" sz="1200" dirty="0"/>
              <a:t>, </a:t>
            </a:r>
            <a:r>
              <a:rPr lang="en-US" sz="1200" dirty="0" err="1"/>
              <a:t>GarageYrBlt</a:t>
            </a:r>
            <a:r>
              <a:rPr lang="en-US" sz="1200" dirty="0"/>
              <a:t>, </a:t>
            </a:r>
            <a:r>
              <a:rPr lang="en-US" sz="1200" dirty="0" err="1"/>
              <a:t>GarageCars</a:t>
            </a:r>
            <a:r>
              <a:rPr lang="en-US" sz="1200" dirty="0"/>
              <a:t>,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ScreenPorch</a:t>
            </a:r>
            <a:r>
              <a:rPr lang="en-US" sz="1200" dirty="0"/>
              <a:t>, </a:t>
            </a:r>
            <a:r>
              <a:rPr lang="en-US" sz="1200" dirty="0" err="1"/>
              <a:t>SaleCondition</a:t>
            </a:r>
            <a:r>
              <a:rPr lang="en-US" sz="1200" dirty="0"/>
              <a:t>, </a:t>
            </a:r>
            <a:r>
              <a:rPr lang="en-US" sz="1200" dirty="0" err="1"/>
              <a:t>sold_age</a:t>
            </a:r>
            <a:r>
              <a:rPr lang="en-US" sz="1200" dirty="0"/>
              <a:t>, </a:t>
            </a:r>
            <a:r>
              <a:rPr lang="en-US" sz="1200" dirty="0" err="1"/>
              <a:t>yr_since_remod</a:t>
            </a:r>
            <a:r>
              <a:rPr lang="en-US" sz="1200" dirty="0"/>
              <a:t>, </a:t>
            </a:r>
            <a:r>
              <a:rPr lang="en-US" sz="1200" dirty="0" err="1"/>
              <a:t>Usable_Space</a:t>
            </a:r>
            <a:endParaRPr lang="en-US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129810-9352-4B1A-B8E4-94F113882079}"/>
                  </a:ext>
                </a:extLst>
              </p14:cNvPr>
              <p14:cNvContentPartPr/>
              <p14:nvPr/>
            </p14:nvContentPartPr>
            <p14:xfrm>
              <a:off x="457272" y="5284872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129810-9352-4B1A-B8E4-94F1138820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72" y="5177232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9408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DAE8-FB19-443E-8113-330E5B58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295893"/>
            <a:ext cx="10681499" cy="581301"/>
          </a:xfrm>
        </p:spPr>
        <p:txBody>
          <a:bodyPr/>
          <a:lstStyle/>
          <a:p>
            <a:r>
              <a:rPr lang="en-US" sz="2400" dirty="0"/>
              <a:t>What do these models tell us about which factors that affect sales prices?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2546BB-98E7-43F2-8149-D327F26B3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12" y="1204784"/>
            <a:ext cx="1731414" cy="51515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B58B1-1CF0-47AE-83A7-8F6AE2669D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39EBF-84DF-4AA8-B127-71E7267FD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D4955-A7A9-4C34-A9DE-4E4074977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E94CAF-A45D-46F0-96CA-51F7D8103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010" y="2106419"/>
            <a:ext cx="4547382" cy="3020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D4152E-50ED-44ED-94A9-3AAA71169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4371" y="2121408"/>
            <a:ext cx="2280102" cy="42976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F2F897-91DC-4C84-A8D9-6F989C53A3B3}"/>
              </a:ext>
            </a:extLst>
          </p:cNvPr>
          <p:cNvSpPr txBox="1"/>
          <p:nvPr/>
        </p:nvSpPr>
        <p:spPr>
          <a:xfrm>
            <a:off x="9062360" y="1782854"/>
            <a:ext cx="2322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Random Forest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7928D3-FD88-4B6F-A6F2-B7B93A613093}"/>
              </a:ext>
            </a:extLst>
          </p:cNvPr>
          <p:cNvSpPr txBox="1"/>
          <p:nvPr/>
        </p:nvSpPr>
        <p:spPr>
          <a:xfrm>
            <a:off x="3495156" y="1767865"/>
            <a:ext cx="1588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XGBoost</a:t>
            </a:r>
            <a:r>
              <a:rPr lang="en-US" sz="1600" dirty="0"/>
              <a:t>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1F6D9E-B6E4-4433-A2F1-C2AE54899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825" y="2121408"/>
            <a:ext cx="2322113" cy="42349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98F839A-EE63-496B-BD20-C492A8F608B4}"/>
                  </a:ext>
                </a:extLst>
              </p14:cNvPr>
              <p14:cNvContentPartPr/>
              <p14:nvPr/>
            </p14:nvContentPartPr>
            <p14:xfrm>
              <a:off x="1014552" y="6153192"/>
              <a:ext cx="712800" cy="19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98F839A-EE63-496B-BD20-C492A8F608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0912" y="6045552"/>
                <a:ext cx="8204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38EBD82-D8EF-4B93-B130-A9E73BA11788}"/>
                  </a:ext>
                </a:extLst>
              </p14:cNvPr>
              <p14:cNvContentPartPr/>
              <p14:nvPr/>
            </p14:nvContentPartPr>
            <p14:xfrm>
              <a:off x="2248992" y="2761272"/>
              <a:ext cx="51120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38EBD82-D8EF-4B93-B130-A9E73BA1178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95352" y="2653632"/>
                <a:ext cx="618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97E10CE-F0C4-4E2C-9AB5-C1C5A64100AE}"/>
                  </a:ext>
                </a:extLst>
              </p14:cNvPr>
              <p14:cNvContentPartPr/>
              <p14:nvPr/>
            </p14:nvContentPartPr>
            <p14:xfrm>
              <a:off x="7205472" y="2551032"/>
              <a:ext cx="700200" cy="29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97E10CE-F0C4-4E2C-9AB5-C1C5A64100A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51472" y="2443032"/>
                <a:ext cx="8078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3A1469A-883B-493C-A15F-D0DEB3525A6E}"/>
                  </a:ext>
                </a:extLst>
              </p14:cNvPr>
              <p14:cNvContentPartPr/>
              <p14:nvPr/>
            </p14:nvContentPartPr>
            <p14:xfrm>
              <a:off x="9609912" y="2825352"/>
              <a:ext cx="876600" cy="28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3A1469A-883B-493C-A15F-D0DEB3525A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56272" y="2717352"/>
                <a:ext cx="98424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88B8A0F-BB9A-4235-99BA-4D967E6EB26A}"/>
                  </a:ext>
                </a:extLst>
              </p14:cNvPr>
              <p14:cNvContentPartPr/>
              <p14:nvPr/>
            </p14:nvContentPartPr>
            <p14:xfrm>
              <a:off x="1161072" y="2055672"/>
              <a:ext cx="540360" cy="47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88B8A0F-BB9A-4235-99BA-4D967E6EB26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7432" y="1947672"/>
                <a:ext cx="6480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C22261E-B4EE-4F5A-8231-8730C28BADCC}"/>
                  </a:ext>
                </a:extLst>
              </p14:cNvPr>
              <p14:cNvContentPartPr/>
              <p14:nvPr/>
            </p14:nvContentPartPr>
            <p14:xfrm>
              <a:off x="1481112" y="2102832"/>
              <a:ext cx="2646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C22261E-B4EE-4F5A-8231-8730C28BAD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27472" y="1995192"/>
                <a:ext cx="372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92474BE-EE1E-434D-90DC-99BDCAEA34B5}"/>
                  </a:ext>
                </a:extLst>
              </p14:cNvPr>
              <p14:cNvContentPartPr/>
              <p14:nvPr/>
            </p14:nvContentPartPr>
            <p14:xfrm>
              <a:off x="2349792" y="2953152"/>
              <a:ext cx="411120" cy="28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92474BE-EE1E-434D-90DC-99BDCAEA34B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95792" y="2845512"/>
                <a:ext cx="5187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8A5CA4C-3D6F-49C1-8CB9-F96007FF9595}"/>
                  </a:ext>
                </a:extLst>
              </p14:cNvPr>
              <p14:cNvContentPartPr/>
              <p14:nvPr/>
            </p14:nvContentPartPr>
            <p14:xfrm>
              <a:off x="7324272" y="2797272"/>
              <a:ext cx="557280" cy="19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8A5CA4C-3D6F-49C1-8CB9-F96007FF959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70272" y="2689632"/>
                <a:ext cx="6649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B9E2B3F-D8AE-4FE4-8245-C20AFEA2C55C}"/>
                  </a:ext>
                </a:extLst>
              </p14:cNvPr>
              <p14:cNvContentPartPr/>
              <p14:nvPr/>
            </p14:nvContentPartPr>
            <p14:xfrm>
              <a:off x="9738432" y="2569032"/>
              <a:ext cx="752400" cy="55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B9E2B3F-D8AE-4FE4-8245-C20AFEA2C5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84432" y="2461392"/>
                <a:ext cx="8600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053E31B-F81D-4BBC-BB6C-A5648C8542C4}"/>
                  </a:ext>
                </a:extLst>
              </p14:cNvPr>
              <p14:cNvContentPartPr/>
              <p14:nvPr/>
            </p14:nvContentPartPr>
            <p14:xfrm>
              <a:off x="1225152" y="5403672"/>
              <a:ext cx="520560" cy="11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053E31B-F81D-4BBC-BB6C-A5648C8542C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71152" y="5295672"/>
                <a:ext cx="6282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597A784-D05C-4543-978D-98F0CD24DC69}"/>
                  </a:ext>
                </a:extLst>
              </p14:cNvPr>
              <p14:cNvContentPartPr/>
              <p14:nvPr/>
            </p14:nvContentPartPr>
            <p14:xfrm>
              <a:off x="2401992" y="3904272"/>
              <a:ext cx="340560" cy="10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597A784-D05C-4543-978D-98F0CD24DC6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47992" y="3796272"/>
                <a:ext cx="4482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478EF67-4177-4ECB-92AA-CBC5861DBA17}"/>
                  </a:ext>
                </a:extLst>
              </p14:cNvPr>
              <p14:cNvContentPartPr/>
              <p14:nvPr/>
            </p14:nvContentPartPr>
            <p14:xfrm>
              <a:off x="9911952" y="4881672"/>
              <a:ext cx="604080" cy="29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478EF67-4177-4ECB-92AA-CBC5861DBA1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57952" y="4773672"/>
                <a:ext cx="7117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1D48D45-7A2A-47C5-806E-549FA707B3F8}"/>
                  </a:ext>
                </a:extLst>
              </p14:cNvPr>
              <p14:cNvContentPartPr/>
              <p14:nvPr/>
            </p14:nvContentPartPr>
            <p14:xfrm>
              <a:off x="2322432" y="3218472"/>
              <a:ext cx="4107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1D48D45-7A2A-47C5-806E-549FA707B3F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68432" y="3110832"/>
                <a:ext cx="518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D0263BD-6EDB-4A6F-8956-97930B83ED02}"/>
                  </a:ext>
                </a:extLst>
              </p14:cNvPr>
              <p14:cNvContentPartPr/>
              <p14:nvPr/>
            </p14:nvContentPartPr>
            <p14:xfrm>
              <a:off x="7260192" y="3035232"/>
              <a:ext cx="639360" cy="28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D0263BD-6EDB-4A6F-8956-97930B83ED0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06552" y="2927592"/>
                <a:ext cx="7470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2E677A2-52A7-4A7A-8F8B-68F246E59DF3}"/>
                  </a:ext>
                </a:extLst>
              </p14:cNvPr>
              <p14:cNvContentPartPr/>
              <p14:nvPr/>
            </p14:nvContentPartPr>
            <p14:xfrm>
              <a:off x="923472" y="5678352"/>
              <a:ext cx="803880" cy="10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2E677A2-52A7-4A7A-8F8B-68F246E59DF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9472" y="5570352"/>
                <a:ext cx="9115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3C5965B-76B2-413B-98B3-14DD8E565C9E}"/>
                  </a:ext>
                </a:extLst>
              </p14:cNvPr>
              <p14:cNvContentPartPr/>
              <p14:nvPr/>
            </p14:nvContentPartPr>
            <p14:xfrm>
              <a:off x="9509472" y="5413032"/>
              <a:ext cx="965160" cy="27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3C5965B-76B2-413B-98B3-14DD8E565C9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455832" y="5305032"/>
                <a:ext cx="10728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010871E-1956-4F24-8BEE-9667B072AE78}"/>
                  </a:ext>
                </a:extLst>
              </p14:cNvPr>
              <p14:cNvContentPartPr/>
              <p14:nvPr/>
            </p14:nvContentPartPr>
            <p14:xfrm>
              <a:off x="1069632" y="3118032"/>
              <a:ext cx="639360" cy="10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010871E-1956-4F24-8BEE-9667B072AE7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15632" y="3010032"/>
                <a:ext cx="7470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2FB32AD-6710-416E-97E7-E292BEC7A00A}"/>
                  </a:ext>
                </a:extLst>
              </p14:cNvPr>
              <p14:cNvContentPartPr/>
              <p14:nvPr/>
            </p14:nvContentPartPr>
            <p14:xfrm>
              <a:off x="2304072" y="3438072"/>
              <a:ext cx="44748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2FB32AD-6710-416E-97E7-E292BEC7A00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250432" y="3330072"/>
                <a:ext cx="555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78B15F5-F8BF-4681-8E6D-367CF51DEBF0}"/>
                  </a:ext>
                </a:extLst>
              </p14:cNvPr>
              <p14:cNvContentPartPr/>
              <p14:nvPr/>
            </p14:nvContentPartPr>
            <p14:xfrm>
              <a:off x="9701712" y="3081312"/>
              <a:ext cx="79488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78B15F5-F8BF-4681-8E6D-367CF51DEBF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47712" y="2973672"/>
                <a:ext cx="902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D5B1FE-CB9C-4814-8A3D-72B880453E0C}"/>
                  </a:ext>
                </a:extLst>
              </p14:cNvPr>
              <p14:cNvContentPartPr/>
              <p14:nvPr/>
            </p14:nvContentPartPr>
            <p14:xfrm>
              <a:off x="1289232" y="1590912"/>
              <a:ext cx="4845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D5B1FE-CB9C-4814-8A3D-72B880453E0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35232" y="1482912"/>
                <a:ext cx="592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C546FB7-82B8-480B-BE4B-41B5CE0808A3}"/>
                  </a:ext>
                </a:extLst>
              </p14:cNvPr>
              <p14:cNvContentPartPr/>
              <p14:nvPr/>
            </p14:nvContentPartPr>
            <p14:xfrm>
              <a:off x="2450232" y="2529072"/>
              <a:ext cx="306720" cy="3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C546FB7-82B8-480B-BE4B-41B5CE0808A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96592" y="2421072"/>
                <a:ext cx="4143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77FAB9F-F5DE-4642-867A-8FCAD9C54147}"/>
                  </a:ext>
                </a:extLst>
              </p14:cNvPr>
              <p14:cNvContentPartPr/>
              <p14:nvPr/>
            </p14:nvContentPartPr>
            <p14:xfrm>
              <a:off x="9985032" y="4635792"/>
              <a:ext cx="49320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77FAB9F-F5DE-4642-867A-8FCAD9C5414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31392" y="4528152"/>
                <a:ext cx="600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868A2A1-E5C7-4B71-B7F8-92A7B6976891}"/>
                  </a:ext>
                </a:extLst>
              </p14:cNvPr>
              <p14:cNvContentPartPr/>
              <p14:nvPr/>
            </p14:nvContentPartPr>
            <p14:xfrm>
              <a:off x="1232712" y="3611232"/>
              <a:ext cx="493200" cy="57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868A2A1-E5C7-4B71-B7F8-92A7B697689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78712" y="3503232"/>
                <a:ext cx="6008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03054E4-ACB9-45B4-8B5C-3E5E79BC304C}"/>
                  </a:ext>
                </a:extLst>
              </p14:cNvPr>
              <p14:cNvContentPartPr/>
              <p14:nvPr/>
            </p14:nvContentPartPr>
            <p14:xfrm>
              <a:off x="2322792" y="4105512"/>
              <a:ext cx="43200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03054E4-ACB9-45B4-8B5C-3E5E79BC304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269152" y="3997512"/>
                <a:ext cx="539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CD344B8-7E0A-4248-B731-ACC1B91543A2}"/>
                  </a:ext>
                </a:extLst>
              </p14:cNvPr>
              <p14:cNvContentPartPr/>
              <p14:nvPr/>
            </p14:nvContentPartPr>
            <p14:xfrm>
              <a:off x="9683352" y="3895272"/>
              <a:ext cx="81324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CD344B8-7E0A-4248-B731-ACC1B91543A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629352" y="3787632"/>
                <a:ext cx="920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9D780FC-E418-44A7-BAD9-7A1145455EB8}"/>
                  </a:ext>
                </a:extLst>
              </p14:cNvPr>
              <p14:cNvContentPartPr/>
              <p14:nvPr/>
            </p14:nvContentPartPr>
            <p14:xfrm>
              <a:off x="9911952" y="4133232"/>
              <a:ext cx="605520" cy="471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9D780FC-E418-44A7-BAD9-7A1145455EB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857952" y="4025232"/>
                <a:ext cx="713160" cy="26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6164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9E73-199B-4D4D-8AAB-BAFECF84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11" y="605287"/>
            <a:ext cx="10420464" cy="731808"/>
          </a:xfrm>
        </p:spPr>
        <p:txBody>
          <a:bodyPr/>
          <a:lstStyle/>
          <a:p>
            <a:r>
              <a:rPr lang="en-US" sz="3600" dirty="0"/>
              <a:t>What does house sales data from Ames, Iowa tell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6AF2-4FCD-48B5-9EE4-084607D0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673525"/>
            <a:ext cx="10274061" cy="4097546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This dataset consists of sale price listings for several houses in Ames Iowa.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dataset also includes 79 unique descriptors for each house listed.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aim here is to use the descriptors in creating a model to best predict house prices.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1E33A-6113-4F77-A2B9-21DBC76D40F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3CE53-6A34-4B59-BCDF-0E12CA4B7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F4A46-BE07-432F-905A-806ED4D77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794B2E-BC54-477B-A8AE-DDE5B39460DF}"/>
                  </a:ext>
                </a:extLst>
              </p14:cNvPr>
              <p14:cNvContentPartPr/>
              <p14:nvPr/>
            </p14:nvContentPartPr>
            <p14:xfrm>
              <a:off x="6676465" y="3536857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794B2E-BC54-477B-A8AE-DDE5B39460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2825" y="342885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8F3BDD3-BD31-4B8F-B614-F5C8217DD7CA}"/>
                  </a:ext>
                </a:extLst>
              </p14:cNvPr>
              <p14:cNvContentPartPr/>
              <p14:nvPr/>
            </p14:nvContentPartPr>
            <p14:xfrm>
              <a:off x="6676465" y="3554137"/>
              <a:ext cx="50580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8F3BDD3-BD31-4B8F-B614-F5C8217DD7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22825" y="3446137"/>
                <a:ext cx="613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B415CF-C97E-4817-9C7A-E50DF4C1E803}"/>
                  </a:ext>
                </a:extLst>
              </p14:cNvPr>
              <p14:cNvContentPartPr/>
              <p14:nvPr/>
            </p14:nvContentPartPr>
            <p14:xfrm>
              <a:off x="6849265" y="3527857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B415CF-C97E-4817-9C7A-E50DF4C1E8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95625" y="342021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B093326-C0C5-4B0D-9009-B4E403182497}"/>
                  </a:ext>
                </a:extLst>
              </p14:cNvPr>
              <p14:cNvContentPartPr/>
              <p14:nvPr/>
            </p14:nvContentPartPr>
            <p14:xfrm>
              <a:off x="6892465" y="3527857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B093326-C0C5-4B0D-9009-B4E4031824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38465" y="342021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ABF57AA-BC30-473B-8640-F9C9FCD74297}"/>
                  </a:ext>
                </a:extLst>
              </p14:cNvPr>
              <p14:cNvContentPartPr/>
              <p14:nvPr/>
            </p14:nvContentPartPr>
            <p14:xfrm>
              <a:off x="6892465" y="3527857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ABF57AA-BC30-473B-8640-F9C9FCD742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38465" y="342021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3A491D-220A-41ED-91D9-F3127AF5CDCF}"/>
                  </a:ext>
                </a:extLst>
              </p14:cNvPr>
              <p14:cNvContentPartPr/>
              <p14:nvPr/>
            </p14:nvContentPartPr>
            <p14:xfrm>
              <a:off x="6038545" y="3527857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3A491D-220A-41ED-91D9-F3127AF5CD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4545" y="342021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A87422F-2ADD-45AD-9758-5CB7ACAEB456}"/>
                  </a:ext>
                </a:extLst>
              </p14:cNvPr>
              <p14:cNvContentPartPr/>
              <p14:nvPr/>
            </p14:nvContentPartPr>
            <p14:xfrm>
              <a:off x="6762865" y="3502297"/>
              <a:ext cx="568800" cy="18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A87422F-2ADD-45AD-9758-5CB7ACAEB4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09225" y="3394297"/>
                <a:ext cx="676440" cy="2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541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A451-FAA4-4137-9100-A5649AE2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32" y="381001"/>
            <a:ext cx="10446344" cy="740434"/>
          </a:xfrm>
        </p:spPr>
        <p:txBody>
          <a:bodyPr/>
          <a:lstStyle/>
          <a:p>
            <a:r>
              <a:rPr lang="en-US" sz="3600" dirty="0"/>
              <a:t>What does sales data from Ames, Iowa tell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E116-FF8C-4B41-A061-D36453F24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540" y="1259457"/>
            <a:ext cx="10575985" cy="497744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Sale price relation to some area related features: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EDBC-FB8F-47AC-B605-73949BB4F2D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ECF69-D032-4809-9654-40BB5B04C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74130-CBB2-4A4B-B713-F2542CC61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AEF3DD-6F92-442D-AEBC-69D05DAF6C5F}"/>
              </a:ext>
            </a:extLst>
          </p:cNvPr>
          <p:cNvGrpSpPr/>
          <p:nvPr/>
        </p:nvGrpSpPr>
        <p:grpSpPr>
          <a:xfrm>
            <a:off x="381001" y="2208361"/>
            <a:ext cx="11429998" cy="3666228"/>
            <a:chOff x="381001" y="2208361"/>
            <a:chExt cx="11429998" cy="366622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E5FA7C2-E4FA-4B01-8744-07CEAB0EA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1" y="2208362"/>
              <a:ext cx="5715000" cy="366622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8B60E45-8D66-4E64-AAFF-1CF769F93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5460" y="2208361"/>
              <a:ext cx="5575539" cy="3666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634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85D5-5F10-4910-BC97-219C07A9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6109"/>
            <a:ext cx="10565676" cy="804589"/>
          </a:xfrm>
        </p:spPr>
        <p:txBody>
          <a:bodyPr/>
          <a:lstStyle/>
          <a:p>
            <a:r>
              <a:rPr lang="en-US" sz="3600" dirty="0"/>
              <a:t>What does sales data from Ames, Iowa tell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BAF6-D1DD-4941-A5C8-680BBCD9E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24951"/>
            <a:ext cx="11187023" cy="513139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Sale price relation to some quality/condition related features: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B470-FE15-4374-9F2B-100558B1BBD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080B0-29A7-4689-9908-6EE36889B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83B7F-E76B-40C5-A591-6A89187C9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83088E-F6AA-4DAE-B088-291B69649883}"/>
              </a:ext>
            </a:extLst>
          </p:cNvPr>
          <p:cNvGrpSpPr/>
          <p:nvPr/>
        </p:nvGrpSpPr>
        <p:grpSpPr>
          <a:xfrm>
            <a:off x="421957" y="2063224"/>
            <a:ext cx="11348086" cy="3638836"/>
            <a:chOff x="623977" y="1889698"/>
            <a:chExt cx="11348086" cy="34548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3A06E13-ABB8-4428-B700-F033541A1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977" y="1889698"/>
              <a:ext cx="5486400" cy="345485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240EF43-42FA-4136-B521-1C5815590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5663" y="1889698"/>
              <a:ext cx="5486400" cy="3454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969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C403-CC3E-4326-BAEC-5082CA20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0565676" cy="733123"/>
          </a:xfrm>
        </p:spPr>
        <p:txBody>
          <a:bodyPr/>
          <a:lstStyle/>
          <a:p>
            <a:r>
              <a:rPr lang="en-US" sz="3600" dirty="0"/>
              <a:t>Data Preprocessing: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03A74-141C-4FF0-9471-8375F41E90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1AB29-BA36-4084-8097-FEB529316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75F0E-79B0-4035-A078-1E5F70A0F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17BB8B-3B47-47B9-9E2A-8ACC3A89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1216325"/>
            <a:ext cx="5714999" cy="50292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Missing Values:</a:t>
            </a:r>
          </a:p>
          <a:p>
            <a:pPr marL="914400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Several features such as </a:t>
            </a:r>
            <a:r>
              <a:rPr lang="en-US" sz="1600" dirty="0" err="1"/>
              <a:t>PoolQC</a:t>
            </a:r>
            <a:r>
              <a:rPr lang="en-US" sz="1600" dirty="0"/>
              <a:t>, Alley, Fence, </a:t>
            </a:r>
            <a:r>
              <a:rPr lang="en-US" sz="1600" dirty="0" err="1"/>
              <a:t>LotFrontage</a:t>
            </a:r>
            <a:r>
              <a:rPr lang="en-US" sz="1600" dirty="0"/>
              <a:t>, </a:t>
            </a:r>
            <a:r>
              <a:rPr lang="en-US" sz="1600" dirty="0" err="1"/>
              <a:t>GarageYrBlt</a:t>
            </a:r>
            <a:r>
              <a:rPr lang="en-US" sz="1600" dirty="0"/>
              <a:t>, etc. included null values. Values were imputed accordingly.</a:t>
            </a:r>
          </a:p>
          <a:p>
            <a:pPr lvl="1">
              <a:lnSpc>
                <a:spcPct val="100000"/>
              </a:lnSpc>
            </a:pPr>
            <a:endParaRPr lang="en-US" sz="1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Outliers removed: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1600" dirty="0"/>
              <a:t>Extreme outliers in columns such as Utilities, </a:t>
            </a:r>
            <a:r>
              <a:rPr lang="en-US" sz="1600" dirty="0" err="1"/>
              <a:t>GrLivArea</a:t>
            </a:r>
            <a:r>
              <a:rPr lang="en-US" sz="1600" dirty="0"/>
              <a:t>, </a:t>
            </a:r>
            <a:r>
              <a:rPr lang="en-US" sz="1600" dirty="0" err="1"/>
              <a:t>TotalBsmtSF</a:t>
            </a:r>
            <a:r>
              <a:rPr lang="en-US" sz="1600" dirty="0"/>
              <a:t>, </a:t>
            </a:r>
            <a:r>
              <a:rPr lang="en-US" sz="1600" dirty="0" err="1"/>
              <a:t>LotFrontage</a:t>
            </a:r>
            <a:r>
              <a:rPr lang="en-US" sz="1600" dirty="0"/>
              <a:t>, </a:t>
            </a:r>
            <a:r>
              <a:rPr lang="en-US" sz="1600" dirty="0" err="1"/>
              <a:t>etc</a:t>
            </a:r>
            <a:r>
              <a:rPr lang="en-US" sz="1600" dirty="0"/>
              <a:t> were removed.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Changing data type for some columns: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1600" dirty="0"/>
              <a:t>Numerical columns with year, and month-related information were converted to categories.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err="1"/>
              <a:t>SalesPrice</a:t>
            </a:r>
            <a:r>
              <a:rPr lang="en-US" sz="2000" dirty="0"/>
              <a:t> values: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1600" dirty="0"/>
              <a:t>Log-transformed for a more gaussian-like distribution.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/>
            <a:endParaRPr lang="en-US" sz="16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1C18DE-F7D6-4130-92B4-FAC0E0CC4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528" y="754811"/>
            <a:ext cx="4689488" cy="26741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039109-E329-4F11-8ED2-5B2F4F0F1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527" y="3539825"/>
            <a:ext cx="4689488" cy="283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9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A99D-DAF1-4E85-ADFC-9699A069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30" y="381000"/>
            <a:ext cx="10610245" cy="757687"/>
          </a:xfrm>
        </p:spPr>
        <p:txBody>
          <a:bodyPr/>
          <a:lstStyle/>
          <a:p>
            <a:r>
              <a:rPr lang="en-US" sz="3600" dirty="0"/>
              <a:t>Feature Engineering (all models):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BD152-99D7-4781-BBF1-70B0BFA478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E3194-8ABA-4262-8C5A-36FDA90CD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48273-0535-4961-A1D9-F229E95AC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B454A1-BEC8-460A-96D7-AB58E12B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22744"/>
            <a:ext cx="10565675" cy="5133606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New Numerical Features: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sold_age</a:t>
            </a:r>
            <a:r>
              <a:rPr lang="en-US" dirty="0"/>
              <a:t> = Age of the house when it was sold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Usable_space</a:t>
            </a:r>
            <a:r>
              <a:rPr lang="en-US" dirty="0"/>
              <a:t> = </a:t>
            </a:r>
            <a:r>
              <a:rPr lang="en-US" dirty="0" err="1"/>
              <a:t>BsmtFinSF</a:t>
            </a:r>
            <a:r>
              <a:rPr lang="en-US" dirty="0"/>
              <a:t> + </a:t>
            </a:r>
            <a:r>
              <a:rPr lang="en-US" dirty="0" err="1"/>
              <a:t>GrLivArea</a:t>
            </a:r>
            <a:r>
              <a:rPr lang="en-US" dirty="0"/>
              <a:t> + 1stFlrSF + 2ndFlrSF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yr_since_remod</a:t>
            </a:r>
            <a:r>
              <a:rPr lang="en-US" dirty="0"/>
              <a:t> = Years since remodeling was done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Total_Halfbaths</a:t>
            </a:r>
            <a:r>
              <a:rPr lang="en-US" dirty="0"/>
              <a:t> = sum of all half baths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Total_Fullbaths</a:t>
            </a:r>
            <a:r>
              <a:rPr lang="en-US" dirty="0"/>
              <a:t> = sum of all full baths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Encl_Porch_tot</a:t>
            </a:r>
            <a:r>
              <a:rPr lang="en-US" dirty="0"/>
              <a:t> = sum of all enclosed porch areas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BsmtFinSF</a:t>
            </a:r>
            <a:r>
              <a:rPr lang="en-US" dirty="0"/>
              <a:t> = sum of Type 1 and Type 2 finished basement area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New Categorical Features: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remod_y_n</a:t>
            </a:r>
            <a:r>
              <a:rPr lang="en-US" dirty="0"/>
              <a:t>: Whether house was remodeled or not</a:t>
            </a:r>
          </a:p>
        </p:txBody>
      </p:sp>
    </p:spTree>
    <p:extLst>
      <p:ext uri="{BB962C8B-B14F-4D97-AF65-F5344CB8AC3E}">
        <p14:creationId xmlns:p14="http://schemas.microsoft.com/office/powerpoint/2010/main" val="370218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4B5C-97C9-4670-884E-FBDF5A78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0565675" cy="714153"/>
          </a:xfrm>
        </p:spPr>
        <p:txBody>
          <a:bodyPr/>
          <a:lstStyle/>
          <a:p>
            <a:r>
              <a:rPr lang="en-US" sz="3600" dirty="0"/>
              <a:t>Feature Engineering (all models):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B9398-0988-479F-83AB-6E277955A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69581"/>
            <a:ext cx="10565675" cy="496540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Combined values in categorical features: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LandContour</a:t>
            </a:r>
            <a:r>
              <a:rPr lang="en-US" dirty="0"/>
              <a:t> : replacing values other than </a:t>
            </a:r>
            <a:r>
              <a:rPr lang="en-US" dirty="0" err="1"/>
              <a:t>Lvl</a:t>
            </a:r>
            <a:r>
              <a:rPr lang="en-US" dirty="0"/>
              <a:t> to </a:t>
            </a:r>
            <a:r>
              <a:rPr lang="en-US" dirty="0" err="1"/>
              <a:t>Notlvl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Heating : replacing values other than </a:t>
            </a:r>
            <a:r>
              <a:rPr lang="en-US" dirty="0" err="1"/>
              <a:t>GasA</a:t>
            </a:r>
            <a:r>
              <a:rPr lang="en-US" dirty="0"/>
              <a:t> to </a:t>
            </a:r>
            <a:r>
              <a:rPr lang="en-US" dirty="0" err="1"/>
              <a:t>Heat_other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Electrical : replacing values other than </a:t>
            </a:r>
            <a:r>
              <a:rPr lang="en-US" dirty="0" err="1"/>
              <a:t>SBrkr</a:t>
            </a:r>
            <a:r>
              <a:rPr lang="en-US" dirty="0"/>
              <a:t> to </a:t>
            </a:r>
            <a:r>
              <a:rPr lang="en-US" dirty="0" err="1"/>
              <a:t>Electr_other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PavedDrive</a:t>
            </a:r>
            <a:r>
              <a:rPr lang="en-US" dirty="0"/>
              <a:t> : replacing values other than Y to NP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95775-6EA1-4158-AB63-6D3771572E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D7083-AFDB-40BA-A8FD-63D32DEB3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F6E34-29DA-4BC5-89BD-0AD3D2D5A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E49A-8C04-46C5-92C6-0B8D84DC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67497"/>
            <a:ext cx="10565675" cy="645762"/>
          </a:xfrm>
        </p:spPr>
        <p:txBody>
          <a:bodyPr/>
          <a:lstStyle/>
          <a:p>
            <a:r>
              <a:rPr lang="en-US" sz="3600" dirty="0"/>
              <a:t>Relation of new features with Sales Prices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2E4AE3-336B-403A-9096-629AE3616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735" y="1397479"/>
            <a:ext cx="7634377" cy="460650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B0531-69F0-4F9F-8DAF-9070B73A4ED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2308E-6D76-413B-9F8B-F94C482EF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4D4AD-02C7-48A0-BB88-FD0D95EDB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2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1344</TotalTime>
  <Words>1344</Words>
  <Application>Microsoft Office PowerPoint</Application>
  <PresentationFormat>Widescreen</PresentationFormat>
  <Paragraphs>253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Tenorite</vt:lpstr>
      <vt:lpstr>Tenorite (Body)</vt:lpstr>
      <vt:lpstr>Wingdings</vt:lpstr>
      <vt:lpstr>Office Theme</vt:lpstr>
      <vt:lpstr>Ames, Iowa: House Sale Price prediction</vt:lpstr>
      <vt:lpstr>How can we decide on a house’s sales price?</vt:lpstr>
      <vt:lpstr>What does house sales data from Ames, Iowa tell us?</vt:lpstr>
      <vt:lpstr>What does sales data from Ames, Iowa tell us?</vt:lpstr>
      <vt:lpstr>What does sales data from Ames, Iowa tell us?</vt:lpstr>
      <vt:lpstr>Data Preprocessing:</vt:lpstr>
      <vt:lpstr>Feature Engineering (all models):</vt:lpstr>
      <vt:lpstr>Feature Engineering (all models):</vt:lpstr>
      <vt:lpstr>Relation of new features with Sales Prices</vt:lpstr>
      <vt:lpstr>Relation of new features with Sales Prices</vt:lpstr>
      <vt:lpstr>Linear Models and SVR</vt:lpstr>
      <vt:lpstr>MLR Model Evaluation</vt:lpstr>
      <vt:lpstr>MLR Model Evaluation</vt:lpstr>
      <vt:lpstr>Penalized Regression (PLR) models</vt:lpstr>
      <vt:lpstr>Ridge Regression model:</vt:lpstr>
      <vt:lpstr>Lasso Regression Model:</vt:lpstr>
      <vt:lpstr>Support Vector Regression Model (SVR):</vt:lpstr>
      <vt:lpstr>Support Vector Regression Model:</vt:lpstr>
      <vt:lpstr>Tree-based models:</vt:lpstr>
      <vt:lpstr>XGBoost Model</vt:lpstr>
      <vt:lpstr>XGBoost model:</vt:lpstr>
      <vt:lpstr>Final model Evaluation metrics:</vt:lpstr>
      <vt:lpstr>What do these models tell us about which factors that affect sales prices?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Ames, Iowa: House Sale Prices</dc:title>
  <dc:creator>Suhita Acharya</dc:creator>
  <cp:lastModifiedBy>Suhita Acharya</cp:lastModifiedBy>
  <cp:revision>69</cp:revision>
  <dcterms:created xsi:type="dcterms:W3CDTF">2022-04-06T14:49:57Z</dcterms:created>
  <dcterms:modified xsi:type="dcterms:W3CDTF">2022-04-08T17:58:26Z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