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775" y="1112809"/>
            <a:ext cx="7358652" cy="2316192"/>
          </a:xfrm>
        </p:spPr>
        <p:txBody>
          <a:bodyPr/>
          <a:lstStyle/>
          <a:p>
            <a:r>
              <a:rPr lang="en-US" dirty="0"/>
              <a:t>Ames, Iowa: House Sale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5775" y="3602038"/>
            <a:ext cx="9762225" cy="806675"/>
          </a:xfrm>
        </p:spPr>
        <p:txBody>
          <a:bodyPr/>
          <a:lstStyle/>
          <a:p>
            <a:r>
              <a:rPr lang="en-US" dirty="0"/>
              <a:t>Suhita Acharya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5B01-957A-4F1F-8492-22F3353C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827" y="586596"/>
            <a:ext cx="10480849" cy="598993"/>
          </a:xfrm>
        </p:spPr>
        <p:txBody>
          <a:bodyPr/>
          <a:lstStyle/>
          <a:p>
            <a:r>
              <a:rPr lang="en-US" sz="3600" dirty="0"/>
              <a:t>Relation of new features with Sales Prices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D1ECAB-EAEF-4B9A-9DCC-86B19F9FB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626" y="1492370"/>
            <a:ext cx="7082287" cy="477825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9CC82-8DE2-4C52-A63B-C0E61DF2CA8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DD7A4-0305-4959-8A3F-66092445E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1BBDB-2DBA-4094-84EE-8D97FF1A1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8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50DE-7161-4637-B414-F90B6477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C7E7D-012F-4082-8F54-DB24AA9F5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11A2D-72BC-484D-BEC9-6817CCF31B6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83C39-01BF-7F43-854C-FBB4E9AB6B0C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2EA8F-0141-44CA-80D4-91C8D50A8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8B321-5E67-4D65-A7AD-AE86351D5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2242C1-5CAE-4F3B-A873-A831C2BECB3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766196-C724-4335-A06D-B6B7D1B924D3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4040CA-19D2-4DD7-8D1D-3F341E4C81F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56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95" y="553530"/>
            <a:ext cx="9971891" cy="826696"/>
          </a:xfrm>
        </p:spPr>
        <p:txBody>
          <a:bodyPr/>
          <a:lstStyle/>
          <a:p>
            <a:r>
              <a:rPr lang="en-US" sz="3600" dirty="0"/>
              <a:t>How can we decide on a house’s sales price?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95" y="1561381"/>
            <a:ext cx="10360081" cy="42441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Objective: To create a machine learning model that can assist home realtors/mortgage lenders to determine a house’s sales price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Several models will be developed, and one will be chosen to create an optimal price determination tool.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Let us start with listing some universal factors that affect house sales: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Location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000" dirty="0"/>
              <a:t>Usable Space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000" dirty="0"/>
              <a:t>House Condition (external and internal)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000" dirty="0"/>
              <a:t>Remodeling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000" dirty="0"/>
              <a:t>Number of bedrooms/bathrooms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A9E73-199B-4D4D-8AAB-BAFECF84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11" y="605287"/>
            <a:ext cx="10420464" cy="731808"/>
          </a:xfrm>
        </p:spPr>
        <p:txBody>
          <a:bodyPr/>
          <a:lstStyle/>
          <a:p>
            <a:r>
              <a:rPr lang="en-US" sz="3600" dirty="0"/>
              <a:t>What does sales data from Ames, Iowa tell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C6AF2-4FCD-48B5-9EE4-084607D0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673525"/>
            <a:ext cx="10274061" cy="4097546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This dataset consists of sale price listings for several houses in Ames Iowa.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dataset also includes 79 unique descriptors for each house listed.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aim here is to use the descriptors in creating a model to best predict house prices.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1E33A-6113-4F77-A2B9-21DBC76D40F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3CE53-6A34-4B59-BCDF-0E12CA4B7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F4A46-BE07-432F-905A-806ED4D77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1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A451-FAA4-4137-9100-A5649AE2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332" y="381001"/>
            <a:ext cx="10446344" cy="740434"/>
          </a:xfrm>
        </p:spPr>
        <p:txBody>
          <a:bodyPr/>
          <a:lstStyle/>
          <a:p>
            <a:r>
              <a:rPr lang="en-US" sz="3600" dirty="0"/>
              <a:t>What does sales data from Ames, Iowa tell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5E116-FF8C-4B41-A061-D36453F24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540" y="1259457"/>
            <a:ext cx="10575985" cy="497744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Sale price relation to some area related features: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5EDBC-FB8F-47AC-B605-73949BB4F2D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ECF69-D032-4809-9654-40BB5B04C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74130-CBB2-4A4B-B713-F2542CC61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AEF3DD-6F92-442D-AEBC-69D05DAF6C5F}"/>
              </a:ext>
            </a:extLst>
          </p:cNvPr>
          <p:cNvGrpSpPr/>
          <p:nvPr/>
        </p:nvGrpSpPr>
        <p:grpSpPr>
          <a:xfrm>
            <a:off x="381001" y="2208361"/>
            <a:ext cx="11429998" cy="3666228"/>
            <a:chOff x="381001" y="2208361"/>
            <a:chExt cx="11429998" cy="366622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E5FA7C2-E4FA-4B01-8744-07CEAB0EA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1" y="2208362"/>
              <a:ext cx="5715000" cy="366622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8B60E45-8D66-4E64-AAFF-1CF769F93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5460" y="2208361"/>
              <a:ext cx="5575539" cy="3666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634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85D5-5F10-4910-BC97-219C07A94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6109"/>
            <a:ext cx="10565676" cy="804589"/>
          </a:xfrm>
        </p:spPr>
        <p:txBody>
          <a:bodyPr/>
          <a:lstStyle/>
          <a:p>
            <a:r>
              <a:rPr lang="en-US" sz="3600" dirty="0"/>
              <a:t>What does sales data from Ames, Iowa tell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CBAF6-D1DD-4941-A5C8-680BBCD9E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24951"/>
            <a:ext cx="11187023" cy="513139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Sale price relation to some quality/condition related features: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8B470-FE15-4374-9F2B-100558B1BBD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080B0-29A7-4689-9908-6EE36889B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83B7F-E76B-40C5-A591-6A89187C9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83088E-F6AA-4DAE-B088-291B69649883}"/>
              </a:ext>
            </a:extLst>
          </p:cNvPr>
          <p:cNvGrpSpPr/>
          <p:nvPr/>
        </p:nvGrpSpPr>
        <p:grpSpPr>
          <a:xfrm>
            <a:off x="421957" y="2063224"/>
            <a:ext cx="11348086" cy="3638836"/>
            <a:chOff x="623977" y="1889698"/>
            <a:chExt cx="11348086" cy="345485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3A06E13-ABB8-4428-B700-F033541A1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977" y="1889698"/>
              <a:ext cx="5486400" cy="345485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240EF43-42FA-4136-B521-1C5815590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5663" y="1889698"/>
              <a:ext cx="5486400" cy="3454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969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C403-CC3E-4326-BAEC-5082CA201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0565676" cy="733123"/>
          </a:xfrm>
        </p:spPr>
        <p:txBody>
          <a:bodyPr/>
          <a:lstStyle/>
          <a:p>
            <a:r>
              <a:rPr lang="en-US" sz="3600" dirty="0"/>
              <a:t>Data Preprocessing: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03A74-141C-4FF0-9471-8375F41E90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1AB29-BA36-4084-8097-FEB529316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75F0E-79B0-4035-A078-1E5F70A0F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17BB8B-3B47-47B9-9E2A-8ACC3A892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1" y="1216325"/>
            <a:ext cx="5714999" cy="50292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Missing Values:</a:t>
            </a:r>
          </a:p>
          <a:p>
            <a:pPr marL="914400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Several features such as </a:t>
            </a:r>
            <a:r>
              <a:rPr lang="en-US" sz="1600" dirty="0" err="1"/>
              <a:t>PoolQC</a:t>
            </a:r>
            <a:r>
              <a:rPr lang="en-US" sz="1600" dirty="0"/>
              <a:t>, Alley, Fence, </a:t>
            </a:r>
            <a:r>
              <a:rPr lang="en-US" sz="1600" dirty="0" err="1"/>
              <a:t>LotFrontage</a:t>
            </a:r>
            <a:r>
              <a:rPr lang="en-US" sz="1600" dirty="0"/>
              <a:t>, </a:t>
            </a:r>
            <a:r>
              <a:rPr lang="en-US" sz="1600" dirty="0" err="1"/>
              <a:t>GarageYrBlt</a:t>
            </a:r>
            <a:r>
              <a:rPr lang="en-US" sz="1600" dirty="0"/>
              <a:t>, etc. included null values. Values were imputed accordingly.</a:t>
            </a:r>
          </a:p>
          <a:p>
            <a:pPr lvl="1">
              <a:lnSpc>
                <a:spcPct val="100000"/>
              </a:lnSpc>
            </a:pPr>
            <a:endParaRPr lang="en-US" sz="16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Outliers removed: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1600" dirty="0"/>
              <a:t>Extreme outliers in columns such as Utilities, </a:t>
            </a:r>
            <a:r>
              <a:rPr lang="en-US" sz="1600" dirty="0" err="1"/>
              <a:t>GrLivArea</a:t>
            </a:r>
            <a:r>
              <a:rPr lang="en-US" sz="1600" dirty="0"/>
              <a:t>, </a:t>
            </a:r>
            <a:r>
              <a:rPr lang="en-US" sz="1600" dirty="0" err="1"/>
              <a:t>TotalBsmtSF</a:t>
            </a:r>
            <a:r>
              <a:rPr lang="en-US" sz="1600" dirty="0"/>
              <a:t>, </a:t>
            </a:r>
            <a:r>
              <a:rPr lang="en-US" sz="1600" dirty="0" err="1"/>
              <a:t>LotFrontage</a:t>
            </a:r>
            <a:r>
              <a:rPr lang="en-US" sz="1600" dirty="0"/>
              <a:t>, </a:t>
            </a:r>
            <a:r>
              <a:rPr lang="en-US" sz="1600" dirty="0" err="1"/>
              <a:t>etc</a:t>
            </a:r>
            <a:r>
              <a:rPr lang="en-US" sz="1600" dirty="0"/>
              <a:t> were removed.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Changing data type for some columns: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1600" dirty="0"/>
              <a:t>Numerical columns with year, and month-related information were converted to categories.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err="1"/>
              <a:t>SalesPrice</a:t>
            </a:r>
            <a:r>
              <a:rPr lang="en-US" sz="2000" dirty="0"/>
              <a:t> values: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1600" dirty="0"/>
              <a:t>Log-transformed for a more gaussian-like distribution.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1"/>
            <a:endParaRPr lang="en-US" sz="16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1C18DE-F7D6-4130-92B4-FAC0E0CC4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528" y="754811"/>
            <a:ext cx="4689488" cy="26741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039109-E329-4F11-8ED2-5B2F4F0F1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527" y="3539825"/>
            <a:ext cx="4689488" cy="283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91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A99D-DAF1-4E85-ADFC-9699A069F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30" y="381000"/>
            <a:ext cx="10610245" cy="757687"/>
          </a:xfrm>
        </p:spPr>
        <p:txBody>
          <a:bodyPr/>
          <a:lstStyle/>
          <a:p>
            <a:r>
              <a:rPr lang="en-US" sz="3600" dirty="0"/>
              <a:t>Feature Engineering (all models):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BD152-99D7-4781-BBF1-70B0BFA4784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E3194-8ABA-4262-8C5A-36FDA90CD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48273-0535-4961-A1D9-F229E95AC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B454A1-BEC8-460A-96D7-AB58E12B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22744"/>
            <a:ext cx="10565675" cy="5133606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New Numerical Features: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sold_age</a:t>
            </a:r>
            <a:r>
              <a:rPr lang="en-US" dirty="0"/>
              <a:t> = Age of the house when it was sold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Usable_space</a:t>
            </a:r>
            <a:r>
              <a:rPr lang="en-US" dirty="0"/>
              <a:t> = </a:t>
            </a:r>
            <a:r>
              <a:rPr lang="en-US" dirty="0" err="1"/>
              <a:t>BsmtFinSF</a:t>
            </a:r>
            <a:r>
              <a:rPr lang="en-US" dirty="0"/>
              <a:t> + </a:t>
            </a:r>
            <a:r>
              <a:rPr lang="en-US" dirty="0" err="1"/>
              <a:t>GrLivArea</a:t>
            </a:r>
            <a:r>
              <a:rPr lang="en-US" dirty="0"/>
              <a:t> + 1stFlrSF + 2ndFlrSF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yr_since_remod</a:t>
            </a:r>
            <a:r>
              <a:rPr lang="en-US" dirty="0"/>
              <a:t> = Years since remodeling was done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Total_Halfbaths</a:t>
            </a:r>
            <a:r>
              <a:rPr lang="en-US" dirty="0"/>
              <a:t> = sum of all half baths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Total_Fullbaths</a:t>
            </a:r>
            <a:r>
              <a:rPr lang="en-US" dirty="0"/>
              <a:t> = sum of all full baths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Encl_Porch_tot</a:t>
            </a:r>
            <a:r>
              <a:rPr lang="en-US" dirty="0"/>
              <a:t> = sum of all enclosed porch areas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BsmtFinSF</a:t>
            </a:r>
            <a:r>
              <a:rPr lang="en-US" dirty="0"/>
              <a:t> = sum of Type 1 and Type 2 finished basement area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New Categorical Features: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remod_y_n</a:t>
            </a:r>
            <a:r>
              <a:rPr lang="en-US" dirty="0"/>
              <a:t>: Whether house was remodeled or not</a:t>
            </a:r>
          </a:p>
        </p:txBody>
      </p:sp>
    </p:spTree>
    <p:extLst>
      <p:ext uri="{BB962C8B-B14F-4D97-AF65-F5344CB8AC3E}">
        <p14:creationId xmlns:p14="http://schemas.microsoft.com/office/powerpoint/2010/main" val="370218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4B5C-97C9-4670-884E-FBDF5A78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0565675" cy="714153"/>
          </a:xfrm>
        </p:spPr>
        <p:txBody>
          <a:bodyPr/>
          <a:lstStyle/>
          <a:p>
            <a:r>
              <a:rPr lang="en-US" sz="3600" dirty="0"/>
              <a:t>Feature Engineering (all models):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B9398-0988-479F-83AB-6E277955A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69581"/>
            <a:ext cx="10565675" cy="496540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Combined values in categorical features: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LandContour</a:t>
            </a:r>
            <a:r>
              <a:rPr lang="en-US" dirty="0"/>
              <a:t> : replacing values other than </a:t>
            </a:r>
            <a:r>
              <a:rPr lang="en-US" dirty="0" err="1"/>
              <a:t>Lvl</a:t>
            </a:r>
            <a:r>
              <a:rPr lang="en-US" dirty="0"/>
              <a:t> to </a:t>
            </a:r>
            <a:r>
              <a:rPr lang="en-US" dirty="0" err="1"/>
              <a:t>Notlvl</a:t>
            </a:r>
            <a:endParaRPr lang="en-US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Heating : replacing values other than </a:t>
            </a:r>
            <a:r>
              <a:rPr lang="en-US" dirty="0" err="1"/>
              <a:t>GasA</a:t>
            </a:r>
            <a:r>
              <a:rPr lang="en-US" dirty="0"/>
              <a:t> to </a:t>
            </a:r>
            <a:r>
              <a:rPr lang="en-US" dirty="0" err="1"/>
              <a:t>Heat_other</a:t>
            </a:r>
            <a:endParaRPr lang="en-US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Electrical : replacing values other than </a:t>
            </a:r>
            <a:r>
              <a:rPr lang="en-US" dirty="0" err="1"/>
              <a:t>SBrkr</a:t>
            </a:r>
            <a:r>
              <a:rPr lang="en-US" dirty="0"/>
              <a:t> to </a:t>
            </a:r>
            <a:r>
              <a:rPr lang="en-US" dirty="0" err="1"/>
              <a:t>Electr_other</a:t>
            </a:r>
            <a:endParaRPr lang="en-US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PavedDrive</a:t>
            </a:r>
            <a:r>
              <a:rPr lang="en-US" dirty="0"/>
              <a:t> : replacing values other than Y to NP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95775-6EA1-4158-AB63-6D3771572E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D7083-AFDB-40BA-A8FD-63D32DEB3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F6E34-29DA-4BC5-89BD-0AD3D2D5A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8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E49A-8C04-46C5-92C6-0B8D84DC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67497"/>
            <a:ext cx="10565675" cy="645762"/>
          </a:xfrm>
        </p:spPr>
        <p:txBody>
          <a:bodyPr/>
          <a:lstStyle/>
          <a:p>
            <a:r>
              <a:rPr lang="en-US" sz="3600" dirty="0"/>
              <a:t>Relation of new features with Sales Prices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2E4AE3-336B-403A-9096-629AE3616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1" y="1663720"/>
            <a:ext cx="5358788" cy="414216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B0531-69F0-4F9F-8DAF-9070B73A4ED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2308E-6D76-413B-9F8B-F94C482EF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4D4AD-02C7-48A0-BB88-FD0D95EDB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C4B78C-7D77-4364-A70C-4A77F1D17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092" y="1663720"/>
            <a:ext cx="5772838" cy="414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2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671</TotalTime>
  <Words>535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Tenorite</vt:lpstr>
      <vt:lpstr>Wingdings</vt:lpstr>
      <vt:lpstr>Office Theme</vt:lpstr>
      <vt:lpstr>Ames, Iowa: House Sale Price prediction</vt:lpstr>
      <vt:lpstr>How can we decide on a house’s sales price?</vt:lpstr>
      <vt:lpstr>What does sales data from Ames, Iowa tell us?</vt:lpstr>
      <vt:lpstr>What does sales data from Ames, Iowa tell us?</vt:lpstr>
      <vt:lpstr>What does sales data from Ames, Iowa tell us?</vt:lpstr>
      <vt:lpstr>Data Preprocessing:</vt:lpstr>
      <vt:lpstr>Feature Engineering (all models):</vt:lpstr>
      <vt:lpstr>Feature Engineering (all models):</vt:lpstr>
      <vt:lpstr>Relation of new features with Sales Prices</vt:lpstr>
      <vt:lpstr>Relation of new features with Sales Prices</vt:lpstr>
      <vt:lpstr>Linear Models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Ames, Iowa: House Sale Prices</dc:title>
  <dc:creator>Suhita Acharya</dc:creator>
  <cp:lastModifiedBy>Suhita Acharya</cp:lastModifiedBy>
  <cp:revision>20</cp:revision>
  <dcterms:created xsi:type="dcterms:W3CDTF">2022-04-06T14:49:57Z</dcterms:created>
  <dcterms:modified xsi:type="dcterms:W3CDTF">2022-04-07T02:01:42Z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