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3" r:id="rId4"/>
  </p:sldMasterIdLst>
  <p:notesMasterIdLst>
    <p:notesMasterId r:id="rId27"/>
  </p:notesMasterIdLst>
  <p:sldIdLst>
    <p:sldId id="256" r:id="rId5"/>
    <p:sldId id="257" r:id="rId6"/>
    <p:sldId id="261" r:id="rId7"/>
    <p:sldId id="259" r:id="rId8"/>
    <p:sldId id="260"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5" autoAdjust="0"/>
    <p:restoredTop sz="94640" autoAdjust="0"/>
  </p:normalViewPr>
  <p:slideViewPr>
    <p:cSldViewPr snapToGrid="0">
      <p:cViewPr varScale="1">
        <p:scale>
          <a:sx n="105" d="100"/>
          <a:sy n="105" d="100"/>
        </p:scale>
        <p:origin x="774" y="9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0T18:00:23.50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0,'1398'0,"-1376"0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0T18:00:27.6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0,'1220'0,"-1198"0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0T18:00:34.3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0,'1119'0,"-1098"0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0T18:00:40.75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1,'1805'0,"-1783"0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0T18:00:44.4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0,'1448'0,"-1426"0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0T18:01:18.16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1,'13'0,"37"-1,0 2,-1 2,1 3,59 13,-64-10,1-2,1-2,-1-2,80-5,61 4,-92 10,-59-6,57 2,415-9,-486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0T18:01:32.0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1,'24'1,"-1"1,30 7,33 3,489-9,-294-5,277 2,-536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0T18:01:34.0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1,'83'1,"116"17,-126-11,141-6,-96-3,-97 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0T18:01:52.95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1,'1601'0,"-1579"0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1/20/2022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a line.</a:t>
            </a:r>
          </a:p>
        </p:txBody>
      </p:sp>
      <p:sp>
        <p:nvSpPr>
          <p:cNvPr id="4" name="Slide Number Placeholder 3"/>
          <p:cNvSpPr>
            <a:spLocks noGrp="1"/>
          </p:cNvSpPr>
          <p:nvPr>
            <p:ph type="sldNum" sz="quarter" idx="5"/>
          </p:nvPr>
        </p:nvSpPr>
        <p:spPr/>
        <p:txBody>
          <a:bodyPr/>
          <a:lstStyle/>
          <a:p>
            <a:fld id="{5603C52C-5E29-41AF-BAA3-8217E886DA08}" type="slidenum">
              <a:rPr lang="en-US" smtClean="0"/>
              <a:t>9</a:t>
            </a:fld>
            <a:endParaRPr lang="en-US" dirty="0"/>
          </a:p>
        </p:txBody>
      </p:sp>
    </p:spTree>
    <p:extLst>
      <p:ext uri="{BB962C8B-B14F-4D97-AF65-F5344CB8AC3E}">
        <p14:creationId xmlns:p14="http://schemas.microsoft.com/office/powerpoint/2010/main" val="2853018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03C52C-5E29-41AF-BAA3-8217E886DA08}" type="slidenum">
              <a:rPr lang="en-US" smtClean="0"/>
              <a:t>15</a:t>
            </a:fld>
            <a:endParaRPr lang="en-US" dirty="0"/>
          </a:p>
        </p:txBody>
      </p:sp>
    </p:spTree>
    <p:extLst>
      <p:ext uri="{BB962C8B-B14F-4D97-AF65-F5344CB8AC3E}">
        <p14:creationId xmlns:p14="http://schemas.microsoft.com/office/powerpoint/2010/main" val="40567148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1/20/2022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8512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83354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1/20/2022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3800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1/20/2022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42507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1/20/2022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673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1/20/2022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052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1/20/2022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28293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6F347-1B2F-4097-AEB5-4A26FB45D67A}" type="datetime1">
              <a:rPr lang="en-US" smtClean="0"/>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0543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1/20/2022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5948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75B4BE-627A-4EC1-99E1-6F1AA97AB802}" type="datetime1">
              <a:rPr lang="en-US" smtClean="0"/>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7434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1/20/2022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0080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BED6AC-4FBA-40BD-BE75-20DB64DA4BAD}" type="datetime1">
              <a:rPr lang="en-US" smtClean="0"/>
              <a:t>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01179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33C87-D201-458A-93C0-8EDD9AC92D93}" type="datetime1">
              <a:rPr lang="en-US" smtClean="0"/>
              <a:t>1/20/2022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128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CE6829-5A25-485A-91B1-5D6D58BB9F23}" type="datetime1">
              <a:rPr lang="en-US" smtClean="0"/>
              <a:t>1/20/2022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724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1/20/2022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51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49710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5272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1/20/2022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82883003"/>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 id="2147483830"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customXml" Target="../ink/ink5.xml"/><Relationship Id="rId18" Type="http://schemas.openxmlformats.org/officeDocument/2006/relationships/image" Target="../media/image31.png"/><Relationship Id="rId3" Type="http://schemas.openxmlformats.org/officeDocument/2006/relationships/image" Target="../media/image23.png"/><Relationship Id="rId21" Type="http://schemas.openxmlformats.org/officeDocument/2006/relationships/customXml" Target="../ink/ink9.xml"/><Relationship Id="rId7" Type="http://schemas.openxmlformats.org/officeDocument/2006/relationships/customXml" Target="../ink/ink2.xml"/><Relationship Id="rId12" Type="http://schemas.openxmlformats.org/officeDocument/2006/relationships/image" Target="../media/image28.png"/><Relationship Id="rId17" Type="http://schemas.openxmlformats.org/officeDocument/2006/relationships/customXml" Target="../ink/ink7.xml"/><Relationship Id="rId2" Type="http://schemas.openxmlformats.org/officeDocument/2006/relationships/image" Target="../media/image22.png"/><Relationship Id="rId16" Type="http://schemas.openxmlformats.org/officeDocument/2006/relationships/image" Target="../media/image30.png"/><Relationship Id="rId20" Type="http://schemas.openxmlformats.org/officeDocument/2006/relationships/image" Target="../media/image32.png"/><Relationship Id="rId1" Type="http://schemas.openxmlformats.org/officeDocument/2006/relationships/slideLayout" Target="../slideLayouts/slideLayout5.xml"/><Relationship Id="rId6" Type="http://schemas.openxmlformats.org/officeDocument/2006/relationships/image" Target="../media/image25.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27.png"/><Relationship Id="rId19" Type="http://schemas.openxmlformats.org/officeDocument/2006/relationships/customXml" Target="../ink/ink8.xml"/><Relationship Id="rId4" Type="http://schemas.openxmlformats.org/officeDocument/2006/relationships/image" Target="../media/image24.png"/><Relationship Id="rId9" Type="http://schemas.openxmlformats.org/officeDocument/2006/relationships/customXml" Target="../ink/ink3.xml"/><Relationship Id="rId14" Type="http://schemas.openxmlformats.org/officeDocument/2006/relationships/image" Target="../media/image29.png"/><Relationship Id="rId22"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extralime/20000-boardgames-dataset" TargetMode="External"/><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r"/>
            <a:r>
              <a:rPr lang="en-US" sz="4800" dirty="0">
                <a:solidFill>
                  <a:schemeClr val="accent5">
                    <a:lumMod val="50000"/>
                  </a:schemeClr>
                </a:solidFill>
                <a:latin typeface="Times New Roman" panose="02020603050405020304" pitchFamily="18" charset="0"/>
                <a:cs typeface="Times New Roman" panose="02020603050405020304" pitchFamily="18" charset="0"/>
              </a:rPr>
              <a:t>Boardgames</a:t>
            </a:r>
            <a:br>
              <a:rPr lang="en-US" sz="4800" dirty="0">
                <a:solidFill>
                  <a:schemeClr val="accent5">
                    <a:lumMod val="50000"/>
                  </a:schemeClr>
                </a:solidFill>
                <a:latin typeface="Times New Roman" panose="02020603050405020304" pitchFamily="18" charset="0"/>
                <a:cs typeface="Times New Roman" panose="02020603050405020304" pitchFamily="18" charset="0"/>
              </a:rPr>
            </a:br>
            <a:r>
              <a:rPr lang="en-US" sz="4800" dirty="0">
                <a:solidFill>
                  <a:schemeClr val="accent5">
                    <a:lumMod val="50000"/>
                  </a:schemeClr>
                </a:solidFill>
                <a:latin typeface="Times New Roman" panose="02020603050405020304" pitchFamily="18" charset="0"/>
                <a:cs typeface="Times New Roman" panose="02020603050405020304" pitchFamily="18" charset="0"/>
              </a:rPr>
              <a:t>rating</a:t>
            </a:r>
            <a:br>
              <a:rPr lang="en-US" sz="4800" dirty="0">
                <a:solidFill>
                  <a:schemeClr val="accent5">
                    <a:lumMod val="50000"/>
                  </a:schemeClr>
                </a:solidFill>
                <a:latin typeface="Times New Roman" panose="02020603050405020304" pitchFamily="18" charset="0"/>
                <a:cs typeface="Times New Roman" panose="02020603050405020304" pitchFamily="18" charset="0"/>
              </a:rPr>
            </a:br>
            <a:r>
              <a:rPr lang="en-US" sz="4800" dirty="0">
                <a:solidFill>
                  <a:schemeClr val="accent5">
                    <a:lumMod val="50000"/>
                  </a:schemeClr>
                </a:solidFill>
                <a:latin typeface="Times New Roman" panose="02020603050405020304" pitchFamily="18" charset="0"/>
                <a:cs typeface="Times New Roman" panose="02020603050405020304" pitchFamily="18" charset="0"/>
              </a:rPr>
              <a:t>analysis</a:t>
            </a:r>
          </a:p>
        </p:txBody>
      </p: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r>
              <a:rPr lang="en-US" sz="2800" dirty="0">
                <a:solidFill>
                  <a:schemeClr val="accent6">
                    <a:lumMod val="50000"/>
                  </a:schemeClr>
                </a:solidFill>
                <a:latin typeface="Times New Roman" panose="02020603050405020304" pitchFamily="18" charset="0"/>
                <a:cs typeface="Times New Roman" panose="02020603050405020304" pitchFamily="18" charset="0"/>
              </a:rPr>
              <a:t>Python EDA Project</a:t>
            </a:r>
          </a:p>
          <a:p>
            <a:r>
              <a:rPr lang="en-US" dirty="0">
                <a:solidFill>
                  <a:schemeClr val="accent6">
                    <a:lumMod val="50000"/>
                  </a:schemeClr>
                </a:solidFill>
                <a:latin typeface="Times New Roman" panose="02020603050405020304" pitchFamily="18" charset="0"/>
                <a:cs typeface="Times New Roman" panose="02020603050405020304" pitchFamily="18" charset="0"/>
              </a:rPr>
              <a:t>               - Suhita V Acharya</a:t>
            </a:r>
          </a:p>
        </p:txBody>
      </p:sp>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12351-8F45-4F3C-9A4F-263867AEAA92}"/>
              </a:ext>
            </a:extLst>
          </p:cNvPr>
          <p:cNvSpPr>
            <a:spLocks noGrp="1"/>
          </p:cNvSpPr>
          <p:nvPr>
            <p:ph type="title"/>
          </p:nvPr>
        </p:nvSpPr>
        <p:spPr>
          <a:xfrm>
            <a:off x="3352800" y="537882"/>
            <a:ext cx="8418755" cy="1056940"/>
          </a:xfrm>
        </p:spPr>
        <p:txBody>
          <a:bodyPr>
            <a:normAutofit fontScale="90000"/>
          </a:bodyPr>
          <a:lstStyle/>
          <a:p>
            <a:r>
              <a:rPr lang="en-US" dirty="0">
                <a:latin typeface="Bell MT" panose="02020503060305020303" pitchFamily="18" charset="0"/>
              </a:rPr>
              <a:t>Site views evaluation (cont..)</a:t>
            </a:r>
          </a:p>
        </p:txBody>
      </p:sp>
      <p:sp>
        <p:nvSpPr>
          <p:cNvPr id="3" name="Content Placeholder 2">
            <a:extLst>
              <a:ext uri="{FF2B5EF4-FFF2-40B4-BE49-F238E27FC236}">
                <a16:creationId xmlns:a16="http://schemas.microsoft.com/office/drawing/2014/main" id="{FD17B9B2-451F-446D-B29A-ADACD21FAB9D}"/>
              </a:ext>
            </a:extLst>
          </p:cNvPr>
          <p:cNvSpPr>
            <a:spLocks noGrp="1"/>
          </p:cNvSpPr>
          <p:nvPr>
            <p:ph sz="half" idx="1"/>
          </p:nvPr>
        </p:nvSpPr>
        <p:spPr>
          <a:xfrm>
            <a:off x="685799" y="1594822"/>
            <a:ext cx="10997005" cy="4819161"/>
          </a:xfrm>
        </p:spPr>
        <p:txBody>
          <a:bodyPr/>
          <a:lstStyle/>
          <a:p>
            <a:pPr algn="ctr"/>
            <a:r>
              <a:rPr lang="en-US" dirty="0">
                <a:latin typeface="Bell MT" panose="02020503060305020303" pitchFamily="18" charset="0"/>
              </a:rPr>
              <a:t>Site views pick up as the game rating increases from 6.5 onwards.</a:t>
            </a:r>
          </a:p>
          <a:p>
            <a:endParaRPr lang="en-US" dirty="0"/>
          </a:p>
        </p:txBody>
      </p:sp>
      <p:pic>
        <p:nvPicPr>
          <p:cNvPr id="6" name="Picture 5">
            <a:extLst>
              <a:ext uri="{FF2B5EF4-FFF2-40B4-BE49-F238E27FC236}">
                <a16:creationId xmlns:a16="http://schemas.microsoft.com/office/drawing/2014/main" id="{376D8C0A-7728-498C-8A7F-47DE4CD69CA1}"/>
              </a:ext>
            </a:extLst>
          </p:cNvPr>
          <p:cNvPicPr>
            <a:picLocks noChangeAspect="1"/>
          </p:cNvPicPr>
          <p:nvPr/>
        </p:nvPicPr>
        <p:blipFill>
          <a:blip r:embed="rId2"/>
          <a:stretch>
            <a:fillRect/>
          </a:stretch>
        </p:blipFill>
        <p:spPr>
          <a:xfrm>
            <a:off x="1879003" y="2165240"/>
            <a:ext cx="8433994" cy="4450713"/>
          </a:xfrm>
          <a:prstGeom prst="rect">
            <a:avLst/>
          </a:prstGeom>
        </p:spPr>
      </p:pic>
    </p:spTree>
    <p:extLst>
      <p:ext uri="{BB962C8B-B14F-4D97-AF65-F5344CB8AC3E}">
        <p14:creationId xmlns:p14="http://schemas.microsoft.com/office/powerpoint/2010/main" val="2315714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AC67F-E382-4A61-A2F6-2394B06DE1CB}"/>
              </a:ext>
            </a:extLst>
          </p:cNvPr>
          <p:cNvSpPr>
            <a:spLocks noGrp="1"/>
          </p:cNvSpPr>
          <p:nvPr>
            <p:ph type="title"/>
          </p:nvPr>
        </p:nvSpPr>
        <p:spPr>
          <a:xfrm>
            <a:off x="2895600" y="280104"/>
            <a:ext cx="8610600" cy="1293028"/>
          </a:xfrm>
        </p:spPr>
        <p:txBody>
          <a:bodyPr/>
          <a:lstStyle/>
          <a:p>
            <a:r>
              <a:rPr lang="en-US" dirty="0">
                <a:latin typeface="Bell MT" panose="02020503060305020303" pitchFamily="18" charset="0"/>
              </a:rPr>
              <a:t>Game Awards evaluation</a:t>
            </a:r>
          </a:p>
        </p:txBody>
      </p:sp>
      <p:sp>
        <p:nvSpPr>
          <p:cNvPr id="3" name="Content Placeholder 2">
            <a:extLst>
              <a:ext uri="{FF2B5EF4-FFF2-40B4-BE49-F238E27FC236}">
                <a16:creationId xmlns:a16="http://schemas.microsoft.com/office/drawing/2014/main" id="{BAE90A85-34AF-4F34-8871-5747ACFDFEE0}"/>
              </a:ext>
            </a:extLst>
          </p:cNvPr>
          <p:cNvSpPr>
            <a:spLocks noGrp="1"/>
          </p:cNvSpPr>
          <p:nvPr>
            <p:ph sz="half" idx="1"/>
          </p:nvPr>
        </p:nvSpPr>
        <p:spPr>
          <a:xfrm>
            <a:off x="398033" y="1640192"/>
            <a:ext cx="11284772" cy="4016537"/>
          </a:xfrm>
        </p:spPr>
        <p:txBody>
          <a:bodyPr/>
          <a:lstStyle/>
          <a:p>
            <a:pPr marL="0" indent="0">
              <a:buNone/>
            </a:pPr>
            <a:endParaRPr lang="en-US" dirty="0">
              <a:latin typeface="Bell MT" panose="02020503060305020303" pitchFamily="18" charset="0"/>
            </a:endParaRPr>
          </a:p>
          <a:p>
            <a:endParaRPr lang="en-US" dirty="0">
              <a:latin typeface="Bell MT" panose="02020503060305020303" pitchFamily="18" charset="0"/>
            </a:endParaRPr>
          </a:p>
          <a:p>
            <a:endParaRPr lang="en-US" dirty="0">
              <a:latin typeface="Bell MT" panose="02020503060305020303" pitchFamily="18" charset="0"/>
            </a:endParaRPr>
          </a:p>
          <a:p>
            <a:endParaRPr lang="en-US" dirty="0">
              <a:latin typeface="Bell MT" panose="02020503060305020303" pitchFamily="18" charset="0"/>
            </a:endParaRPr>
          </a:p>
          <a:p>
            <a:endParaRPr lang="en-US" dirty="0">
              <a:latin typeface="Bell MT" panose="02020503060305020303" pitchFamily="18" charset="0"/>
            </a:endParaRPr>
          </a:p>
          <a:p>
            <a:endParaRPr lang="en-US" dirty="0">
              <a:latin typeface="Bell MT" panose="02020503060305020303" pitchFamily="18" charset="0"/>
            </a:endParaRPr>
          </a:p>
        </p:txBody>
      </p:sp>
      <p:pic>
        <p:nvPicPr>
          <p:cNvPr id="9" name="Picture 8">
            <a:extLst>
              <a:ext uri="{FF2B5EF4-FFF2-40B4-BE49-F238E27FC236}">
                <a16:creationId xmlns:a16="http://schemas.microsoft.com/office/drawing/2014/main" id="{CD800ED0-221E-4DDB-998C-50167D4B138F}"/>
              </a:ext>
            </a:extLst>
          </p:cNvPr>
          <p:cNvPicPr>
            <a:picLocks noChangeAspect="1"/>
          </p:cNvPicPr>
          <p:nvPr/>
        </p:nvPicPr>
        <p:blipFill>
          <a:blip r:embed="rId2"/>
          <a:stretch>
            <a:fillRect/>
          </a:stretch>
        </p:blipFill>
        <p:spPr>
          <a:xfrm>
            <a:off x="582705" y="1389888"/>
            <a:ext cx="11100100" cy="4438699"/>
          </a:xfrm>
          <a:prstGeom prst="rect">
            <a:avLst/>
          </a:prstGeom>
        </p:spPr>
      </p:pic>
      <p:sp>
        <p:nvSpPr>
          <p:cNvPr id="10" name="TextBox 9">
            <a:extLst>
              <a:ext uri="{FF2B5EF4-FFF2-40B4-BE49-F238E27FC236}">
                <a16:creationId xmlns:a16="http://schemas.microsoft.com/office/drawing/2014/main" id="{2FDF8DC9-8B8C-4ABA-82C6-E12773B7E2C9}"/>
              </a:ext>
            </a:extLst>
          </p:cNvPr>
          <p:cNvSpPr txBox="1"/>
          <p:nvPr/>
        </p:nvSpPr>
        <p:spPr>
          <a:xfrm>
            <a:off x="398033" y="6000444"/>
            <a:ext cx="11284772" cy="369332"/>
          </a:xfrm>
          <a:prstGeom prst="rect">
            <a:avLst/>
          </a:prstGeom>
          <a:noFill/>
        </p:spPr>
        <p:txBody>
          <a:bodyPr wrap="square" rtlCol="0">
            <a:spAutoFit/>
          </a:bodyPr>
          <a:lstStyle/>
          <a:p>
            <a:pPr algn="ctr"/>
            <a:r>
              <a:rPr lang="en-US" dirty="0">
                <a:latin typeface="Bell MT" panose="02020503060305020303" pitchFamily="18" charset="0"/>
              </a:rPr>
              <a:t>The award count range for top-rated games goes from 3 to 25 and above.</a:t>
            </a:r>
          </a:p>
        </p:txBody>
      </p:sp>
    </p:spTree>
    <p:extLst>
      <p:ext uri="{BB962C8B-B14F-4D97-AF65-F5344CB8AC3E}">
        <p14:creationId xmlns:p14="http://schemas.microsoft.com/office/powerpoint/2010/main" val="4073931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A56F2-F23A-42C1-BEAF-3B5A1D28CB8A}"/>
              </a:ext>
            </a:extLst>
          </p:cNvPr>
          <p:cNvSpPr>
            <a:spLocks noGrp="1"/>
          </p:cNvSpPr>
          <p:nvPr>
            <p:ph type="title"/>
          </p:nvPr>
        </p:nvSpPr>
        <p:spPr>
          <a:xfrm>
            <a:off x="3119718" y="408795"/>
            <a:ext cx="8386481" cy="991491"/>
          </a:xfrm>
        </p:spPr>
        <p:txBody>
          <a:bodyPr>
            <a:normAutofit fontScale="90000"/>
          </a:bodyPr>
          <a:lstStyle/>
          <a:p>
            <a:r>
              <a:rPr lang="en-US" sz="3600" dirty="0">
                <a:latin typeface="Bell MT" panose="02020503060305020303" pitchFamily="18" charset="0"/>
              </a:rPr>
              <a:t>Game Awards evaluation</a:t>
            </a:r>
            <a:br>
              <a:rPr lang="en-US" sz="3600" dirty="0">
                <a:latin typeface="Bell MT" panose="02020503060305020303" pitchFamily="18" charset="0"/>
              </a:rPr>
            </a:br>
            <a:r>
              <a:rPr lang="en-US" sz="3600" dirty="0">
                <a:latin typeface="Bell MT" panose="02020503060305020303" pitchFamily="18" charset="0"/>
              </a:rPr>
              <a:t>(cont..)</a:t>
            </a:r>
          </a:p>
        </p:txBody>
      </p:sp>
      <p:pic>
        <p:nvPicPr>
          <p:cNvPr id="5" name="Content Placeholder 4">
            <a:extLst>
              <a:ext uri="{FF2B5EF4-FFF2-40B4-BE49-F238E27FC236}">
                <a16:creationId xmlns:a16="http://schemas.microsoft.com/office/drawing/2014/main" id="{DD78CE42-98D2-47CD-9BE8-5BB35BFF76C7}"/>
              </a:ext>
            </a:extLst>
          </p:cNvPr>
          <p:cNvPicPr>
            <a:picLocks noGrp="1" noChangeAspect="1"/>
          </p:cNvPicPr>
          <p:nvPr>
            <p:ph idx="1"/>
          </p:nvPr>
        </p:nvPicPr>
        <p:blipFill>
          <a:blip r:embed="rId2"/>
          <a:stretch>
            <a:fillRect/>
          </a:stretch>
        </p:blipFill>
        <p:spPr>
          <a:xfrm>
            <a:off x="943898" y="1380564"/>
            <a:ext cx="10562301" cy="4471596"/>
          </a:xfrm>
        </p:spPr>
      </p:pic>
      <p:sp>
        <p:nvSpPr>
          <p:cNvPr id="3" name="TextBox 2">
            <a:extLst>
              <a:ext uri="{FF2B5EF4-FFF2-40B4-BE49-F238E27FC236}">
                <a16:creationId xmlns:a16="http://schemas.microsoft.com/office/drawing/2014/main" id="{6E44D285-E200-4E3A-A495-E55D6F1ED8C5}"/>
              </a:ext>
            </a:extLst>
          </p:cNvPr>
          <p:cNvSpPr txBox="1"/>
          <p:nvPr/>
        </p:nvSpPr>
        <p:spPr>
          <a:xfrm>
            <a:off x="603504" y="5980176"/>
            <a:ext cx="10902695" cy="369332"/>
          </a:xfrm>
          <a:prstGeom prst="rect">
            <a:avLst/>
          </a:prstGeom>
          <a:noFill/>
        </p:spPr>
        <p:txBody>
          <a:bodyPr wrap="square" rtlCol="0">
            <a:spAutoFit/>
          </a:bodyPr>
          <a:lstStyle/>
          <a:p>
            <a:pPr algn="ctr"/>
            <a:r>
              <a:rPr lang="en-US" dirty="0">
                <a:latin typeface="Bell MT" panose="02020503060305020303" pitchFamily="18" charset="0"/>
              </a:rPr>
              <a:t>The lowest-rated games only have won one or max two awards.</a:t>
            </a:r>
          </a:p>
        </p:txBody>
      </p:sp>
    </p:spTree>
    <p:extLst>
      <p:ext uri="{BB962C8B-B14F-4D97-AF65-F5344CB8AC3E}">
        <p14:creationId xmlns:p14="http://schemas.microsoft.com/office/powerpoint/2010/main" val="3307131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64D14-EB72-4B5E-BB11-DFDCB46ADE11}"/>
              </a:ext>
            </a:extLst>
          </p:cNvPr>
          <p:cNvSpPr>
            <a:spLocks noGrp="1"/>
          </p:cNvSpPr>
          <p:nvPr>
            <p:ph type="title"/>
          </p:nvPr>
        </p:nvSpPr>
        <p:spPr>
          <a:xfrm>
            <a:off x="2895600" y="717176"/>
            <a:ext cx="8610600" cy="985222"/>
          </a:xfrm>
        </p:spPr>
        <p:txBody>
          <a:bodyPr>
            <a:normAutofit/>
          </a:bodyPr>
          <a:lstStyle/>
          <a:p>
            <a:r>
              <a:rPr lang="en-US" sz="3600" dirty="0">
                <a:latin typeface="Bell MT" panose="02020503060305020303" pitchFamily="18" charset="0"/>
              </a:rPr>
              <a:t>Game Awards evaluation(cont..)</a:t>
            </a:r>
          </a:p>
        </p:txBody>
      </p:sp>
      <p:pic>
        <p:nvPicPr>
          <p:cNvPr id="5" name="Content Placeholder 4">
            <a:extLst>
              <a:ext uri="{FF2B5EF4-FFF2-40B4-BE49-F238E27FC236}">
                <a16:creationId xmlns:a16="http://schemas.microsoft.com/office/drawing/2014/main" id="{9B67B8AF-B950-4A96-820D-EFC4C80DD904}"/>
              </a:ext>
            </a:extLst>
          </p:cNvPr>
          <p:cNvPicPr>
            <a:picLocks noGrp="1" noChangeAspect="1"/>
          </p:cNvPicPr>
          <p:nvPr>
            <p:ph idx="1"/>
          </p:nvPr>
        </p:nvPicPr>
        <p:blipFill>
          <a:blip r:embed="rId2"/>
          <a:stretch>
            <a:fillRect/>
          </a:stretch>
        </p:blipFill>
        <p:spPr>
          <a:xfrm>
            <a:off x="1873623" y="1702398"/>
            <a:ext cx="8986221" cy="4957184"/>
          </a:xfrm>
        </p:spPr>
      </p:pic>
    </p:spTree>
    <p:extLst>
      <p:ext uri="{BB962C8B-B14F-4D97-AF65-F5344CB8AC3E}">
        <p14:creationId xmlns:p14="http://schemas.microsoft.com/office/powerpoint/2010/main" val="546230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54827-32F2-4BEE-B696-0AE222E8B7A2}"/>
              </a:ext>
            </a:extLst>
          </p:cNvPr>
          <p:cNvSpPr>
            <a:spLocks noGrp="1"/>
          </p:cNvSpPr>
          <p:nvPr>
            <p:ph type="title"/>
          </p:nvPr>
        </p:nvSpPr>
        <p:spPr>
          <a:xfrm>
            <a:off x="2895600" y="367553"/>
            <a:ext cx="8610600" cy="1295400"/>
          </a:xfrm>
        </p:spPr>
        <p:txBody>
          <a:bodyPr/>
          <a:lstStyle/>
          <a:p>
            <a:r>
              <a:rPr lang="en-US" dirty="0">
                <a:latin typeface="Bell MT" panose="02020503060305020303" pitchFamily="18" charset="0"/>
              </a:rPr>
              <a:t>Media type evaluation</a:t>
            </a:r>
          </a:p>
        </p:txBody>
      </p:sp>
      <p:sp>
        <p:nvSpPr>
          <p:cNvPr id="3" name="Text Placeholder 2">
            <a:extLst>
              <a:ext uri="{FF2B5EF4-FFF2-40B4-BE49-F238E27FC236}">
                <a16:creationId xmlns:a16="http://schemas.microsoft.com/office/drawing/2014/main" id="{4CCE03A5-8539-4763-90D9-15B98BB986C9}"/>
              </a:ext>
            </a:extLst>
          </p:cNvPr>
          <p:cNvSpPr>
            <a:spLocks noGrp="1"/>
          </p:cNvSpPr>
          <p:nvPr>
            <p:ph type="body" idx="1"/>
          </p:nvPr>
        </p:nvSpPr>
        <p:spPr>
          <a:xfrm>
            <a:off x="421342" y="1518521"/>
            <a:ext cx="11084858" cy="685209"/>
          </a:xfrm>
        </p:spPr>
        <p:txBody>
          <a:bodyPr>
            <a:normAutofit fontScale="92500" lnSpcReduction="20000"/>
          </a:bodyPr>
          <a:lstStyle/>
          <a:p>
            <a:r>
              <a:rPr lang="en-US" dirty="0">
                <a:latin typeface="Bell MT" panose="02020503060305020303" pitchFamily="18" charset="0"/>
              </a:rPr>
              <a:t>For the next evaluation, the feature of interest will be compared with site views as higher site views can translate to higher ratings:</a:t>
            </a:r>
          </a:p>
        </p:txBody>
      </p:sp>
      <p:sp>
        <p:nvSpPr>
          <p:cNvPr id="4" name="Content Placeholder 3">
            <a:extLst>
              <a:ext uri="{FF2B5EF4-FFF2-40B4-BE49-F238E27FC236}">
                <a16:creationId xmlns:a16="http://schemas.microsoft.com/office/drawing/2014/main" id="{81F501B5-0DA1-4056-9435-7FB89A4CB64D}"/>
              </a:ext>
            </a:extLst>
          </p:cNvPr>
          <p:cNvSpPr>
            <a:spLocks noGrp="1"/>
          </p:cNvSpPr>
          <p:nvPr>
            <p:ph sz="half" idx="2"/>
          </p:nvPr>
        </p:nvSpPr>
        <p:spPr>
          <a:xfrm>
            <a:off x="421342" y="2357718"/>
            <a:ext cx="3630705" cy="4258235"/>
          </a:xfrm>
        </p:spPr>
        <p:txBody>
          <a:bodyPr/>
          <a:lstStyle/>
          <a:p>
            <a:endParaRPr lang="en-US" dirty="0">
              <a:latin typeface="Bell MT" panose="02020503060305020303" pitchFamily="18" charset="0"/>
            </a:endParaRPr>
          </a:p>
          <a:p>
            <a:r>
              <a:rPr lang="en-US" dirty="0">
                <a:latin typeface="Bell MT" panose="02020503060305020303" pitchFamily="18" charset="0"/>
              </a:rPr>
              <a:t>Higher rating categories have high median site view count.</a:t>
            </a:r>
          </a:p>
        </p:txBody>
      </p:sp>
      <p:sp>
        <p:nvSpPr>
          <p:cNvPr id="6" name="Content Placeholder 5">
            <a:extLst>
              <a:ext uri="{FF2B5EF4-FFF2-40B4-BE49-F238E27FC236}">
                <a16:creationId xmlns:a16="http://schemas.microsoft.com/office/drawing/2014/main" id="{443D2165-1A0E-4754-B882-649C0CFCC6A8}"/>
              </a:ext>
            </a:extLst>
          </p:cNvPr>
          <p:cNvSpPr>
            <a:spLocks noGrp="1"/>
          </p:cNvSpPr>
          <p:nvPr>
            <p:ph sz="quarter" idx="4"/>
          </p:nvPr>
        </p:nvSpPr>
        <p:spPr>
          <a:xfrm>
            <a:off x="4222376" y="2357717"/>
            <a:ext cx="7283824" cy="4258235"/>
          </a:xfrm>
        </p:spPr>
        <p:txBody>
          <a:bodyPr/>
          <a:lstStyle/>
          <a:p>
            <a:pPr marL="0" indent="0">
              <a:buNone/>
            </a:pPr>
            <a:endParaRPr lang="en-US" dirty="0">
              <a:latin typeface="Bell MT" panose="02020503060305020303" pitchFamily="18" charset="0"/>
            </a:endParaRPr>
          </a:p>
          <a:p>
            <a:endParaRPr lang="en-US" dirty="0">
              <a:latin typeface="Bell MT" panose="02020503060305020303" pitchFamily="18" charset="0"/>
            </a:endParaRPr>
          </a:p>
        </p:txBody>
      </p:sp>
      <p:pic>
        <p:nvPicPr>
          <p:cNvPr id="8" name="Picture 7">
            <a:extLst>
              <a:ext uri="{FF2B5EF4-FFF2-40B4-BE49-F238E27FC236}">
                <a16:creationId xmlns:a16="http://schemas.microsoft.com/office/drawing/2014/main" id="{F49B1495-4E57-4F05-8BD6-9FAB4146945A}"/>
              </a:ext>
            </a:extLst>
          </p:cNvPr>
          <p:cNvPicPr>
            <a:picLocks noChangeAspect="1"/>
          </p:cNvPicPr>
          <p:nvPr/>
        </p:nvPicPr>
        <p:blipFill>
          <a:blip r:embed="rId2"/>
          <a:stretch>
            <a:fillRect/>
          </a:stretch>
        </p:blipFill>
        <p:spPr>
          <a:xfrm>
            <a:off x="626712" y="3940580"/>
            <a:ext cx="3219964" cy="1836177"/>
          </a:xfrm>
          <a:prstGeom prst="rect">
            <a:avLst/>
          </a:prstGeom>
          <a:effectLst>
            <a:outerShdw blurRad="50800" dist="38100" dir="5400000" algn="t" rotWithShape="0">
              <a:prstClr val="black">
                <a:alpha val="40000"/>
              </a:prstClr>
            </a:outerShdw>
          </a:effectLst>
        </p:spPr>
      </p:pic>
      <p:pic>
        <p:nvPicPr>
          <p:cNvPr id="7" name="Picture 6">
            <a:extLst>
              <a:ext uri="{FF2B5EF4-FFF2-40B4-BE49-F238E27FC236}">
                <a16:creationId xmlns:a16="http://schemas.microsoft.com/office/drawing/2014/main" id="{6E61A46C-6F07-4802-AA46-516CE0CA54BE}"/>
              </a:ext>
            </a:extLst>
          </p:cNvPr>
          <p:cNvPicPr>
            <a:picLocks noChangeAspect="1"/>
          </p:cNvPicPr>
          <p:nvPr/>
        </p:nvPicPr>
        <p:blipFill>
          <a:blip r:embed="rId3"/>
          <a:stretch>
            <a:fillRect/>
          </a:stretch>
        </p:blipFill>
        <p:spPr>
          <a:xfrm>
            <a:off x="4626865" y="2558884"/>
            <a:ext cx="7049664" cy="3787052"/>
          </a:xfrm>
          <a:prstGeom prst="rect">
            <a:avLst/>
          </a:prstGeom>
        </p:spPr>
      </p:pic>
    </p:spTree>
    <p:extLst>
      <p:ext uri="{BB962C8B-B14F-4D97-AF65-F5344CB8AC3E}">
        <p14:creationId xmlns:p14="http://schemas.microsoft.com/office/powerpoint/2010/main" val="2071021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6496D-D793-43B8-ADF5-4240EFE7E2DC}"/>
              </a:ext>
            </a:extLst>
          </p:cNvPr>
          <p:cNvSpPr>
            <a:spLocks noGrp="1"/>
          </p:cNvSpPr>
          <p:nvPr>
            <p:ph type="title"/>
          </p:nvPr>
        </p:nvSpPr>
        <p:spPr>
          <a:xfrm>
            <a:off x="3352800" y="545958"/>
            <a:ext cx="8583706" cy="1035425"/>
          </a:xfrm>
        </p:spPr>
        <p:txBody>
          <a:bodyPr>
            <a:normAutofit/>
          </a:bodyPr>
          <a:lstStyle/>
          <a:p>
            <a:r>
              <a:rPr lang="en-US" sz="3600" dirty="0">
                <a:latin typeface="Bell MT" panose="02020503060305020303" pitchFamily="18" charset="0"/>
              </a:rPr>
              <a:t>Media type evaluation (cont..)</a:t>
            </a:r>
          </a:p>
        </p:txBody>
      </p:sp>
      <p:sp>
        <p:nvSpPr>
          <p:cNvPr id="3" name="Content Placeholder 2">
            <a:extLst>
              <a:ext uri="{FF2B5EF4-FFF2-40B4-BE49-F238E27FC236}">
                <a16:creationId xmlns:a16="http://schemas.microsoft.com/office/drawing/2014/main" id="{88C4ECCF-F3D5-44E3-9D63-93A3F6218535}"/>
              </a:ext>
            </a:extLst>
          </p:cNvPr>
          <p:cNvSpPr>
            <a:spLocks noGrp="1"/>
          </p:cNvSpPr>
          <p:nvPr>
            <p:ph sz="half" idx="1"/>
          </p:nvPr>
        </p:nvSpPr>
        <p:spPr>
          <a:xfrm>
            <a:off x="322730" y="1649507"/>
            <a:ext cx="5697071" cy="4580964"/>
          </a:xfrm>
        </p:spPr>
        <p:txBody>
          <a:bodyPr/>
          <a:lstStyle/>
          <a:p>
            <a:r>
              <a:rPr lang="en-US" dirty="0">
                <a:latin typeface="Bell MT" panose="02020503060305020303" pitchFamily="18" charset="0"/>
              </a:rPr>
              <a:t>Trend of number of podcast links for a game versus site views for the game</a:t>
            </a:r>
          </a:p>
          <a:p>
            <a:endParaRPr lang="en-US" dirty="0">
              <a:latin typeface="Bell MT" panose="02020503060305020303" pitchFamily="18" charset="0"/>
            </a:endParaRPr>
          </a:p>
        </p:txBody>
      </p:sp>
      <p:sp>
        <p:nvSpPr>
          <p:cNvPr id="4" name="Content Placeholder 3">
            <a:extLst>
              <a:ext uri="{FF2B5EF4-FFF2-40B4-BE49-F238E27FC236}">
                <a16:creationId xmlns:a16="http://schemas.microsoft.com/office/drawing/2014/main" id="{D122D44E-82D2-4AB4-8F33-79F42C8D8D5A}"/>
              </a:ext>
            </a:extLst>
          </p:cNvPr>
          <p:cNvSpPr>
            <a:spLocks noGrp="1"/>
          </p:cNvSpPr>
          <p:nvPr>
            <p:ph sz="half" idx="2"/>
          </p:nvPr>
        </p:nvSpPr>
        <p:spPr>
          <a:xfrm>
            <a:off x="6172200" y="1649508"/>
            <a:ext cx="5334000" cy="4512839"/>
          </a:xfrm>
        </p:spPr>
        <p:txBody>
          <a:bodyPr/>
          <a:lstStyle/>
          <a:p>
            <a:r>
              <a:rPr lang="en-US" dirty="0">
                <a:latin typeface="Bell MT" panose="02020503060305020303" pitchFamily="18" charset="0"/>
              </a:rPr>
              <a:t>Trend of number of web article links for a game versus site views for the game</a:t>
            </a:r>
          </a:p>
          <a:p>
            <a:endParaRPr lang="en-US" dirty="0">
              <a:latin typeface="Bell MT" panose="02020503060305020303" pitchFamily="18" charset="0"/>
            </a:endParaRPr>
          </a:p>
          <a:p>
            <a:endParaRPr lang="en-US" dirty="0">
              <a:latin typeface="Bell MT" panose="02020503060305020303" pitchFamily="18" charset="0"/>
            </a:endParaRPr>
          </a:p>
        </p:txBody>
      </p:sp>
      <p:sp>
        <p:nvSpPr>
          <p:cNvPr id="5" name="TextBox 4">
            <a:extLst>
              <a:ext uri="{FF2B5EF4-FFF2-40B4-BE49-F238E27FC236}">
                <a16:creationId xmlns:a16="http://schemas.microsoft.com/office/drawing/2014/main" id="{BF1B293B-19EE-4AE0-82DB-3E802B95680C}"/>
              </a:ext>
            </a:extLst>
          </p:cNvPr>
          <p:cNvSpPr txBox="1"/>
          <p:nvPr/>
        </p:nvSpPr>
        <p:spPr>
          <a:xfrm>
            <a:off x="412377" y="6230471"/>
            <a:ext cx="10968318" cy="400110"/>
          </a:xfrm>
          <a:prstGeom prst="rect">
            <a:avLst/>
          </a:prstGeom>
          <a:noFill/>
        </p:spPr>
        <p:txBody>
          <a:bodyPr wrap="square" rtlCol="0">
            <a:spAutoFit/>
          </a:bodyPr>
          <a:lstStyle/>
          <a:p>
            <a:r>
              <a:rPr lang="en-US" sz="2000" dirty="0">
                <a:latin typeface="Bell MT" panose="02020503060305020303" pitchFamily="18" charset="0"/>
              </a:rPr>
              <a:t>						Games evaluated have at least one podcast and weblink listed</a:t>
            </a:r>
          </a:p>
        </p:txBody>
      </p:sp>
      <p:pic>
        <p:nvPicPr>
          <p:cNvPr id="7" name="Picture 6">
            <a:extLst>
              <a:ext uri="{FF2B5EF4-FFF2-40B4-BE49-F238E27FC236}">
                <a16:creationId xmlns:a16="http://schemas.microsoft.com/office/drawing/2014/main" id="{9C5C28B3-E6BC-4432-8199-646CE6D1B049}"/>
              </a:ext>
            </a:extLst>
          </p:cNvPr>
          <p:cNvPicPr>
            <a:picLocks noChangeAspect="1"/>
          </p:cNvPicPr>
          <p:nvPr/>
        </p:nvPicPr>
        <p:blipFill>
          <a:blip r:embed="rId3"/>
          <a:stretch>
            <a:fillRect/>
          </a:stretch>
        </p:blipFill>
        <p:spPr>
          <a:xfrm>
            <a:off x="197224" y="2384612"/>
            <a:ext cx="5849471" cy="3845859"/>
          </a:xfrm>
          <a:prstGeom prst="rect">
            <a:avLst/>
          </a:prstGeom>
        </p:spPr>
      </p:pic>
      <p:pic>
        <p:nvPicPr>
          <p:cNvPr id="9" name="Picture 8">
            <a:extLst>
              <a:ext uri="{FF2B5EF4-FFF2-40B4-BE49-F238E27FC236}">
                <a16:creationId xmlns:a16="http://schemas.microsoft.com/office/drawing/2014/main" id="{84740E5F-305C-4CEA-B82D-6B98E90E5206}"/>
              </a:ext>
            </a:extLst>
          </p:cNvPr>
          <p:cNvPicPr>
            <a:picLocks noChangeAspect="1"/>
          </p:cNvPicPr>
          <p:nvPr/>
        </p:nvPicPr>
        <p:blipFill>
          <a:blip r:embed="rId4"/>
          <a:stretch>
            <a:fillRect/>
          </a:stretch>
        </p:blipFill>
        <p:spPr>
          <a:xfrm>
            <a:off x="6199094" y="2384612"/>
            <a:ext cx="5849472" cy="3880831"/>
          </a:xfrm>
          <a:prstGeom prst="rect">
            <a:avLst/>
          </a:prstGeom>
        </p:spPr>
      </p:pic>
    </p:spTree>
    <p:extLst>
      <p:ext uri="{BB962C8B-B14F-4D97-AF65-F5344CB8AC3E}">
        <p14:creationId xmlns:p14="http://schemas.microsoft.com/office/powerpoint/2010/main" val="1910966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8E16C-4636-49CD-A128-21FBEB0F6B27}"/>
              </a:ext>
            </a:extLst>
          </p:cNvPr>
          <p:cNvSpPr>
            <a:spLocks noGrp="1"/>
          </p:cNvSpPr>
          <p:nvPr>
            <p:ph type="title"/>
          </p:nvPr>
        </p:nvSpPr>
        <p:spPr>
          <a:xfrm>
            <a:off x="2895600" y="572349"/>
            <a:ext cx="8610600" cy="817539"/>
          </a:xfrm>
        </p:spPr>
        <p:txBody>
          <a:bodyPr>
            <a:normAutofit/>
          </a:bodyPr>
          <a:lstStyle/>
          <a:p>
            <a:r>
              <a:rPr lang="en-US" sz="3600" dirty="0"/>
              <a:t>Media type evaluation (cont..)</a:t>
            </a:r>
          </a:p>
        </p:txBody>
      </p:sp>
      <p:sp>
        <p:nvSpPr>
          <p:cNvPr id="3" name="Content Placeholder 2">
            <a:extLst>
              <a:ext uri="{FF2B5EF4-FFF2-40B4-BE49-F238E27FC236}">
                <a16:creationId xmlns:a16="http://schemas.microsoft.com/office/drawing/2014/main" id="{06E77109-C324-401F-92E7-C8E999A13008}"/>
              </a:ext>
            </a:extLst>
          </p:cNvPr>
          <p:cNvSpPr>
            <a:spLocks noGrp="1"/>
          </p:cNvSpPr>
          <p:nvPr>
            <p:ph sz="half" idx="1"/>
          </p:nvPr>
        </p:nvSpPr>
        <p:spPr>
          <a:xfrm>
            <a:off x="338328" y="1545336"/>
            <a:ext cx="5681472" cy="4956047"/>
          </a:xfrm>
        </p:spPr>
        <p:txBody>
          <a:bodyPr/>
          <a:lstStyle/>
          <a:p>
            <a:r>
              <a:rPr lang="en-US" dirty="0">
                <a:latin typeface="Bell MT" panose="02020503060305020303" pitchFamily="18" charset="0"/>
              </a:rPr>
              <a:t>Trend of BGG written news articles for a game versus site views for the game</a:t>
            </a:r>
          </a:p>
          <a:p>
            <a:endParaRPr lang="en-US" dirty="0">
              <a:latin typeface="Bell MT" panose="02020503060305020303" pitchFamily="18" charset="0"/>
            </a:endParaRPr>
          </a:p>
          <a:p>
            <a:endParaRPr lang="en-US" dirty="0">
              <a:latin typeface="Bell MT" panose="02020503060305020303" pitchFamily="18" charset="0"/>
            </a:endParaRPr>
          </a:p>
        </p:txBody>
      </p:sp>
      <p:sp>
        <p:nvSpPr>
          <p:cNvPr id="4" name="Content Placeholder 3">
            <a:extLst>
              <a:ext uri="{FF2B5EF4-FFF2-40B4-BE49-F238E27FC236}">
                <a16:creationId xmlns:a16="http://schemas.microsoft.com/office/drawing/2014/main" id="{16A52CFB-3949-43CA-AF60-B2796262A7BF}"/>
              </a:ext>
            </a:extLst>
          </p:cNvPr>
          <p:cNvSpPr>
            <a:spLocks noGrp="1"/>
          </p:cNvSpPr>
          <p:nvPr>
            <p:ph sz="half" idx="2"/>
          </p:nvPr>
        </p:nvSpPr>
        <p:spPr>
          <a:xfrm>
            <a:off x="6172200" y="1545336"/>
            <a:ext cx="5681472" cy="4956047"/>
          </a:xfrm>
        </p:spPr>
        <p:txBody>
          <a:bodyPr/>
          <a:lstStyle/>
          <a:p>
            <a:r>
              <a:rPr lang="en-US" dirty="0">
                <a:latin typeface="Bell MT" panose="02020503060305020303" pitchFamily="18" charset="0"/>
              </a:rPr>
              <a:t>Trend of BGG written blog posts for a game versus site views for the game</a:t>
            </a:r>
          </a:p>
          <a:p>
            <a:endParaRPr lang="en-US" dirty="0">
              <a:latin typeface="Bell MT" panose="02020503060305020303" pitchFamily="18" charset="0"/>
            </a:endParaRPr>
          </a:p>
        </p:txBody>
      </p:sp>
      <p:pic>
        <p:nvPicPr>
          <p:cNvPr id="6" name="Picture 5">
            <a:extLst>
              <a:ext uri="{FF2B5EF4-FFF2-40B4-BE49-F238E27FC236}">
                <a16:creationId xmlns:a16="http://schemas.microsoft.com/office/drawing/2014/main" id="{B8C5441E-E715-4F23-A0C3-9EC4E72EDD24}"/>
              </a:ext>
            </a:extLst>
          </p:cNvPr>
          <p:cNvPicPr>
            <a:picLocks noChangeAspect="1"/>
          </p:cNvPicPr>
          <p:nvPr/>
        </p:nvPicPr>
        <p:blipFill>
          <a:blip r:embed="rId2"/>
          <a:stretch>
            <a:fillRect/>
          </a:stretch>
        </p:blipFill>
        <p:spPr>
          <a:xfrm>
            <a:off x="238223" y="2256808"/>
            <a:ext cx="5781577" cy="4028842"/>
          </a:xfrm>
          <a:prstGeom prst="rect">
            <a:avLst/>
          </a:prstGeom>
        </p:spPr>
      </p:pic>
      <p:pic>
        <p:nvPicPr>
          <p:cNvPr id="8" name="Picture 7">
            <a:extLst>
              <a:ext uri="{FF2B5EF4-FFF2-40B4-BE49-F238E27FC236}">
                <a16:creationId xmlns:a16="http://schemas.microsoft.com/office/drawing/2014/main" id="{75BFDF5B-4F2D-4ED1-B9F0-71887C1EEB06}"/>
              </a:ext>
            </a:extLst>
          </p:cNvPr>
          <p:cNvPicPr>
            <a:picLocks noChangeAspect="1"/>
          </p:cNvPicPr>
          <p:nvPr/>
        </p:nvPicPr>
        <p:blipFill>
          <a:blip r:embed="rId3"/>
          <a:stretch>
            <a:fillRect/>
          </a:stretch>
        </p:blipFill>
        <p:spPr>
          <a:xfrm>
            <a:off x="6059209" y="2256810"/>
            <a:ext cx="5794463" cy="4028842"/>
          </a:xfrm>
          <a:prstGeom prst="rect">
            <a:avLst/>
          </a:prstGeom>
        </p:spPr>
      </p:pic>
      <p:sp>
        <p:nvSpPr>
          <p:cNvPr id="9" name="TextBox 8">
            <a:extLst>
              <a:ext uri="{FF2B5EF4-FFF2-40B4-BE49-F238E27FC236}">
                <a16:creationId xmlns:a16="http://schemas.microsoft.com/office/drawing/2014/main" id="{10DCE208-7C42-4A01-8E36-3D515E3F1B55}"/>
              </a:ext>
            </a:extLst>
          </p:cNvPr>
          <p:cNvSpPr txBox="1"/>
          <p:nvPr/>
        </p:nvSpPr>
        <p:spPr>
          <a:xfrm>
            <a:off x="512064" y="6285651"/>
            <a:ext cx="11341608" cy="369332"/>
          </a:xfrm>
          <a:prstGeom prst="rect">
            <a:avLst/>
          </a:prstGeom>
          <a:noFill/>
        </p:spPr>
        <p:txBody>
          <a:bodyPr wrap="square" rtlCol="0">
            <a:spAutoFit/>
          </a:bodyPr>
          <a:lstStyle/>
          <a:p>
            <a:pPr algn="ctr"/>
            <a:r>
              <a:rPr lang="en-US" dirty="0">
                <a:latin typeface="Bell MT" panose="02020503060305020303" pitchFamily="18" charset="0"/>
              </a:rPr>
              <a:t>Games evaluated have at least one BGG news article or blog post listed</a:t>
            </a:r>
          </a:p>
        </p:txBody>
      </p:sp>
    </p:spTree>
    <p:extLst>
      <p:ext uri="{BB962C8B-B14F-4D97-AF65-F5344CB8AC3E}">
        <p14:creationId xmlns:p14="http://schemas.microsoft.com/office/powerpoint/2010/main" val="681029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1817C-A843-4A2B-9209-B7F836D40941}"/>
              </a:ext>
            </a:extLst>
          </p:cNvPr>
          <p:cNvSpPr>
            <a:spLocks noGrp="1"/>
          </p:cNvSpPr>
          <p:nvPr>
            <p:ph type="title"/>
          </p:nvPr>
        </p:nvSpPr>
        <p:spPr>
          <a:xfrm>
            <a:off x="2895600" y="639315"/>
            <a:ext cx="8973312" cy="695708"/>
          </a:xfrm>
        </p:spPr>
        <p:txBody>
          <a:bodyPr>
            <a:normAutofit fontScale="90000"/>
          </a:bodyPr>
          <a:lstStyle/>
          <a:p>
            <a:r>
              <a:rPr lang="en-US" sz="3600" dirty="0">
                <a:latin typeface="Bell MT" panose="02020503060305020303" pitchFamily="18" charset="0"/>
              </a:rPr>
              <a:t>Game genre vs. rating evaluation</a:t>
            </a:r>
          </a:p>
        </p:txBody>
      </p:sp>
      <p:sp>
        <p:nvSpPr>
          <p:cNvPr id="3" name="Text Placeholder 2">
            <a:extLst>
              <a:ext uri="{FF2B5EF4-FFF2-40B4-BE49-F238E27FC236}">
                <a16:creationId xmlns:a16="http://schemas.microsoft.com/office/drawing/2014/main" id="{A0B0AAC1-1820-4413-BA0B-6096F3ED0348}"/>
              </a:ext>
            </a:extLst>
          </p:cNvPr>
          <p:cNvSpPr>
            <a:spLocks noGrp="1"/>
          </p:cNvSpPr>
          <p:nvPr>
            <p:ph type="body" idx="1"/>
          </p:nvPr>
        </p:nvSpPr>
        <p:spPr>
          <a:xfrm>
            <a:off x="448056" y="1527925"/>
            <a:ext cx="11338560" cy="546884"/>
          </a:xfrm>
        </p:spPr>
        <p:txBody>
          <a:bodyPr>
            <a:normAutofit fontScale="85000" lnSpcReduction="20000"/>
          </a:bodyPr>
          <a:lstStyle/>
          <a:p>
            <a:r>
              <a:rPr lang="en-US" sz="2400" dirty="0">
                <a:latin typeface="Bell MT" panose="02020503060305020303" pitchFamily="18" charset="0"/>
              </a:rPr>
              <a:t>In this section, games with top rated genres and count of games that contributed to that average were looked at:</a:t>
            </a:r>
          </a:p>
        </p:txBody>
      </p:sp>
      <p:sp>
        <p:nvSpPr>
          <p:cNvPr id="4" name="Content Placeholder 3">
            <a:extLst>
              <a:ext uri="{FF2B5EF4-FFF2-40B4-BE49-F238E27FC236}">
                <a16:creationId xmlns:a16="http://schemas.microsoft.com/office/drawing/2014/main" id="{B531B707-B10B-48A7-8032-CE8ED00C2881}"/>
              </a:ext>
            </a:extLst>
          </p:cNvPr>
          <p:cNvSpPr>
            <a:spLocks noGrp="1"/>
          </p:cNvSpPr>
          <p:nvPr>
            <p:ph sz="half" idx="2"/>
          </p:nvPr>
        </p:nvSpPr>
        <p:spPr>
          <a:xfrm>
            <a:off x="448056" y="2074809"/>
            <a:ext cx="5549519" cy="4472295"/>
          </a:xfrm>
        </p:spPr>
        <p:txBody>
          <a:bodyPr/>
          <a:lstStyle/>
          <a:p>
            <a:pPr marL="0" indent="0">
              <a:buNone/>
            </a:pPr>
            <a:endParaRPr lang="en-US" dirty="0">
              <a:latin typeface="Bell MT" panose="02020503060305020303" pitchFamily="18" charset="0"/>
            </a:endParaRPr>
          </a:p>
          <a:p>
            <a:pPr marL="0" indent="0">
              <a:buNone/>
            </a:pPr>
            <a:endParaRPr lang="en-US" dirty="0">
              <a:latin typeface="Bell MT" panose="02020503060305020303" pitchFamily="18" charset="0"/>
            </a:endParaRPr>
          </a:p>
        </p:txBody>
      </p:sp>
      <p:pic>
        <p:nvPicPr>
          <p:cNvPr id="12" name="Content Placeholder 11">
            <a:extLst>
              <a:ext uri="{FF2B5EF4-FFF2-40B4-BE49-F238E27FC236}">
                <a16:creationId xmlns:a16="http://schemas.microsoft.com/office/drawing/2014/main" id="{F611943E-8451-4431-A400-6017BD33A73E}"/>
              </a:ext>
            </a:extLst>
          </p:cNvPr>
          <p:cNvPicPr>
            <a:picLocks noGrp="1" noChangeAspect="1"/>
          </p:cNvPicPr>
          <p:nvPr>
            <p:ph sz="quarter" idx="4"/>
          </p:nvPr>
        </p:nvPicPr>
        <p:blipFill>
          <a:blip r:embed="rId2"/>
          <a:stretch>
            <a:fillRect/>
          </a:stretch>
        </p:blipFill>
        <p:spPr>
          <a:xfrm>
            <a:off x="6633162" y="2542286"/>
            <a:ext cx="4815125" cy="3995674"/>
          </a:xfrm>
        </p:spPr>
      </p:pic>
      <p:pic>
        <p:nvPicPr>
          <p:cNvPr id="10" name="Picture 9">
            <a:extLst>
              <a:ext uri="{FF2B5EF4-FFF2-40B4-BE49-F238E27FC236}">
                <a16:creationId xmlns:a16="http://schemas.microsoft.com/office/drawing/2014/main" id="{7115D75F-DE34-44E4-8FFC-3D14E71F891B}"/>
              </a:ext>
            </a:extLst>
          </p:cNvPr>
          <p:cNvPicPr>
            <a:picLocks noChangeAspect="1"/>
          </p:cNvPicPr>
          <p:nvPr/>
        </p:nvPicPr>
        <p:blipFill>
          <a:blip r:embed="rId3"/>
          <a:stretch>
            <a:fillRect/>
          </a:stretch>
        </p:blipFill>
        <p:spPr>
          <a:xfrm>
            <a:off x="621792" y="2074809"/>
            <a:ext cx="4910328" cy="4472295"/>
          </a:xfrm>
          <a:prstGeom prst="rect">
            <a:avLst/>
          </a:prstGeom>
        </p:spPr>
      </p:pic>
      <p:pic>
        <p:nvPicPr>
          <p:cNvPr id="14" name="Picture 13">
            <a:extLst>
              <a:ext uri="{FF2B5EF4-FFF2-40B4-BE49-F238E27FC236}">
                <a16:creationId xmlns:a16="http://schemas.microsoft.com/office/drawing/2014/main" id="{9BC6AB81-6C37-41EB-8B57-33FC14B44FBB}"/>
              </a:ext>
            </a:extLst>
          </p:cNvPr>
          <p:cNvPicPr>
            <a:picLocks noChangeAspect="1"/>
          </p:cNvPicPr>
          <p:nvPr/>
        </p:nvPicPr>
        <p:blipFill>
          <a:blip r:embed="rId4"/>
          <a:stretch>
            <a:fillRect/>
          </a:stretch>
        </p:blipFill>
        <p:spPr>
          <a:xfrm>
            <a:off x="6633163" y="2074809"/>
            <a:ext cx="4815124" cy="495369"/>
          </a:xfrm>
          <a:prstGeom prst="rect">
            <a:avLst/>
          </a:prstGeom>
        </p:spPr>
      </p:pic>
      <mc:AlternateContent xmlns:mc="http://schemas.openxmlformats.org/markup-compatibility/2006">
        <mc:Choice xmlns:p14="http://schemas.microsoft.com/office/powerpoint/2010/main" Requires="p14">
          <p:contentPart p14:bwMode="auto" r:id="rId5">
            <p14:nvContentPartPr>
              <p14:cNvPr id="15" name="Ink 14">
                <a:extLst>
                  <a:ext uri="{FF2B5EF4-FFF2-40B4-BE49-F238E27FC236}">
                    <a16:creationId xmlns:a16="http://schemas.microsoft.com/office/drawing/2014/main" id="{477A9896-FA6C-44A9-9403-BFD2F640546C}"/>
                  </a:ext>
                </a:extLst>
              </p14:cNvPr>
              <p14:cNvContentPartPr/>
              <p14:nvPr/>
            </p14:nvContentPartPr>
            <p14:xfrm>
              <a:off x="2825424" y="3602736"/>
              <a:ext cx="511200" cy="360"/>
            </p14:xfrm>
          </p:contentPart>
        </mc:Choice>
        <mc:Fallback>
          <p:pic>
            <p:nvPicPr>
              <p:cNvPr id="15" name="Ink 14">
                <a:extLst>
                  <a:ext uri="{FF2B5EF4-FFF2-40B4-BE49-F238E27FC236}">
                    <a16:creationId xmlns:a16="http://schemas.microsoft.com/office/drawing/2014/main" id="{477A9896-FA6C-44A9-9403-BFD2F640546C}"/>
                  </a:ext>
                </a:extLst>
              </p:cNvPr>
              <p:cNvPicPr/>
              <p:nvPr/>
            </p:nvPicPr>
            <p:blipFill>
              <a:blip r:embed="rId6"/>
              <a:stretch>
                <a:fillRect/>
              </a:stretch>
            </p:blipFill>
            <p:spPr>
              <a:xfrm>
                <a:off x="2771424" y="3494736"/>
                <a:ext cx="6188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6" name="Ink 15">
                <a:extLst>
                  <a:ext uri="{FF2B5EF4-FFF2-40B4-BE49-F238E27FC236}">
                    <a16:creationId xmlns:a16="http://schemas.microsoft.com/office/drawing/2014/main" id="{378A7DC6-C24F-4A83-96DC-6D80239974F3}"/>
                  </a:ext>
                </a:extLst>
              </p14:cNvPr>
              <p14:cNvContentPartPr/>
              <p14:nvPr/>
            </p14:nvContentPartPr>
            <p14:xfrm>
              <a:off x="2889504" y="3822336"/>
              <a:ext cx="447480" cy="360"/>
            </p14:xfrm>
          </p:contentPart>
        </mc:Choice>
        <mc:Fallback>
          <p:pic>
            <p:nvPicPr>
              <p:cNvPr id="16" name="Ink 15">
                <a:extLst>
                  <a:ext uri="{FF2B5EF4-FFF2-40B4-BE49-F238E27FC236}">
                    <a16:creationId xmlns:a16="http://schemas.microsoft.com/office/drawing/2014/main" id="{378A7DC6-C24F-4A83-96DC-6D80239974F3}"/>
                  </a:ext>
                </a:extLst>
              </p:cNvPr>
              <p:cNvPicPr/>
              <p:nvPr/>
            </p:nvPicPr>
            <p:blipFill>
              <a:blip r:embed="rId8"/>
              <a:stretch>
                <a:fillRect/>
              </a:stretch>
            </p:blipFill>
            <p:spPr>
              <a:xfrm>
                <a:off x="2835504" y="3714336"/>
                <a:ext cx="55512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7" name="Ink 16">
                <a:extLst>
                  <a:ext uri="{FF2B5EF4-FFF2-40B4-BE49-F238E27FC236}">
                    <a16:creationId xmlns:a16="http://schemas.microsoft.com/office/drawing/2014/main" id="{E5035C8A-722A-4FCF-A27D-3CBDA20FF111}"/>
                  </a:ext>
                </a:extLst>
              </p14:cNvPr>
              <p14:cNvContentPartPr/>
              <p14:nvPr/>
            </p14:nvContentPartPr>
            <p14:xfrm>
              <a:off x="2916504" y="5861376"/>
              <a:ext cx="410760" cy="360"/>
            </p14:xfrm>
          </p:contentPart>
        </mc:Choice>
        <mc:Fallback>
          <p:pic>
            <p:nvPicPr>
              <p:cNvPr id="17" name="Ink 16">
                <a:extLst>
                  <a:ext uri="{FF2B5EF4-FFF2-40B4-BE49-F238E27FC236}">
                    <a16:creationId xmlns:a16="http://schemas.microsoft.com/office/drawing/2014/main" id="{E5035C8A-722A-4FCF-A27D-3CBDA20FF111}"/>
                  </a:ext>
                </a:extLst>
              </p:cNvPr>
              <p:cNvPicPr/>
              <p:nvPr/>
            </p:nvPicPr>
            <p:blipFill>
              <a:blip r:embed="rId10"/>
              <a:stretch>
                <a:fillRect/>
              </a:stretch>
            </p:blipFill>
            <p:spPr>
              <a:xfrm>
                <a:off x="2862864" y="5753376"/>
                <a:ext cx="5184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8" name="Ink 17">
                <a:extLst>
                  <a:ext uri="{FF2B5EF4-FFF2-40B4-BE49-F238E27FC236}">
                    <a16:creationId xmlns:a16="http://schemas.microsoft.com/office/drawing/2014/main" id="{F070FE4E-1541-4B93-9D6B-AD7083D94E23}"/>
                  </a:ext>
                </a:extLst>
              </p14:cNvPr>
              <p14:cNvContentPartPr/>
              <p14:nvPr/>
            </p14:nvContentPartPr>
            <p14:xfrm>
              <a:off x="2678904" y="4004856"/>
              <a:ext cx="657720" cy="360"/>
            </p14:xfrm>
          </p:contentPart>
        </mc:Choice>
        <mc:Fallback>
          <p:pic>
            <p:nvPicPr>
              <p:cNvPr id="18" name="Ink 17">
                <a:extLst>
                  <a:ext uri="{FF2B5EF4-FFF2-40B4-BE49-F238E27FC236}">
                    <a16:creationId xmlns:a16="http://schemas.microsoft.com/office/drawing/2014/main" id="{F070FE4E-1541-4B93-9D6B-AD7083D94E23}"/>
                  </a:ext>
                </a:extLst>
              </p:cNvPr>
              <p:cNvPicPr/>
              <p:nvPr/>
            </p:nvPicPr>
            <p:blipFill>
              <a:blip r:embed="rId12"/>
              <a:stretch>
                <a:fillRect/>
              </a:stretch>
            </p:blipFill>
            <p:spPr>
              <a:xfrm>
                <a:off x="2624904" y="3897216"/>
                <a:ext cx="76536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9" name="Ink 18">
                <a:extLst>
                  <a:ext uri="{FF2B5EF4-FFF2-40B4-BE49-F238E27FC236}">
                    <a16:creationId xmlns:a16="http://schemas.microsoft.com/office/drawing/2014/main" id="{E8DE0E8B-8330-44D4-85FD-541809A5FE58}"/>
                  </a:ext>
                </a:extLst>
              </p14:cNvPr>
              <p14:cNvContentPartPr/>
              <p14:nvPr/>
            </p14:nvContentPartPr>
            <p14:xfrm>
              <a:off x="2807064" y="6464736"/>
              <a:ext cx="529560" cy="360"/>
            </p14:xfrm>
          </p:contentPart>
        </mc:Choice>
        <mc:Fallback>
          <p:pic>
            <p:nvPicPr>
              <p:cNvPr id="19" name="Ink 18">
                <a:extLst>
                  <a:ext uri="{FF2B5EF4-FFF2-40B4-BE49-F238E27FC236}">
                    <a16:creationId xmlns:a16="http://schemas.microsoft.com/office/drawing/2014/main" id="{E8DE0E8B-8330-44D4-85FD-541809A5FE58}"/>
                  </a:ext>
                </a:extLst>
              </p:cNvPr>
              <p:cNvPicPr/>
              <p:nvPr/>
            </p:nvPicPr>
            <p:blipFill>
              <a:blip r:embed="rId14"/>
              <a:stretch>
                <a:fillRect/>
              </a:stretch>
            </p:blipFill>
            <p:spPr>
              <a:xfrm>
                <a:off x="2753424" y="6356736"/>
                <a:ext cx="6372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0" name="Ink 19">
                <a:extLst>
                  <a:ext uri="{FF2B5EF4-FFF2-40B4-BE49-F238E27FC236}">
                    <a16:creationId xmlns:a16="http://schemas.microsoft.com/office/drawing/2014/main" id="{EF95C748-D7AD-44EE-9CE7-66EA26D30A4C}"/>
                  </a:ext>
                </a:extLst>
              </p14:cNvPr>
              <p14:cNvContentPartPr/>
              <p14:nvPr/>
            </p14:nvContentPartPr>
            <p14:xfrm>
              <a:off x="2770344" y="4415976"/>
              <a:ext cx="566280" cy="28800"/>
            </p14:xfrm>
          </p:contentPart>
        </mc:Choice>
        <mc:Fallback>
          <p:pic>
            <p:nvPicPr>
              <p:cNvPr id="20" name="Ink 19">
                <a:extLst>
                  <a:ext uri="{FF2B5EF4-FFF2-40B4-BE49-F238E27FC236}">
                    <a16:creationId xmlns:a16="http://schemas.microsoft.com/office/drawing/2014/main" id="{EF95C748-D7AD-44EE-9CE7-66EA26D30A4C}"/>
                  </a:ext>
                </a:extLst>
              </p:cNvPr>
              <p:cNvPicPr/>
              <p:nvPr/>
            </p:nvPicPr>
            <p:blipFill>
              <a:blip r:embed="rId16"/>
              <a:stretch>
                <a:fillRect/>
              </a:stretch>
            </p:blipFill>
            <p:spPr>
              <a:xfrm>
                <a:off x="2716704" y="4307976"/>
                <a:ext cx="67392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1" name="Ink 20">
                <a:extLst>
                  <a:ext uri="{FF2B5EF4-FFF2-40B4-BE49-F238E27FC236}">
                    <a16:creationId xmlns:a16="http://schemas.microsoft.com/office/drawing/2014/main" id="{888CA8D7-FA83-4607-AC0D-ECC88E49C2BF}"/>
                  </a:ext>
                </a:extLst>
              </p14:cNvPr>
              <p14:cNvContentPartPr/>
              <p14:nvPr/>
            </p14:nvContentPartPr>
            <p14:xfrm>
              <a:off x="2761344" y="4206096"/>
              <a:ext cx="584280" cy="10440"/>
            </p14:xfrm>
          </p:contentPart>
        </mc:Choice>
        <mc:Fallback>
          <p:pic>
            <p:nvPicPr>
              <p:cNvPr id="21" name="Ink 20">
                <a:extLst>
                  <a:ext uri="{FF2B5EF4-FFF2-40B4-BE49-F238E27FC236}">
                    <a16:creationId xmlns:a16="http://schemas.microsoft.com/office/drawing/2014/main" id="{888CA8D7-FA83-4607-AC0D-ECC88E49C2BF}"/>
                  </a:ext>
                </a:extLst>
              </p:cNvPr>
              <p:cNvPicPr/>
              <p:nvPr/>
            </p:nvPicPr>
            <p:blipFill>
              <a:blip r:embed="rId18"/>
              <a:stretch>
                <a:fillRect/>
              </a:stretch>
            </p:blipFill>
            <p:spPr>
              <a:xfrm>
                <a:off x="2707704" y="4098456"/>
                <a:ext cx="69192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2" name="Ink 21">
                <a:extLst>
                  <a:ext uri="{FF2B5EF4-FFF2-40B4-BE49-F238E27FC236}">
                    <a16:creationId xmlns:a16="http://schemas.microsoft.com/office/drawing/2014/main" id="{9DFF5078-C719-411B-8650-40EFF6D57532}"/>
                  </a:ext>
                </a:extLst>
              </p14:cNvPr>
              <p14:cNvContentPartPr/>
              <p14:nvPr/>
            </p14:nvContentPartPr>
            <p14:xfrm>
              <a:off x="3026664" y="4306536"/>
              <a:ext cx="255240" cy="10080"/>
            </p14:xfrm>
          </p:contentPart>
        </mc:Choice>
        <mc:Fallback>
          <p:pic>
            <p:nvPicPr>
              <p:cNvPr id="22" name="Ink 21">
                <a:extLst>
                  <a:ext uri="{FF2B5EF4-FFF2-40B4-BE49-F238E27FC236}">
                    <a16:creationId xmlns:a16="http://schemas.microsoft.com/office/drawing/2014/main" id="{9DFF5078-C719-411B-8650-40EFF6D57532}"/>
                  </a:ext>
                </a:extLst>
              </p:cNvPr>
              <p:cNvPicPr/>
              <p:nvPr/>
            </p:nvPicPr>
            <p:blipFill>
              <a:blip r:embed="rId20"/>
              <a:stretch>
                <a:fillRect/>
              </a:stretch>
            </p:blipFill>
            <p:spPr>
              <a:xfrm>
                <a:off x="2972664" y="4198896"/>
                <a:ext cx="36288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3" name="Ink 22">
                <a:extLst>
                  <a:ext uri="{FF2B5EF4-FFF2-40B4-BE49-F238E27FC236}">
                    <a16:creationId xmlns:a16="http://schemas.microsoft.com/office/drawing/2014/main" id="{436B0703-7B9F-409B-B01E-4074A2DA233E}"/>
                  </a:ext>
                </a:extLst>
              </p14:cNvPr>
              <p14:cNvContentPartPr/>
              <p14:nvPr/>
            </p14:nvContentPartPr>
            <p14:xfrm>
              <a:off x="2751984" y="6034536"/>
              <a:ext cx="584640" cy="360"/>
            </p14:xfrm>
          </p:contentPart>
        </mc:Choice>
        <mc:Fallback>
          <p:pic>
            <p:nvPicPr>
              <p:cNvPr id="23" name="Ink 22">
                <a:extLst>
                  <a:ext uri="{FF2B5EF4-FFF2-40B4-BE49-F238E27FC236}">
                    <a16:creationId xmlns:a16="http://schemas.microsoft.com/office/drawing/2014/main" id="{436B0703-7B9F-409B-B01E-4074A2DA233E}"/>
                  </a:ext>
                </a:extLst>
              </p:cNvPr>
              <p:cNvPicPr/>
              <p:nvPr/>
            </p:nvPicPr>
            <p:blipFill>
              <a:blip r:embed="rId22"/>
              <a:stretch>
                <a:fillRect/>
              </a:stretch>
            </p:blipFill>
            <p:spPr>
              <a:xfrm>
                <a:off x="2698344" y="5926896"/>
                <a:ext cx="692280" cy="216000"/>
              </a:xfrm>
              <a:prstGeom prst="rect">
                <a:avLst/>
              </a:prstGeom>
            </p:spPr>
          </p:pic>
        </mc:Fallback>
      </mc:AlternateContent>
    </p:spTree>
    <p:extLst>
      <p:ext uri="{BB962C8B-B14F-4D97-AF65-F5344CB8AC3E}">
        <p14:creationId xmlns:p14="http://schemas.microsoft.com/office/powerpoint/2010/main" val="2332321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08E86-DEC7-4E36-930A-E3CEEEBDA004}"/>
              </a:ext>
            </a:extLst>
          </p:cNvPr>
          <p:cNvSpPr>
            <a:spLocks noGrp="1"/>
          </p:cNvSpPr>
          <p:nvPr>
            <p:ph type="title"/>
          </p:nvPr>
        </p:nvSpPr>
        <p:spPr>
          <a:xfrm>
            <a:off x="3310128" y="453477"/>
            <a:ext cx="8577072" cy="1101003"/>
          </a:xfrm>
        </p:spPr>
        <p:txBody>
          <a:bodyPr>
            <a:normAutofit/>
          </a:bodyPr>
          <a:lstStyle/>
          <a:p>
            <a:r>
              <a:rPr lang="en-US" sz="3600" dirty="0">
                <a:latin typeface="Bell MT" panose="02020503060305020303" pitchFamily="18" charset="0"/>
              </a:rPr>
              <a:t>Minimum playing time per rating category</a:t>
            </a:r>
          </a:p>
        </p:txBody>
      </p:sp>
      <p:pic>
        <p:nvPicPr>
          <p:cNvPr id="7" name="Content Placeholder 6">
            <a:extLst>
              <a:ext uri="{FF2B5EF4-FFF2-40B4-BE49-F238E27FC236}">
                <a16:creationId xmlns:a16="http://schemas.microsoft.com/office/drawing/2014/main" id="{753DBECC-8F13-40B6-8240-0108C37352F6}"/>
              </a:ext>
            </a:extLst>
          </p:cNvPr>
          <p:cNvPicPr>
            <a:picLocks noGrp="1" noChangeAspect="1"/>
          </p:cNvPicPr>
          <p:nvPr>
            <p:ph sz="half" idx="1"/>
          </p:nvPr>
        </p:nvPicPr>
        <p:blipFill>
          <a:blip r:embed="rId2"/>
          <a:stretch>
            <a:fillRect/>
          </a:stretch>
        </p:blipFill>
        <p:spPr>
          <a:xfrm>
            <a:off x="6028944" y="2579486"/>
            <a:ext cx="5858256" cy="3735323"/>
          </a:xfrm>
        </p:spPr>
      </p:pic>
      <p:pic>
        <p:nvPicPr>
          <p:cNvPr id="9" name="Content Placeholder 8">
            <a:extLst>
              <a:ext uri="{FF2B5EF4-FFF2-40B4-BE49-F238E27FC236}">
                <a16:creationId xmlns:a16="http://schemas.microsoft.com/office/drawing/2014/main" id="{F68A826F-FBD9-4B9F-804A-100CDB2E8AA0}"/>
              </a:ext>
            </a:extLst>
          </p:cNvPr>
          <p:cNvPicPr>
            <a:picLocks noGrp="1" noChangeAspect="1"/>
          </p:cNvPicPr>
          <p:nvPr>
            <p:ph sz="half" idx="2"/>
          </p:nvPr>
        </p:nvPicPr>
        <p:blipFill>
          <a:blip r:embed="rId3"/>
          <a:stretch>
            <a:fillRect/>
          </a:stretch>
        </p:blipFill>
        <p:spPr>
          <a:xfrm>
            <a:off x="219456" y="2667558"/>
            <a:ext cx="5715000" cy="3559177"/>
          </a:xfrm>
        </p:spPr>
      </p:pic>
      <p:sp>
        <p:nvSpPr>
          <p:cNvPr id="5" name="Text Placeholder 2">
            <a:extLst>
              <a:ext uri="{FF2B5EF4-FFF2-40B4-BE49-F238E27FC236}">
                <a16:creationId xmlns:a16="http://schemas.microsoft.com/office/drawing/2014/main" id="{BC2EC07B-8550-461E-9525-5C7A3B508423}"/>
              </a:ext>
            </a:extLst>
          </p:cNvPr>
          <p:cNvSpPr txBox="1">
            <a:spLocks/>
          </p:cNvSpPr>
          <p:nvPr/>
        </p:nvSpPr>
        <p:spPr>
          <a:xfrm>
            <a:off x="304800" y="1591934"/>
            <a:ext cx="11582400" cy="54688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sz="2400" dirty="0">
                <a:latin typeface="Bell MT" panose="02020503060305020303" pitchFamily="18" charset="0"/>
              </a:rPr>
              <a:t>In this section, games in top rating categories with highest minimum and maximum playing times (in %) were investigated:</a:t>
            </a:r>
          </a:p>
        </p:txBody>
      </p:sp>
      <p:sp>
        <p:nvSpPr>
          <p:cNvPr id="10" name="TextBox 9">
            <a:extLst>
              <a:ext uri="{FF2B5EF4-FFF2-40B4-BE49-F238E27FC236}">
                <a16:creationId xmlns:a16="http://schemas.microsoft.com/office/drawing/2014/main" id="{D719BFA3-12C2-45F5-B30B-C8EA1F000457}"/>
              </a:ext>
            </a:extLst>
          </p:cNvPr>
          <p:cNvSpPr txBox="1"/>
          <p:nvPr/>
        </p:nvSpPr>
        <p:spPr>
          <a:xfrm>
            <a:off x="429768" y="2176272"/>
            <a:ext cx="11338560" cy="365760"/>
          </a:xfrm>
          <a:prstGeom prst="rect">
            <a:avLst/>
          </a:prstGeom>
          <a:noFill/>
        </p:spPr>
        <p:txBody>
          <a:bodyPr wrap="square" rtlCol="0">
            <a:spAutoFit/>
          </a:bodyPr>
          <a:lstStyle/>
          <a:p>
            <a:pPr algn="ctr"/>
            <a:r>
              <a:rPr lang="en-US" b="1" dirty="0">
                <a:latin typeface="Bell MT" panose="02020503060305020303" pitchFamily="18" charset="0"/>
              </a:rPr>
              <a:t>Minimum playing time (in minutes)</a:t>
            </a:r>
          </a:p>
        </p:txBody>
      </p:sp>
      <p:sp>
        <p:nvSpPr>
          <p:cNvPr id="11" name="Rectangle 10">
            <a:extLst>
              <a:ext uri="{FF2B5EF4-FFF2-40B4-BE49-F238E27FC236}">
                <a16:creationId xmlns:a16="http://schemas.microsoft.com/office/drawing/2014/main" id="{2933DFED-A789-4EBF-AE87-663E6C29032F}"/>
              </a:ext>
            </a:extLst>
          </p:cNvPr>
          <p:cNvSpPr/>
          <p:nvPr/>
        </p:nvSpPr>
        <p:spPr>
          <a:xfrm>
            <a:off x="4873752" y="5961888"/>
            <a:ext cx="896112" cy="19202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2FE221D-E872-47C2-AED5-93E51F493A6F}"/>
              </a:ext>
            </a:extLst>
          </p:cNvPr>
          <p:cNvPicPr>
            <a:picLocks noChangeAspect="1"/>
          </p:cNvPicPr>
          <p:nvPr/>
        </p:nvPicPr>
        <p:blipFill>
          <a:blip r:embed="rId4"/>
          <a:stretch>
            <a:fillRect/>
          </a:stretch>
        </p:blipFill>
        <p:spPr>
          <a:xfrm>
            <a:off x="10832513" y="6006374"/>
            <a:ext cx="908383" cy="207282"/>
          </a:xfrm>
          <a:prstGeom prst="rect">
            <a:avLst/>
          </a:prstGeom>
        </p:spPr>
      </p:pic>
    </p:spTree>
    <p:extLst>
      <p:ext uri="{BB962C8B-B14F-4D97-AF65-F5344CB8AC3E}">
        <p14:creationId xmlns:p14="http://schemas.microsoft.com/office/powerpoint/2010/main" val="1475753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2BBA-86DC-4AC4-A6CF-04CBCCAF7E0B}"/>
              </a:ext>
            </a:extLst>
          </p:cNvPr>
          <p:cNvSpPr>
            <a:spLocks noGrp="1"/>
          </p:cNvSpPr>
          <p:nvPr>
            <p:ph type="title"/>
          </p:nvPr>
        </p:nvSpPr>
        <p:spPr>
          <a:xfrm>
            <a:off x="3078480" y="572349"/>
            <a:ext cx="8610600" cy="954699"/>
          </a:xfrm>
        </p:spPr>
        <p:txBody>
          <a:bodyPr>
            <a:normAutofit fontScale="90000"/>
          </a:bodyPr>
          <a:lstStyle/>
          <a:p>
            <a:r>
              <a:rPr lang="en-US" sz="3200" dirty="0">
                <a:latin typeface="Bell MT" panose="02020503060305020303" pitchFamily="18" charset="0"/>
              </a:rPr>
              <a:t>Minimum playing time per rating category (CONT..)</a:t>
            </a:r>
          </a:p>
        </p:txBody>
      </p:sp>
      <p:pic>
        <p:nvPicPr>
          <p:cNvPr id="7" name="Content Placeholder 6">
            <a:extLst>
              <a:ext uri="{FF2B5EF4-FFF2-40B4-BE49-F238E27FC236}">
                <a16:creationId xmlns:a16="http://schemas.microsoft.com/office/drawing/2014/main" id="{72018C81-AA3C-4548-A95D-CCC6EA305080}"/>
              </a:ext>
            </a:extLst>
          </p:cNvPr>
          <p:cNvPicPr>
            <a:picLocks noGrp="1" noChangeAspect="1"/>
          </p:cNvPicPr>
          <p:nvPr>
            <p:ph sz="half" idx="1"/>
          </p:nvPr>
        </p:nvPicPr>
        <p:blipFill>
          <a:blip r:embed="rId2"/>
          <a:stretch>
            <a:fillRect/>
          </a:stretch>
        </p:blipFill>
        <p:spPr>
          <a:xfrm>
            <a:off x="350521" y="2459735"/>
            <a:ext cx="5669280" cy="3905977"/>
          </a:xfrm>
        </p:spPr>
      </p:pic>
      <p:pic>
        <p:nvPicPr>
          <p:cNvPr id="9" name="Content Placeholder 8">
            <a:extLst>
              <a:ext uri="{FF2B5EF4-FFF2-40B4-BE49-F238E27FC236}">
                <a16:creationId xmlns:a16="http://schemas.microsoft.com/office/drawing/2014/main" id="{918D0E3E-926D-4259-9AB0-7A365CC08657}"/>
              </a:ext>
            </a:extLst>
          </p:cNvPr>
          <p:cNvPicPr>
            <a:picLocks noGrp="1" noChangeAspect="1"/>
          </p:cNvPicPr>
          <p:nvPr>
            <p:ph sz="half" idx="2"/>
          </p:nvPr>
        </p:nvPicPr>
        <p:blipFill>
          <a:blip r:embed="rId3"/>
          <a:stretch>
            <a:fillRect/>
          </a:stretch>
        </p:blipFill>
        <p:spPr>
          <a:xfrm>
            <a:off x="6199631" y="2459735"/>
            <a:ext cx="5641848" cy="3926954"/>
          </a:xfrm>
        </p:spPr>
      </p:pic>
      <p:sp>
        <p:nvSpPr>
          <p:cNvPr id="5" name="TextBox 4">
            <a:extLst>
              <a:ext uri="{FF2B5EF4-FFF2-40B4-BE49-F238E27FC236}">
                <a16:creationId xmlns:a16="http://schemas.microsoft.com/office/drawing/2014/main" id="{63023FCC-3A11-477A-931C-823165208E6E}"/>
              </a:ext>
            </a:extLst>
          </p:cNvPr>
          <p:cNvSpPr txBox="1"/>
          <p:nvPr/>
        </p:nvSpPr>
        <p:spPr>
          <a:xfrm>
            <a:off x="350520" y="1892808"/>
            <a:ext cx="11338560" cy="365760"/>
          </a:xfrm>
          <a:prstGeom prst="rect">
            <a:avLst/>
          </a:prstGeom>
          <a:noFill/>
        </p:spPr>
        <p:txBody>
          <a:bodyPr wrap="square" rtlCol="0">
            <a:spAutoFit/>
          </a:bodyPr>
          <a:lstStyle/>
          <a:p>
            <a:pPr algn="ctr"/>
            <a:r>
              <a:rPr lang="en-US" b="1" dirty="0">
                <a:latin typeface="Bell MT" panose="02020503060305020303" pitchFamily="18" charset="0"/>
              </a:rPr>
              <a:t>Maximum playing time (in minutes)</a:t>
            </a:r>
          </a:p>
        </p:txBody>
      </p:sp>
      <p:pic>
        <p:nvPicPr>
          <p:cNvPr id="10" name="Picture 9">
            <a:extLst>
              <a:ext uri="{FF2B5EF4-FFF2-40B4-BE49-F238E27FC236}">
                <a16:creationId xmlns:a16="http://schemas.microsoft.com/office/drawing/2014/main" id="{9264A431-CADD-499F-A1A7-BF0505B520CE}"/>
              </a:ext>
            </a:extLst>
          </p:cNvPr>
          <p:cNvPicPr>
            <a:picLocks noChangeAspect="1"/>
          </p:cNvPicPr>
          <p:nvPr/>
        </p:nvPicPr>
        <p:blipFill>
          <a:blip r:embed="rId4"/>
          <a:stretch>
            <a:fillRect/>
          </a:stretch>
        </p:blipFill>
        <p:spPr>
          <a:xfrm>
            <a:off x="4974296" y="6078369"/>
            <a:ext cx="908383" cy="207282"/>
          </a:xfrm>
          <a:prstGeom prst="rect">
            <a:avLst/>
          </a:prstGeom>
        </p:spPr>
      </p:pic>
      <p:pic>
        <p:nvPicPr>
          <p:cNvPr id="11" name="Picture 10">
            <a:extLst>
              <a:ext uri="{FF2B5EF4-FFF2-40B4-BE49-F238E27FC236}">
                <a16:creationId xmlns:a16="http://schemas.microsoft.com/office/drawing/2014/main" id="{CD64ABDA-277A-4370-AC78-B6BF2FAA1273}"/>
              </a:ext>
            </a:extLst>
          </p:cNvPr>
          <p:cNvPicPr>
            <a:picLocks noChangeAspect="1"/>
          </p:cNvPicPr>
          <p:nvPr/>
        </p:nvPicPr>
        <p:blipFill>
          <a:blip r:embed="rId4"/>
          <a:stretch>
            <a:fillRect/>
          </a:stretch>
        </p:blipFill>
        <p:spPr>
          <a:xfrm>
            <a:off x="10780697" y="6078369"/>
            <a:ext cx="908383" cy="207282"/>
          </a:xfrm>
          <a:prstGeom prst="rect">
            <a:avLst/>
          </a:prstGeom>
        </p:spPr>
      </p:pic>
    </p:spTree>
    <p:extLst>
      <p:ext uri="{BB962C8B-B14F-4D97-AF65-F5344CB8AC3E}">
        <p14:creationId xmlns:p14="http://schemas.microsoft.com/office/powerpoint/2010/main" val="827740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4"/>
            <a:ext cx="7434070" cy="1111928"/>
          </a:xfrm>
        </p:spPr>
        <p:txBody>
          <a:bodyPr>
            <a:normAutofit/>
          </a:bodyPr>
          <a:lstStyle/>
          <a:p>
            <a:r>
              <a:rPr lang="en-US" dirty="0">
                <a:latin typeface="Bell MT" panose="02020503060305020303" pitchFamily="18" charset="0"/>
                <a:cs typeface="Times New Roman" panose="02020603050405020304" pitchFamily="18" charset="0"/>
              </a:rPr>
              <a:t>Question of interest</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987635" y="1876302"/>
            <a:ext cx="6556949" cy="4342383"/>
          </a:xfrm>
        </p:spPr>
        <p:txBody>
          <a:bodyPr>
            <a:normAutofit fontScale="92500" lnSpcReduction="20000"/>
          </a:bodyPr>
          <a:lstStyle/>
          <a:p>
            <a:pPr>
              <a:lnSpc>
                <a:spcPct val="100000"/>
              </a:lnSpc>
            </a:pPr>
            <a:endParaRPr lang="en-US" sz="2000" dirty="0"/>
          </a:p>
          <a:p>
            <a:pPr>
              <a:lnSpc>
                <a:spcPct val="150000"/>
              </a:lnSpc>
            </a:pPr>
            <a:r>
              <a:rPr lang="en-US" sz="2400" dirty="0">
                <a:latin typeface="Bell MT" panose="02020503060305020303" pitchFamily="18" charset="0"/>
                <a:cs typeface="Times New Roman" panose="02020603050405020304" pitchFamily="18" charset="0"/>
              </a:rPr>
              <a:t>A boardgame’s user ratings on any online platform can be analogous to its overall popularity.</a:t>
            </a:r>
          </a:p>
          <a:p>
            <a:pPr>
              <a:lnSpc>
                <a:spcPct val="150000"/>
              </a:lnSpc>
            </a:pPr>
            <a:r>
              <a:rPr lang="en-US" sz="2400" dirty="0">
                <a:latin typeface="Bell MT" panose="02020503060305020303" pitchFamily="18" charset="0"/>
                <a:cs typeface="Times New Roman" panose="02020603050405020304" pitchFamily="18" charset="0"/>
              </a:rPr>
              <a:t>This project researches whether certain metrics on online boardgame databases contribute to board game rating/popularity.</a:t>
            </a:r>
          </a:p>
          <a:p>
            <a:pPr>
              <a:lnSpc>
                <a:spcPct val="150000"/>
              </a:lnSpc>
            </a:pPr>
            <a:r>
              <a:rPr lang="en-US" sz="2400" dirty="0">
                <a:latin typeface="Bell MT" panose="02020503060305020303" pitchFamily="18" charset="0"/>
                <a:cs typeface="Times New Roman" panose="02020603050405020304" pitchFamily="18" charset="0"/>
              </a:rPr>
              <a:t>This project compares </a:t>
            </a:r>
            <a:r>
              <a:rPr lang="en-US" sz="2400" u="sng" dirty="0">
                <a:latin typeface="Bell MT" panose="02020503060305020303" pitchFamily="18" charset="0"/>
                <a:cs typeface="Times New Roman" panose="02020603050405020304" pitchFamily="18" charset="0"/>
              </a:rPr>
              <a:t>BGG Geek Rating</a:t>
            </a:r>
            <a:r>
              <a:rPr lang="en-US" sz="2400" dirty="0">
                <a:latin typeface="Bell MT" panose="02020503060305020303" pitchFamily="18" charset="0"/>
                <a:cs typeface="Times New Roman" panose="02020603050405020304" pitchFamily="18" charset="0"/>
              </a:rPr>
              <a:t> to different metrics to see if they influence the game’s rating in any way.</a:t>
            </a:r>
          </a:p>
        </p:txBody>
      </p:sp>
      <p:pic>
        <p:nvPicPr>
          <p:cNvPr id="7" name="Picture 6">
            <a:extLst>
              <a:ext uri="{FF2B5EF4-FFF2-40B4-BE49-F238E27FC236}">
                <a16:creationId xmlns:a16="http://schemas.microsoft.com/office/drawing/2014/main" id="{A76B9A5A-EC7E-4730-AB29-43BC3AA9F873}"/>
              </a:ext>
            </a:extLst>
          </p:cNvPr>
          <p:cNvPicPr>
            <a:picLocks noChangeAspect="1"/>
          </p:cNvPicPr>
          <p:nvPr/>
        </p:nvPicPr>
        <p:blipFill>
          <a:blip r:embed="rId2"/>
          <a:stretch>
            <a:fillRect/>
          </a:stretch>
        </p:blipFill>
        <p:spPr>
          <a:xfrm>
            <a:off x="463953" y="2189004"/>
            <a:ext cx="4167424" cy="352697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DBB1B-576C-4B9E-B855-DC19FC1FB339}"/>
              </a:ext>
            </a:extLst>
          </p:cNvPr>
          <p:cNvSpPr>
            <a:spLocks noGrp="1"/>
          </p:cNvSpPr>
          <p:nvPr>
            <p:ph type="title"/>
          </p:nvPr>
        </p:nvSpPr>
        <p:spPr>
          <a:xfrm>
            <a:off x="2895600" y="764373"/>
            <a:ext cx="8610600" cy="936411"/>
          </a:xfrm>
        </p:spPr>
        <p:txBody>
          <a:bodyPr/>
          <a:lstStyle/>
          <a:p>
            <a:r>
              <a:rPr lang="en-US" dirty="0">
                <a:latin typeface="Bell MT" panose="02020503060305020303" pitchFamily="18" charset="0"/>
              </a:rPr>
              <a:t>Takeaways/CONCLUSIONS</a:t>
            </a:r>
          </a:p>
        </p:txBody>
      </p:sp>
      <p:sp>
        <p:nvSpPr>
          <p:cNvPr id="3" name="Content Placeholder 2">
            <a:extLst>
              <a:ext uri="{FF2B5EF4-FFF2-40B4-BE49-F238E27FC236}">
                <a16:creationId xmlns:a16="http://schemas.microsoft.com/office/drawing/2014/main" id="{A86D49DF-D60D-444B-ABE8-822C3EC3C2DC}"/>
              </a:ext>
            </a:extLst>
          </p:cNvPr>
          <p:cNvSpPr>
            <a:spLocks noGrp="1"/>
          </p:cNvSpPr>
          <p:nvPr>
            <p:ph idx="1"/>
          </p:nvPr>
        </p:nvSpPr>
        <p:spPr>
          <a:xfrm>
            <a:off x="685800" y="1700784"/>
            <a:ext cx="10820400" cy="4517901"/>
          </a:xfrm>
        </p:spPr>
        <p:txBody>
          <a:bodyPr>
            <a:normAutofit fontScale="85000" lnSpcReduction="10000"/>
          </a:bodyPr>
          <a:lstStyle/>
          <a:p>
            <a:pPr>
              <a:lnSpc>
                <a:spcPct val="160000"/>
              </a:lnSpc>
            </a:pPr>
            <a:r>
              <a:rPr lang="en-US" dirty="0">
                <a:latin typeface="Bell MT" panose="02020503060305020303" pitchFamily="18" charset="0"/>
              </a:rPr>
              <a:t>Game developers can work towards getting their game more exposure on gaming database sites. Quality game-related content on the site can boost viewability, possibly game rating and eventually sales.</a:t>
            </a:r>
          </a:p>
          <a:p>
            <a:pPr>
              <a:lnSpc>
                <a:spcPct val="160000"/>
              </a:lnSpc>
            </a:pPr>
            <a:r>
              <a:rPr lang="en-US" dirty="0">
                <a:latin typeface="Bell MT" panose="02020503060305020303" pitchFamily="18" charset="0"/>
              </a:rPr>
              <a:t>Developers can promote awards the game has won on game sites or enter in more gaming competitions so the customers can read about it and gauge quality and competency of the game while making a sales related decision.</a:t>
            </a:r>
          </a:p>
          <a:p>
            <a:pPr>
              <a:lnSpc>
                <a:spcPct val="160000"/>
              </a:lnSpc>
            </a:pPr>
            <a:r>
              <a:rPr lang="en-US" dirty="0">
                <a:latin typeface="Bell MT" panose="02020503060305020303" pitchFamily="18" charset="0"/>
              </a:rPr>
              <a:t>More publicity and media coverage a game would get, more popular it would be </a:t>
            </a:r>
            <a:r>
              <a:rPr lang="en-US">
                <a:latin typeface="Bell MT" panose="02020503060305020303" pitchFamily="18" charset="0"/>
              </a:rPr>
              <a:t>which may </a:t>
            </a:r>
            <a:r>
              <a:rPr lang="en-US" dirty="0">
                <a:latin typeface="Bell MT" panose="02020503060305020303" pitchFamily="18" charset="0"/>
              </a:rPr>
              <a:t>in turn drive up sales.</a:t>
            </a:r>
          </a:p>
          <a:p>
            <a:pPr>
              <a:lnSpc>
                <a:spcPct val="160000"/>
              </a:lnSpc>
            </a:pPr>
            <a:r>
              <a:rPr lang="en-US" dirty="0">
                <a:latin typeface="Bell MT" panose="02020503060305020303" pitchFamily="18" charset="0"/>
              </a:rPr>
              <a:t>New game developers can focus on using a certain max/min playing time or genre for future game rating positive impact.</a:t>
            </a:r>
          </a:p>
          <a:p>
            <a:endParaRPr lang="en-US" dirty="0">
              <a:latin typeface="Bell MT" panose="02020503060305020303" pitchFamily="18" charset="0"/>
            </a:endParaRPr>
          </a:p>
          <a:p>
            <a:endParaRPr lang="en-US" dirty="0">
              <a:latin typeface="Bell MT" panose="02020503060305020303" pitchFamily="18" charset="0"/>
            </a:endParaRPr>
          </a:p>
        </p:txBody>
      </p:sp>
    </p:spTree>
    <p:extLst>
      <p:ext uri="{BB962C8B-B14F-4D97-AF65-F5344CB8AC3E}">
        <p14:creationId xmlns:p14="http://schemas.microsoft.com/office/powerpoint/2010/main" val="1375094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24962-5124-4694-BB01-9679CA0422D2}"/>
              </a:ext>
            </a:extLst>
          </p:cNvPr>
          <p:cNvSpPr>
            <a:spLocks noGrp="1"/>
          </p:cNvSpPr>
          <p:nvPr>
            <p:ph type="title"/>
          </p:nvPr>
        </p:nvSpPr>
        <p:spPr>
          <a:xfrm>
            <a:off x="2895600" y="764373"/>
            <a:ext cx="8610600" cy="835827"/>
          </a:xfrm>
        </p:spPr>
        <p:txBody>
          <a:bodyPr/>
          <a:lstStyle/>
          <a:p>
            <a:r>
              <a:rPr lang="en-US" dirty="0">
                <a:latin typeface="Bell MT" panose="02020503060305020303" pitchFamily="18" charset="0"/>
              </a:rPr>
              <a:t>FUTURE WORK</a:t>
            </a:r>
          </a:p>
        </p:txBody>
      </p:sp>
      <p:sp>
        <p:nvSpPr>
          <p:cNvPr id="3" name="Content Placeholder 2">
            <a:extLst>
              <a:ext uri="{FF2B5EF4-FFF2-40B4-BE49-F238E27FC236}">
                <a16:creationId xmlns:a16="http://schemas.microsoft.com/office/drawing/2014/main" id="{BFDF616D-614C-4B05-80B8-04E667D1C847}"/>
              </a:ext>
            </a:extLst>
          </p:cNvPr>
          <p:cNvSpPr>
            <a:spLocks noGrp="1"/>
          </p:cNvSpPr>
          <p:nvPr>
            <p:ph idx="1"/>
          </p:nvPr>
        </p:nvSpPr>
        <p:spPr>
          <a:xfrm>
            <a:off x="685800" y="1709928"/>
            <a:ext cx="10820400" cy="4508757"/>
          </a:xfrm>
        </p:spPr>
        <p:txBody>
          <a:bodyPr/>
          <a:lstStyle/>
          <a:p>
            <a:pPr>
              <a:lnSpc>
                <a:spcPct val="200000"/>
              </a:lnSpc>
            </a:pPr>
            <a:r>
              <a:rPr lang="en-US" dirty="0">
                <a:latin typeface="Bell MT" panose="02020503060305020303" pitchFamily="18" charset="0"/>
              </a:rPr>
              <a:t>Evaluation of data from other platforms to compare findings with.</a:t>
            </a:r>
          </a:p>
          <a:p>
            <a:pPr>
              <a:lnSpc>
                <a:spcPct val="200000"/>
              </a:lnSpc>
            </a:pPr>
            <a:r>
              <a:rPr lang="en-US" dirty="0">
                <a:latin typeface="Bell MT" panose="02020503060305020303" pitchFamily="18" charset="0"/>
              </a:rPr>
              <a:t>Evaluate whether or not a game’s rating influences its price and sales.</a:t>
            </a:r>
          </a:p>
          <a:p>
            <a:pPr>
              <a:lnSpc>
                <a:spcPct val="200000"/>
              </a:lnSpc>
            </a:pPr>
            <a:r>
              <a:rPr lang="en-US" dirty="0">
                <a:latin typeface="Bell MT" panose="02020503060305020303" pitchFamily="18" charset="0"/>
              </a:rPr>
              <a:t>Further research for rated games, to see the number of times consumers click on game sales link on database platforms (if available) to demonstrate interest in the game.</a:t>
            </a:r>
          </a:p>
        </p:txBody>
      </p:sp>
    </p:spTree>
    <p:extLst>
      <p:ext uri="{BB962C8B-B14F-4D97-AF65-F5344CB8AC3E}">
        <p14:creationId xmlns:p14="http://schemas.microsoft.com/office/powerpoint/2010/main" val="1479852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F4F4A-9087-4CF9-A4DA-475B36F62A5B}"/>
              </a:ext>
            </a:extLst>
          </p:cNvPr>
          <p:cNvSpPr>
            <a:spLocks noGrp="1"/>
          </p:cNvSpPr>
          <p:nvPr>
            <p:ph type="ctrTitle"/>
          </p:nvPr>
        </p:nvSpPr>
        <p:spPr/>
        <p:txBody>
          <a:bodyPr/>
          <a:lstStyle/>
          <a:p>
            <a:r>
              <a:rPr lang="en-US" dirty="0"/>
              <a:t>		 </a:t>
            </a:r>
            <a:r>
              <a:rPr lang="en-US" dirty="0">
                <a:latin typeface="Bell MT" panose="02020503060305020303" pitchFamily="18" charset="0"/>
              </a:rPr>
              <a:t>Questions?</a:t>
            </a:r>
          </a:p>
        </p:txBody>
      </p:sp>
    </p:spTree>
    <p:extLst>
      <p:ext uri="{BB962C8B-B14F-4D97-AF65-F5344CB8AC3E}">
        <p14:creationId xmlns:p14="http://schemas.microsoft.com/office/powerpoint/2010/main" val="4150830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A7BB5-791D-40F5-BFE8-B7CF49BBD9B1}"/>
              </a:ext>
            </a:extLst>
          </p:cNvPr>
          <p:cNvSpPr>
            <a:spLocks noGrp="1"/>
          </p:cNvSpPr>
          <p:nvPr>
            <p:ph type="title"/>
          </p:nvPr>
        </p:nvSpPr>
        <p:spPr/>
        <p:txBody>
          <a:bodyPr/>
          <a:lstStyle/>
          <a:p>
            <a:r>
              <a:rPr lang="en-US" dirty="0">
                <a:latin typeface="Bell MT" panose="02020503060305020303" pitchFamily="18" charset="0"/>
              </a:rPr>
              <a:t>STAKEHOLDERS</a:t>
            </a:r>
          </a:p>
        </p:txBody>
      </p:sp>
      <p:sp>
        <p:nvSpPr>
          <p:cNvPr id="3" name="Content Placeholder 2">
            <a:extLst>
              <a:ext uri="{FF2B5EF4-FFF2-40B4-BE49-F238E27FC236}">
                <a16:creationId xmlns:a16="http://schemas.microsoft.com/office/drawing/2014/main" id="{572F6D8F-56AB-470C-8AD9-F13C2E0337FE}"/>
              </a:ext>
            </a:extLst>
          </p:cNvPr>
          <p:cNvSpPr>
            <a:spLocks noGrp="1"/>
          </p:cNvSpPr>
          <p:nvPr>
            <p:ph idx="1"/>
          </p:nvPr>
        </p:nvSpPr>
        <p:spPr>
          <a:xfrm>
            <a:off x="685800" y="2057402"/>
            <a:ext cx="10820400" cy="4161284"/>
          </a:xfrm>
        </p:spPr>
        <p:txBody>
          <a:bodyPr/>
          <a:lstStyle/>
          <a:p>
            <a:endParaRPr lang="en-US" dirty="0"/>
          </a:p>
          <a:p>
            <a:r>
              <a:rPr lang="en-US" sz="2400" dirty="0">
                <a:latin typeface="Bell MT" panose="02020503060305020303" pitchFamily="18" charset="0"/>
              </a:rPr>
              <a:t>Game Developers trying to increase their game's rating/popularity and eventually increase sales.</a:t>
            </a:r>
          </a:p>
          <a:p>
            <a:r>
              <a:rPr lang="en-US" sz="2400" dirty="0">
                <a:latin typeface="Bell MT" panose="02020503060305020303" pitchFamily="18" charset="0"/>
              </a:rPr>
              <a:t>Game Developers developing a new game and looking to research best metrics to incorporate in order to maximize game ratings.</a:t>
            </a:r>
          </a:p>
        </p:txBody>
      </p:sp>
    </p:spTree>
    <p:extLst>
      <p:ext uri="{BB962C8B-B14F-4D97-AF65-F5344CB8AC3E}">
        <p14:creationId xmlns:p14="http://schemas.microsoft.com/office/powerpoint/2010/main" val="409245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F2B6D-E7DF-4604-8946-141DFDA62976}"/>
              </a:ext>
            </a:extLst>
          </p:cNvPr>
          <p:cNvSpPr>
            <a:spLocks noGrp="1"/>
          </p:cNvSpPr>
          <p:nvPr>
            <p:ph type="title"/>
          </p:nvPr>
        </p:nvSpPr>
        <p:spPr/>
        <p:txBody>
          <a:bodyPr/>
          <a:lstStyle/>
          <a:p>
            <a:r>
              <a:rPr lang="en-US" dirty="0">
                <a:latin typeface="Bell MT" panose="02020503060305020303" pitchFamily="18" charset="0"/>
              </a:rPr>
              <a:t>Dataset introduction</a:t>
            </a:r>
          </a:p>
        </p:txBody>
      </p:sp>
      <p:sp>
        <p:nvSpPr>
          <p:cNvPr id="3" name="Content Placeholder 2">
            <a:extLst>
              <a:ext uri="{FF2B5EF4-FFF2-40B4-BE49-F238E27FC236}">
                <a16:creationId xmlns:a16="http://schemas.microsoft.com/office/drawing/2014/main" id="{B2B57200-3E1C-42D9-88E6-5760892C2504}"/>
              </a:ext>
            </a:extLst>
          </p:cNvPr>
          <p:cNvSpPr>
            <a:spLocks noGrp="1"/>
          </p:cNvSpPr>
          <p:nvPr>
            <p:ph sz="half" idx="1"/>
          </p:nvPr>
        </p:nvSpPr>
        <p:spPr>
          <a:xfrm>
            <a:off x="685799" y="1856232"/>
            <a:ext cx="10715263" cy="4754879"/>
          </a:xfrm>
        </p:spPr>
        <p:txBody>
          <a:bodyPr/>
          <a:lstStyle/>
          <a:p>
            <a:r>
              <a:rPr lang="en-US" dirty="0">
                <a:latin typeface="Bell MT" panose="02020503060305020303" pitchFamily="18" charset="0"/>
              </a:rPr>
              <a:t>Online platform (BGG) - www.boardgamegeeks.com</a:t>
            </a:r>
          </a:p>
          <a:p>
            <a:endParaRPr lang="en-US" dirty="0"/>
          </a:p>
        </p:txBody>
      </p:sp>
      <p:pic>
        <p:nvPicPr>
          <p:cNvPr id="6" name="Picture 5">
            <a:extLst>
              <a:ext uri="{FF2B5EF4-FFF2-40B4-BE49-F238E27FC236}">
                <a16:creationId xmlns:a16="http://schemas.microsoft.com/office/drawing/2014/main" id="{7E517BEF-5E1F-4AF7-ADFB-A4C089FD5DB9}"/>
              </a:ext>
            </a:extLst>
          </p:cNvPr>
          <p:cNvPicPr>
            <a:picLocks noChangeAspect="1"/>
          </p:cNvPicPr>
          <p:nvPr/>
        </p:nvPicPr>
        <p:blipFill>
          <a:blip r:embed="rId2"/>
          <a:stretch>
            <a:fillRect/>
          </a:stretch>
        </p:blipFill>
        <p:spPr>
          <a:xfrm>
            <a:off x="1514355" y="2555895"/>
            <a:ext cx="9163290" cy="38248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72476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7EA71-1757-4D0B-933C-A4DC52CD3378}"/>
              </a:ext>
            </a:extLst>
          </p:cNvPr>
          <p:cNvSpPr>
            <a:spLocks noGrp="1"/>
          </p:cNvSpPr>
          <p:nvPr>
            <p:ph type="title"/>
          </p:nvPr>
        </p:nvSpPr>
        <p:spPr>
          <a:xfrm>
            <a:off x="2895600" y="764373"/>
            <a:ext cx="8610600" cy="1041278"/>
          </a:xfrm>
        </p:spPr>
        <p:txBody>
          <a:bodyPr>
            <a:normAutofit/>
          </a:bodyPr>
          <a:lstStyle/>
          <a:p>
            <a:r>
              <a:rPr lang="en-US" dirty="0"/>
              <a:t>Dataset introduction (cont..)</a:t>
            </a:r>
          </a:p>
        </p:txBody>
      </p:sp>
      <p:sp>
        <p:nvSpPr>
          <p:cNvPr id="3" name="Content Placeholder 2">
            <a:extLst>
              <a:ext uri="{FF2B5EF4-FFF2-40B4-BE49-F238E27FC236}">
                <a16:creationId xmlns:a16="http://schemas.microsoft.com/office/drawing/2014/main" id="{FEB166F3-7589-4C24-BBA3-7B3BC651CE68}"/>
              </a:ext>
            </a:extLst>
          </p:cNvPr>
          <p:cNvSpPr>
            <a:spLocks noGrp="1"/>
          </p:cNvSpPr>
          <p:nvPr>
            <p:ph sz="half" idx="1"/>
          </p:nvPr>
        </p:nvSpPr>
        <p:spPr>
          <a:xfrm>
            <a:off x="685800" y="1956122"/>
            <a:ext cx="4974220" cy="4239414"/>
          </a:xfrm>
        </p:spPr>
        <p:txBody>
          <a:bodyPr/>
          <a:lstStyle/>
          <a:p>
            <a:r>
              <a:rPr lang="en-US" dirty="0">
                <a:latin typeface="Bell MT" panose="02020503060305020303" pitchFamily="18" charset="0"/>
              </a:rPr>
              <a:t>Kaggle dataset – </a:t>
            </a:r>
          </a:p>
          <a:p>
            <a:pPr marL="0" indent="0">
              <a:buNone/>
            </a:pPr>
            <a:r>
              <a:rPr lang="en-US" dirty="0">
                <a:latin typeface="Bell MT" panose="02020503060305020303" pitchFamily="18" charset="0"/>
              </a:rPr>
              <a:t>   20,000 Boardgames Dataset:</a:t>
            </a:r>
          </a:p>
          <a:p>
            <a:endParaRPr lang="en-US" dirty="0">
              <a:latin typeface="Bell MT" panose="02020503060305020303" pitchFamily="18" charset="0"/>
            </a:endParaRPr>
          </a:p>
          <a:p>
            <a:pPr lvl="1">
              <a:buFont typeface="Wingdings" panose="05000000000000000000" pitchFamily="2" charset="2"/>
              <a:buChar char="Ø"/>
            </a:pPr>
            <a:r>
              <a:rPr lang="en-US" dirty="0">
                <a:latin typeface="Bell MT" panose="02020503060305020303" pitchFamily="18" charset="0"/>
              </a:rPr>
              <a:t>Dataset created from data scraped off BGG site for all ranked games.</a:t>
            </a:r>
          </a:p>
          <a:p>
            <a:pPr marL="457200" lvl="1" indent="0">
              <a:buNone/>
            </a:pPr>
            <a:endParaRPr lang="en-US" dirty="0">
              <a:latin typeface="Bell MT" panose="02020503060305020303" pitchFamily="18" charset="0"/>
            </a:endParaRPr>
          </a:p>
          <a:p>
            <a:pPr lvl="1">
              <a:buFont typeface="Wingdings" panose="05000000000000000000" pitchFamily="2" charset="2"/>
              <a:buChar char="Ø"/>
            </a:pPr>
            <a:r>
              <a:rPr lang="en-US" dirty="0">
                <a:latin typeface="Bell MT" panose="02020503060305020303" pitchFamily="18" charset="0"/>
              </a:rPr>
              <a:t>For the 20,000 games, the dataset includes info ranging from ratings, player age, playing time to game designer names, genres and honor counts.</a:t>
            </a:r>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p:txBody>
      </p:sp>
      <p:pic>
        <p:nvPicPr>
          <p:cNvPr id="6" name="Picture 5">
            <a:extLst>
              <a:ext uri="{FF2B5EF4-FFF2-40B4-BE49-F238E27FC236}">
                <a16:creationId xmlns:a16="http://schemas.microsoft.com/office/drawing/2014/main" id="{42B8C3D7-0FD2-4C04-BDF8-B3E670D2B7BC}"/>
              </a:ext>
            </a:extLst>
          </p:cNvPr>
          <p:cNvPicPr>
            <a:picLocks noChangeAspect="1"/>
          </p:cNvPicPr>
          <p:nvPr/>
        </p:nvPicPr>
        <p:blipFill>
          <a:blip r:embed="rId2"/>
          <a:stretch>
            <a:fillRect/>
          </a:stretch>
        </p:blipFill>
        <p:spPr>
          <a:xfrm>
            <a:off x="5856790" y="2614793"/>
            <a:ext cx="5416953" cy="2721136"/>
          </a:xfrm>
          <a:prstGeom prst="rect">
            <a:avLst/>
          </a:prstGeom>
        </p:spPr>
        <p:style>
          <a:lnRef idx="2">
            <a:schemeClr val="dk1"/>
          </a:lnRef>
          <a:fillRef idx="1">
            <a:schemeClr val="lt1"/>
          </a:fillRef>
          <a:effectRef idx="0">
            <a:schemeClr val="dk1"/>
          </a:effectRef>
          <a:fontRef idx="minor">
            <a:schemeClr val="dk1"/>
          </a:fontRef>
        </p:style>
      </p:pic>
      <p:sp>
        <p:nvSpPr>
          <p:cNvPr id="7" name="TextBox 6">
            <a:extLst>
              <a:ext uri="{FF2B5EF4-FFF2-40B4-BE49-F238E27FC236}">
                <a16:creationId xmlns:a16="http://schemas.microsoft.com/office/drawing/2014/main" id="{D42EDB42-C42F-46DF-98B5-C3CB683D9CD2}"/>
              </a:ext>
            </a:extLst>
          </p:cNvPr>
          <p:cNvSpPr txBox="1"/>
          <p:nvPr/>
        </p:nvSpPr>
        <p:spPr>
          <a:xfrm>
            <a:off x="566928" y="6093627"/>
            <a:ext cx="10706815" cy="646331"/>
          </a:xfrm>
          <a:prstGeom prst="rect">
            <a:avLst/>
          </a:prstGeom>
          <a:noFill/>
        </p:spPr>
        <p:txBody>
          <a:bodyPr wrap="square" rtlCol="0">
            <a:spAutoFit/>
          </a:bodyPr>
          <a:lstStyle/>
          <a:p>
            <a:r>
              <a:rPr lang="en-US" dirty="0">
                <a:latin typeface="Bell MT" panose="02020503060305020303" pitchFamily="18" charset="0"/>
                <a:hlinkClick r:id="rId3"/>
              </a:rPr>
              <a:t>https://www.kaggle.com/extralime/20000-boardgames-dataset</a:t>
            </a:r>
            <a:endParaRPr lang="en-US" dirty="0">
              <a:latin typeface="Bell MT" panose="02020503060305020303" pitchFamily="18" charset="0"/>
            </a:endParaRPr>
          </a:p>
          <a:p>
            <a:endParaRPr lang="en-US" dirty="0"/>
          </a:p>
        </p:txBody>
      </p:sp>
    </p:spTree>
    <p:extLst>
      <p:ext uri="{BB962C8B-B14F-4D97-AF65-F5344CB8AC3E}">
        <p14:creationId xmlns:p14="http://schemas.microsoft.com/office/powerpoint/2010/main" val="3193944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1CA3-0E71-4F2E-9103-810424DAC05B}"/>
              </a:ext>
            </a:extLst>
          </p:cNvPr>
          <p:cNvSpPr>
            <a:spLocks noGrp="1"/>
          </p:cNvSpPr>
          <p:nvPr>
            <p:ph type="title"/>
          </p:nvPr>
        </p:nvSpPr>
        <p:spPr/>
        <p:txBody>
          <a:bodyPr/>
          <a:lstStyle/>
          <a:p>
            <a:r>
              <a:rPr lang="en-US" dirty="0">
                <a:latin typeface="Bell MT" panose="02020503060305020303" pitchFamily="18" charset="0"/>
              </a:rPr>
              <a:t>Features of interest</a:t>
            </a:r>
          </a:p>
        </p:txBody>
      </p:sp>
      <p:sp>
        <p:nvSpPr>
          <p:cNvPr id="3" name="Content Placeholder 2">
            <a:extLst>
              <a:ext uri="{FF2B5EF4-FFF2-40B4-BE49-F238E27FC236}">
                <a16:creationId xmlns:a16="http://schemas.microsoft.com/office/drawing/2014/main" id="{45CD1E71-6EA8-477D-B3DB-2835BDDE9CB2}"/>
              </a:ext>
            </a:extLst>
          </p:cNvPr>
          <p:cNvSpPr>
            <a:spLocks noGrp="1"/>
          </p:cNvSpPr>
          <p:nvPr>
            <p:ph idx="1"/>
          </p:nvPr>
        </p:nvSpPr>
        <p:spPr>
          <a:xfrm>
            <a:off x="1129552" y="2194560"/>
            <a:ext cx="10376647" cy="4024125"/>
          </a:xfrm>
        </p:spPr>
        <p:txBody>
          <a:bodyPr>
            <a:normAutofit lnSpcReduction="10000"/>
          </a:bodyPr>
          <a:lstStyle/>
          <a:p>
            <a:pPr>
              <a:buFont typeface="Wingdings" panose="05000000000000000000" pitchFamily="2" charset="2"/>
              <a:buChar char="v"/>
            </a:pPr>
            <a:r>
              <a:rPr lang="en-US" dirty="0">
                <a:latin typeface="Bell MT" panose="02020503060305020303" pitchFamily="18" charset="0"/>
              </a:rPr>
              <a:t> Site views for games on BGG site</a:t>
            </a:r>
          </a:p>
          <a:p>
            <a:pPr marL="0" indent="0">
              <a:buNone/>
            </a:pPr>
            <a:endParaRPr lang="en-US" dirty="0">
              <a:latin typeface="Bell MT" panose="02020503060305020303" pitchFamily="18" charset="0"/>
            </a:endParaRPr>
          </a:p>
          <a:p>
            <a:pPr>
              <a:buFont typeface="Wingdings" panose="05000000000000000000" pitchFamily="2" charset="2"/>
              <a:buChar char="v"/>
            </a:pPr>
            <a:r>
              <a:rPr lang="en-US" dirty="0">
                <a:latin typeface="Bell MT" panose="02020503060305020303" pitchFamily="18" charset="0"/>
              </a:rPr>
              <a:t> Mentions of the game in different media types such as news/online review articles, blog posts, and podcasts.</a:t>
            </a:r>
          </a:p>
          <a:p>
            <a:pPr marL="0" indent="0">
              <a:buNone/>
            </a:pPr>
            <a:endParaRPr lang="en-US" dirty="0">
              <a:latin typeface="Bell MT" panose="02020503060305020303" pitchFamily="18" charset="0"/>
            </a:endParaRPr>
          </a:p>
          <a:p>
            <a:pPr>
              <a:buFont typeface="Wingdings" panose="05000000000000000000" pitchFamily="2" charset="2"/>
              <a:buChar char="v"/>
            </a:pPr>
            <a:r>
              <a:rPr lang="en-US" dirty="0">
                <a:latin typeface="Bell MT" panose="02020503060305020303" pitchFamily="18" charset="0"/>
              </a:rPr>
              <a:t> Total number of awards won by the game.</a:t>
            </a:r>
          </a:p>
          <a:p>
            <a:pPr marL="0" indent="0">
              <a:buNone/>
            </a:pPr>
            <a:endParaRPr lang="en-US" dirty="0">
              <a:latin typeface="Bell MT" panose="02020503060305020303" pitchFamily="18" charset="0"/>
            </a:endParaRPr>
          </a:p>
          <a:p>
            <a:pPr>
              <a:buFont typeface="Wingdings" panose="05000000000000000000" pitchFamily="2" charset="2"/>
              <a:buChar char="v"/>
            </a:pPr>
            <a:r>
              <a:rPr lang="en-US" dirty="0">
                <a:latin typeface="Bell MT" panose="02020503060305020303" pitchFamily="18" charset="0"/>
              </a:rPr>
              <a:t> Different categories/genres of the game.</a:t>
            </a:r>
          </a:p>
          <a:p>
            <a:pPr marL="0" indent="0">
              <a:buNone/>
            </a:pPr>
            <a:endParaRPr lang="en-US" dirty="0">
              <a:latin typeface="Bell MT" panose="02020503060305020303" pitchFamily="18" charset="0"/>
            </a:endParaRPr>
          </a:p>
          <a:p>
            <a:pPr>
              <a:buFont typeface="Wingdings" panose="05000000000000000000" pitchFamily="2" charset="2"/>
              <a:buChar char="v"/>
            </a:pPr>
            <a:r>
              <a:rPr lang="en-US" dirty="0">
                <a:latin typeface="Bell MT" panose="02020503060305020303" pitchFamily="18" charset="0"/>
              </a:rPr>
              <a:t> Minimum and maximum playing time for the game.</a:t>
            </a:r>
          </a:p>
          <a:p>
            <a:pPr>
              <a:buFont typeface="Wingdings" panose="05000000000000000000" pitchFamily="2" charset="2"/>
              <a:buChar char="v"/>
            </a:pPr>
            <a:endParaRPr lang="en-US" dirty="0">
              <a:latin typeface="Bell MT" panose="02020503060305020303" pitchFamily="18" charset="0"/>
            </a:endParaRPr>
          </a:p>
        </p:txBody>
      </p:sp>
    </p:spTree>
    <p:extLst>
      <p:ext uri="{BB962C8B-B14F-4D97-AF65-F5344CB8AC3E}">
        <p14:creationId xmlns:p14="http://schemas.microsoft.com/office/powerpoint/2010/main" val="4103019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E5C8B-A7E6-40EA-80F9-ECB522E8099A}"/>
              </a:ext>
            </a:extLst>
          </p:cNvPr>
          <p:cNvSpPr>
            <a:spLocks noGrp="1"/>
          </p:cNvSpPr>
          <p:nvPr>
            <p:ph type="title"/>
          </p:nvPr>
        </p:nvSpPr>
        <p:spPr>
          <a:xfrm>
            <a:off x="2895600" y="650832"/>
            <a:ext cx="8610600" cy="989123"/>
          </a:xfrm>
        </p:spPr>
        <p:txBody>
          <a:bodyPr/>
          <a:lstStyle/>
          <a:p>
            <a:r>
              <a:rPr lang="en-US" dirty="0">
                <a:latin typeface="Bell MT" panose="02020503060305020303" pitchFamily="18" charset="0"/>
              </a:rPr>
              <a:t>Evaluating geek ratings</a:t>
            </a:r>
          </a:p>
        </p:txBody>
      </p:sp>
      <p:sp>
        <p:nvSpPr>
          <p:cNvPr id="3" name="Content Placeholder 2">
            <a:extLst>
              <a:ext uri="{FF2B5EF4-FFF2-40B4-BE49-F238E27FC236}">
                <a16:creationId xmlns:a16="http://schemas.microsoft.com/office/drawing/2014/main" id="{EE53EDA6-B723-4692-999F-256ACFC448F0}"/>
              </a:ext>
            </a:extLst>
          </p:cNvPr>
          <p:cNvSpPr>
            <a:spLocks noGrp="1"/>
          </p:cNvSpPr>
          <p:nvPr>
            <p:ph sz="half" idx="1"/>
          </p:nvPr>
        </p:nvSpPr>
        <p:spPr>
          <a:xfrm>
            <a:off x="376518" y="1936376"/>
            <a:ext cx="5643282" cy="4636545"/>
          </a:xfrm>
        </p:spPr>
        <p:txBody>
          <a:bodyPr/>
          <a:lstStyle/>
          <a:p>
            <a:r>
              <a:rPr lang="en-US" dirty="0">
                <a:latin typeface="Bell MT" panose="02020503060305020303" pitchFamily="18" charset="0"/>
              </a:rPr>
              <a:t>Rating density plot for all games:</a:t>
            </a:r>
          </a:p>
          <a:p>
            <a:endParaRPr lang="en-US" dirty="0">
              <a:latin typeface="Bell MT" panose="02020503060305020303" pitchFamily="18" charset="0"/>
            </a:endParaRPr>
          </a:p>
        </p:txBody>
      </p:sp>
      <p:sp>
        <p:nvSpPr>
          <p:cNvPr id="4" name="Content Placeholder 3">
            <a:extLst>
              <a:ext uri="{FF2B5EF4-FFF2-40B4-BE49-F238E27FC236}">
                <a16:creationId xmlns:a16="http://schemas.microsoft.com/office/drawing/2014/main" id="{D89E0FBB-17BC-4BC5-89DC-C1EB2A8CD62F}"/>
              </a:ext>
            </a:extLst>
          </p:cNvPr>
          <p:cNvSpPr>
            <a:spLocks noGrp="1"/>
          </p:cNvSpPr>
          <p:nvPr>
            <p:ph sz="half" idx="2"/>
          </p:nvPr>
        </p:nvSpPr>
        <p:spPr>
          <a:xfrm>
            <a:off x="6172200" y="1936377"/>
            <a:ext cx="5643282" cy="4636544"/>
          </a:xfrm>
        </p:spPr>
        <p:txBody>
          <a:bodyPr/>
          <a:lstStyle/>
          <a:p>
            <a:r>
              <a:rPr lang="en-US" dirty="0">
                <a:latin typeface="Bell MT" panose="02020503060305020303" pitchFamily="18" charset="0"/>
              </a:rPr>
              <a:t>Rating categories focusing on ratings higher than 4.</a:t>
            </a:r>
          </a:p>
          <a:p>
            <a:endParaRPr lang="en-US" dirty="0">
              <a:latin typeface="Bell MT" panose="02020503060305020303" pitchFamily="18" charset="0"/>
            </a:endParaRPr>
          </a:p>
          <a:p>
            <a:endParaRPr lang="en-US" dirty="0">
              <a:latin typeface="Bell MT" panose="02020503060305020303" pitchFamily="18" charset="0"/>
            </a:endParaRPr>
          </a:p>
        </p:txBody>
      </p:sp>
      <p:pic>
        <p:nvPicPr>
          <p:cNvPr id="6" name="Picture 5">
            <a:extLst>
              <a:ext uri="{FF2B5EF4-FFF2-40B4-BE49-F238E27FC236}">
                <a16:creationId xmlns:a16="http://schemas.microsoft.com/office/drawing/2014/main" id="{4BA8A66A-9D8F-4C7D-B7C3-2933B1EE6B04}"/>
              </a:ext>
            </a:extLst>
          </p:cNvPr>
          <p:cNvPicPr>
            <a:picLocks noChangeAspect="1"/>
          </p:cNvPicPr>
          <p:nvPr/>
        </p:nvPicPr>
        <p:blipFill>
          <a:blip r:embed="rId2"/>
          <a:stretch>
            <a:fillRect/>
          </a:stretch>
        </p:blipFill>
        <p:spPr>
          <a:xfrm>
            <a:off x="0" y="2575494"/>
            <a:ext cx="5943600" cy="3631674"/>
          </a:xfrm>
          <a:prstGeom prst="rect">
            <a:avLst/>
          </a:prstGeom>
        </p:spPr>
      </p:pic>
      <p:pic>
        <p:nvPicPr>
          <p:cNvPr id="10" name="Picture 9">
            <a:extLst>
              <a:ext uri="{FF2B5EF4-FFF2-40B4-BE49-F238E27FC236}">
                <a16:creationId xmlns:a16="http://schemas.microsoft.com/office/drawing/2014/main" id="{3A515334-0A18-465D-88D5-C961A8C3DCE6}"/>
              </a:ext>
            </a:extLst>
          </p:cNvPr>
          <p:cNvPicPr>
            <a:picLocks noChangeAspect="1"/>
          </p:cNvPicPr>
          <p:nvPr/>
        </p:nvPicPr>
        <p:blipFill>
          <a:blip r:embed="rId3"/>
          <a:stretch>
            <a:fillRect/>
          </a:stretch>
        </p:blipFill>
        <p:spPr>
          <a:xfrm>
            <a:off x="6172200" y="2712177"/>
            <a:ext cx="5943600" cy="3358307"/>
          </a:xfrm>
          <a:prstGeom prst="rect">
            <a:avLst/>
          </a:prstGeom>
        </p:spPr>
      </p:pic>
    </p:spTree>
    <p:extLst>
      <p:ext uri="{BB962C8B-B14F-4D97-AF65-F5344CB8AC3E}">
        <p14:creationId xmlns:p14="http://schemas.microsoft.com/office/powerpoint/2010/main" val="692376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FD93A-29F4-44BD-A20A-21A33FF8295A}"/>
              </a:ext>
            </a:extLst>
          </p:cNvPr>
          <p:cNvSpPr>
            <a:spLocks noGrp="1"/>
          </p:cNvSpPr>
          <p:nvPr>
            <p:ph type="title"/>
          </p:nvPr>
        </p:nvSpPr>
        <p:spPr>
          <a:xfrm>
            <a:off x="2895600" y="449712"/>
            <a:ext cx="8610600" cy="1293028"/>
          </a:xfrm>
        </p:spPr>
        <p:txBody>
          <a:bodyPr/>
          <a:lstStyle/>
          <a:p>
            <a:r>
              <a:rPr lang="en-US" dirty="0">
                <a:latin typeface="Bell MT" panose="02020503060305020303" pitchFamily="18" charset="0"/>
              </a:rPr>
              <a:t>Evaluating geek ratings</a:t>
            </a:r>
            <a:endParaRPr lang="en-US" dirty="0"/>
          </a:p>
        </p:txBody>
      </p:sp>
      <p:sp>
        <p:nvSpPr>
          <p:cNvPr id="3" name="Content Placeholder 2">
            <a:extLst>
              <a:ext uri="{FF2B5EF4-FFF2-40B4-BE49-F238E27FC236}">
                <a16:creationId xmlns:a16="http://schemas.microsoft.com/office/drawing/2014/main" id="{042EE6CE-7182-4FFC-A494-8E0273E67B84}"/>
              </a:ext>
            </a:extLst>
          </p:cNvPr>
          <p:cNvSpPr>
            <a:spLocks noGrp="1"/>
          </p:cNvSpPr>
          <p:nvPr>
            <p:ph sz="half" idx="1"/>
          </p:nvPr>
        </p:nvSpPr>
        <p:spPr>
          <a:xfrm>
            <a:off x="215153" y="1742740"/>
            <a:ext cx="5804647" cy="4873212"/>
          </a:xfrm>
        </p:spPr>
        <p:txBody>
          <a:bodyPr/>
          <a:lstStyle/>
          <a:p>
            <a:r>
              <a:rPr lang="en-US" dirty="0">
                <a:latin typeface="Bell MT" panose="02020503060305020303" pitchFamily="18" charset="0"/>
              </a:rPr>
              <a:t>Rating density evaluated for top 150 games (sorted by geek rating)</a:t>
            </a:r>
          </a:p>
          <a:p>
            <a:endParaRPr lang="en-US" dirty="0">
              <a:latin typeface="Bell MT" panose="02020503060305020303" pitchFamily="18" charset="0"/>
            </a:endParaRPr>
          </a:p>
        </p:txBody>
      </p:sp>
      <p:sp>
        <p:nvSpPr>
          <p:cNvPr id="4" name="Content Placeholder 3">
            <a:extLst>
              <a:ext uri="{FF2B5EF4-FFF2-40B4-BE49-F238E27FC236}">
                <a16:creationId xmlns:a16="http://schemas.microsoft.com/office/drawing/2014/main" id="{5CA1C85A-F051-467B-BD3B-B964B036D56C}"/>
              </a:ext>
            </a:extLst>
          </p:cNvPr>
          <p:cNvSpPr>
            <a:spLocks noGrp="1"/>
          </p:cNvSpPr>
          <p:nvPr>
            <p:ph sz="half" idx="2"/>
          </p:nvPr>
        </p:nvSpPr>
        <p:spPr>
          <a:xfrm>
            <a:off x="6172200" y="1742740"/>
            <a:ext cx="5804646" cy="4873213"/>
          </a:xfrm>
        </p:spPr>
        <p:txBody>
          <a:bodyPr/>
          <a:lstStyle/>
          <a:p>
            <a:r>
              <a:rPr lang="en-US" dirty="0">
                <a:latin typeface="Bell MT" panose="02020503060305020303" pitchFamily="18" charset="0"/>
              </a:rPr>
              <a:t>Rating density evaluated for bottom 150 games (sorted by geek rating</a:t>
            </a:r>
            <a:r>
              <a:rPr lang="en-US" dirty="0"/>
              <a:t>)</a:t>
            </a:r>
          </a:p>
          <a:p>
            <a:endParaRPr lang="en-US" dirty="0"/>
          </a:p>
          <a:p>
            <a:endParaRPr lang="en-US" dirty="0"/>
          </a:p>
        </p:txBody>
      </p:sp>
      <p:pic>
        <p:nvPicPr>
          <p:cNvPr id="6" name="Picture 5">
            <a:extLst>
              <a:ext uri="{FF2B5EF4-FFF2-40B4-BE49-F238E27FC236}">
                <a16:creationId xmlns:a16="http://schemas.microsoft.com/office/drawing/2014/main" id="{660B3689-EC2E-446E-AB5F-0E2D236A8DE8}"/>
              </a:ext>
            </a:extLst>
          </p:cNvPr>
          <p:cNvPicPr>
            <a:picLocks noChangeAspect="1"/>
          </p:cNvPicPr>
          <p:nvPr/>
        </p:nvPicPr>
        <p:blipFill>
          <a:blip r:embed="rId2"/>
          <a:stretch>
            <a:fillRect/>
          </a:stretch>
        </p:blipFill>
        <p:spPr>
          <a:xfrm>
            <a:off x="547165" y="2692330"/>
            <a:ext cx="5179618" cy="3783774"/>
          </a:xfrm>
          <a:prstGeom prst="rect">
            <a:avLst/>
          </a:prstGeom>
        </p:spPr>
      </p:pic>
      <p:pic>
        <p:nvPicPr>
          <p:cNvPr id="8" name="Picture 7">
            <a:extLst>
              <a:ext uri="{FF2B5EF4-FFF2-40B4-BE49-F238E27FC236}">
                <a16:creationId xmlns:a16="http://schemas.microsoft.com/office/drawing/2014/main" id="{62C8612E-DFFD-484B-9FB2-715BF7AB1808}"/>
              </a:ext>
            </a:extLst>
          </p:cNvPr>
          <p:cNvPicPr>
            <a:picLocks noChangeAspect="1"/>
          </p:cNvPicPr>
          <p:nvPr/>
        </p:nvPicPr>
        <p:blipFill>
          <a:blip r:embed="rId3"/>
          <a:stretch>
            <a:fillRect/>
          </a:stretch>
        </p:blipFill>
        <p:spPr>
          <a:xfrm>
            <a:off x="6335023" y="2552482"/>
            <a:ext cx="5309812" cy="3923622"/>
          </a:xfrm>
          <a:prstGeom prst="rect">
            <a:avLst/>
          </a:prstGeom>
        </p:spPr>
      </p:pic>
    </p:spTree>
    <p:extLst>
      <p:ext uri="{BB962C8B-B14F-4D97-AF65-F5344CB8AC3E}">
        <p14:creationId xmlns:p14="http://schemas.microsoft.com/office/powerpoint/2010/main" val="3379347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96C19-BBD9-4D59-BE0D-1DAA60425412}"/>
              </a:ext>
            </a:extLst>
          </p:cNvPr>
          <p:cNvSpPr>
            <a:spLocks noGrp="1"/>
          </p:cNvSpPr>
          <p:nvPr>
            <p:ph type="title"/>
          </p:nvPr>
        </p:nvSpPr>
        <p:spPr>
          <a:xfrm>
            <a:off x="3196814" y="259977"/>
            <a:ext cx="8610600" cy="1215614"/>
          </a:xfrm>
        </p:spPr>
        <p:txBody>
          <a:bodyPr/>
          <a:lstStyle/>
          <a:p>
            <a:r>
              <a:rPr lang="en-US" dirty="0">
                <a:latin typeface="Bell MT" panose="02020503060305020303" pitchFamily="18" charset="0"/>
              </a:rPr>
              <a:t>Site views evaluation</a:t>
            </a:r>
          </a:p>
        </p:txBody>
      </p:sp>
      <p:pic>
        <p:nvPicPr>
          <p:cNvPr id="8" name="Content Placeholder 7">
            <a:extLst>
              <a:ext uri="{FF2B5EF4-FFF2-40B4-BE49-F238E27FC236}">
                <a16:creationId xmlns:a16="http://schemas.microsoft.com/office/drawing/2014/main" id="{96EC45BC-F8E8-4D2A-B684-2149F65C1C73}"/>
              </a:ext>
            </a:extLst>
          </p:cNvPr>
          <p:cNvPicPr>
            <a:picLocks noGrp="1" noChangeAspect="1"/>
          </p:cNvPicPr>
          <p:nvPr>
            <p:ph sz="half" idx="2"/>
          </p:nvPr>
        </p:nvPicPr>
        <p:blipFill>
          <a:blip r:embed="rId3"/>
          <a:stretch>
            <a:fillRect/>
          </a:stretch>
        </p:blipFill>
        <p:spPr>
          <a:xfrm>
            <a:off x="176213" y="1654886"/>
            <a:ext cx="5821362" cy="4679575"/>
          </a:xfrm>
        </p:spPr>
      </p:pic>
      <p:pic>
        <p:nvPicPr>
          <p:cNvPr id="10" name="Content Placeholder 9">
            <a:extLst>
              <a:ext uri="{FF2B5EF4-FFF2-40B4-BE49-F238E27FC236}">
                <a16:creationId xmlns:a16="http://schemas.microsoft.com/office/drawing/2014/main" id="{52B3EBB1-2EB8-4420-B973-BBDE994EEBA8}"/>
              </a:ext>
            </a:extLst>
          </p:cNvPr>
          <p:cNvPicPr>
            <a:picLocks noGrp="1" noChangeAspect="1"/>
          </p:cNvPicPr>
          <p:nvPr>
            <p:ph sz="quarter" idx="4"/>
          </p:nvPr>
        </p:nvPicPr>
        <p:blipFill>
          <a:blip r:embed="rId4"/>
          <a:stretch>
            <a:fillRect/>
          </a:stretch>
        </p:blipFill>
        <p:spPr>
          <a:xfrm>
            <a:off x="6194427" y="1654885"/>
            <a:ext cx="5821362" cy="4679575"/>
          </a:xfrm>
        </p:spPr>
      </p:pic>
    </p:spTree>
    <p:extLst>
      <p:ext uri="{BB962C8B-B14F-4D97-AF65-F5344CB8AC3E}">
        <p14:creationId xmlns:p14="http://schemas.microsoft.com/office/powerpoint/2010/main" val="161738221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2.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797</TotalTime>
  <Words>770</Words>
  <Application>Microsoft Office PowerPoint</Application>
  <PresentationFormat>Widescreen</PresentationFormat>
  <Paragraphs>82</Paragraphs>
  <Slides>22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Bell MT</vt:lpstr>
      <vt:lpstr>Calibri</vt:lpstr>
      <vt:lpstr>Century Gothic</vt:lpstr>
      <vt:lpstr>Times New Roman</vt:lpstr>
      <vt:lpstr>Wingdings</vt:lpstr>
      <vt:lpstr>Vapor Trail</vt:lpstr>
      <vt:lpstr>Boardgames rating analysis</vt:lpstr>
      <vt:lpstr>Question of interest</vt:lpstr>
      <vt:lpstr>STAKEHOLDERS</vt:lpstr>
      <vt:lpstr>Dataset introduction</vt:lpstr>
      <vt:lpstr>Dataset introduction (cont..)</vt:lpstr>
      <vt:lpstr>Features of interest</vt:lpstr>
      <vt:lpstr>Evaluating geek ratings</vt:lpstr>
      <vt:lpstr>Evaluating geek ratings</vt:lpstr>
      <vt:lpstr>Site views evaluation</vt:lpstr>
      <vt:lpstr>Site views evaluation (cont..)</vt:lpstr>
      <vt:lpstr>Game Awards evaluation</vt:lpstr>
      <vt:lpstr>Game Awards evaluation (cont..)</vt:lpstr>
      <vt:lpstr>Game Awards evaluation(cont..)</vt:lpstr>
      <vt:lpstr>Media type evaluation</vt:lpstr>
      <vt:lpstr>Media type evaluation (cont..)</vt:lpstr>
      <vt:lpstr>Media type evaluation (cont..)</vt:lpstr>
      <vt:lpstr>Game genre vs. rating evaluation</vt:lpstr>
      <vt:lpstr>Minimum playing time per rating category</vt:lpstr>
      <vt:lpstr>Minimum playing time per rating category (CONT..)</vt:lpstr>
      <vt:lpstr>Takeaways/CONCLUSIONS</vt:lpstr>
      <vt:lpstr>FUTURE WORK</vt:lpstr>
      <vt:lpst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Suhita Acharya</dc:creator>
  <cp:lastModifiedBy>Suhita Acharya</cp:lastModifiedBy>
  <cp:revision>58</cp:revision>
  <dcterms:created xsi:type="dcterms:W3CDTF">2022-01-19T15:41:54Z</dcterms:created>
  <dcterms:modified xsi:type="dcterms:W3CDTF">2022-01-20T19:02:05Z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