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4"/>
  </p:sldMasterIdLst>
  <p:notesMasterIdLst>
    <p:notesMasterId r:id="rId20"/>
  </p:notesMasterIdLst>
  <p:sldIdLst>
    <p:sldId id="256" r:id="rId5"/>
    <p:sldId id="257" r:id="rId6"/>
    <p:sldId id="261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4640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18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1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1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5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00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2507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3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29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4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4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3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8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7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8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1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7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extralime/20000-boardgames-datase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Boardgames</a:t>
            </a:r>
            <a:br>
              <a:rPr lang="en-US" sz="4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br>
              <a:rPr lang="en-US" sz="4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EDA Project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2351-8F45-4F3C-9A4F-263867AE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537882"/>
            <a:ext cx="8418755" cy="10569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Site views evaluation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B9B2-451F-446D-B29A-ADACD21FA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1594822"/>
            <a:ext cx="10997005" cy="4819161"/>
          </a:xfrm>
        </p:spPr>
        <p:txBody>
          <a:bodyPr/>
          <a:lstStyle/>
          <a:p>
            <a:pPr algn="ctr"/>
            <a:r>
              <a:rPr lang="en-US" dirty="0">
                <a:latin typeface="Bell MT" panose="02020503060305020303" pitchFamily="18" charset="0"/>
              </a:rPr>
              <a:t>Site views pick up as the game rating increases from 6.5 onwards.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D8C0A-7728-498C-8A7F-47DE4CD69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03" y="2165240"/>
            <a:ext cx="8433994" cy="445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1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C67F-E382-4A61-A2F6-2394B06D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80104"/>
            <a:ext cx="8610600" cy="1293028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Game Awards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90A85-34AF-4F34-8871-5747ACFDF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8033" y="1640192"/>
            <a:ext cx="11284772" cy="4016537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800ED0-221E-4DDB-998C-50167D4B1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6" y="1296477"/>
            <a:ext cx="11100100" cy="42168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DF8DC9-8B8C-4ABA-82C6-E12773B7E2C9}"/>
              </a:ext>
            </a:extLst>
          </p:cNvPr>
          <p:cNvSpPr txBox="1"/>
          <p:nvPr/>
        </p:nvSpPr>
        <p:spPr>
          <a:xfrm>
            <a:off x="398033" y="5719482"/>
            <a:ext cx="1128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aaaaaaaaaaaaaaaaaaaaaaaaaaaaaaaaa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3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56F2-F23A-42C1-BEAF-3B5A1D28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718" y="408795"/>
            <a:ext cx="8386481" cy="99149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Bell MT" panose="02020503060305020303" pitchFamily="18" charset="0"/>
              </a:rPr>
              <a:t>Game Awards evaluation</a:t>
            </a:r>
            <a:br>
              <a:rPr lang="en-US" sz="3600" dirty="0">
                <a:latin typeface="Bell MT" panose="02020503060305020303" pitchFamily="18" charset="0"/>
              </a:rPr>
            </a:br>
            <a:r>
              <a:rPr lang="en-US" sz="3600" dirty="0">
                <a:latin typeface="Bell MT" panose="02020503060305020303" pitchFamily="18" charset="0"/>
              </a:rPr>
              <a:t>(cont..)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78CE42-98D2-47CD-9BE8-5BB35BFF7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98" y="1290917"/>
            <a:ext cx="10562301" cy="40968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00599-FD29-4289-B278-64391D6683DA}"/>
              </a:ext>
            </a:extLst>
          </p:cNvPr>
          <p:cNvSpPr txBox="1"/>
          <p:nvPr/>
        </p:nvSpPr>
        <p:spPr>
          <a:xfrm>
            <a:off x="457200" y="5620871"/>
            <a:ext cx="1091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aaaaaaaaaaaaaaaaaaaaaaaaaaaa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3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4D14-EB72-4B5E-BB11-DFDCB46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17176"/>
            <a:ext cx="8610600" cy="98522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ll MT" panose="02020503060305020303" pitchFamily="18" charset="0"/>
              </a:rPr>
              <a:t>Game Awards evaluation(cont..)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7B8AF-B950-4A96-820D-EFC4C80DD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623" y="1702398"/>
            <a:ext cx="8986221" cy="4957184"/>
          </a:xfrm>
        </p:spPr>
      </p:pic>
    </p:spTree>
    <p:extLst>
      <p:ext uri="{BB962C8B-B14F-4D97-AF65-F5344CB8AC3E}">
        <p14:creationId xmlns:p14="http://schemas.microsoft.com/office/powerpoint/2010/main" val="54623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4827-32F2-4BEE-B696-0AE222E8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67553"/>
            <a:ext cx="8610600" cy="1295400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Media type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E03A5-8539-4763-90D9-15B98BB98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342" y="1573897"/>
            <a:ext cx="11084858" cy="68520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For the next evaluation, the feature will be compared with site views as higher site views can translate to higher ratings: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501B5-0DA1-4056-9435-7FB89A4CB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1342" y="2357718"/>
            <a:ext cx="3630705" cy="4258235"/>
          </a:xfrm>
        </p:spPr>
        <p:txBody>
          <a:bodyPr/>
          <a:lstStyle/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Higher rating categories have high median site view count.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D2165-1A0E-4754-B882-649C0CFCC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2376" y="2357717"/>
            <a:ext cx="7283824" cy="4258235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9B1495-4E57-4F05-8BD6-9FAB4146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2" y="3940580"/>
            <a:ext cx="3219964" cy="1836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BC9E78-6F99-4BF9-88AE-4E056354B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218" y="2785641"/>
            <a:ext cx="6576206" cy="370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21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496D-D793-43B8-ADF5-4240EFE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545958"/>
            <a:ext cx="8583706" cy="10354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ll MT" panose="02020503060305020303" pitchFamily="18" charset="0"/>
              </a:rPr>
              <a:t>Media type evaluation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ECCF-F3D5-44E3-9D63-93A3F6218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2730" y="1649507"/>
            <a:ext cx="5697071" cy="4580964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Trend of number podcast links for a game versus site views for the game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2D44E-82D2-4AB4-8F33-79F42C8D8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49508"/>
            <a:ext cx="5334000" cy="4512839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Trend of number web article links for a game versus site views for the game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B293B-19EE-4AE0-82DB-3E802B95680C}"/>
              </a:ext>
            </a:extLst>
          </p:cNvPr>
          <p:cNvSpPr txBox="1"/>
          <p:nvPr/>
        </p:nvSpPr>
        <p:spPr>
          <a:xfrm>
            <a:off x="412377" y="6230471"/>
            <a:ext cx="10968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						Games evaluated have at least one podcast and weblink listed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C28B3-E6BC-4432-8199-646CE6D1B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24" y="2384612"/>
            <a:ext cx="5849471" cy="3845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740E5F-305C-4CEA-B82D-6B98E90E5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094" y="2384612"/>
            <a:ext cx="5849472" cy="388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6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4"/>
            <a:ext cx="7434070" cy="1111928"/>
          </a:xfrm>
        </p:spPr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Question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5" y="1876302"/>
            <a:ext cx="6556949" cy="43423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>
                <a:latin typeface="Bell MT" panose="02020503060305020303" pitchFamily="18" charset="0"/>
                <a:cs typeface="Times New Roman" panose="02020603050405020304" pitchFamily="18" charset="0"/>
              </a:rPr>
              <a:t>A boardgame’s user ratings on any online platform can be analogous to its overall popularity.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ell MT" panose="02020503060305020303" pitchFamily="18" charset="0"/>
                <a:cs typeface="Times New Roman" panose="02020603050405020304" pitchFamily="18" charset="0"/>
              </a:rPr>
              <a:t>This project researches whether certain metrics on online boardgame databases contribute to board game rating/popularity.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ell MT" panose="02020503060305020303" pitchFamily="18" charset="0"/>
                <a:cs typeface="Times New Roman" panose="02020603050405020304" pitchFamily="18" charset="0"/>
              </a:rPr>
              <a:t>This project compares </a:t>
            </a:r>
            <a:r>
              <a:rPr lang="en-US" sz="2400" u="sng" dirty="0">
                <a:latin typeface="Bell MT" panose="02020503060305020303" pitchFamily="18" charset="0"/>
                <a:cs typeface="Times New Roman" panose="02020603050405020304" pitchFamily="18" charset="0"/>
              </a:rPr>
              <a:t>BGG Geek Rating</a:t>
            </a:r>
            <a:r>
              <a:rPr lang="en-US" sz="2400" dirty="0">
                <a:latin typeface="Bell MT" panose="02020503060305020303" pitchFamily="18" charset="0"/>
                <a:cs typeface="Times New Roman" panose="02020603050405020304" pitchFamily="18" charset="0"/>
              </a:rPr>
              <a:t> to different metrics to see if they affect the game’s rating in any way.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6B9A5A-EC7E-4730-AB29-43BC3AA9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53" y="2189004"/>
            <a:ext cx="4167424" cy="352697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7BB5-791D-40F5-BFE8-B7CF49BB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6D8F-56AB-470C-8AD9-F13C2E03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4161284"/>
          </a:xfrm>
        </p:spPr>
        <p:txBody>
          <a:bodyPr/>
          <a:lstStyle/>
          <a:p>
            <a:endParaRPr lang="en-US" dirty="0"/>
          </a:p>
          <a:p>
            <a:r>
              <a:rPr lang="en-US" sz="2400" dirty="0">
                <a:latin typeface="Bell MT" panose="02020503060305020303" pitchFamily="18" charset="0"/>
              </a:rPr>
              <a:t>Game Developers trying to increase their game's rating/popularity and eventually increase sales.</a:t>
            </a:r>
          </a:p>
          <a:p>
            <a:r>
              <a:rPr lang="en-US" sz="2400" dirty="0">
                <a:latin typeface="Bell MT" panose="02020503060305020303" pitchFamily="18" charset="0"/>
              </a:rPr>
              <a:t>Game Developers developing a new game and looking to research best metrics to incorporate in order to maximize game ratings.</a:t>
            </a:r>
          </a:p>
        </p:txBody>
      </p:sp>
    </p:spTree>
    <p:extLst>
      <p:ext uri="{BB962C8B-B14F-4D97-AF65-F5344CB8AC3E}">
        <p14:creationId xmlns:p14="http://schemas.microsoft.com/office/powerpoint/2010/main" val="409245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2B6D-E7DF-4604-8946-141DFDA6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Dataset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7200-3E1C-42D9-88E6-5760892C2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2057401"/>
            <a:ext cx="10715263" cy="416128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Online platform (BGG) - www.boardgamegeeks.com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17BEF-5E1F-4AF7-ADFB-A4C089FD5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355" y="2555895"/>
            <a:ext cx="9163290" cy="38248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247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EA71-1757-4D0B-933C-A4DC52CD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41278"/>
          </a:xfrm>
        </p:spPr>
        <p:txBody>
          <a:bodyPr>
            <a:normAutofit/>
          </a:bodyPr>
          <a:lstStyle/>
          <a:p>
            <a:r>
              <a:rPr lang="en-US" dirty="0"/>
              <a:t>Dataset introduction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166F3-7589-4C24-BBA3-7B3BC651C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56122"/>
            <a:ext cx="4974220" cy="4239414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Kaggle dataset – 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   20,000 Boardgames Dataset: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Bell MT" panose="02020503060305020303" pitchFamily="18" charset="0"/>
              </a:rPr>
              <a:t>Dataset created from data scraped off BGG site for all ranked games.</a:t>
            </a:r>
          </a:p>
          <a:p>
            <a:pPr marL="457200" lvl="1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Bell MT" panose="02020503060305020303" pitchFamily="18" charset="0"/>
              </a:rPr>
              <a:t>For the 20,000 games, the dataset includes info ranging from ratings, player age, playing time to game designer names, genres and honor counts.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8C3D7-0FD2-4C04-BDF8-B3E670D2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790" y="2614793"/>
            <a:ext cx="5416953" cy="27211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2EDB42-C42F-46DF-98B5-C3CB683D9CD2}"/>
              </a:ext>
            </a:extLst>
          </p:cNvPr>
          <p:cNvSpPr txBox="1"/>
          <p:nvPr/>
        </p:nvSpPr>
        <p:spPr>
          <a:xfrm>
            <a:off x="995423" y="6093627"/>
            <a:ext cx="1027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https://www.kaggle.com/extralime/20000-boardgames-dataset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4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1CA3-0E71-4F2E-9103-810424DA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Features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D1E71-6EA8-477D-B3DB-2835BDDE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2" y="2194560"/>
            <a:ext cx="10376647" cy="40241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ell MT" panose="02020503060305020303" pitchFamily="18" charset="0"/>
              </a:rPr>
              <a:t> Site views for games on BGG site</a:t>
            </a: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ell MT" panose="02020503060305020303" pitchFamily="18" charset="0"/>
              </a:rPr>
              <a:t> Mentions of the game in different media types such as news/online review articles, blog posts, and podcasts.</a:t>
            </a: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ell MT" panose="02020503060305020303" pitchFamily="18" charset="0"/>
              </a:rPr>
              <a:t> Total number of awards won by the game.</a:t>
            </a: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ell MT" panose="02020503060305020303" pitchFamily="18" charset="0"/>
              </a:rPr>
              <a:t> Different categories/genres of the game.</a:t>
            </a: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ell MT" panose="02020503060305020303" pitchFamily="18" charset="0"/>
              </a:rPr>
              <a:t> Minimum and maximum playing time for the game.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01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5C8B-A7E6-40EA-80F9-ECB522E8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50832"/>
            <a:ext cx="8610600" cy="98912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Evaluating geek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EDA6-B723-4692-999F-256ACFC44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518" y="1936376"/>
            <a:ext cx="5643282" cy="4636545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Rating density plot for all games: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E0FBB-17BC-4BC5-89DC-C1EB2A8CD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36377"/>
            <a:ext cx="5643282" cy="4636544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Rating categories focusing on ratings higher than 4.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8A66A-9D8F-4C7D-B7C3-2933B1EE6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5494"/>
            <a:ext cx="5943600" cy="36316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515334-0A18-465D-88D5-C961A8C3D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712177"/>
            <a:ext cx="5943600" cy="33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7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D93A-29F4-44BD-A20A-21A33FF8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49712"/>
            <a:ext cx="8610600" cy="1293028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Evaluating geek ratings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EE6CE-7182-4FFC-A494-8E0273E67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153" y="1742740"/>
            <a:ext cx="5804647" cy="4873212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Rating density evaluated for top 150 games (sorted by geek rating)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1C85A-F051-467B-BD3B-B964B036D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42740"/>
            <a:ext cx="5804646" cy="487321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Rating density evaluated for bottom 150 games (sorted by geek rating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B3689-EC2E-446E-AB5F-0E2D236A8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5" y="2692330"/>
            <a:ext cx="5179618" cy="3783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C8612E-DFFD-484B-9FB2-715BF7AB1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023" y="2552482"/>
            <a:ext cx="5309812" cy="392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4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6C19-BBD9-4D59-BE0D-1DAA6042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14" y="259977"/>
            <a:ext cx="8610600" cy="1215614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Site views evaluation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EC45BC-F8E8-4D2A-B684-2149F65C1C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6213" y="1654886"/>
            <a:ext cx="5821362" cy="467957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B3EBB1-2EB8-4420-B973-BBDE994EEBA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94427" y="1654885"/>
            <a:ext cx="5821362" cy="4679575"/>
          </a:xfrm>
        </p:spPr>
      </p:pic>
    </p:spTree>
    <p:extLst>
      <p:ext uri="{BB962C8B-B14F-4D97-AF65-F5344CB8AC3E}">
        <p14:creationId xmlns:p14="http://schemas.microsoft.com/office/powerpoint/2010/main" val="16173822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576</TotalTime>
  <Words>425</Words>
  <Application>Microsoft Office PowerPoint</Application>
  <PresentationFormat>Widescreen</PresentationFormat>
  <Paragraphs>60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Bell MT</vt:lpstr>
      <vt:lpstr>Calibri</vt:lpstr>
      <vt:lpstr>Century Gothic</vt:lpstr>
      <vt:lpstr>Times New Roman</vt:lpstr>
      <vt:lpstr>Wingdings</vt:lpstr>
      <vt:lpstr>Vapor Trail</vt:lpstr>
      <vt:lpstr>Boardgames rating analysis</vt:lpstr>
      <vt:lpstr>Question of interest</vt:lpstr>
      <vt:lpstr>STAKEHOLDERS</vt:lpstr>
      <vt:lpstr>Dataset introduction</vt:lpstr>
      <vt:lpstr>Dataset introduction (cont..)</vt:lpstr>
      <vt:lpstr>Features of interest</vt:lpstr>
      <vt:lpstr>Evaluating geek ratings</vt:lpstr>
      <vt:lpstr>Evaluating geek ratings</vt:lpstr>
      <vt:lpstr>Site views evaluation</vt:lpstr>
      <vt:lpstr>Site views evaluation (cont..)</vt:lpstr>
      <vt:lpstr>Game Awards evaluation</vt:lpstr>
      <vt:lpstr>Game Awards evaluation (cont..)</vt:lpstr>
      <vt:lpstr>Game Awards evaluation(cont..)</vt:lpstr>
      <vt:lpstr>Media type evaluation</vt:lpstr>
      <vt:lpstr>Media type evaluation (cont..)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Suhita Acharya</dc:creator>
  <cp:lastModifiedBy>Suhita Acharya</cp:lastModifiedBy>
  <cp:revision>36</cp:revision>
  <dcterms:created xsi:type="dcterms:W3CDTF">2022-01-19T15:41:54Z</dcterms:created>
  <dcterms:modified xsi:type="dcterms:W3CDTF">2022-01-20T01:18:00Z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