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7"/>
  </p:notesMasterIdLst>
  <p:handoutMasterIdLst>
    <p:handoutMasterId r:id="rId8"/>
  </p:handoutMasterIdLst>
  <p:sldIdLst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04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234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DC2751-278C-4682-9C3F-0FF7B4FCFAE7}" type="datetimeFigureOut">
              <a:rPr lang="en-US" smtClean="0"/>
              <a:t>2/13/2022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86890-466E-41CD-A28A-B1EBDF22CA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2942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F0845-D09E-4AF9-9623-EA7EA0297EF3}" type="datetimeFigureOut">
              <a:rPr lang="en-US" smtClean="0"/>
              <a:t>2/13/2022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CD11A-EED3-40CE-98A3-28FEE84867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76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D409693A-2307-4FDC-9539-08DC9083DDED}" type="datetime1">
              <a:rPr lang="en-US" smtClean="0"/>
              <a:t>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9618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ABDA2-EB00-4A4D-86B7-63E286A484E5}" type="datetime1">
              <a:rPr lang="en-US" smtClean="0"/>
              <a:t>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00359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ABDA2-EB00-4A4D-86B7-63E286A484E5}" type="datetime1">
              <a:rPr lang="en-US" smtClean="0"/>
              <a:t>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53052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ABDA2-EB00-4A4D-86B7-63E286A484E5}" type="datetime1">
              <a:rPr lang="en-US" smtClean="0"/>
              <a:t>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93860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ABDA2-EB00-4A4D-86B7-63E286A484E5}" type="datetime1">
              <a:rPr lang="en-US" smtClean="0"/>
              <a:t>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38150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ABDA2-EB00-4A4D-86B7-63E286A484E5}" type="datetime1">
              <a:rPr lang="en-US" smtClean="0"/>
              <a:t>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36782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ABDA2-EB00-4A4D-86B7-63E286A484E5}" type="datetime1">
              <a:rPr lang="en-US" smtClean="0"/>
              <a:t>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94367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1EA7-B10E-4739-92FE-8993461CC0B7}" type="datetime1">
              <a:rPr lang="en-US" smtClean="0"/>
              <a:t>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5877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DC13F-2D2A-49BA-966D-6530A12E7C15}" type="datetime1">
              <a:rPr lang="en-US" smtClean="0"/>
              <a:t>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544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0E1C1-C26F-4479-A8BD-144B4C139DA5}" type="datetime1">
              <a:rPr lang="en-US" smtClean="0"/>
              <a:t>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395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19E61-C2D6-49AB-83F2-8FC9FEFBDAFD}" type="datetime1">
              <a:rPr lang="en-US" smtClean="0"/>
              <a:t>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328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BE74F-367A-4D3C-8AA7-FA60CCA05EAE}" type="datetime1">
              <a:rPr lang="en-US" smtClean="0"/>
              <a:t>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247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E3F9C-6465-4987-8E4E-615CFD4753AA}" type="datetime1">
              <a:rPr lang="en-US" smtClean="0"/>
              <a:t>2/13/2022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988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9EFD6-3C20-43C6-9E75-1A9D48D9576F}" type="datetime1">
              <a:rPr lang="en-US" smtClean="0"/>
              <a:t>2/13/2022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716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3D5A-A484-46EE-9DC8-9A16BFF8327E}" type="datetime1">
              <a:rPr lang="en-US" smtClean="0"/>
              <a:t>2/13/2022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484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87BC8-78D1-4FEB-9D4F-E22E45CC04F7}" type="datetime1">
              <a:rPr lang="en-US" smtClean="0"/>
              <a:t>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248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68210-870C-4A62-9D1B-4B25162550AB}" type="datetime1">
              <a:rPr lang="en-US" smtClean="0"/>
              <a:t>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456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0CABDA2-EB00-4A4D-86B7-63E286A484E5}" type="datetime1">
              <a:rPr lang="en-US" smtClean="0"/>
              <a:t>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5B29C50-D6F1-4DB6-9B68-F4CD3996E9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1110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14279E-01A0-4441-8840-BD8D2126A985}"/>
              </a:ext>
            </a:extLst>
          </p:cNvPr>
          <p:cNvSpPr txBox="1"/>
          <p:nvPr/>
        </p:nvSpPr>
        <p:spPr>
          <a:xfrm>
            <a:off x="414070" y="258577"/>
            <a:ext cx="11500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/>
              <a:t>Introduction to Hotel Booking Cancellation Analysis</a:t>
            </a:r>
            <a:endParaRPr lang="en-US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63718F-8153-4815-8E57-AB4C9BF55D84}"/>
              </a:ext>
            </a:extLst>
          </p:cNvPr>
          <p:cNvSpPr txBox="1"/>
          <p:nvPr/>
        </p:nvSpPr>
        <p:spPr>
          <a:xfrm>
            <a:off x="414070" y="1170189"/>
            <a:ext cx="11380766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/>
              <a:t>Objective: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Analyzing bookings information to investigate cancellations and underlying patterns.</a:t>
            </a:r>
          </a:p>
          <a:p>
            <a:pPr lvl="1"/>
            <a:endParaRPr lang="en-US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Project analysis studies pattern and presents findings with the aim of aiding hotels in reducing cancellations.</a:t>
            </a:r>
          </a:p>
          <a:p>
            <a:pPr lvl="1"/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/>
              <a:t>Dataset includes information about two different types of hotels (City and Resort) and whether the bookings were cancelled.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Data originates from real-life study of two hotel datasets with authors presenting their findings in a scientific paper.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/>
              <a:t>Several topics were studied such as deposit paid by guests, how bookings were made, guests cancelling most often, monthly trends in a particular year and average daily rates.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197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68E21E-D932-43AB-B119-644760018EE1}"/>
              </a:ext>
            </a:extLst>
          </p:cNvPr>
          <p:cNvSpPr txBox="1"/>
          <p:nvPr/>
        </p:nvSpPr>
        <p:spPr>
          <a:xfrm>
            <a:off x="293297" y="210519"/>
            <a:ext cx="11654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What does the data tell us?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FD0652-A56A-435B-9E39-0BD4D67F6114}"/>
              </a:ext>
            </a:extLst>
          </p:cNvPr>
          <p:cNvSpPr txBox="1"/>
          <p:nvPr/>
        </p:nvSpPr>
        <p:spPr>
          <a:xfrm>
            <a:off x="293297" y="856850"/>
            <a:ext cx="1160540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900" dirty="0"/>
              <a:t>Cancelled to Non-Cancelled bookings ratio for City Hotel was different than Resort Hotel.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900" dirty="0"/>
              <a:t>Type of hotel can play a factor while determining reasons for cancellations.</a:t>
            </a:r>
          </a:p>
          <a:p>
            <a:pPr lvl="1"/>
            <a:endParaRPr lang="en-US" sz="19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900" dirty="0"/>
              <a:t>Majority of bookings for both hotels had no deposit collected (rather than partial or full). Same majority is demonstrated in cancelled bookings for both hotels.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900" dirty="0"/>
              <a:t>Guests tend to cancel less after paying some deposit. Some sort of deposit collection at booking, may reduce cancellations.</a:t>
            </a:r>
          </a:p>
          <a:p>
            <a:pPr lvl="1"/>
            <a:endParaRPr lang="en-US" sz="19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900" dirty="0"/>
              <a:t>Third party bookings and cancellations are higher than direct hotel bookings, although no prominence is shown in average daily rates.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900" dirty="0"/>
              <a:t>Direct hotel bookings could lead to lower cancellations. Data does not point to any ideal daily rate to use.</a:t>
            </a:r>
          </a:p>
          <a:p>
            <a:pPr lvl="1"/>
            <a:endParaRPr lang="en-US" sz="19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900" dirty="0"/>
              <a:t>Non-repeat guests form the majority for cancelled and non-cancelled bookings (especially weekday bookings).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900" dirty="0"/>
              <a:t>Conversion of non-repeat to repeat loyal customer base (staying during the week) could lead to lower cancellations.</a:t>
            </a:r>
          </a:p>
          <a:p>
            <a:pPr lvl="1"/>
            <a:endParaRPr lang="en-US" sz="19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900" dirty="0"/>
              <a:t>For non-direct bookings (majority of cancellations), months with higher cancellations generally had higher average daily rate. Same cannot be proved conclusively for direct bookings.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612251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EEE0F9-7BC9-4998-8617-7CC115AD97E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A1BD8E5-A18E-435C-B431-90A6B59F4B6F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BEBB951-DE64-4CB8-9E1C-184A357AD7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286</TotalTime>
  <Words>298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Celestial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Suhita Acharya</dc:creator>
  <cp:lastModifiedBy>Suhita Acharya</cp:lastModifiedBy>
  <cp:revision>12</cp:revision>
  <dcterms:created xsi:type="dcterms:W3CDTF">2022-02-13T16:15:43Z</dcterms:created>
  <dcterms:modified xsi:type="dcterms:W3CDTF">2022-02-13T21:02:42Z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