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C23D-6D21-40D2-823B-D66EF49093F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4A184-93DC-4A22-BC73-D0201700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4A184-93DC-4A22-BC73-D0201700CD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0BBE-D2EB-4144-8745-8BF0D78F303F}" type="datetime1">
              <a:rPr lang="en-US" smtClean="0"/>
              <a:t>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492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8A43-0051-4BD8-A992-F3E0DF7B26C1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FAFE-B094-48F3-AD3D-E3F21211ECBE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964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401-009A-4615-AA56-EF0651C252A1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342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C7-9655-4AE6-A467-68F3D296CC5E}" type="datetime1">
              <a:rPr lang="en-US" smtClean="0"/>
              <a:t>2/4/2018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881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9D7220-F247-4762-B95F-44829BAA0B61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346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F32A-95C5-4C7A-AB5F-3C26A8342F69}" type="datetime1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721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F03-E103-4CE2-B84C-B18FBD11E304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4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431-9024-4FA0-A15C-4A6E69803475}" type="datetime1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9B958-0596-4DDD-AFDE-46F4754ED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0EE8-00AC-4D39-B4B2-A9E53670845F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50095D-08D2-462B-B096-220B2C7ED106}" type="datetime1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71FF60-0DC3-4080-81F8-EE690134B7C5}" type="datetime1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AD9B958-0596-4DDD-AFDE-46F4754ED9F0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96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Verzani-Simple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Bina</a:t>
            </a:r>
            <a:r>
              <a:rPr lang="en-US" dirty="0" smtClean="0"/>
              <a:t> Ramamurthy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9397-973F-4001-AB84-F76BF4A98320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8AB4-AD5D-4575-A469-0D1F964C9A8D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 syntax</a:t>
            </a:r>
          </a:p>
          <a:p>
            <a:r>
              <a:rPr lang="en-US" dirty="0" smtClean="0"/>
              <a:t>R Control structures</a:t>
            </a:r>
          </a:p>
          <a:p>
            <a:r>
              <a:rPr lang="en-US" dirty="0" smtClean="0"/>
              <a:t>R Objects</a:t>
            </a:r>
          </a:p>
          <a:p>
            <a:r>
              <a:rPr lang="en-US" dirty="0" smtClean="0"/>
              <a:t>R formulas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Syntax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15A3-3AEF-4560-BC4C-41EC7A028CC4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 language is composed of series of expression resulting in a value</a:t>
            </a:r>
          </a:p>
          <a:p>
            <a:r>
              <a:rPr lang="en-US" dirty="0" smtClean="0"/>
              <a:t>Examples of expression include assignment statements, conditional statements, and arithmetic expressions</a:t>
            </a:r>
          </a:p>
          <a:p>
            <a:pPr marL="109728" indent="0">
              <a:buNone/>
            </a:pPr>
            <a:r>
              <a:rPr lang="en-US" dirty="0"/>
              <a:t>&gt; a&lt;- 42</a:t>
            </a:r>
          </a:p>
          <a:p>
            <a:pPr marL="109728" indent="0">
              <a:buNone/>
            </a:pPr>
            <a:r>
              <a:rPr lang="en-US" dirty="0"/>
              <a:t>&gt; b &lt;- a</a:t>
            </a:r>
            <a:r>
              <a:rPr lang="en-US" dirty="0" smtClean="0"/>
              <a:t>% </a:t>
            </a:r>
            <a:r>
              <a:rPr lang="en-US" dirty="0"/>
              <a:t>5</a:t>
            </a:r>
          </a:p>
          <a:p>
            <a:pPr marL="109728" indent="0">
              <a:buNone/>
            </a:pPr>
            <a:r>
              <a:rPr lang="en-US" dirty="0"/>
              <a:t>&gt; if (b == 0) " a divisible evenly by 5" else " not evenly divisible by 5"</a:t>
            </a:r>
          </a:p>
          <a:p>
            <a:pPr marL="109728" indent="0">
              <a:buNone/>
            </a:pPr>
            <a:r>
              <a:rPr lang="en-US" dirty="0"/>
              <a:t>[1] " not evenly divisible by 5"</a:t>
            </a:r>
          </a:p>
          <a:p>
            <a:r>
              <a:rPr lang="en-US" dirty="0" smtClean="0"/>
              <a:t>Variables in R are called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91B2-ACD8-42C2-8861-C0041F06B418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All items vectors, lists, even functions are considered as objects in R</a:t>
            </a:r>
          </a:p>
          <a:p>
            <a:r>
              <a:rPr lang="en-US" dirty="0" smtClean="0"/>
              <a:t>Example :  a vector of integers , and then floats</a:t>
            </a:r>
          </a:p>
          <a:p>
            <a:pPr lvl="1"/>
            <a:r>
              <a:rPr lang="fr-FR" dirty="0"/>
              <a:t>p&lt;- c(6, 8,4,5,78)</a:t>
            </a:r>
          </a:p>
          <a:p>
            <a:pPr lvl="1"/>
            <a:r>
              <a:rPr lang="fr-FR" dirty="0"/>
              <a:t>p</a:t>
            </a:r>
          </a:p>
          <a:p>
            <a:pPr lvl="1"/>
            <a:r>
              <a:rPr lang="fr-FR" dirty="0"/>
              <a:t>q&lt;- c(5.6, 4.5, 7.8, 9.3)</a:t>
            </a:r>
          </a:p>
          <a:p>
            <a:pPr lvl="1"/>
            <a:r>
              <a:rPr lang="fr-FR" dirty="0" smtClean="0"/>
              <a:t>Q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made of items of </a:t>
            </a:r>
            <a:r>
              <a:rPr lang="fr-FR" dirty="0" err="1" smtClean="0"/>
              <a:t>any</a:t>
            </a:r>
            <a:r>
              <a:rPr lang="fr-FR" dirty="0" smtClean="0"/>
              <a:t> type</a:t>
            </a:r>
          </a:p>
          <a:p>
            <a:endParaRPr lang="fr-FR" dirty="0"/>
          </a:p>
          <a:p>
            <a:pPr marL="109728" indent="0">
              <a:buNone/>
            </a:pPr>
            <a:r>
              <a:rPr lang="pt-BR" dirty="0"/>
              <a:t>&gt; r&lt;- list(p, q, "this demo")</a:t>
            </a:r>
          </a:p>
          <a:p>
            <a:pPr marL="109728" indent="0">
              <a:buNone/>
            </a:pPr>
            <a:r>
              <a:rPr lang="pt-BR" dirty="0"/>
              <a:t>&gt; r</a:t>
            </a:r>
          </a:p>
          <a:p>
            <a:pPr marL="109728" indent="0">
              <a:buNone/>
            </a:pPr>
            <a:r>
              <a:rPr lang="pt-BR" dirty="0"/>
              <a:t>[[1]]</a:t>
            </a:r>
          </a:p>
          <a:p>
            <a:pPr marL="109728" indent="0">
              <a:buNone/>
            </a:pPr>
            <a:r>
              <a:rPr lang="pt-BR" dirty="0"/>
              <a:t>[1]  6  8  4  5 78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[[2]]</a:t>
            </a:r>
          </a:p>
          <a:p>
            <a:pPr marL="109728" indent="0">
              <a:buNone/>
            </a:pPr>
            <a:r>
              <a:rPr lang="pt-BR" dirty="0"/>
              <a:t>[1] 5.6 4.5 7.8 9.3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[[3]]</a:t>
            </a:r>
          </a:p>
          <a:p>
            <a:pPr marL="109728" indent="0">
              <a:buNone/>
            </a:pPr>
            <a:r>
              <a:rPr lang="pt-BR" dirty="0"/>
              <a:t>[1] "this </a:t>
            </a:r>
            <a:r>
              <a:rPr lang="pt-BR" dirty="0" smtClean="0"/>
              <a:t>demo“</a:t>
            </a:r>
          </a:p>
          <a:p>
            <a:pPr marL="109728" indent="0">
              <a:buNone/>
            </a:pP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3D98-76D3-4854-8C1B-4C9BF1D06BF4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 v &lt;- c(1,2,3)</a:t>
            </a:r>
          </a:p>
          <a:p>
            <a:r>
              <a:rPr lang="en-US" dirty="0"/>
              <a:t>&gt; v</a:t>
            </a:r>
          </a:p>
          <a:p>
            <a:r>
              <a:rPr lang="en-US" dirty="0"/>
              <a:t>[1] 1 2 3</a:t>
            </a:r>
          </a:p>
          <a:p>
            <a:r>
              <a:rPr lang="en-US" dirty="0"/>
              <a:t>&gt; length(v) &lt;- 4</a:t>
            </a:r>
          </a:p>
          <a:p>
            <a:r>
              <a:rPr lang="en-US" dirty="0"/>
              <a:t>&gt; v</a:t>
            </a:r>
          </a:p>
          <a:p>
            <a:r>
              <a:rPr lang="pl-PL" dirty="0"/>
              <a:t>[1] 1 2 3 </a:t>
            </a:r>
            <a:r>
              <a:rPr lang="pl-PL" dirty="0" smtClean="0"/>
              <a:t>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 : not defined or not available</a:t>
            </a:r>
          </a:p>
          <a:p>
            <a:r>
              <a:rPr lang="en-US" dirty="0" smtClean="0"/>
              <a:t>Very Large and very small numbers:</a:t>
            </a:r>
          </a:p>
          <a:p>
            <a:r>
              <a:rPr lang="de-DE" dirty="0"/>
              <a:t>&gt; 2 ^ 1024</a:t>
            </a:r>
          </a:p>
          <a:p>
            <a:r>
              <a:rPr lang="de-DE" dirty="0"/>
              <a:t>[1] Inf</a:t>
            </a:r>
          </a:p>
          <a:p>
            <a:r>
              <a:rPr lang="de-DE" dirty="0"/>
              <a:t>&gt; - 2 ^ 1024</a:t>
            </a:r>
          </a:p>
          <a:p>
            <a:r>
              <a:rPr lang="de-DE" dirty="0"/>
              <a:t>[1] -Inf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2A12-1D67-4EFE-B46B-346F494D5E28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urly </a:t>
            </a:r>
            <a:r>
              <a:rPr lang="en-US" dirty="0"/>
              <a:t>braces are used to group a set of operations in the body of a function:</a:t>
            </a:r>
          </a:p>
          <a:p>
            <a:pPr marL="109728" indent="0">
              <a:buNone/>
            </a:pPr>
            <a:r>
              <a:rPr lang="en-US" dirty="0"/>
              <a:t>&gt; f &lt;- function() {x &lt;- 1; y &lt;- 2; x + y}</a:t>
            </a:r>
          </a:p>
          <a:p>
            <a:pPr marL="109728" indent="0">
              <a:buNone/>
            </a:pPr>
            <a:r>
              <a:rPr lang="en-US" dirty="0"/>
              <a:t>&gt; f()</a:t>
            </a:r>
          </a:p>
          <a:p>
            <a:pPr marL="109728" indent="0">
              <a:buNone/>
            </a:pPr>
            <a:r>
              <a:rPr lang="en-US" dirty="0"/>
              <a:t>[1] 3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5C7-BF2A-4C8E-B9EB-04FA94120F40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</a:t>
            </a:r>
            <a:r>
              <a:rPr lang="en-US" dirty="0"/>
              <a:t> &lt;-4</a:t>
            </a:r>
          </a:p>
          <a:p>
            <a:r>
              <a:rPr lang="en-US" dirty="0"/>
              <a:t>&gt; repeat {if (</a:t>
            </a:r>
            <a:r>
              <a:rPr lang="en-US" dirty="0" err="1"/>
              <a:t>i</a:t>
            </a:r>
            <a:r>
              <a:rPr lang="en-US" dirty="0"/>
              <a:t> &gt; 25) break else {print(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 err="1"/>
              <a:t>i</a:t>
            </a:r>
            <a:r>
              <a:rPr lang="en-US" dirty="0"/>
              <a:t> + 5;}}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9</a:t>
            </a:r>
          </a:p>
          <a:p>
            <a:r>
              <a:rPr lang="en-US" dirty="0"/>
              <a:t>[1] 14</a:t>
            </a:r>
          </a:p>
          <a:p>
            <a:r>
              <a:rPr lang="en-US" dirty="0"/>
              <a:t>[1] 19</a:t>
            </a:r>
          </a:p>
          <a:p>
            <a:r>
              <a:rPr lang="en-US" dirty="0"/>
              <a:t>[1] 24</a:t>
            </a:r>
          </a:p>
        </p:txBody>
      </p:sp>
    </p:spTree>
    <p:extLst>
      <p:ext uri="{BB962C8B-B14F-4D97-AF65-F5344CB8AC3E}">
        <p14:creationId xmlns:p14="http://schemas.microsoft.com/office/powerpoint/2010/main" val="35214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814A-1A93-4320-B488-7DA27B327C70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survey.results</a:t>
            </a:r>
            <a:r>
              <a:rPr lang="en-US" dirty="0"/>
              <a:t> &lt;- factor( c("Disagree", "Neutral", "Strongly Disagree", "Neutral", "Agree", "Strongly </a:t>
            </a:r>
            <a:r>
              <a:rPr lang="en-US" dirty="0" err="1"/>
              <a:t>Agree","Disagree</a:t>
            </a:r>
            <a:r>
              <a:rPr lang="en-US" dirty="0"/>
              <a:t>", "Strongly Agree", "</a:t>
            </a:r>
            <a:r>
              <a:rPr lang="en-US" dirty="0" err="1"/>
              <a:t>Neutral","Strongly</a:t>
            </a:r>
            <a:r>
              <a:rPr lang="en-US" dirty="0"/>
              <a:t> Disagree", "Neutral", "Agree"),levels=c("Strongly Disagree", "Disagree", "Neutral", "Agree", "Strongly Agree"),ordered=TRUE)</a:t>
            </a:r>
          </a:p>
          <a:p>
            <a:r>
              <a:rPr lang="en-US" dirty="0" err="1"/>
              <a:t>survey.results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 will automatically compute the numbers in each category!</a:t>
            </a:r>
          </a:p>
          <a:p>
            <a:r>
              <a:rPr lang="en-US" dirty="0" smtClean="0"/>
              <a:t>There are many more functions and operations available in R that are related to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831B-47F7-4C7D-AC3F-224D8EF9673D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Lets explore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6" y="1349829"/>
            <a:ext cx="9076265" cy="51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9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do a EDA of cars data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431-A490-487F-B898-56AD537AD4AD}" type="datetime1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the tutorial in handout#1</a:t>
            </a:r>
          </a:p>
          <a:p>
            <a:r>
              <a:rPr lang="en-US" dirty="0" smtClean="0"/>
              <a:t>R is good for Exploratory Data Analytics</a:t>
            </a:r>
          </a:p>
          <a:p>
            <a:r>
              <a:rPr lang="en-US" dirty="0" smtClean="0"/>
              <a:t>It is really good for most </a:t>
            </a:r>
            <a:r>
              <a:rPr lang="en-US" dirty="0" smtClean="0"/>
              <a:t>statistical </a:t>
            </a:r>
            <a:r>
              <a:rPr lang="en-US" dirty="0" smtClean="0"/>
              <a:t>computing you will you in your domain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repeat the same </a:t>
            </a:r>
            <a:r>
              <a:rPr lang="en-US" smtClean="0"/>
              <a:t>on Jupyter.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0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18A2-AD37-41A1-8698-3829DAF55DDE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a software package for statistical computing.</a:t>
            </a:r>
          </a:p>
          <a:p>
            <a:r>
              <a:rPr lang="en-US" dirty="0" smtClean="0"/>
              <a:t>R is an interpreted language</a:t>
            </a:r>
          </a:p>
          <a:p>
            <a:r>
              <a:rPr lang="en-US" dirty="0" smtClean="0"/>
              <a:t>It is open source with high level of contribution from the community</a:t>
            </a:r>
          </a:p>
          <a:p>
            <a:r>
              <a:rPr lang="en-US" dirty="0" smtClean="0"/>
              <a:t>“R </a:t>
            </a:r>
            <a:r>
              <a:rPr lang="en-US" dirty="0"/>
              <a:t>is very good at plotting graphics, analyzing data, and fitting statistical models </a:t>
            </a:r>
            <a:r>
              <a:rPr lang="en-US" dirty="0" smtClean="0"/>
              <a:t>using data </a:t>
            </a:r>
            <a:r>
              <a:rPr lang="en-US" dirty="0"/>
              <a:t>that fits in the computer’s memory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“It’s </a:t>
            </a:r>
            <a:r>
              <a:rPr lang="en-US" dirty="0"/>
              <a:t>not as good at storing data in </a:t>
            </a:r>
            <a:r>
              <a:rPr lang="en-US" dirty="0" smtClean="0"/>
              <a:t>complicated structures</a:t>
            </a:r>
            <a:r>
              <a:rPr lang="en-US" dirty="0"/>
              <a:t>, efficiently querying data, or working with data that doesn’t fit </a:t>
            </a:r>
            <a:r>
              <a:rPr lang="en-US" dirty="0" smtClean="0"/>
              <a:t>in the </a:t>
            </a:r>
            <a:r>
              <a:rPr lang="en-US" dirty="0"/>
              <a:t>computer’s memory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9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3712-0A08-4096-8316-1EE317C49763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packages available for statistical analysis such as SAS and SPSS but there are expensive (user license based) and are proprietary.</a:t>
            </a:r>
          </a:p>
          <a:p>
            <a:r>
              <a:rPr lang="en-US" dirty="0" smtClean="0"/>
              <a:t>R is open source and it can pretty much do what SAS can do but free.</a:t>
            </a:r>
          </a:p>
          <a:p>
            <a:r>
              <a:rPr lang="en-US" dirty="0" smtClean="0"/>
              <a:t>R is considered one of the best statistical tools in the world.</a:t>
            </a:r>
          </a:p>
          <a:p>
            <a:r>
              <a:rPr lang="en-US" dirty="0" smtClean="0"/>
              <a:t>For R people </a:t>
            </a:r>
            <a:r>
              <a:rPr lang="en-US" dirty="0"/>
              <a:t>can submit their own packages/libraries, </a:t>
            </a:r>
            <a:r>
              <a:rPr lang="en-US" dirty="0" smtClean="0"/>
              <a:t>using the </a:t>
            </a:r>
            <a:r>
              <a:rPr lang="en-US" dirty="0"/>
              <a:t>latest cutting edge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To </a:t>
            </a:r>
            <a:r>
              <a:rPr lang="en-US" dirty="0"/>
              <a:t>date R has got almost 15,000 packages in the CRAN (Comprehensive R Archive Network – The site which maintains the R project)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is great for exploratory data analysis (EDA): for understanding the nature of your data before you launch serious analytics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tutorial vignettes are available for you to learn.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0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4B6-D81F-4F67-8C38-133B687FF500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R package is a set of related functions</a:t>
            </a:r>
          </a:p>
          <a:p>
            <a:r>
              <a:rPr lang="en-US" dirty="0" smtClean="0"/>
              <a:t>To use a package you need to load into R</a:t>
            </a:r>
          </a:p>
          <a:p>
            <a:r>
              <a:rPr lang="en-US" dirty="0" smtClean="0"/>
              <a:t>R offers a large number of packages for various vertical and horizontal domains: </a:t>
            </a:r>
          </a:p>
          <a:p>
            <a:r>
              <a:rPr lang="en-US" dirty="0" smtClean="0"/>
              <a:t>Horizontal: display graphics, statistical packages, machine learning </a:t>
            </a:r>
          </a:p>
          <a:p>
            <a:r>
              <a:rPr lang="en-US" dirty="0" smtClean="0"/>
              <a:t>Verticals: wide variety of industries: analyzing microarray data, modeling credit risks, social sciences, automobile data (none so far on sensor data from automobiles!)</a:t>
            </a:r>
          </a:p>
        </p:txBody>
      </p:sp>
    </p:spTree>
    <p:extLst>
      <p:ext uri="{BB962C8B-B14F-4D97-AF65-F5344CB8AC3E}">
        <p14:creationId xmlns:p14="http://schemas.microsoft.com/office/powerpoint/2010/main" val="151708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DE91-8A83-43DA-B5ED-CF4426BB0843}" type="datetime1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</a:t>
            </a:r>
            <a:r>
              <a:rPr lang="en-US" dirty="0" smtClean="0">
                <a:sym typeface="Wingdings" pitchFamily="2" charset="2"/>
              </a:rPr>
              <a:t> Package Class</a:t>
            </a:r>
          </a:p>
          <a:p>
            <a:r>
              <a:rPr lang="en-US" dirty="0" smtClean="0">
                <a:sym typeface="Wingdings" pitchFamily="2" charset="2"/>
              </a:rPr>
              <a:t>R considers every item as a class/object</a:t>
            </a:r>
          </a:p>
          <a:p>
            <a:r>
              <a:rPr lang="en-US" dirty="0" smtClean="0">
                <a:sym typeface="Wingdings" pitchFamily="2" charset="2"/>
              </a:rPr>
              <a:t>Thousands of Online libraries</a:t>
            </a:r>
          </a:p>
          <a:p>
            <a:r>
              <a:rPr lang="en-US" dirty="0" smtClean="0">
                <a:sym typeface="Wingdings" pitchFamily="2" charset="2"/>
              </a:rPr>
              <a:t>150000 packages</a:t>
            </a:r>
          </a:p>
          <a:p>
            <a:r>
              <a:rPr lang="en-US" dirty="0" smtClean="0">
                <a:sym typeface="Wingdings" pitchFamily="2" charset="2"/>
              </a:rPr>
              <a:t>CRAN: Comprehensive R Archive Network</a:t>
            </a:r>
          </a:p>
          <a:p>
            <a:r>
              <a:rPr lang="en-US" dirty="0" smtClean="0">
                <a:sym typeface="Wingdings" pitchFamily="2" charset="2"/>
              </a:rPr>
              <a:t>Look at all the packages available in CRAN</a:t>
            </a:r>
          </a:p>
          <a:p>
            <a:pPr marL="109728" indent="0">
              <a:buNone/>
            </a:pPr>
            <a:r>
              <a:rPr lang="en-US" dirty="0">
                <a:sym typeface="Wingdings" pitchFamily="2" charset="2"/>
                <a:hlinkClick r:id="rId2"/>
              </a:rPr>
              <a:t>http://cran.r-project.org</a:t>
            </a:r>
            <a:r>
              <a:rPr lang="en-US" dirty="0" smtClean="0">
                <a:sym typeface="Wingdings" pitchFamily="2" charset="2"/>
                <a:hlinkClick r:id="rId2"/>
              </a:rPr>
              <a:t>/</a:t>
            </a:r>
            <a:endParaRPr lang="en-US" dirty="0" smtClean="0">
              <a:sym typeface="Wingdings" pitchFamily="2" charset="2"/>
            </a:endParaRPr>
          </a:p>
          <a:p>
            <a:pPr marL="109728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R-Forge is another source for people to collaborate on 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learning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DD9F-A9BD-40B6-BAAC-3CAF73827B6D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 Basics, fundamentals</a:t>
            </a:r>
          </a:p>
          <a:p>
            <a:r>
              <a:rPr lang="en-US" dirty="0" smtClean="0"/>
              <a:t>The R language</a:t>
            </a:r>
          </a:p>
          <a:p>
            <a:r>
              <a:rPr lang="en-US" dirty="0" smtClean="0"/>
              <a:t>Working with data</a:t>
            </a:r>
          </a:p>
          <a:p>
            <a:r>
              <a:rPr lang="en-US" dirty="0" smtClean="0"/>
              <a:t>Statistics with R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1557-0141-4593-AA40-B5CAF99B98B5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Obtaining the R package</a:t>
            </a:r>
          </a:p>
          <a:p>
            <a:r>
              <a:rPr lang="en-US" dirty="0" smtClean="0"/>
              <a:t>Installing it </a:t>
            </a:r>
          </a:p>
          <a:p>
            <a:r>
              <a:rPr lang="en-US" dirty="0" smtClean="0"/>
              <a:t>Install and use packages</a:t>
            </a:r>
          </a:p>
          <a:p>
            <a:r>
              <a:rPr lang="en-US" dirty="0" smtClean="0"/>
              <a:t>Quick overview and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 of R’s capabilities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C1D-C9BE-41C8-9CDD-144DBDAD1708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p.98 onwards till p.102 of </a:t>
            </a:r>
          </a:p>
          <a:p>
            <a:pPr marL="109728" indent="0">
              <a:buNone/>
            </a:pPr>
            <a:r>
              <a:rPr lang="en-US" dirty="0" err="1" smtClean="0"/>
              <a:t>simpleR</a:t>
            </a:r>
            <a:r>
              <a:rPr lang="en-US" dirty="0" smtClean="0"/>
              <a:t>: Using R for introductory statistics</a:t>
            </a:r>
          </a:p>
          <a:p>
            <a:pPr marL="109728" indent="0">
              <a:buNone/>
            </a:pPr>
            <a:r>
              <a:rPr lang="en-US" dirty="0" smtClean="0"/>
              <a:t>By J. </a:t>
            </a:r>
            <a:r>
              <a:rPr lang="en-US" dirty="0" err="1" smtClean="0"/>
              <a:t>Verzani</a:t>
            </a:r>
            <a:endParaRPr lang="en-US" dirty="0" smtClean="0"/>
          </a:p>
          <a:p>
            <a:pPr marL="109728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cran.r-project.org/doc/contrib/Verzani-SimpleR.pdf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 in a nutshell, by Joseph Adler, </a:t>
            </a:r>
            <a:r>
              <a:rPr lang="en-US" dirty="0" err="1" smtClean="0"/>
              <a:t>O’reilly</a:t>
            </a:r>
            <a:r>
              <a:rPr lang="en-US" dirty="0" smtClean="0"/>
              <a:t>, 2010</a:t>
            </a:r>
          </a:p>
          <a:p>
            <a:pPr marL="109728" indent="0">
              <a:buNone/>
            </a:pPr>
            <a:r>
              <a:rPr lang="en-US" dirty="0" smtClean="0"/>
              <a:t>Chapter 3 Basics, Ch.4 packages, </a:t>
            </a:r>
          </a:p>
          <a:p>
            <a:pPr marL="109728" indent="0">
              <a:buNone/>
            </a:pPr>
            <a:r>
              <a:rPr lang="en-US" dirty="0" smtClean="0"/>
              <a:t>(search for this online)</a:t>
            </a:r>
          </a:p>
          <a:p>
            <a:pPr marL="109728" indent="0">
              <a:buNone/>
            </a:pPr>
            <a:r>
              <a:rPr lang="en-US" dirty="0" smtClean="0"/>
              <a:t>Look for these resources online…and try these.</a:t>
            </a:r>
          </a:p>
          <a:p>
            <a:r>
              <a:rPr lang="en-US" dirty="0" smtClean="0"/>
              <a:t>See </a:t>
            </a:r>
            <a:r>
              <a:rPr lang="en-US" dirty="0" smtClean="0"/>
              <a:t>Rhandout.pdf </a:t>
            </a:r>
            <a:r>
              <a:rPr lang="en-US" dirty="0" smtClean="0"/>
              <a:t>linked to today’s lecture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BA8C-EC0A-433D-8F36-BB084EEDE4C9}" type="datetime1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CSE4/587 B. Ramamurthy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5338-B0DD-47E6-8F41-8A553EEC7D5F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package is a collection of functions and data files bundled together.</a:t>
            </a:r>
          </a:p>
          <a:p>
            <a:r>
              <a:rPr lang="en-US" dirty="0" smtClean="0"/>
              <a:t>In order to use the components of a package it needs to be installed in the local library of the R environment.</a:t>
            </a:r>
          </a:p>
          <a:p>
            <a:r>
              <a:rPr lang="en-US" dirty="0" smtClean="0"/>
              <a:t>Loading packages</a:t>
            </a:r>
          </a:p>
          <a:p>
            <a:r>
              <a:rPr lang="en-US" dirty="0" smtClean="0"/>
              <a:t>Custom packages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packages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1068</Words>
  <Application>Microsoft Office PowerPoint</Application>
  <PresentationFormat>On-screen Show (4:3)</PresentationFormat>
  <Paragraphs>184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Georgia</vt:lpstr>
      <vt:lpstr>Wingdings</vt:lpstr>
      <vt:lpstr>Wingdings 2</vt:lpstr>
      <vt:lpstr>Civic</vt:lpstr>
      <vt:lpstr>R</vt:lpstr>
      <vt:lpstr>R Language</vt:lpstr>
      <vt:lpstr>Why R?</vt:lpstr>
      <vt:lpstr>R Packages</vt:lpstr>
      <vt:lpstr>Library</vt:lpstr>
      <vt:lpstr>Approach to learning R</vt:lpstr>
      <vt:lpstr>R Basics</vt:lpstr>
      <vt:lpstr>A quick demo of R’s capabilities</vt:lpstr>
      <vt:lpstr>Packages</vt:lpstr>
      <vt:lpstr>More R</vt:lpstr>
      <vt:lpstr>R Syntax</vt:lpstr>
      <vt:lpstr>R Objects</vt:lpstr>
      <vt:lpstr>Special Values</vt:lpstr>
      <vt:lpstr>Curly braces</vt:lpstr>
      <vt:lpstr>Control Structures</vt:lpstr>
      <vt:lpstr>One last example</vt:lpstr>
      <vt:lpstr>Lets explore RStudio</vt:lpstr>
      <vt:lpstr>Let do a EDA of cars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bina</dc:creator>
  <cp:lastModifiedBy>bina</cp:lastModifiedBy>
  <cp:revision>50</cp:revision>
  <dcterms:created xsi:type="dcterms:W3CDTF">2012-11-10T13:48:26Z</dcterms:created>
  <dcterms:modified xsi:type="dcterms:W3CDTF">2018-02-04T22:15:22Z</dcterms:modified>
</cp:coreProperties>
</file>