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70"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800" autoAdjust="0"/>
    <p:restoredTop sz="94660"/>
  </p:normalViewPr>
  <p:slideViewPr>
    <p:cSldViewPr snapToGrid="0">
      <p:cViewPr varScale="1">
        <p:scale>
          <a:sx n="144" d="100"/>
          <a:sy n="144" d="100"/>
        </p:scale>
        <p:origin x="200" y="32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27/07/21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27/07/21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27/07/21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27/07/21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27/07/21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27/07/21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27/07/21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27/07/21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27/07/21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27/07/21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27/07/21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27/07/21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Suhitha Mithinti</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4D8BB4-9DE5-BE4A-8072-CCF06A8E680B}"/>
              </a:ext>
            </a:extLst>
          </p:cNvPr>
          <p:cNvSpPr>
            <a:spLocks noGrp="1"/>
          </p:cNvSpPr>
          <p:nvPr>
            <p:ph type="title"/>
          </p:nvPr>
        </p:nvSpPr>
        <p:spPr>
          <a:xfrm>
            <a:off x="1198328" y="234721"/>
            <a:ext cx="9313817" cy="856138"/>
          </a:xfrm>
        </p:spPr>
        <p:txBody>
          <a:bodyPr>
            <a:normAutofit/>
          </a:bodyPr>
          <a:lstStyle/>
          <a:p>
            <a:pPr algn="ctr"/>
            <a:r>
              <a:rPr lang="en-IN" sz="3200" dirty="0"/>
              <a:t>Conclusion</a:t>
            </a:r>
          </a:p>
        </p:txBody>
      </p:sp>
      <p:sp>
        <p:nvSpPr>
          <p:cNvPr id="9" name="Content Placeholder 2">
            <a:extLst>
              <a:ext uri="{FF2B5EF4-FFF2-40B4-BE49-F238E27FC236}">
                <a16:creationId xmlns:a16="http://schemas.microsoft.com/office/drawing/2014/main" id="{D0101EF1-0185-EC4C-A69F-CCB36F2E83BE}"/>
              </a:ext>
            </a:extLst>
          </p:cNvPr>
          <p:cNvSpPr>
            <a:spLocks noGrp="1"/>
          </p:cNvSpPr>
          <p:nvPr>
            <p:ph idx="1"/>
          </p:nvPr>
        </p:nvSpPr>
        <p:spPr>
          <a:xfrm>
            <a:off x="511630" y="1247870"/>
            <a:ext cx="11233528" cy="3670359"/>
          </a:xfrm>
          <a:ln>
            <a:solidFill>
              <a:schemeClr val="tx1"/>
            </a:solidFill>
          </a:ln>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IN" sz="1600" dirty="0">
                <a:solidFill>
                  <a:schemeClr val="bg2">
                    <a:lumMod val="10000"/>
                  </a:schemeClr>
                </a:solidFill>
              </a:rPr>
              <a:t>Below are the insights for Spark Funds for their investment decision based on their business strategy and constraints.</a:t>
            </a:r>
          </a:p>
          <a:p>
            <a:pPr>
              <a:buFont typeface="Wingdings" pitchFamily="2" charset="2"/>
              <a:buChar char="ü"/>
            </a:pPr>
            <a:r>
              <a:rPr lang="en-IN" sz="1600" dirty="0">
                <a:solidFill>
                  <a:schemeClr val="bg2">
                    <a:lumMod val="10000"/>
                  </a:schemeClr>
                </a:solidFill>
              </a:rPr>
              <a:t>Venture funding type is the best fit for the investment range decided by Spark Funds (5 to 50 million USD per investment round).</a:t>
            </a:r>
          </a:p>
          <a:p>
            <a:pPr>
              <a:buFont typeface="Wingdings" pitchFamily="2" charset="2"/>
              <a:buChar char="ü"/>
            </a:pPr>
            <a:r>
              <a:rPr lang="en-IN" sz="1600" dirty="0">
                <a:solidFill>
                  <a:schemeClr val="bg2">
                    <a:lumMod val="10000"/>
                  </a:schemeClr>
                </a:solidFill>
              </a:rPr>
              <a:t>Of all the countries United States of America (USA), Great Britain (GBR), India (IND) are the best to invest as they are having huge amount of investments made by other investors and are English speaking, which is inline with the strategy of Spark Funds.</a:t>
            </a:r>
          </a:p>
          <a:p>
            <a:pPr>
              <a:buFont typeface="Wingdings" pitchFamily="2" charset="2"/>
              <a:buChar char="ü"/>
            </a:pPr>
            <a:r>
              <a:rPr lang="en-IN" sz="1600" dirty="0">
                <a:solidFill>
                  <a:schemeClr val="bg2">
                    <a:lumMod val="10000"/>
                  </a:schemeClr>
                </a:solidFill>
              </a:rPr>
              <a:t>The main category “Others” is having huge number of investments. It almost ruled out next highest main category for the top 2 countries.</a:t>
            </a:r>
          </a:p>
          <a:p>
            <a:pPr>
              <a:buFont typeface="Wingdings" pitchFamily="2" charset="2"/>
              <a:buChar char="ü"/>
            </a:pPr>
            <a:r>
              <a:rPr lang="en-IN" sz="1600" dirty="0">
                <a:solidFill>
                  <a:schemeClr val="bg2">
                    <a:lumMod val="10000"/>
                  </a:schemeClr>
                </a:solidFill>
              </a:rPr>
              <a:t>In all the three countries Software and its applications are the sub-categories which are having very huge number of investment and are ideal field for Spark Funds to make their investment.</a:t>
            </a:r>
          </a:p>
          <a:p>
            <a:pPr>
              <a:buFont typeface="Wingdings" pitchFamily="2" charset="2"/>
              <a:buChar char="ü"/>
            </a:pPr>
            <a:r>
              <a:rPr lang="en-IN" sz="1600" dirty="0">
                <a:solidFill>
                  <a:schemeClr val="bg2">
                    <a:lumMod val="10000"/>
                  </a:schemeClr>
                </a:solidFill>
              </a:rPr>
              <a:t>So the first priority of Spark Funds can be to invest in Software and its applications companies in USA.</a:t>
            </a:r>
          </a:p>
          <a:p>
            <a:pPr>
              <a:buFont typeface="Wingdings" pitchFamily="2" charset="2"/>
              <a:buChar char="ü"/>
            </a:pPr>
            <a:r>
              <a:rPr lang="en-IN" sz="1600" dirty="0">
                <a:solidFill>
                  <a:schemeClr val="bg2">
                    <a:lumMod val="10000"/>
                  </a:schemeClr>
                </a:solidFill>
              </a:rPr>
              <a:t>If it wants to invest in different countries to reduce the risk of country specific economy fluctuations it can it of investing in GBR or IND in the same sub category (Software and its applications).</a:t>
            </a:r>
          </a:p>
          <a:p>
            <a:pPr>
              <a:buFont typeface="Wingdings" pitchFamily="2" charset="2"/>
              <a:buChar char="ü"/>
            </a:pPr>
            <a:endParaRPr lang="en-IN" sz="1600" dirty="0">
              <a:solidFill>
                <a:schemeClr val="bg2">
                  <a:lumMod val="10000"/>
                </a:schemeClr>
              </a:solidFill>
            </a:endParaRPr>
          </a:p>
        </p:txBody>
      </p:sp>
    </p:spTree>
    <p:extLst>
      <p:ext uri="{BB962C8B-B14F-4D97-AF65-F5344CB8AC3E}">
        <p14:creationId xmlns:p14="http://schemas.microsoft.com/office/powerpoint/2010/main" val="105781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1219854"/>
            <a:ext cx="11168742" cy="1212011"/>
          </a:xfrm>
          <a:ln>
            <a:solidFill>
              <a:schemeClr val="tx1"/>
            </a:solidFill>
          </a:ln>
        </p:spPr>
        <p:txBody>
          <a:bodyPr>
            <a:normAutofit/>
          </a:bodyPr>
          <a:lstStyle/>
          <a:p>
            <a:pPr marL="0" indent="0">
              <a:buNone/>
            </a:pPr>
            <a:r>
              <a:rPr lang="en-IN" sz="2000" b="1" dirty="0">
                <a:latin typeface="+mn-lt"/>
              </a:rPr>
              <a:t>Project Brief:</a:t>
            </a:r>
          </a:p>
          <a:p>
            <a:pPr marL="0" indent="0">
              <a:buNone/>
            </a:pPr>
            <a:r>
              <a:rPr lang="en-IN" sz="1800" dirty="0">
                <a:solidFill>
                  <a:schemeClr val="bg2">
                    <a:lumMod val="25000"/>
                  </a:schemeClr>
                </a:solidFill>
                <a:latin typeface="+mn-lt"/>
              </a:rPr>
              <a:t>The CEO of Spark Funds wants to understand the global trends in investments so that she can take the decision on investments in few companies effectively.</a:t>
            </a:r>
          </a:p>
        </p:txBody>
      </p:sp>
      <p:sp>
        <p:nvSpPr>
          <p:cNvPr id="5" name="Title 1"/>
          <p:cNvSpPr>
            <a:spLocks noGrp="1"/>
          </p:cNvSpPr>
          <p:nvPr>
            <p:ph type="title"/>
          </p:nvPr>
        </p:nvSpPr>
        <p:spPr>
          <a:xfrm>
            <a:off x="1198328" y="234721"/>
            <a:ext cx="9313817" cy="856138"/>
          </a:xfrm>
        </p:spPr>
        <p:txBody>
          <a:bodyPr>
            <a:normAutofit/>
          </a:bodyPr>
          <a:lstStyle/>
          <a:p>
            <a:pPr algn="ctr"/>
            <a:r>
              <a:rPr lang="en-IN" sz="3200" b="1" dirty="0"/>
              <a:t>Introduction</a:t>
            </a:r>
            <a:endParaRPr lang="en-IN" sz="3200" dirty="0"/>
          </a:p>
        </p:txBody>
      </p:sp>
      <p:sp>
        <p:nvSpPr>
          <p:cNvPr id="2" name="Rectangle 1">
            <a:extLst>
              <a:ext uri="{FF2B5EF4-FFF2-40B4-BE49-F238E27FC236}">
                <a16:creationId xmlns:a16="http://schemas.microsoft.com/office/drawing/2014/main" id="{C37C68D5-4D49-284C-924E-0B1B14393269}"/>
              </a:ext>
            </a:extLst>
          </p:cNvPr>
          <p:cNvSpPr/>
          <p:nvPr/>
        </p:nvSpPr>
        <p:spPr>
          <a:xfrm>
            <a:off x="511627" y="2617758"/>
            <a:ext cx="5343608" cy="1384995"/>
          </a:xfrm>
          <a:prstGeom prst="rect">
            <a:avLst/>
          </a:prstGeom>
          <a:ln>
            <a:solidFill>
              <a:schemeClr val="tx1"/>
            </a:solidFill>
          </a:ln>
        </p:spPr>
        <p:txBody>
          <a:bodyPr wrap="square">
            <a:spAutoFit/>
          </a:bodyPr>
          <a:lstStyle/>
          <a:p>
            <a:r>
              <a:rPr lang="en-IN" sz="2000" b="1" dirty="0">
                <a:solidFill>
                  <a:srgbClr val="091E42"/>
                </a:solidFill>
              </a:rPr>
              <a:t>Constraints:</a:t>
            </a:r>
          </a:p>
          <a:p>
            <a:pPr marL="285750" indent="-285750">
              <a:buFont typeface="Courier New" panose="02070309020205020404" pitchFamily="49" charset="0"/>
              <a:buChar char="o"/>
            </a:pPr>
            <a:r>
              <a:rPr lang="en-IN" sz="1600" dirty="0">
                <a:solidFill>
                  <a:schemeClr val="bg2">
                    <a:lumMod val="25000"/>
                  </a:schemeClr>
                </a:solidFill>
              </a:rPr>
              <a:t>Investment should be between </a:t>
            </a:r>
            <a:r>
              <a:rPr lang="en-IN" sz="1600" b="1" dirty="0">
                <a:solidFill>
                  <a:schemeClr val="bg2">
                    <a:lumMod val="25000"/>
                  </a:schemeClr>
                </a:solidFill>
              </a:rPr>
              <a:t>5 to 15 million USD</a:t>
            </a:r>
            <a:r>
              <a:rPr lang="en-IN" sz="1600" dirty="0">
                <a:solidFill>
                  <a:schemeClr val="bg2">
                    <a:lumMod val="25000"/>
                  </a:schemeClr>
                </a:solidFill>
              </a:rPr>
              <a:t> per each round of investment.</a:t>
            </a:r>
          </a:p>
          <a:p>
            <a:pPr marL="285750" indent="-285750">
              <a:buFont typeface="Courier New" panose="02070309020205020404" pitchFamily="49" charset="0"/>
              <a:buChar char="o"/>
            </a:pPr>
            <a:r>
              <a:rPr lang="en-IN" sz="1600" dirty="0">
                <a:solidFill>
                  <a:schemeClr val="bg2">
                    <a:lumMod val="25000"/>
                  </a:schemeClr>
                </a:solidFill>
              </a:rPr>
              <a:t>Wants to invest only in </a:t>
            </a:r>
            <a:r>
              <a:rPr lang="en-IN" sz="1600" b="1" dirty="0">
                <a:solidFill>
                  <a:schemeClr val="bg2">
                    <a:lumMod val="25000"/>
                  </a:schemeClr>
                </a:solidFill>
              </a:rPr>
              <a:t>English-speaking countries</a:t>
            </a:r>
            <a:r>
              <a:rPr lang="en-IN" sz="1600" dirty="0">
                <a:solidFill>
                  <a:schemeClr val="bg2">
                    <a:lumMod val="25000"/>
                  </a:schemeClr>
                </a:solidFill>
              </a:rPr>
              <a:t> because of the ease of communication.</a:t>
            </a:r>
          </a:p>
        </p:txBody>
      </p:sp>
      <p:grpSp>
        <p:nvGrpSpPr>
          <p:cNvPr id="4" name="Group 3">
            <a:extLst>
              <a:ext uri="{FF2B5EF4-FFF2-40B4-BE49-F238E27FC236}">
                <a16:creationId xmlns:a16="http://schemas.microsoft.com/office/drawing/2014/main" id="{03AD5BAA-8860-BB4F-84FF-FD34D2FC968C}"/>
              </a:ext>
            </a:extLst>
          </p:cNvPr>
          <p:cNvGrpSpPr/>
          <p:nvPr/>
        </p:nvGrpSpPr>
        <p:grpSpPr>
          <a:xfrm>
            <a:off x="6336763" y="2550872"/>
            <a:ext cx="5343608" cy="1863281"/>
            <a:chOff x="511628" y="2703212"/>
            <a:chExt cx="5343608" cy="1863281"/>
          </a:xfrm>
        </p:grpSpPr>
        <p:sp>
          <p:nvSpPr>
            <p:cNvPr id="6" name="Rectangle 5">
              <a:extLst>
                <a:ext uri="{FF2B5EF4-FFF2-40B4-BE49-F238E27FC236}">
                  <a16:creationId xmlns:a16="http://schemas.microsoft.com/office/drawing/2014/main" id="{62C1617C-D976-9642-8889-7B5EF839DF14}"/>
                </a:ext>
              </a:extLst>
            </p:cNvPr>
            <p:cNvSpPr/>
            <p:nvPr/>
          </p:nvSpPr>
          <p:spPr>
            <a:xfrm>
              <a:off x="511628" y="3673941"/>
              <a:ext cx="5343607" cy="892552"/>
            </a:xfrm>
            <a:prstGeom prst="rect">
              <a:avLst/>
            </a:prstGeom>
            <a:ln>
              <a:solidFill>
                <a:schemeClr val="tx1"/>
              </a:solidFill>
            </a:ln>
          </p:spPr>
          <p:txBody>
            <a:bodyPr wrap="square">
              <a:spAutoFit/>
            </a:bodyPr>
            <a:lstStyle/>
            <a:p>
              <a:r>
                <a:rPr lang="en-IN" sz="2000" b="1" dirty="0">
                  <a:solidFill>
                    <a:srgbClr val="091E42"/>
                  </a:solidFill>
                </a:rPr>
                <a:t>Business Objective:</a:t>
              </a:r>
            </a:p>
            <a:p>
              <a:r>
                <a:rPr lang="en-IN" sz="1600" dirty="0">
                  <a:solidFill>
                    <a:schemeClr val="bg2">
                      <a:lumMod val="25000"/>
                    </a:schemeClr>
                  </a:solidFill>
                </a:rPr>
                <a:t>To Identify the best sectors, countries, and a suitable investment type for making investments.</a:t>
              </a:r>
              <a:endParaRPr lang="en-IN" sz="2000" b="1" u="sng" dirty="0">
                <a:solidFill>
                  <a:schemeClr val="bg2">
                    <a:lumMod val="25000"/>
                  </a:schemeClr>
                </a:solidFill>
              </a:endParaRPr>
            </a:p>
          </p:txBody>
        </p:sp>
        <p:sp>
          <p:nvSpPr>
            <p:cNvPr id="7" name="Rectangle 6">
              <a:extLst>
                <a:ext uri="{FF2B5EF4-FFF2-40B4-BE49-F238E27FC236}">
                  <a16:creationId xmlns:a16="http://schemas.microsoft.com/office/drawing/2014/main" id="{B1296FDA-6DA6-514E-8B97-9D132BD46A96}"/>
                </a:ext>
              </a:extLst>
            </p:cNvPr>
            <p:cNvSpPr/>
            <p:nvPr/>
          </p:nvSpPr>
          <p:spPr>
            <a:xfrm>
              <a:off x="511628" y="2703212"/>
              <a:ext cx="5343608" cy="892552"/>
            </a:xfrm>
            <a:prstGeom prst="rect">
              <a:avLst/>
            </a:prstGeom>
            <a:ln>
              <a:solidFill>
                <a:schemeClr val="tx1"/>
              </a:solidFill>
            </a:ln>
          </p:spPr>
          <p:txBody>
            <a:bodyPr wrap="square">
              <a:spAutoFit/>
            </a:bodyPr>
            <a:lstStyle/>
            <a:p>
              <a:r>
                <a:rPr lang="en-IN" sz="2000" b="1" dirty="0">
                  <a:solidFill>
                    <a:srgbClr val="091E42"/>
                  </a:solidFill>
                </a:rPr>
                <a:t>Strategy:</a:t>
              </a:r>
            </a:p>
            <a:p>
              <a:r>
                <a:rPr lang="en-IN" sz="1600" dirty="0">
                  <a:solidFill>
                    <a:schemeClr val="bg2">
                      <a:lumMod val="25000"/>
                    </a:schemeClr>
                  </a:solidFill>
                </a:rPr>
                <a:t>To invest where invest where most </a:t>
              </a:r>
              <a:r>
                <a:rPr lang="en-IN" sz="1600" b="1" dirty="0">
                  <a:solidFill>
                    <a:schemeClr val="bg2">
                      <a:lumMod val="25000"/>
                    </a:schemeClr>
                  </a:solidFill>
                </a:rPr>
                <a:t>other investors are investing. </a:t>
              </a:r>
              <a:endParaRPr lang="en-IN" sz="2000" b="1" u="sng" dirty="0">
                <a:solidFill>
                  <a:schemeClr val="bg2">
                    <a:lumMod val="25000"/>
                  </a:schemeClr>
                </a:solidFill>
              </a:endParaRPr>
            </a:p>
          </p:txBody>
        </p:sp>
      </p:grpSp>
      <p:sp>
        <p:nvSpPr>
          <p:cNvPr id="8" name="Rectangle 7">
            <a:extLst>
              <a:ext uri="{FF2B5EF4-FFF2-40B4-BE49-F238E27FC236}">
                <a16:creationId xmlns:a16="http://schemas.microsoft.com/office/drawing/2014/main" id="{52BCF1F3-3074-F448-B72A-47D6A83E0827}"/>
              </a:ext>
            </a:extLst>
          </p:cNvPr>
          <p:cNvSpPr/>
          <p:nvPr/>
        </p:nvSpPr>
        <p:spPr>
          <a:xfrm>
            <a:off x="511627" y="4430775"/>
            <a:ext cx="5343608" cy="1938992"/>
          </a:xfrm>
          <a:prstGeom prst="rect">
            <a:avLst/>
          </a:prstGeom>
          <a:ln>
            <a:solidFill>
              <a:schemeClr val="tx1"/>
            </a:solidFill>
          </a:ln>
        </p:spPr>
        <p:txBody>
          <a:bodyPr wrap="square">
            <a:spAutoFit/>
          </a:bodyPr>
          <a:lstStyle/>
          <a:p>
            <a:r>
              <a:rPr lang="en-IN" sz="2000" b="1" dirty="0">
                <a:solidFill>
                  <a:srgbClr val="091E42"/>
                </a:solidFill>
              </a:rPr>
              <a:t>Data Analysis Goals:</a:t>
            </a:r>
          </a:p>
          <a:p>
            <a:pPr marL="285750" indent="-285750">
              <a:buFont typeface="Wingdings" pitchFamily="2" charset="2"/>
              <a:buChar char="ü"/>
            </a:pPr>
            <a:r>
              <a:rPr lang="en-IN" sz="1600" dirty="0">
                <a:solidFill>
                  <a:schemeClr val="bg2">
                    <a:lumMod val="25000"/>
                  </a:schemeClr>
                </a:solidFill>
              </a:rPr>
              <a:t>Investment type analysis : Best investment type based on investment amount constraint.</a:t>
            </a:r>
          </a:p>
          <a:p>
            <a:pPr marL="285750" indent="-285750">
              <a:buFont typeface="Wingdings" pitchFamily="2" charset="2"/>
              <a:buChar char="ü"/>
            </a:pPr>
            <a:r>
              <a:rPr lang="en-IN" sz="1600" dirty="0">
                <a:solidFill>
                  <a:schemeClr val="bg2">
                    <a:lumMod val="25000"/>
                  </a:schemeClr>
                </a:solidFill>
              </a:rPr>
              <a:t>Country analysis : The countries which have been the most heavily invested in the past</a:t>
            </a:r>
          </a:p>
          <a:p>
            <a:pPr marL="285750" indent="-285750">
              <a:buFont typeface="Wingdings" pitchFamily="2" charset="2"/>
              <a:buChar char="ü"/>
            </a:pPr>
            <a:r>
              <a:rPr lang="en-IN" sz="1600" dirty="0">
                <a:solidFill>
                  <a:schemeClr val="bg2">
                    <a:lumMod val="25000"/>
                  </a:schemeClr>
                </a:solidFill>
              </a:rPr>
              <a:t>Sector analysis : Understanding the distribution of investments across the eight main sectors</a:t>
            </a:r>
          </a:p>
        </p:txBody>
      </p:sp>
      <p:sp>
        <p:nvSpPr>
          <p:cNvPr id="9" name="Rectangle 8">
            <a:extLst>
              <a:ext uri="{FF2B5EF4-FFF2-40B4-BE49-F238E27FC236}">
                <a16:creationId xmlns:a16="http://schemas.microsoft.com/office/drawing/2014/main" id="{6B78A2CA-8667-F043-B055-A9B57BC6EF93}"/>
              </a:ext>
            </a:extLst>
          </p:cNvPr>
          <p:cNvSpPr/>
          <p:nvPr/>
        </p:nvSpPr>
        <p:spPr>
          <a:xfrm>
            <a:off x="6336764" y="4492330"/>
            <a:ext cx="5343608" cy="1877437"/>
          </a:xfrm>
          <a:prstGeom prst="rect">
            <a:avLst/>
          </a:prstGeom>
          <a:ln>
            <a:solidFill>
              <a:schemeClr val="tx1"/>
            </a:solidFill>
          </a:ln>
        </p:spPr>
        <p:txBody>
          <a:bodyPr wrap="square">
            <a:spAutoFit/>
          </a:bodyPr>
          <a:lstStyle/>
          <a:p>
            <a:r>
              <a:rPr lang="en-IN" sz="2000" b="1" dirty="0">
                <a:solidFill>
                  <a:srgbClr val="091E42"/>
                </a:solidFill>
              </a:rPr>
              <a:t>Data understanding:</a:t>
            </a:r>
          </a:p>
          <a:p>
            <a:pPr marL="285750" indent="-285750">
              <a:buFont typeface="Wingdings" pitchFamily="2" charset="2"/>
              <a:buChar char="§"/>
            </a:pPr>
            <a:r>
              <a:rPr lang="en-IN" sz="1600" b="1" dirty="0">
                <a:solidFill>
                  <a:schemeClr val="bg2">
                    <a:lumMod val="25000"/>
                  </a:schemeClr>
                </a:solidFill>
              </a:rPr>
              <a:t>Companies :</a:t>
            </a:r>
            <a:r>
              <a:rPr lang="en-IN" sz="1600" dirty="0">
                <a:solidFill>
                  <a:schemeClr val="bg2">
                    <a:lumMod val="25000"/>
                  </a:schemeClr>
                </a:solidFill>
              </a:rPr>
              <a:t> Table with basic data of companies like </a:t>
            </a:r>
            <a:r>
              <a:rPr lang="en-IN" sz="1600" dirty="0" err="1">
                <a:solidFill>
                  <a:schemeClr val="bg2">
                    <a:lumMod val="25000"/>
                  </a:schemeClr>
                </a:solidFill>
              </a:rPr>
              <a:t>unique_id</a:t>
            </a:r>
            <a:r>
              <a:rPr lang="en-IN" sz="1600" dirty="0">
                <a:solidFill>
                  <a:schemeClr val="bg2">
                    <a:lumMod val="25000"/>
                  </a:schemeClr>
                </a:solidFill>
              </a:rPr>
              <a:t> for the company, name, category etc,.</a:t>
            </a:r>
          </a:p>
          <a:p>
            <a:pPr marL="285750" indent="-285750">
              <a:buFont typeface="Wingdings" pitchFamily="2" charset="2"/>
              <a:buChar char="§"/>
            </a:pPr>
            <a:r>
              <a:rPr lang="en-IN" sz="1600" b="1" dirty="0">
                <a:solidFill>
                  <a:schemeClr val="bg2">
                    <a:lumMod val="25000"/>
                  </a:schemeClr>
                </a:solidFill>
              </a:rPr>
              <a:t>Rounds2 :</a:t>
            </a:r>
            <a:r>
              <a:rPr lang="en-IN" sz="1600" dirty="0">
                <a:solidFill>
                  <a:schemeClr val="bg2">
                    <a:lumMod val="25000"/>
                  </a:schemeClr>
                </a:solidFill>
              </a:rPr>
              <a:t> Table with details of the funding types, rounds, funding amount etc,.</a:t>
            </a:r>
          </a:p>
          <a:p>
            <a:pPr marL="285750" indent="-285750">
              <a:buFont typeface="Wingdings" pitchFamily="2" charset="2"/>
              <a:buChar char="§"/>
            </a:pPr>
            <a:r>
              <a:rPr lang="en-IN" sz="1600" b="1" dirty="0">
                <a:solidFill>
                  <a:schemeClr val="bg2">
                    <a:lumMod val="25000"/>
                  </a:schemeClr>
                </a:solidFill>
              </a:rPr>
              <a:t>Mapping :</a:t>
            </a:r>
            <a:r>
              <a:rPr lang="en-IN" sz="1600" dirty="0">
                <a:solidFill>
                  <a:schemeClr val="bg2">
                    <a:lumMod val="25000"/>
                  </a:schemeClr>
                </a:solidFill>
              </a:rPr>
              <a:t> This file maps the numerous category names in the companies table to eight broad sector names.</a:t>
            </a:r>
          </a:p>
        </p:txBody>
      </p:sp>
      <p:sp>
        <p:nvSpPr>
          <p:cNvPr id="10" name="Rectangle 9">
            <a:extLst>
              <a:ext uri="{FF2B5EF4-FFF2-40B4-BE49-F238E27FC236}">
                <a16:creationId xmlns:a16="http://schemas.microsoft.com/office/drawing/2014/main" id="{86A106F3-C51B-B940-BDD3-5C57970198C3}"/>
              </a:ext>
            </a:extLst>
          </p:cNvPr>
          <p:cNvSpPr/>
          <p:nvPr/>
        </p:nvSpPr>
        <p:spPr>
          <a:xfrm>
            <a:off x="275208" y="1012054"/>
            <a:ext cx="11665258" cy="561122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196196"/>
            <a:ext cx="9313817" cy="856138"/>
          </a:xfrm>
        </p:spPr>
        <p:txBody>
          <a:bodyPr/>
          <a:lstStyle/>
          <a:p>
            <a:pPr algn="ctr"/>
            <a:r>
              <a:rPr lang="en-IN" sz="2800" dirty="0"/>
              <a:t>Problem solving methodology</a:t>
            </a:r>
          </a:p>
        </p:txBody>
      </p:sp>
      <p:grpSp>
        <p:nvGrpSpPr>
          <p:cNvPr id="322" name="Group 321">
            <a:extLst>
              <a:ext uri="{FF2B5EF4-FFF2-40B4-BE49-F238E27FC236}">
                <a16:creationId xmlns:a16="http://schemas.microsoft.com/office/drawing/2014/main" id="{1F764119-30D4-534B-9962-766ED1177EAA}"/>
              </a:ext>
            </a:extLst>
          </p:cNvPr>
          <p:cNvGrpSpPr/>
          <p:nvPr/>
        </p:nvGrpSpPr>
        <p:grpSpPr>
          <a:xfrm>
            <a:off x="133165" y="905521"/>
            <a:ext cx="11913833" cy="5779364"/>
            <a:chOff x="133165" y="905521"/>
            <a:chExt cx="11913833" cy="5779364"/>
          </a:xfrm>
        </p:grpSpPr>
        <p:sp>
          <p:nvSpPr>
            <p:cNvPr id="2" name="Terminator 1">
              <a:extLst>
                <a:ext uri="{FF2B5EF4-FFF2-40B4-BE49-F238E27FC236}">
                  <a16:creationId xmlns:a16="http://schemas.microsoft.com/office/drawing/2014/main" id="{5F420568-FA12-964B-92F9-10FE25C52F3E}"/>
                </a:ext>
              </a:extLst>
            </p:cNvPr>
            <p:cNvSpPr/>
            <p:nvPr/>
          </p:nvSpPr>
          <p:spPr>
            <a:xfrm>
              <a:off x="337479" y="1562469"/>
              <a:ext cx="1118459" cy="568171"/>
            </a:xfrm>
            <a:prstGeom prst="flowChartTerminator">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7" name="Process 6">
              <a:extLst>
                <a:ext uri="{FF2B5EF4-FFF2-40B4-BE49-F238E27FC236}">
                  <a16:creationId xmlns:a16="http://schemas.microsoft.com/office/drawing/2014/main" id="{ED858DF1-04D6-2149-9370-807BCEAFCEF2}"/>
                </a:ext>
              </a:extLst>
            </p:cNvPr>
            <p:cNvSpPr/>
            <p:nvPr/>
          </p:nvSpPr>
          <p:spPr>
            <a:xfrm>
              <a:off x="1660252" y="1189607"/>
              <a:ext cx="3169200" cy="1313896"/>
            </a:xfrm>
            <a:prstGeom prst="flowChartProcess">
              <a:avLst/>
            </a:prstGeom>
            <a:solidFill>
              <a:schemeClr val="accent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a 7">
              <a:extLst>
                <a:ext uri="{FF2B5EF4-FFF2-40B4-BE49-F238E27FC236}">
                  <a16:creationId xmlns:a16="http://schemas.microsoft.com/office/drawing/2014/main" id="{19D74475-A12F-2740-AFE7-A8525DB3E2C9}"/>
                </a:ext>
              </a:extLst>
            </p:cNvPr>
            <p:cNvSpPr/>
            <p:nvPr/>
          </p:nvSpPr>
          <p:spPr>
            <a:xfrm>
              <a:off x="5339569" y="2640774"/>
              <a:ext cx="2397352" cy="878889"/>
            </a:xfrm>
            <a:prstGeom prst="flowChartInputOutpu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Input files</a:t>
              </a:r>
            </a:p>
            <a:p>
              <a:pPr marL="228600" indent="-228600">
                <a:buAutoNum type="arabicPeriod"/>
              </a:pPr>
              <a:r>
                <a:rPr lang="en-US" sz="1050" dirty="0">
                  <a:solidFill>
                    <a:schemeClr val="tx1"/>
                  </a:solidFill>
                </a:rPr>
                <a:t>Companies</a:t>
              </a:r>
            </a:p>
            <a:p>
              <a:pPr marL="228600" indent="-228600">
                <a:buAutoNum type="arabicPeriod"/>
              </a:pPr>
              <a:r>
                <a:rPr lang="en-US" sz="1050" dirty="0">
                  <a:solidFill>
                    <a:schemeClr val="tx1"/>
                  </a:solidFill>
                </a:rPr>
                <a:t>Funding round</a:t>
              </a:r>
            </a:p>
            <a:p>
              <a:pPr marL="228600" indent="-228600">
                <a:buAutoNum type="arabicPeriod"/>
              </a:pPr>
              <a:r>
                <a:rPr lang="en-US" sz="1050" dirty="0">
                  <a:solidFill>
                    <a:schemeClr val="tx1"/>
                  </a:solidFill>
                </a:rPr>
                <a:t>Sector mapping</a:t>
              </a:r>
            </a:p>
          </p:txBody>
        </p:sp>
        <p:sp>
          <p:nvSpPr>
            <p:cNvPr id="9" name="Process 8">
              <a:extLst>
                <a:ext uri="{FF2B5EF4-FFF2-40B4-BE49-F238E27FC236}">
                  <a16:creationId xmlns:a16="http://schemas.microsoft.com/office/drawing/2014/main" id="{EB94A1BD-38F8-6B49-B054-A6DC4345A2DD}"/>
                </a:ext>
              </a:extLst>
            </p:cNvPr>
            <p:cNvSpPr/>
            <p:nvPr/>
          </p:nvSpPr>
          <p:spPr>
            <a:xfrm>
              <a:off x="133165" y="905521"/>
              <a:ext cx="11913833" cy="5779364"/>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6E7CBEB8-2D47-174A-9516-7FAC7CDC9B5C}"/>
                </a:ext>
              </a:extLst>
            </p:cNvPr>
            <p:cNvCxnSpPr>
              <a:cxnSpLocks/>
              <a:stCxn id="2" idx="3"/>
              <a:endCxn id="7" idx="1"/>
            </p:cNvCxnSpPr>
            <p:nvPr/>
          </p:nvCxnSpPr>
          <p:spPr>
            <a:xfrm>
              <a:off x="1455938" y="1846555"/>
              <a:ext cx="204314"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6CCB304-4245-AD49-852B-E5DA29A33FA8}"/>
                </a:ext>
              </a:extLst>
            </p:cNvPr>
            <p:cNvCxnSpPr>
              <a:cxnSpLocks/>
              <a:stCxn id="15" idx="2"/>
              <a:endCxn id="8" idx="1"/>
            </p:cNvCxnSpPr>
            <p:nvPr/>
          </p:nvCxnSpPr>
          <p:spPr>
            <a:xfrm flipH="1">
              <a:off x="6538245" y="2503502"/>
              <a:ext cx="1" cy="137272"/>
            </a:xfrm>
            <a:prstGeom prst="line">
              <a:avLst/>
            </a:prstGeom>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Process 14">
              <a:extLst>
                <a:ext uri="{FF2B5EF4-FFF2-40B4-BE49-F238E27FC236}">
                  <a16:creationId xmlns:a16="http://schemas.microsoft.com/office/drawing/2014/main" id="{89465713-E74C-4C49-A1EA-18AB504A8BF8}"/>
                </a:ext>
              </a:extLst>
            </p:cNvPr>
            <p:cNvSpPr/>
            <p:nvPr/>
          </p:nvSpPr>
          <p:spPr>
            <a:xfrm>
              <a:off x="5237508" y="1189606"/>
              <a:ext cx="2601475" cy="1313896"/>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34598C81-09E3-2F4F-BE76-1C8A28176A9A}"/>
                </a:ext>
              </a:extLst>
            </p:cNvPr>
            <p:cNvSpPr txBox="1"/>
            <p:nvPr/>
          </p:nvSpPr>
          <p:spPr>
            <a:xfrm>
              <a:off x="1660252" y="1196141"/>
              <a:ext cx="3169200" cy="307777"/>
            </a:xfrm>
            <a:prstGeom prst="rect">
              <a:avLst/>
            </a:prstGeom>
            <a:noFill/>
          </p:spPr>
          <p:txBody>
            <a:bodyPr wrap="square" rtlCol="0">
              <a:spAutoFit/>
            </a:bodyPr>
            <a:lstStyle/>
            <a:p>
              <a:pPr algn="ctr"/>
              <a:r>
                <a:rPr lang="en-US" sz="1400" dirty="0">
                  <a:solidFill>
                    <a:schemeClr val="bg1"/>
                  </a:solidFill>
                </a:rPr>
                <a:t>Business Objective Understanding</a:t>
              </a:r>
            </a:p>
          </p:txBody>
        </p:sp>
        <p:sp>
          <p:nvSpPr>
            <p:cNvPr id="17" name="Rectangle 16">
              <a:extLst>
                <a:ext uri="{FF2B5EF4-FFF2-40B4-BE49-F238E27FC236}">
                  <a16:creationId xmlns:a16="http://schemas.microsoft.com/office/drawing/2014/main" id="{28C3F5F3-4CFC-3240-BAF6-97D335B2D76F}"/>
                </a:ext>
              </a:extLst>
            </p:cNvPr>
            <p:cNvSpPr/>
            <p:nvPr/>
          </p:nvSpPr>
          <p:spPr>
            <a:xfrm>
              <a:off x="1828800" y="1562469"/>
              <a:ext cx="834501" cy="79899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Business Strategies</a:t>
              </a:r>
            </a:p>
          </p:txBody>
        </p:sp>
        <p:sp>
          <p:nvSpPr>
            <p:cNvPr id="18" name="Rectangle 17">
              <a:extLst>
                <a:ext uri="{FF2B5EF4-FFF2-40B4-BE49-F238E27FC236}">
                  <a16:creationId xmlns:a16="http://schemas.microsoft.com/office/drawing/2014/main" id="{79BCAF1D-62D1-0444-96ED-6AB7836BBD5F}"/>
                </a:ext>
              </a:extLst>
            </p:cNvPr>
            <p:cNvSpPr/>
            <p:nvPr/>
          </p:nvSpPr>
          <p:spPr>
            <a:xfrm>
              <a:off x="2894250" y="1571346"/>
              <a:ext cx="834501" cy="79899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Business Constraints</a:t>
              </a:r>
            </a:p>
          </p:txBody>
        </p:sp>
        <p:sp>
          <p:nvSpPr>
            <p:cNvPr id="21" name="Rectangle 20">
              <a:extLst>
                <a:ext uri="{FF2B5EF4-FFF2-40B4-BE49-F238E27FC236}">
                  <a16:creationId xmlns:a16="http://schemas.microsoft.com/office/drawing/2014/main" id="{E363B97E-F74F-9A48-8D31-886BF3B75D2E}"/>
                </a:ext>
              </a:extLst>
            </p:cNvPr>
            <p:cNvSpPr/>
            <p:nvPr/>
          </p:nvSpPr>
          <p:spPr>
            <a:xfrm>
              <a:off x="3861851" y="1571346"/>
              <a:ext cx="834501" cy="79899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Business Goals</a:t>
              </a:r>
            </a:p>
          </p:txBody>
        </p:sp>
        <p:cxnSp>
          <p:nvCxnSpPr>
            <p:cNvPr id="25" name="Straight Arrow Connector 24">
              <a:extLst>
                <a:ext uri="{FF2B5EF4-FFF2-40B4-BE49-F238E27FC236}">
                  <a16:creationId xmlns:a16="http://schemas.microsoft.com/office/drawing/2014/main" id="{EAD16702-7A0B-D946-B8AA-468B8A36294A}"/>
                </a:ext>
              </a:extLst>
            </p:cNvPr>
            <p:cNvCxnSpPr>
              <a:cxnSpLocks/>
              <a:stCxn id="7" idx="3"/>
              <a:endCxn id="15" idx="1"/>
            </p:cNvCxnSpPr>
            <p:nvPr/>
          </p:nvCxnSpPr>
          <p:spPr>
            <a:xfrm flipV="1">
              <a:off x="4829452" y="1846554"/>
              <a:ext cx="408056" cy="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F827429-6071-1C40-B6F3-FBE18A48D6EF}"/>
                </a:ext>
              </a:extLst>
            </p:cNvPr>
            <p:cNvSpPr txBox="1"/>
            <p:nvPr/>
          </p:nvSpPr>
          <p:spPr>
            <a:xfrm>
              <a:off x="5285986" y="1196141"/>
              <a:ext cx="2597183" cy="307777"/>
            </a:xfrm>
            <a:prstGeom prst="rect">
              <a:avLst/>
            </a:prstGeom>
            <a:noFill/>
          </p:spPr>
          <p:txBody>
            <a:bodyPr wrap="square" rtlCol="0">
              <a:spAutoFit/>
            </a:bodyPr>
            <a:lstStyle/>
            <a:p>
              <a:pPr algn="ctr"/>
              <a:r>
                <a:rPr lang="en-US" sz="1400" dirty="0">
                  <a:solidFill>
                    <a:schemeClr val="bg1"/>
                  </a:solidFill>
                </a:rPr>
                <a:t>Input Data Understanding</a:t>
              </a:r>
            </a:p>
          </p:txBody>
        </p:sp>
        <p:sp>
          <p:nvSpPr>
            <p:cNvPr id="38" name="Rectangle 37">
              <a:extLst>
                <a:ext uri="{FF2B5EF4-FFF2-40B4-BE49-F238E27FC236}">
                  <a16:creationId xmlns:a16="http://schemas.microsoft.com/office/drawing/2014/main" id="{68CBB997-4983-8140-8464-8F40312F1261}"/>
                </a:ext>
              </a:extLst>
            </p:cNvPr>
            <p:cNvSpPr/>
            <p:nvPr/>
          </p:nvSpPr>
          <p:spPr>
            <a:xfrm>
              <a:off x="5339570" y="1503919"/>
              <a:ext cx="2397350" cy="8575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000" dirty="0">
                  <a:solidFill>
                    <a:schemeClr val="tx1"/>
                  </a:solidFill>
                </a:rPr>
                <a:t>Identifying Primary, join keys between datasets.</a:t>
              </a:r>
            </a:p>
            <a:p>
              <a:pPr marL="228600" indent="-228600">
                <a:buAutoNum type="arabicPeriod"/>
              </a:pPr>
              <a:r>
                <a:rPr lang="en-US" sz="1000" dirty="0">
                  <a:solidFill>
                    <a:schemeClr val="tx1"/>
                  </a:solidFill>
                </a:rPr>
                <a:t>Exploring dataset shape.</a:t>
              </a:r>
            </a:p>
            <a:p>
              <a:pPr marL="228600" indent="-228600">
                <a:buAutoNum type="arabicPeriod"/>
              </a:pPr>
              <a:r>
                <a:rPr lang="en-US" sz="1000" dirty="0">
                  <a:solidFill>
                    <a:schemeClr val="tx1"/>
                  </a:solidFill>
                </a:rPr>
                <a:t>Understanding the business meaning of columns</a:t>
              </a:r>
            </a:p>
          </p:txBody>
        </p:sp>
        <p:cxnSp>
          <p:nvCxnSpPr>
            <p:cNvPr id="46" name="Straight Arrow Connector 45">
              <a:extLst>
                <a:ext uri="{FF2B5EF4-FFF2-40B4-BE49-F238E27FC236}">
                  <a16:creationId xmlns:a16="http://schemas.microsoft.com/office/drawing/2014/main" id="{3B7CD2A2-083C-474E-B6C8-46F14FD36375}"/>
                </a:ext>
              </a:extLst>
            </p:cNvPr>
            <p:cNvCxnSpPr>
              <a:cxnSpLocks/>
              <a:stCxn id="15" idx="3"/>
              <a:endCxn id="45" idx="1"/>
            </p:cNvCxnSpPr>
            <p:nvPr/>
          </p:nvCxnSpPr>
          <p:spPr>
            <a:xfrm flipV="1">
              <a:off x="7838983" y="1844210"/>
              <a:ext cx="838799" cy="234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4C983B37-E597-9E46-B850-4BE36DFDFCB0}"/>
                </a:ext>
              </a:extLst>
            </p:cNvPr>
            <p:cNvGrpSpPr/>
            <p:nvPr/>
          </p:nvGrpSpPr>
          <p:grpSpPr>
            <a:xfrm>
              <a:off x="8677782" y="1187262"/>
              <a:ext cx="2645661" cy="1313896"/>
              <a:chOff x="5389908" y="1342006"/>
              <a:chExt cx="2645661" cy="1313896"/>
            </a:xfrm>
          </p:grpSpPr>
          <p:sp>
            <p:nvSpPr>
              <p:cNvPr id="45" name="Process 44">
                <a:extLst>
                  <a:ext uri="{FF2B5EF4-FFF2-40B4-BE49-F238E27FC236}">
                    <a16:creationId xmlns:a16="http://schemas.microsoft.com/office/drawing/2014/main" id="{D8755435-6B8A-4245-9E2D-CFA0E3F577E4}"/>
                  </a:ext>
                </a:extLst>
              </p:cNvPr>
              <p:cNvSpPr/>
              <p:nvPr/>
            </p:nvSpPr>
            <p:spPr>
              <a:xfrm>
                <a:off x="5389908" y="1342006"/>
                <a:ext cx="2601475" cy="1313896"/>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092850F1-7E45-1A49-9091-3A573E12C55E}"/>
                  </a:ext>
                </a:extLst>
              </p:cNvPr>
              <p:cNvSpPr txBox="1"/>
              <p:nvPr/>
            </p:nvSpPr>
            <p:spPr>
              <a:xfrm>
                <a:off x="5438386" y="1348541"/>
                <a:ext cx="2597183" cy="307777"/>
              </a:xfrm>
              <a:prstGeom prst="rect">
                <a:avLst/>
              </a:prstGeom>
              <a:noFill/>
            </p:spPr>
            <p:txBody>
              <a:bodyPr wrap="square" rtlCol="0">
                <a:spAutoFit/>
              </a:bodyPr>
              <a:lstStyle/>
              <a:p>
                <a:pPr algn="ctr"/>
                <a:r>
                  <a:rPr lang="en-US" sz="1400" dirty="0">
                    <a:solidFill>
                      <a:schemeClr val="bg1"/>
                    </a:solidFill>
                  </a:rPr>
                  <a:t>Data Cleaning</a:t>
                </a:r>
              </a:p>
            </p:txBody>
          </p:sp>
          <p:sp>
            <p:nvSpPr>
              <p:cNvPr id="48" name="Rectangle 47">
                <a:extLst>
                  <a:ext uri="{FF2B5EF4-FFF2-40B4-BE49-F238E27FC236}">
                    <a16:creationId xmlns:a16="http://schemas.microsoft.com/office/drawing/2014/main" id="{E17AA223-EFB9-6D43-8F47-A905B794BE86}"/>
                  </a:ext>
                </a:extLst>
              </p:cNvPr>
              <p:cNvSpPr/>
              <p:nvPr/>
            </p:nvSpPr>
            <p:spPr>
              <a:xfrm>
                <a:off x="5477026" y="1597728"/>
                <a:ext cx="2397350" cy="97941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000" dirty="0">
                    <a:solidFill>
                      <a:schemeClr val="tx1"/>
                    </a:solidFill>
                  </a:rPr>
                  <a:t>Identifying and decoding the encoded data.</a:t>
                </a:r>
              </a:p>
              <a:p>
                <a:pPr marL="228600" indent="-228600">
                  <a:buAutoNum type="arabicPeriod"/>
                </a:pPr>
                <a:r>
                  <a:rPr lang="en-US" sz="1000" dirty="0">
                    <a:solidFill>
                      <a:schemeClr val="tx1"/>
                    </a:solidFill>
                  </a:rPr>
                  <a:t>Fixing rows and columns</a:t>
                </a:r>
              </a:p>
              <a:p>
                <a:pPr marL="228600" indent="-228600">
                  <a:buAutoNum type="arabicPeriod"/>
                </a:pPr>
                <a:r>
                  <a:rPr lang="en-US" sz="1000" dirty="0">
                    <a:solidFill>
                      <a:schemeClr val="tx1"/>
                    </a:solidFill>
                  </a:rPr>
                  <a:t>Handling missing values</a:t>
                </a:r>
              </a:p>
              <a:p>
                <a:pPr marL="228600" indent="-228600">
                  <a:buAutoNum type="arabicPeriod"/>
                </a:pPr>
                <a:r>
                  <a:rPr lang="en-US" sz="1000" dirty="0">
                    <a:solidFill>
                      <a:schemeClr val="tx1"/>
                    </a:solidFill>
                  </a:rPr>
                  <a:t>Standardizing case</a:t>
                </a:r>
              </a:p>
              <a:p>
                <a:pPr marL="228600" indent="-228600">
                  <a:buAutoNum type="arabicPeriod"/>
                </a:pPr>
                <a:r>
                  <a:rPr lang="en-US" sz="1000" dirty="0">
                    <a:solidFill>
                      <a:schemeClr val="tx1"/>
                    </a:solidFill>
                  </a:rPr>
                  <a:t>Fill NAs</a:t>
                </a:r>
              </a:p>
            </p:txBody>
          </p:sp>
        </p:grpSp>
        <p:cxnSp>
          <p:nvCxnSpPr>
            <p:cNvPr id="52" name="Straight Arrow Connector 51">
              <a:extLst>
                <a:ext uri="{FF2B5EF4-FFF2-40B4-BE49-F238E27FC236}">
                  <a16:creationId xmlns:a16="http://schemas.microsoft.com/office/drawing/2014/main" id="{FF2E320C-8903-1640-8094-1C8254E1C8E2}"/>
                </a:ext>
              </a:extLst>
            </p:cNvPr>
            <p:cNvCxnSpPr>
              <a:cxnSpLocks/>
              <a:endCxn id="55" idx="0"/>
            </p:cNvCxnSpPr>
            <p:nvPr/>
          </p:nvCxnSpPr>
          <p:spPr>
            <a:xfrm>
              <a:off x="9889441" y="2531388"/>
              <a:ext cx="0" cy="17887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88DB94A7-13CE-6244-AC30-C9AFDE07E4DA}"/>
                </a:ext>
              </a:extLst>
            </p:cNvPr>
            <p:cNvGrpSpPr/>
            <p:nvPr/>
          </p:nvGrpSpPr>
          <p:grpSpPr>
            <a:xfrm>
              <a:off x="8068307" y="2691193"/>
              <a:ext cx="3798759" cy="3833887"/>
              <a:chOff x="5389908" y="1342006"/>
              <a:chExt cx="2601475" cy="1313896"/>
            </a:xfrm>
          </p:grpSpPr>
          <p:sp>
            <p:nvSpPr>
              <p:cNvPr id="54" name="Process 53">
                <a:extLst>
                  <a:ext uri="{FF2B5EF4-FFF2-40B4-BE49-F238E27FC236}">
                    <a16:creationId xmlns:a16="http://schemas.microsoft.com/office/drawing/2014/main" id="{5A4CDB15-3C6A-624F-8D0E-D4024B000E3F}"/>
                  </a:ext>
                </a:extLst>
              </p:cNvPr>
              <p:cNvSpPr/>
              <p:nvPr/>
            </p:nvSpPr>
            <p:spPr>
              <a:xfrm>
                <a:off x="5389908" y="1342006"/>
                <a:ext cx="2601475" cy="1313896"/>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CC43B149-2DD1-8C42-8965-0E12274A231E}"/>
                  </a:ext>
                </a:extLst>
              </p:cNvPr>
              <p:cNvSpPr txBox="1"/>
              <p:nvPr/>
            </p:nvSpPr>
            <p:spPr>
              <a:xfrm>
                <a:off x="5438386" y="1348541"/>
                <a:ext cx="2397350" cy="105477"/>
              </a:xfrm>
              <a:prstGeom prst="rect">
                <a:avLst/>
              </a:prstGeom>
              <a:noFill/>
            </p:spPr>
            <p:txBody>
              <a:bodyPr wrap="square" rtlCol="0">
                <a:spAutoFit/>
              </a:bodyPr>
              <a:lstStyle/>
              <a:p>
                <a:pPr algn="ctr"/>
                <a:r>
                  <a:rPr lang="en-US" sz="1400" dirty="0">
                    <a:solidFill>
                      <a:schemeClr val="bg1"/>
                    </a:solidFill>
                  </a:rPr>
                  <a:t>Funding Type Analysis</a:t>
                </a:r>
              </a:p>
            </p:txBody>
          </p:sp>
          <p:sp>
            <p:nvSpPr>
              <p:cNvPr id="56" name="Rectangle 55">
                <a:extLst>
                  <a:ext uri="{FF2B5EF4-FFF2-40B4-BE49-F238E27FC236}">
                    <a16:creationId xmlns:a16="http://schemas.microsoft.com/office/drawing/2014/main" id="{BBA119AF-6A8F-5B46-92E7-49B370477E77}"/>
                  </a:ext>
                </a:extLst>
              </p:cNvPr>
              <p:cNvSpPr/>
              <p:nvPr/>
            </p:nvSpPr>
            <p:spPr>
              <a:xfrm>
                <a:off x="5491970" y="1471291"/>
                <a:ext cx="2397350" cy="11298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grpSp>
        <p:sp>
          <p:nvSpPr>
            <p:cNvPr id="67" name="Document 66">
              <a:extLst>
                <a:ext uri="{FF2B5EF4-FFF2-40B4-BE49-F238E27FC236}">
                  <a16:creationId xmlns:a16="http://schemas.microsoft.com/office/drawing/2014/main" id="{5C554A79-EDB0-3349-8A9E-11D27EB1C8F9}"/>
                </a:ext>
              </a:extLst>
            </p:cNvPr>
            <p:cNvSpPr/>
            <p:nvPr/>
          </p:nvSpPr>
          <p:spPr>
            <a:xfrm>
              <a:off x="8340081" y="3209398"/>
              <a:ext cx="772357" cy="6318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companies</a:t>
              </a:r>
            </a:p>
          </p:txBody>
        </p:sp>
        <p:sp>
          <p:nvSpPr>
            <p:cNvPr id="68" name="Document 67">
              <a:extLst>
                <a:ext uri="{FF2B5EF4-FFF2-40B4-BE49-F238E27FC236}">
                  <a16:creationId xmlns:a16="http://schemas.microsoft.com/office/drawing/2014/main" id="{C262EED6-BB5B-634E-AFE3-C164C3E9D178}"/>
                </a:ext>
              </a:extLst>
            </p:cNvPr>
            <p:cNvSpPr/>
            <p:nvPr/>
          </p:nvSpPr>
          <p:spPr>
            <a:xfrm>
              <a:off x="9240048" y="3203626"/>
              <a:ext cx="772357" cy="6318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rounds2</a:t>
              </a:r>
            </a:p>
          </p:txBody>
        </p:sp>
        <p:cxnSp>
          <p:nvCxnSpPr>
            <p:cNvPr id="70" name="Straight Connector 69">
              <a:extLst>
                <a:ext uri="{FF2B5EF4-FFF2-40B4-BE49-F238E27FC236}">
                  <a16:creationId xmlns:a16="http://schemas.microsoft.com/office/drawing/2014/main" id="{5040E901-5C96-9747-AF87-CB3020A2C182}"/>
                </a:ext>
              </a:extLst>
            </p:cNvPr>
            <p:cNvCxnSpPr>
              <a:cxnSpLocks/>
            </p:cNvCxnSpPr>
            <p:nvPr/>
          </p:nvCxnSpPr>
          <p:spPr>
            <a:xfrm>
              <a:off x="6715493" y="3018039"/>
              <a:ext cx="1624588" cy="194788"/>
            </a:xfrm>
            <a:prstGeom prst="line">
              <a:avLst/>
            </a:prstGeom>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817D58C0-9CB1-AF4B-A40F-A134F773A4F0}"/>
                </a:ext>
              </a:extLst>
            </p:cNvPr>
            <p:cNvCxnSpPr>
              <a:cxnSpLocks/>
            </p:cNvCxnSpPr>
            <p:nvPr/>
          </p:nvCxnSpPr>
          <p:spPr>
            <a:xfrm>
              <a:off x="6910336" y="3203626"/>
              <a:ext cx="2363608" cy="141259"/>
            </a:xfrm>
            <a:prstGeom prst="line">
              <a:avLst/>
            </a:prstGeom>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7" name="Document 76">
              <a:extLst>
                <a:ext uri="{FF2B5EF4-FFF2-40B4-BE49-F238E27FC236}">
                  <a16:creationId xmlns:a16="http://schemas.microsoft.com/office/drawing/2014/main" id="{BC35C025-8785-1D4B-B5EB-44409058AFD1}"/>
                </a:ext>
              </a:extLst>
            </p:cNvPr>
            <p:cNvSpPr/>
            <p:nvPr/>
          </p:nvSpPr>
          <p:spPr>
            <a:xfrm>
              <a:off x="8853869" y="4303094"/>
              <a:ext cx="772357" cy="6318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Master Frame</a:t>
              </a:r>
            </a:p>
          </p:txBody>
        </p:sp>
        <p:cxnSp>
          <p:nvCxnSpPr>
            <p:cNvPr id="82" name="Straight Arrow Connector 81">
              <a:extLst>
                <a:ext uri="{FF2B5EF4-FFF2-40B4-BE49-F238E27FC236}">
                  <a16:creationId xmlns:a16="http://schemas.microsoft.com/office/drawing/2014/main" id="{0929FF72-E710-6148-BD2B-D084DF3F2251}"/>
                </a:ext>
              </a:extLst>
            </p:cNvPr>
            <p:cNvCxnSpPr>
              <a:cxnSpLocks/>
              <a:stCxn id="77" idx="3"/>
              <a:endCxn id="99" idx="1"/>
            </p:cNvCxnSpPr>
            <p:nvPr/>
          </p:nvCxnSpPr>
          <p:spPr>
            <a:xfrm flipV="1">
              <a:off x="9626226" y="4585082"/>
              <a:ext cx="785805" cy="3395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0" name="Merge 89">
              <a:extLst>
                <a:ext uri="{FF2B5EF4-FFF2-40B4-BE49-F238E27FC236}">
                  <a16:creationId xmlns:a16="http://schemas.microsoft.com/office/drawing/2014/main" id="{DEA84762-436C-B645-890C-D42EBA90D454}"/>
                </a:ext>
              </a:extLst>
            </p:cNvPr>
            <p:cNvSpPr/>
            <p:nvPr/>
          </p:nvSpPr>
          <p:spPr>
            <a:xfrm>
              <a:off x="8725913" y="3849800"/>
              <a:ext cx="939489" cy="400478"/>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Merge</a:t>
              </a:r>
            </a:p>
          </p:txBody>
        </p:sp>
        <p:sp>
          <p:nvSpPr>
            <p:cNvPr id="99" name="Process 98">
              <a:extLst>
                <a:ext uri="{FF2B5EF4-FFF2-40B4-BE49-F238E27FC236}">
                  <a16:creationId xmlns:a16="http://schemas.microsoft.com/office/drawing/2014/main" id="{40C94B84-1A47-F343-93E3-5BECFAB25C59}"/>
                </a:ext>
              </a:extLst>
            </p:cNvPr>
            <p:cNvSpPr/>
            <p:nvPr/>
          </p:nvSpPr>
          <p:spPr>
            <a:xfrm>
              <a:off x="10412031" y="4330780"/>
              <a:ext cx="1019702" cy="5086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GROUP BY funding round type</a:t>
              </a:r>
            </a:p>
          </p:txBody>
        </p:sp>
        <p:sp>
          <p:nvSpPr>
            <p:cNvPr id="103" name="Process 102">
              <a:extLst>
                <a:ext uri="{FF2B5EF4-FFF2-40B4-BE49-F238E27FC236}">
                  <a16:creationId xmlns:a16="http://schemas.microsoft.com/office/drawing/2014/main" id="{E2D85393-B8CB-7848-A256-1DD1EF13ABF7}"/>
                </a:ext>
              </a:extLst>
            </p:cNvPr>
            <p:cNvSpPr/>
            <p:nvPr/>
          </p:nvSpPr>
          <p:spPr>
            <a:xfrm>
              <a:off x="10394116" y="5088181"/>
              <a:ext cx="1019702" cy="5086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Median of raised amt for each group</a:t>
              </a:r>
            </a:p>
          </p:txBody>
        </p:sp>
        <p:cxnSp>
          <p:nvCxnSpPr>
            <p:cNvPr id="104" name="Straight Arrow Connector 103">
              <a:extLst>
                <a:ext uri="{FF2B5EF4-FFF2-40B4-BE49-F238E27FC236}">
                  <a16:creationId xmlns:a16="http://schemas.microsoft.com/office/drawing/2014/main" id="{78A97E30-7571-8549-ADB3-333D1B6D3341}"/>
                </a:ext>
              </a:extLst>
            </p:cNvPr>
            <p:cNvCxnSpPr>
              <a:cxnSpLocks/>
              <a:endCxn id="103" idx="0"/>
            </p:cNvCxnSpPr>
            <p:nvPr/>
          </p:nvCxnSpPr>
          <p:spPr>
            <a:xfrm flipH="1">
              <a:off x="10903967" y="4841304"/>
              <a:ext cx="2" cy="24687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7" name="Decision 106">
              <a:extLst>
                <a:ext uri="{FF2B5EF4-FFF2-40B4-BE49-F238E27FC236}">
                  <a16:creationId xmlns:a16="http://schemas.microsoft.com/office/drawing/2014/main" id="{C78F7926-CD6C-2448-9365-870D0AE08893}"/>
                </a:ext>
              </a:extLst>
            </p:cNvPr>
            <p:cNvSpPr/>
            <p:nvPr/>
          </p:nvSpPr>
          <p:spPr>
            <a:xfrm>
              <a:off x="8863623" y="5001132"/>
              <a:ext cx="1100599" cy="75362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Median &gt;= 5M &amp; &lt;=15M</a:t>
              </a:r>
            </a:p>
          </p:txBody>
        </p:sp>
        <p:cxnSp>
          <p:nvCxnSpPr>
            <p:cNvPr id="108" name="Straight Arrow Connector 107">
              <a:extLst>
                <a:ext uri="{FF2B5EF4-FFF2-40B4-BE49-F238E27FC236}">
                  <a16:creationId xmlns:a16="http://schemas.microsoft.com/office/drawing/2014/main" id="{01D0C279-8E3C-AE45-83F9-2B3E946B7AED}"/>
                </a:ext>
              </a:extLst>
            </p:cNvPr>
            <p:cNvCxnSpPr>
              <a:cxnSpLocks/>
            </p:cNvCxnSpPr>
            <p:nvPr/>
          </p:nvCxnSpPr>
          <p:spPr>
            <a:xfrm>
              <a:off x="8677782" y="5365096"/>
              <a:ext cx="11217" cy="53927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03B9481-2B99-9F49-B3AE-B344DED3CC92}"/>
                </a:ext>
              </a:extLst>
            </p:cNvPr>
            <p:cNvCxnSpPr>
              <a:cxnSpLocks/>
              <a:stCxn id="107" idx="1"/>
            </p:cNvCxnSpPr>
            <p:nvPr/>
          </p:nvCxnSpPr>
          <p:spPr>
            <a:xfrm flipH="1">
              <a:off x="8688999" y="5377946"/>
              <a:ext cx="174624"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FA9C36AE-F331-1748-B1F2-F1CE7C3EBE37}"/>
                </a:ext>
              </a:extLst>
            </p:cNvPr>
            <p:cNvSpPr txBox="1"/>
            <p:nvPr/>
          </p:nvSpPr>
          <p:spPr>
            <a:xfrm>
              <a:off x="8674820" y="5179837"/>
              <a:ext cx="165642" cy="246221"/>
            </a:xfrm>
            <a:prstGeom prst="rect">
              <a:avLst/>
            </a:prstGeom>
            <a:noFill/>
          </p:spPr>
          <p:txBody>
            <a:bodyPr wrap="square" rtlCol="0">
              <a:spAutoFit/>
            </a:bodyPr>
            <a:lstStyle/>
            <a:p>
              <a:pPr algn="ctr"/>
              <a:r>
                <a:rPr lang="en-US" sz="1000" dirty="0"/>
                <a:t>Y</a:t>
              </a:r>
            </a:p>
          </p:txBody>
        </p:sp>
        <p:sp>
          <p:nvSpPr>
            <p:cNvPr id="119" name="Rectangle 118">
              <a:extLst>
                <a:ext uri="{FF2B5EF4-FFF2-40B4-BE49-F238E27FC236}">
                  <a16:creationId xmlns:a16="http://schemas.microsoft.com/office/drawing/2014/main" id="{2FA7FA69-7FD2-B44F-9D49-929666E30CBC}"/>
                </a:ext>
              </a:extLst>
            </p:cNvPr>
            <p:cNvSpPr/>
            <p:nvPr/>
          </p:nvSpPr>
          <p:spPr>
            <a:xfrm>
              <a:off x="8300344" y="5900518"/>
              <a:ext cx="851137" cy="375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Funding Type =&gt; FT</a:t>
              </a:r>
            </a:p>
          </p:txBody>
        </p:sp>
        <p:cxnSp>
          <p:nvCxnSpPr>
            <p:cNvPr id="124" name="Straight Arrow Connector 123">
              <a:extLst>
                <a:ext uri="{FF2B5EF4-FFF2-40B4-BE49-F238E27FC236}">
                  <a16:creationId xmlns:a16="http://schemas.microsoft.com/office/drawing/2014/main" id="{92290E08-2CF9-034A-9EB1-E853F5290BB2}"/>
                </a:ext>
              </a:extLst>
            </p:cNvPr>
            <p:cNvCxnSpPr>
              <a:cxnSpLocks/>
            </p:cNvCxnSpPr>
            <p:nvPr/>
          </p:nvCxnSpPr>
          <p:spPr>
            <a:xfrm flipH="1">
              <a:off x="9987383" y="5402807"/>
              <a:ext cx="406734"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404806E5-75A1-B245-8891-AAD6A7FB838A}"/>
                </a:ext>
              </a:extLst>
            </p:cNvPr>
            <p:cNvGrpSpPr/>
            <p:nvPr/>
          </p:nvGrpSpPr>
          <p:grpSpPr>
            <a:xfrm>
              <a:off x="4237794" y="3827440"/>
              <a:ext cx="3585451" cy="2712820"/>
              <a:chOff x="5389908" y="1342006"/>
              <a:chExt cx="2601475" cy="1313896"/>
            </a:xfrm>
          </p:grpSpPr>
          <p:sp>
            <p:nvSpPr>
              <p:cNvPr id="150" name="Process 149">
                <a:extLst>
                  <a:ext uri="{FF2B5EF4-FFF2-40B4-BE49-F238E27FC236}">
                    <a16:creationId xmlns:a16="http://schemas.microsoft.com/office/drawing/2014/main" id="{2FDDF054-2C34-4745-8012-B4D799519509}"/>
                  </a:ext>
                </a:extLst>
              </p:cNvPr>
              <p:cNvSpPr/>
              <p:nvPr/>
            </p:nvSpPr>
            <p:spPr>
              <a:xfrm>
                <a:off x="5389908" y="1342006"/>
                <a:ext cx="2601475" cy="1313896"/>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TextBox 150">
                <a:extLst>
                  <a:ext uri="{FF2B5EF4-FFF2-40B4-BE49-F238E27FC236}">
                    <a16:creationId xmlns:a16="http://schemas.microsoft.com/office/drawing/2014/main" id="{810C4D92-51AF-3543-9753-1DA38E3BDDD8}"/>
                  </a:ext>
                </a:extLst>
              </p:cNvPr>
              <p:cNvSpPr txBox="1"/>
              <p:nvPr/>
            </p:nvSpPr>
            <p:spPr>
              <a:xfrm>
                <a:off x="5438386" y="1348541"/>
                <a:ext cx="2397350" cy="149065"/>
              </a:xfrm>
              <a:prstGeom prst="rect">
                <a:avLst/>
              </a:prstGeom>
              <a:noFill/>
            </p:spPr>
            <p:txBody>
              <a:bodyPr wrap="square" rtlCol="0">
                <a:spAutoFit/>
              </a:bodyPr>
              <a:lstStyle/>
              <a:p>
                <a:pPr algn="ctr"/>
                <a:r>
                  <a:rPr lang="en-US" sz="1400" dirty="0">
                    <a:solidFill>
                      <a:schemeClr val="bg1"/>
                    </a:solidFill>
                  </a:rPr>
                  <a:t>Country Analysis</a:t>
                </a:r>
              </a:p>
            </p:txBody>
          </p:sp>
          <p:sp>
            <p:nvSpPr>
              <p:cNvPr id="152" name="Rectangle 151">
                <a:extLst>
                  <a:ext uri="{FF2B5EF4-FFF2-40B4-BE49-F238E27FC236}">
                    <a16:creationId xmlns:a16="http://schemas.microsoft.com/office/drawing/2014/main" id="{1A8582BF-034D-F847-8074-D8DD74991C2C}"/>
                  </a:ext>
                </a:extLst>
              </p:cNvPr>
              <p:cNvSpPr/>
              <p:nvPr/>
            </p:nvSpPr>
            <p:spPr>
              <a:xfrm>
                <a:off x="5491970" y="1471291"/>
                <a:ext cx="2397350" cy="11298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grpSp>
        <p:grpSp>
          <p:nvGrpSpPr>
            <p:cNvPr id="153" name="Group 152">
              <a:extLst>
                <a:ext uri="{FF2B5EF4-FFF2-40B4-BE49-F238E27FC236}">
                  <a16:creationId xmlns:a16="http://schemas.microsoft.com/office/drawing/2014/main" id="{684FE419-F22E-954B-B4AF-B700002FA97D}"/>
                </a:ext>
              </a:extLst>
            </p:cNvPr>
            <p:cNvGrpSpPr/>
            <p:nvPr/>
          </p:nvGrpSpPr>
          <p:grpSpPr>
            <a:xfrm>
              <a:off x="279999" y="2983538"/>
              <a:ext cx="3727723" cy="3627758"/>
              <a:chOff x="5389908" y="1407741"/>
              <a:chExt cx="2601475" cy="1273088"/>
            </a:xfrm>
          </p:grpSpPr>
          <p:sp>
            <p:nvSpPr>
              <p:cNvPr id="154" name="Process 153">
                <a:extLst>
                  <a:ext uri="{FF2B5EF4-FFF2-40B4-BE49-F238E27FC236}">
                    <a16:creationId xmlns:a16="http://schemas.microsoft.com/office/drawing/2014/main" id="{51B39999-D066-8A4A-B672-74CE9EC4F192}"/>
                  </a:ext>
                </a:extLst>
              </p:cNvPr>
              <p:cNvSpPr/>
              <p:nvPr/>
            </p:nvSpPr>
            <p:spPr>
              <a:xfrm>
                <a:off x="5389908" y="1407741"/>
                <a:ext cx="2601475" cy="1273088"/>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TextBox 154">
                <a:extLst>
                  <a:ext uri="{FF2B5EF4-FFF2-40B4-BE49-F238E27FC236}">
                    <a16:creationId xmlns:a16="http://schemas.microsoft.com/office/drawing/2014/main" id="{08B43432-C7BB-5E43-9633-217E821B5416}"/>
                  </a:ext>
                </a:extLst>
              </p:cNvPr>
              <p:cNvSpPr txBox="1"/>
              <p:nvPr/>
            </p:nvSpPr>
            <p:spPr>
              <a:xfrm>
                <a:off x="5438386" y="1407741"/>
                <a:ext cx="2397350" cy="108008"/>
              </a:xfrm>
              <a:prstGeom prst="rect">
                <a:avLst/>
              </a:prstGeom>
              <a:noFill/>
            </p:spPr>
            <p:txBody>
              <a:bodyPr wrap="square" rtlCol="0">
                <a:spAutoFit/>
              </a:bodyPr>
              <a:lstStyle/>
              <a:p>
                <a:pPr algn="ctr"/>
                <a:r>
                  <a:rPr lang="en-US" sz="1400" dirty="0">
                    <a:solidFill>
                      <a:schemeClr val="bg1"/>
                    </a:solidFill>
                  </a:rPr>
                  <a:t>Sector Analysis</a:t>
                </a:r>
              </a:p>
            </p:txBody>
          </p:sp>
          <p:sp>
            <p:nvSpPr>
              <p:cNvPr id="156" name="Rectangle 155">
                <a:extLst>
                  <a:ext uri="{FF2B5EF4-FFF2-40B4-BE49-F238E27FC236}">
                    <a16:creationId xmlns:a16="http://schemas.microsoft.com/office/drawing/2014/main" id="{446E19AB-3A51-204E-A014-97E83415E404}"/>
                  </a:ext>
                </a:extLst>
              </p:cNvPr>
              <p:cNvSpPr/>
              <p:nvPr/>
            </p:nvSpPr>
            <p:spPr>
              <a:xfrm>
                <a:off x="5491970" y="1499332"/>
                <a:ext cx="2397350" cy="11298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grpSp>
        <p:sp>
          <p:nvSpPr>
            <p:cNvPr id="157" name="Document 156">
              <a:extLst>
                <a:ext uri="{FF2B5EF4-FFF2-40B4-BE49-F238E27FC236}">
                  <a16:creationId xmlns:a16="http://schemas.microsoft.com/office/drawing/2014/main" id="{77CCFA53-5652-7C43-8E4D-F44D12751065}"/>
                </a:ext>
              </a:extLst>
            </p:cNvPr>
            <p:cNvSpPr/>
            <p:nvPr/>
          </p:nvSpPr>
          <p:spPr>
            <a:xfrm>
              <a:off x="6646574" y="5138982"/>
              <a:ext cx="772357" cy="6318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Sub</a:t>
              </a:r>
            </a:p>
            <a:p>
              <a:pPr algn="ctr"/>
              <a:r>
                <a:rPr lang="en-US" sz="900" dirty="0"/>
                <a:t>Master Frame</a:t>
              </a:r>
            </a:p>
          </p:txBody>
        </p:sp>
        <p:sp>
          <p:nvSpPr>
            <p:cNvPr id="158" name="Decision 157">
              <a:extLst>
                <a:ext uri="{FF2B5EF4-FFF2-40B4-BE49-F238E27FC236}">
                  <a16:creationId xmlns:a16="http://schemas.microsoft.com/office/drawing/2014/main" id="{995A37B7-E725-8144-8E69-8A761A89E273}"/>
                </a:ext>
              </a:extLst>
            </p:cNvPr>
            <p:cNvSpPr/>
            <p:nvPr/>
          </p:nvSpPr>
          <p:spPr>
            <a:xfrm>
              <a:off x="6426159" y="4146056"/>
              <a:ext cx="1196627" cy="85507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Funding round type == FT</a:t>
              </a:r>
            </a:p>
          </p:txBody>
        </p:sp>
        <p:cxnSp>
          <p:nvCxnSpPr>
            <p:cNvPr id="159" name="Straight Arrow Connector 158">
              <a:extLst>
                <a:ext uri="{FF2B5EF4-FFF2-40B4-BE49-F238E27FC236}">
                  <a16:creationId xmlns:a16="http://schemas.microsoft.com/office/drawing/2014/main" id="{6BF1D94D-E081-1D4D-A806-9CC938269812}"/>
                </a:ext>
              </a:extLst>
            </p:cNvPr>
            <p:cNvCxnSpPr>
              <a:cxnSpLocks/>
              <a:stCxn id="77" idx="1"/>
            </p:cNvCxnSpPr>
            <p:nvPr/>
          </p:nvCxnSpPr>
          <p:spPr>
            <a:xfrm flipH="1" flipV="1">
              <a:off x="7620755" y="4585082"/>
              <a:ext cx="1233114" cy="3395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3188ADA-70A9-304D-9405-98F8D25E55BB}"/>
                </a:ext>
              </a:extLst>
            </p:cNvPr>
            <p:cNvCxnSpPr>
              <a:cxnSpLocks/>
            </p:cNvCxnSpPr>
            <p:nvPr/>
          </p:nvCxnSpPr>
          <p:spPr>
            <a:xfrm flipH="1" flipV="1">
              <a:off x="8476717" y="4811168"/>
              <a:ext cx="13692" cy="107611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B5BF8C76-BF70-3B42-BD15-251B8164B1AE}"/>
                </a:ext>
              </a:extLst>
            </p:cNvPr>
            <p:cNvCxnSpPr>
              <a:cxnSpLocks/>
              <a:stCxn id="158" idx="2"/>
              <a:endCxn id="157" idx="0"/>
            </p:cNvCxnSpPr>
            <p:nvPr/>
          </p:nvCxnSpPr>
          <p:spPr>
            <a:xfrm>
              <a:off x="7024473" y="5001132"/>
              <a:ext cx="8280" cy="13785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0D6B1F03-5F76-BE47-B7EE-D09FCBC4E581}"/>
                </a:ext>
              </a:extLst>
            </p:cNvPr>
            <p:cNvSpPr txBox="1"/>
            <p:nvPr/>
          </p:nvSpPr>
          <p:spPr>
            <a:xfrm>
              <a:off x="7079018" y="4933031"/>
              <a:ext cx="188802" cy="246221"/>
            </a:xfrm>
            <a:prstGeom prst="rect">
              <a:avLst/>
            </a:prstGeom>
            <a:noFill/>
          </p:spPr>
          <p:txBody>
            <a:bodyPr wrap="square" rtlCol="0">
              <a:spAutoFit/>
            </a:bodyPr>
            <a:lstStyle/>
            <a:p>
              <a:pPr algn="ctr"/>
              <a:r>
                <a:rPr lang="en-US" sz="1000" dirty="0"/>
                <a:t>Y</a:t>
              </a:r>
            </a:p>
          </p:txBody>
        </p:sp>
        <p:sp>
          <p:nvSpPr>
            <p:cNvPr id="177" name="Process 176">
              <a:extLst>
                <a:ext uri="{FF2B5EF4-FFF2-40B4-BE49-F238E27FC236}">
                  <a16:creationId xmlns:a16="http://schemas.microsoft.com/office/drawing/2014/main" id="{70F024BE-3314-D146-A5EE-F7C0C9B531E4}"/>
                </a:ext>
              </a:extLst>
            </p:cNvPr>
            <p:cNvSpPr/>
            <p:nvPr/>
          </p:nvSpPr>
          <p:spPr>
            <a:xfrm>
              <a:off x="6582072" y="5853554"/>
              <a:ext cx="1019702" cy="5086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GROUP BY country code</a:t>
              </a:r>
            </a:p>
          </p:txBody>
        </p:sp>
        <p:sp>
          <p:nvSpPr>
            <p:cNvPr id="178" name="Process 177">
              <a:extLst>
                <a:ext uri="{FF2B5EF4-FFF2-40B4-BE49-F238E27FC236}">
                  <a16:creationId xmlns:a16="http://schemas.microsoft.com/office/drawing/2014/main" id="{2D4E4D78-EB4B-7B4C-9490-4A0B90F23F5D}"/>
                </a:ext>
              </a:extLst>
            </p:cNvPr>
            <p:cNvSpPr/>
            <p:nvPr/>
          </p:nvSpPr>
          <p:spPr>
            <a:xfrm>
              <a:off x="5411925" y="5845061"/>
              <a:ext cx="1019702" cy="5086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Sum of raised amt for each group</a:t>
              </a:r>
            </a:p>
          </p:txBody>
        </p:sp>
        <p:cxnSp>
          <p:nvCxnSpPr>
            <p:cNvPr id="179" name="Straight Arrow Connector 178">
              <a:extLst>
                <a:ext uri="{FF2B5EF4-FFF2-40B4-BE49-F238E27FC236}">
                  <a16:creationId xmlns:a16="http://schemas.microsoft.com/office/drawing/2014/main" id="{6BCF784B-E180-0D4C-A09E-79A418F2CD27}"/>
                </a:ext>
              </a:extLst>
            </p:cNvPr>
            <p:cNvCxnSpPr>
              <a:cxnSpLocks/>
              <a:stCxn id="177" idx="1"/>
            </p:cNvCxnSpPr>
            <p:nvPr/>
          </p:nvCxnSpPr>
          <p:spPr>
            <a:xfrm flipH="1">
              <a:off x="6442098" y="6107856"/>
              <a:ext cx="139974"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58857EBF-F394-CD48-B122-6D2973CE7444}"/>
                </a:ext>
              </a:extLst>
            </p:cNvPr>
            <p:cNvCxnSpPr>
              <a:cxnSpLocks/>
              <a:stCxn id="157" idx="2"/>
              <a:endCxn id="177" idx="0"/>
            </p:cNvCxnSpPr>
            <p:nvPr/>
          </p:nvCxnSpPr>
          <p:spPr>
            <a:xfrm>
              <a:off x="7032753" y="5729095"/>
              <a:ext cx="59170" cy="12445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3" name="Sort 182">
              <a:extLst>
                <a:ext uri="{FF2B5EF4-FFF2-40B4-BE49-F238E27FC236}">
                  <a16:creationId xmlns:a16="http://schemas.microsoft.com/office/drawing/2014/main" id="{606BC08E-9999-9F44-912D-8B8D76F8D761}"/>
                </a:ext>
              </a:extLst>
            </p:cNvPr>
            <p:cNvSpPr/>
            <p:nvPr/>
          </p:nvSpPr>
          <p:spPr>
            <a:xfrm>
              <a:off x="5760526" y="5360070"/>
              <a:ext cx="299955" cy="445499"/>
            </a:xfrm>
            <a:prstGeom prst="flowChartSo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197" name="TextBox 196">
              <a:extLst>
                <a:ext uri="{FF2B5EF4-FFF2-40B4-BE49-F238E27FC236}">
                  <a16:creationId xmlns:a16="http://schemas.microsoft.com/office/drawing/2014/main" id="{2B53CD7A-49B9-2342-9618-8998EA9B9705}"/>
                </a:ext>
              </a:extLst>
            </p:cNvPr>
            <p:cNvSpPr txBox="1"/>
            <p:nvPr/>
          </p:nvSpPr>
          <p:spPr>
            <a:xfrm>
              <a:off x="5996964" y="5354592"/>
              <a:ext cx="424269" cy="400110"/>
            </a:xfrm>
            <a:prstGeom prst="rect">
              <a:avLst/>
            </a:prstGeom>
            <a:noFill/>
          </p:spPr>
          <p:txBody>
            <a:bodyPr wrap="square" rtlCol="0">
              <a:spAutoFit/>
            </a:bodyPr>
            <a:lstStyle/>
            <a:p>
              <a:pPr algn="ctr"/>
              <a:r>
                <a:rPr lang="en-US" sz="1000" dirty="0"/>
                <a:t>Sort  desc</a:t>
              </a:r>
            </a:p>
          </p:txBody>
        </p:sp>
        <p:sp>
          <p:nvSpPr>
            <p:cNvPr id="199" name="Process 198">
              <a:extLst>
                <a:ext uri="{FF2B5EF4-FFF2-40B4-BE49-F238E27FC236}">
                  <a16:creationId xmlns:a16="http://schemas.microsoft.com/office/drawing/2014/main" id="{46816E43-D19D-EA4B-82FB-EE19A1C82E80}"/>
                </a:ext>
              </a:extLst>
            </p:cNvPr>
            <p:cNvSpPr/>
            <p:nvPr/>
          </p:nvSpPr>
          <p:spPr>
            <a:xfrm>
              <a:off x="5401531" y="4798509"/>
              <a:ext cx="1019702" cy="5086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Top 9</a:t>
              </a:r>
            </a:p>
          </p:txBody>
        </p:sp>
        <p:sp>
          <p:nvSpPr>
            <p:cNvPr id="201" name="Data 200">
              <a:extLst>
                <a:ext uri="{FF2B5EF4-FFF2-40B4-BE49-F238E27FC236}">
                  <a16:creationId xmlns:a16="http://schemas.microsoft.com/office/drawing/2014/main" id="{9A82609E-2F86-CB41-908F-B723FBFF4F5C}"/>
                </a:ext>
              </a:extLst>
            </p:cNvPr>
            <p:cNvSpPr/>
            <p:nvPr/>
          </p:nvSpPr>
          <p:spPr>
            <a:xfrm>
              <a:off x="5695409" y="4135114"/>
              <a:ext cx="851451" cy="56089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ENGLISH SPEAKING COUNTRIES</a:t>
              </a:r>
            </a:p>
          </p:txBody>
        </p:sp>
        <p:sp>
          <p:nvSpPr>
            <p:cNvPr id="203" name="Decision 202">
              <a:extLst>
                <a:ext uri="{FF2B5EF4-FFF2-40B4-BE49-F238E27FC236}">
                  <a16:creationId xmlns:a16="http://schemas.microsoft.com/office/drawing/2014/main" id="{AA5F7EFC-9696-2D44-AFC3-9AFF6344554D}"/>
                </a:ext>
              </a:extLst>
            </p:cNvPr>
            <p:cNvSpPr/>
            <p:nvPr/>
          </p:nvSpPr>
          <p:spPr>
            <a:xfrm>
              <a:off x="4378460" y="4094377"/>
              <a:ext cx="1150491" cy="8090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ENGLISH SPEAKING == TRUE</a:t>
              </a:r>
            </a:p>
          </p:txBody>
        </p:sp>
        <p:cxnSp>
          <p:nvCxnSpPr>
            <p:cNvPr id="204" name="Straight Arrow Connector 203">
              <a:extLst>
                <a:ext uri="{FF2B5EF4-FFF2-40B4-BE49-F238E27FC236}">
                  <a16:creationId xmlns:a16="http://schemas.microsoft.com/office/drawing/2014/main" id="{18437736-D828-2A41-9280-B9AEDB90EEF8}"/>
                </a:ext>
              </a:extLst>
            </p:cNvPr>
            <p:cNvCxnSpPr>
              <a:cxnSpLocks/>
            </p:cNvCxnSpPr>
            <p:nvPr/>
          </p:nvCxnSpPr>
          <p:spPr>
            <a:xfrm flipH="1">
              <a:off x="5401531" y="4430788"/>
              <a:ext cx="276513"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9CE9ACED-66FC-2D42-B160-7FC2E92A56D5}"/>
                </a:ext>
              </a:extLst>
            </p:cNvPr>
            <p:cNvCxnSpPr>
              <a:cxnSpLocks/>
            </p:cNvCxnSpPr>
            <p:nvPr/>
          </p:nvCxnSpPr>
          <p:spPr>
            <a:xfrm flipV="1">
              <a:off x="5663747" y="4415647"/>
              <a:ext cx="0" cy="38286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008CFE6-B1D0-1E44-91B9-8EA11A0D4FF8}"/>
                </a:ext>
              </a:extLst>
            </p:cNvPr>
            <p:cNvCxnSpPr>
              <a:cxnSpLocks/>
            </p:cNvCxnSpPr>
            <p:nvPr/>
          </p:nvCxnSpPr>
          <p:spPr>
            <a:xfrm flipH="1" flipV="1">
              <a:off x="5190533" y="4255614"/>
              <a:ext cx="633218" cy="3929"/>
            </a:xfrm>
            <a:prstGeom prst="line">
              <a:avLst/>
            </a:prstGeom>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3" name="Straight Arrow Connector 212">
              <a:extLst>
                <a:ext uri="{FF2B5EF4-FFF2-40B4-BE49-F238E27FC236}">
                  <a16:creationId xmlns:a16="http://schemas.microsoft.com/office/drawing/2014/main" id="{2EEA4D16-203C-D74D-A786-5390EF7247D1}"/>
                </a:ext>
              </a:extLst>
            </p:cNvPr>
            <p:cNvCxnSpPr>
              <a:cxnSpLocks/>
            </p:cNvCxnSpPr>
            <p:nvPr/>
          </p:nvCxnSpPr>
          <p:spPr>
            <a:xfrm flipH="1" flipV="1">
              <a:off x="7339582" y="4778843"/>
              <a:ext cx="1128801" cy="2649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7" name="Process 216">
              <a:extLst>
                <a:ext uri="{FF2B5EF4-FFF2-40B4-BE49-F238E27FC236}">
                  <a16:creationId xmlns:a16="http://schemas.microsoft.com/office/drawing/2014/main" id="{5A0DA179-298F-534A-AA88-89513B36496C}"/>
                </a:ext>
              </a:extLst>
            </p:cNvPr>
            <p:cNvSpPr/>
            <p:nvPr/>
          </p:nvSpPr>
          <p:spPr>
            <a:xfrm>
              <a:off x="4429259" y="5290224"/>
              <a:ext cx="910309" cy="10634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Top 3</a:t>
              </a:r>
            </a:p>
            <a:p>
              <a:pPr algn="ctr"/>
              <a:r>
                <a:rPr lang="en-US" sz="1000" dirty="0"/>
                <a:t>English speaking</a:t>
              </a:r>
            </a:p>
            <a:p>
              <a:pPr algn="ctr"/>
              <a:r>
                <a:rPr lang="en-US" sz="1000" dirty="0"/>
                <a:t>highly invested countries</a:t>
              </a:r>
            </a:p>
            <a:p>
              <a:pPr algn="ctr"/>
              <a:r>
                <a:rPr lang="en-US" sz="1000" dirty="0"/>
                <a:t>C1,C2,C3</a:t>
              </a:r>
            </a:p>
          </p:txBody>
        </p:sp>
        <p:cxnSp>
          <p:nvCxnSpPr>
            <p:cNvPr id="222" name="Straight Arrow Connector 221">
              <a:extLst>
                <a:ext uri="{FF2B5EF4-FFF2-40B4-BE49-F238E27FC236}">
                  <a16:creationId xmlns:a16="http://schemas.microsoft.com/office/drawing/2014/main" id="{7526B63B-2BD3-DD45-AE5E-87D7873CA0EB}"/>
                </a:ext>
              </a:extLst>
            </p:cNvPr>
            <p:cNvCxnSpPr>
              <a:cxnSpLocks/>
              <a:stCxn id="203" idx="2"/>
            </p:cNvCxnSpPr>
            <p:nvPr/>
          </p:nvCxnSpPr>
          <p:spPr>
            <a:xfrm>
              <a:off x="4953706" y="4903402"/>
              <a:ext cx="33067" cy="38682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418B068-8017-3140-8F2B-D51FE517FF22}"/>
                </a:ext>
              </a:extLst>
            </p:cNvPr>
            <p:cNvCxnSpPr>
              <a:cxnSpLocks/>
            </p:cNvCxnSpPr>
            <p:nvPr/>
          </p:nvCxnSpPr>
          <p:spPr>
            <a:xfrm flipH="1">
              <a:off x="2811999" y="3318837"/>
              <a:ext cx="3098505" cy="128087"/>
            </a:xfrm>
            <a:prstGeom prst="line">
              <a:avLst/>
            </a:prstGeom>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3" name="Straight Connector 232">
              <a:extLst>
                <a:ext uri="{FF2B5EF4-FFF2-40B4-BE49-F238E27FC236}">
                  <a16:creationId xmlns:a16="http://schemas.microsoft.com/office/drawing/2014/main" id="{C458EC95-E30F-9D47-9DB1-D5BAC3B04D04}"/>
                </a:ext>
              </a:extLst>
            </p:cNvPr>
            <p:cNvCxnSpPr>
              <a:cxnSpLocks/>
            </p:cNvCxnSpPr>
            <p:nvPr/>
          </p:nvCxnSpPr>
          <p:spPr>
            <a:xfrm flipH="1">
              <a:off x="3777099" y="3638998"/>
              <a:ext cx="4046146" cy="91731"/>
            </a:xfrm>
            <a:prstGeom prst="line">
              <a:avLst/>
            </a:prstGeom>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6" name="Straight Connector 235">
              <a:extLst>
                <a:ext uri="{FF2B5EF4-FFF2-40B4-BE49-F238E27FC236}">
                  <a16:creationId xmlns:a16="http://schemas.microsoft.com/office/drawing/2014/main" id="{E6AA4E64-6FA8-2946-A055-1A8400DAC9B8}"/>
                </a:ext>
              </a:extLst>
            </p:cNvPr>
            <p:cNvCxnSpPr>
              <a:cxnSpLocks/>
              <a:endCxn id="77" idx="0"/>
            </p:cNvCxnSpPr>
            <p:nvPr/>
          </p:nvCxnSpPr>
          <p:spPr>
            <a:xfrm>
              <a:off x="7823244" y="3648172"/>
              <a:ext cx="1416804" cy="654922"/>
            </a:xfrm>
            <a:prstGeom prst="line">
              <a:avLst/>
            </a:prstGeom>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07" name="Group 306">
              <a:extLst>
                <a:ext uri="{FF2B5EF4-FFF2-40B4-BE49-F238E27FC236}">
                  <a16:creationId xmlns:a16="http://schemas.microsoft.com/office/drawing/2014/main" id="{46741494-3F7D-B34E-8700-F622ABEA9C83}"/>
                </a:ext>
              </a:extLst>
            </p:cNvPr>
            <p:cNvGrpSpPr/>
            <p:nvPr/>
          </p:nvGrpSpPr>
          <p:grpSpPr>
            <a:xfrm>
              <a:off x="349838" y="3460241"/>
              <a:ext cx="3607944" cy="2984956"/>
              <a:chOff x="349838" y="3220535"/>
              <a:chExt cx="3607944" cy="2984956"/>
            </a:xfrm>
          </p:grpSpPr>
          <p:sp>
            <p:nvSpPr>
              <p:cNvPr id="227" name="Document 226">
                <a:extLst>
                  <a:ext uri="{FF2B5EF4-FFF2-40B4-BE49-F238E27FC236}">
                    <a16:creationId xmlns:a16="http://schemas.microsoft.com/office/drawing/2014/main" id="{5190DBFC-81FC-E242-8516-842F92760C9D}"/>
                  </a:ext>
                </a:extLst>
              </p:cNvPr>
              <p:cNvSpPr/>
              <p:nvPr/>
            </p:nvSpPr>
            <p:spPr>
              <a:xfrm>
                <a:off x="2047141" y="3220535"/>
                <a:ext cx="772357" cy="6318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Wide format Mapping</a:t>
                </a:r>
              </a:p>
            </p:txBody>
          </p:sp>
          <p:sp>
            <p:nvSpPr>
              <p:cNvPr id="232" name="Document 231">
                <a:extLst>
                  <a:ext uri="{FF2B5EF4-FFF2-40B4-BE49-F238E27FC236}">
                    <a16:creationId xmlns:a16="http://schemas.microsoft.com/office/drawing/2014/main" id="{B867ACEB-E815-7E45-85EE-80B5BEDEF9A0}"/>
                  </a:ext>
                </a:extLst>
              </p:cNvPr>
              <p:cNvSpPr/>
              <p:nvPr/>
            </p:nvSpPr>
            <p:spPr>
              <a:xfrm>
                <a:off x="3004742" y="3491023"/>
                <a:ext cx="772357" cy="6318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Master Frame</a:t>
                </a:r>
              </a:p>
            </p:txBody>
          </p:sp>
          <p:cxnSp>
            <p:nvCxnSpPr>
              <p:cNvPr id="241" name="Straight Connector 240">
                <a:extLst>
                  <a:ext uri="{FF2B5EF4-FFF2-40B4-BE49-F238E27FC236}">
                    <a16:creationId xmlns:a16="http://schemas.microsoft.com/office/drawing/2014/main" id="{0D2D4A9E-D28C-1643-8107-3FA9C56B4D26}"/>
                  </a:ext>
                </a:extLst>
              </p:cNvPr>
              <p:cNvCxnSpPr>
                <a:cxnSpLocks/>
              </p:cNvCxnSpPr>
              <p:nvPr/>
            </p:nvCxnSpPr>
            <p:spPr>
              <a:xfrm>
                <a:off x="2612235" y="4430788"/>
                <a:ext cx="0" cy="265216"/>
              </a:xfrm>
              <a:prstGeom prst="line">
                <a:avLst/>
              </a:prstGeom>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4" name="Merge 243">
                <a:extLst>
                  <a:ext uri="{FF2B5EF4-FFF2-40B4-BE49-F238E27FC236}">
                    <a16:creationId xmlns:a16="http://schemas.microsoft.com/office/drawing/2014/main" id="{CBBECEDE-9369-5043-8422-A98FAE02EF86}"/>
                  </a:ext>
                </a:extLst>
              </p:cNvPr>
              <p:cNvSpPr/>
              <p:nvPr/>
            </p:nvSpPr>
            <p:spPr>
              <a:xfrm>
                <a:off x="2255883" y="4703163"/>
                <a:ext cx="939489" cy="400478"/>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Merge</a:t>
                </a:r>
              </a:p>
            </p:txBody>
          </p:sp>
          <p:sp>
            <p:nvSpPr>
              <p:cNvPr id="249" name="Document 248">
                <a:extLst>
                  <a:ext uri="{FF2B5EF4-FFF2-40B4-BE49-F238E27FC236}">
                    <a16:creationId xmlns:a16="http://schemas.microsoft.com/office/drawing/2014/main" id="{B0255CC9-3C0B-9843-80C7-029678FA826C}"/>
                  </a:ext>
                </a:extLst>
              </p:cNvPr>
              <p:cNvSpPr/>
              <p:nvPr/>
            </p:nvSpPr>
            <p:spPr>
              <a:xfrm>
                <a:off x="2039642" y="3941634"/>
                <a:ext cx="772357" cy="6318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Mapping</a:t>
                </a:r>
              </a:p>
            </p:txBody>
          </p:sp>
          <p:cxnSp>
            <p:nvCxnSpPr>
              <p:cNvPr id="250" name="Straight Arrow Connector 249">
                <a:extLst>
                  <a:ext uri="{FF2B5EF4-FFF2-40B4-BE49-F238E27FC236}">
                    <a16:creationId xmlns:a16="http://schemas.microsoft.com/office/drawing/2014/main" id="{7272A17C-793B-6441-A464-92CFFD733013}"/>
                  </a:ext>
                </a:extLst>
              </p:cNvPr>
              <p:cNvCxnSpPr>
                <a:cxnSpLocks/>
                <a:stCxn id="227" idx="2"/>
                <a:endCxn id="249" idx="0"/>
              </p:cNvCxnSpPr>
              <p:nvPr/>
            </p:nvCxnSpPr>
            <p:spPr>
              <a:xfrm flipH="1">
                <a:off x="2425821" y="3810648"/>
                <a:ext cx="7499" cy="13098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53" name="TextBox 252">
                <a:extLst>
                  <a:ext uri="{FF2B5EF4-FFF2-40B4-BE49-F238E27FC236}">
                    <a16:creationId xmlns:a16="http://schemas.microsoft.com/office/drawing/2014/main" id="{2AA61F52-223D-6749-9E4B-35CA6C9CCFBF}"/>
                  </a:ext>
                </a:extLst>
              </p:cNvPr>
              <p:cNvSpPr txBox="1"/>
              <p:nvPr/>
            </p:nvSpPr>
            <p:spPr>
              <a:xfrm>
                <a:off x="2381920" y="3713292"/>
                <a:ext cx="567576" cy="246221"/>
              </a:xfrm>
              <a:prstGeom prst="rect">
                <a:avLst/>
              </a:prstGeom>
              <a:noFill/>
            </p:spPr>
            <p:txBody>
              <a:bodyPr wrap="square" rtlCol="0">
                <a:spAutoFit/>
              </a:bodyPr>
              <a:lstStyle/>
              <a:p>
                <a:pPr algn="ctr"/>
                <a:r>
                  <a:rPr lang="en-US" sz="1000" dirty="0"/>
                  <a:t>Melt</a:t>
                </a:r>
              </a:p>
            </p:txBody>
          </p:sp>
          <p:cxnSp>
            <p:nvCxnSpPr>
              <p:cNvPr id="255" name="Straight Arrow Connector 254">
                <a:extLst>
                  <a:ext uri="{FF2B5EF4-FFF2-40B4-BE49-F238E27FC236}">
                    <a16:creationId xmlns:a16="http://schemas.microsoft.com/office/drawing/2014/main" id="{10EF4C56-C700-BC49-A2E2-5304ACD6C1A5}"/>
                  </a:ext>
                </a:extLst>
              </p:cNvPr>
              <p:cNvCxnSpPr>
                <a:cxnSpLocks/>
              </p:cNvCxnSpPr>
              <p:nvPr/>
            </p:nvCxnSpPr>
            <p:spPr>
              <a:xfrm flipH="1" flipV="1">
                <a:off x="3647723" y="3954672"/>
                <a:ext cx="2337" cy="37610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1BA4BC8-57F3-954D-805F-0B5B27D6D397}"/>
                  </a:ext>
                </a:extLst>
              </p:cNvPr>
              <p:cNvCxnSpPr>
                <a:cxnSpLocks/>
              </p:cNvCxnSpPr>
              <p:nvPr/>
            </p:nvCxnSpPr>
            <p:spPr>
              <a:xfrm flipV="1">
                <a:off x="3464465" y="4050039"/>
                <a:ext cx="0" cy="28074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027FE063-B62E-1647-BA52-00CBD4BE7EC6}"/>
                  </a:ext>
                </a:extLst>
              </p:cNvPr>
              <p:cNvCxnSpPr>
                <a:cxnSpLocks/>
              </p:cNvCxnSpPr>
              <p:nvPr/>
            </p:nvCxnSpPr>
            <p:spPr>
              <a:xfrm flipH="1" flipV="1">
                <a:off x="3464465" y="4320850"/>
                <a:ext cx="185594" cy="995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92A7357B-AA54-134D-9DB7-58896B37AAC9}"/>
                  </a:ext>
                </a:extLst>
              </p:cNvPr>
              <p:cNvSpPr txBox="1"/>
              <p:nvPr/>
            </p:nvSpPr>
            <p:spPr>
              <a:xfrm>
                <a:off x="3252729" y="4327301"/>
                <a:ext cx="705053" cy="553998"/>
              </a:xfrm>
              <a:prstGeom prst="rect">
                <a:avLst/>
              </a:prstGeom>
              <a:noFill/>
            </p:spPr>
            <p:txBody>
              <a:bodyPr wrap="square" rtlCol="0">
                <a:spAutoFit/>
              </a:bodyPr>
              <a:lstStyle/>
              <a:p>
                <a:pPr algn="ctr"/>
                <a:r>
                  <a:rPr lang="en-US" sz="1000" dirty="0"/>
                  <a:t>Extract Primary sector</a:t>
                </a:r>
              </a:p>
            </p:txBody>
          </p:sp>
          <p:cxnSp>
            <p:nvCxnSpPr>
              <p:cNvPr id="265" name="Straight Connector 264">
                <a:extLst>
                  <a:ext uri="{FF2B5EF4-FFF2-40B4-BE49-F238E27FC236}">
                    <a16:creationId xmlns:a16="http://schemas.microsoft.com/office/drawing/2014/main" id="{55DE9FBA-FE2D-654C-8D8E-31D667002D64}"/>
                  </a:ext>
                </a:extLst>
              </p:cNvPr>
              <p:cNvCxnSpPr>
                <a:cxnSpLocks/>
              </p:cNvCxnSpPr>
              <p:nvPr/>
            </p:nvCxnSpPr>
            <p:spPr>
              <a:xfrm flipV="1">
                <a:off x="3150884" y="4122911"/>
                <a:ext cx="1" cy="573094"/>
              </a:xfrm>
              <a:prstGeom prst="line">
                <a:avLst/>
              </a:prstGeom>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1" name="Document 270">
                <a:extLst>
                  <a:ext uri="{FF2B5EF4-FFF2-40B4-BE49-F238E27FC236}">
                    <a16:creationId xmlns:a16="http://schemas.microsoft.com/office/drawing/2014/main" id="{BAFCC07C-62A4-9347-BCC2-EE2C6098946F}"/>
                  </a:ext>
                </a:extLst>
              </p:cNvPr>
              <p:cNvSpPr/>
              <p:nvPr/>
            </p:nvSpPr>
            <p:spPr>
              <a:xfrm>
                <a:off x="2339448" y="5147174"/>
                <a:ext cx="772357" cy="6318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Master sector Frame</a:t>
                </a:r>
              </a:p>
            </p:txBody>
          </p:sp>
          <p:sp>
            <p:nvSpPr>
              <p:cNvPr id="272" name="Decision 271">
                <a:extLst>
                  <a:ext uri="{FF2B5EF4-FFF2-40B4-BE49-F238E27FC236}">
                    <a16:creationId xmlns:a16="http://schemas.microsoft.com/office/drawing/2014/main" id="{42E6D040-2C4D-C642-AFA2-4DF42CBAA058}"/>
                  </a:ext>
                </a:extLst>
              </p:cNvPr>
              <p:cNvSpPr/>
              <p:nvPr/>
            </p:nvSpPr>
            <p:spPr>
              <a:xfrm>
                <a:off x="502076" y="5070056"/>
                <a:ext cx="1547946" cy="113543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Funding round type == FT &amp; raised amt &gt;= 5M &amp; &lt;=15M</a:t>
                </a:r>
              </a:p>
            </p:txBody>
          </p:sp>
          <p:cxnSp>
            <p:nvCxnSpPr>
              <p:cNvPr id="273" name="Straight Arrow Connector 272">
                <a:extLst>
                  <a:ext uri="{FF2B5EF4-FFF2-40B4-BE49-F238E27FC236}">
                    <a16:creationId xmlns:a16="http://schemas.microsoft.com/office/drawing/2014/main" id="{7BBAE532-6D11-7E4F-94AC-3174125313C2}"/>
                  </a:ext>
                </a:extLst>
              </p:cNvPr>
              <p:cNvCxnSpPr>
                <a:cxnSpLocks/>
                <a:stCxn id="271" idx="1"/>
              </p:cNvCxnSpPr>
              <p:nvPr/>
            </p:nvCxnSpPr>
            <p:spPr>
              <a:xfrm flipH="1" flipV="1">
                <a:off x="1805138" y="5461551"/>
                <a:ext cx="534310" cy="156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6" name="Document 275">
                <a:extLst>
                  <a:ext uri="{FF2B5EF4-FFF2-40B4-BE49-F238E27FC236}">
                    <a16:creationId xmlns:a16="http://schemas.microsoft.com/office/drawing/2014/main" id="{52007118-0E4E-4E4F-ABC2-BDA2784FD882}"/>
                  </a:ext>
                </a:extLst>
              </p:cNvPr>
              <p:cNvSpPr/>
              <p:nvPr/>
            </p:nvSpPr>
            <p:spPr>
              <a:xfrm>
                <a:off x="498074" y="4217050"/>
                <a:ext cx="501228" cy="52021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D1</a:t>
                </a:r>
              </a:p>
            </p:txBody>
          </p:sp>
          <p:sp>
            <p:nvSpPr>
              <p:cNvPr id="279" name="Document 278">
                <a:extLst>
                  <a:ext uri="{FF2B5EF4-FFF2-40B4-BE49-F238E27FC236}">
                    <a16:creationId xmlns:a16="http://schemas.microsoft.com/office/drawing/2014/main" id="{DE4C614C-61A3-2741-82A2-49EDD6A0B59B}"/>
                  </a:ext>
                </a:extLst>
              </p:cNvPr>
              <p:cNvSpPr/>
              <p:nvPr/>
            </p:nvSpPr>
            <p:spPr>
              <a:xfrm>
                <a:off x="1432546" y="4202109"/>
                <a:ext cx="501228" cy="52021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D3</a:t>
                </a:r>
              </a:p>
            </p:txBody>
          </p:sp>
          <p:sp>
            <p:nvSpPr>
              <p:cNvPr id="280" name="Document 279">
                <a:extLst>
                  <a:ext uri="{FF2B5EF4-FFF2-40B4-BE49-F238E27FC236}">
                    <a16:creationId xmlns:a16="http://schemas.microsoft.com/office/drawing/2014/main" id="{A438E106-DD9B-F040-A393-1D0EDBFD8683}"/>
                  </a:ext>
                </a:extLst>
              </p:cNvPr>
              <p:cNvSpPr/>
              <p:nvPr/>
            </p:nvSpPr>
            <p:spPr>
              <a:xfrm>
                <a:off x="1015474" y="3883549"/>
                <a:ext cx="501228" cy="52021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D2</a:t>
                </a:r>
              </a:p>
            </p:txBody>
          </p:sp>
          <p:cxnSp>
            <p:nvCxnSpPr>
              <p:cNvPr id="281" name="Straight Arrow Connector 280">
                <a:extLst>
                  <a:ext uri="{FF2B5EF4-FFF2-40B4-BE49-F238E27FC236}">
                    <a16:creationId xmlns:a16="http://schemas.microsoft.com/office/drawing/2014/main" id="{1070C980-5B19-EA4F-9429-1FFEA61541FE}"/>
                  </a:ext>
                </a:extLst>
              </p:cNvPr>
              <p:cNvCxnSpPr>
                <a:cxnSpLocks/>
                <a:endCxn id="276" idx="2"/>
              </p:cNvCxnSpPr>
              <p:nvPr/>
            </p:nvCxnSpPr>
            <p:spPr>
              <a:xfrm flipH="1" flipV="1">
                <a:off x="748688" y="4702876"/>
                <a:ext cx="2" cy="75205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01BCD491-DFB9-D548-9B81-6AF5534B1EC4}"/>
                  </a:ext>
                </a:extLst>
              </p:cNvPr>
              <p:cNvCxnSpPr>
                <a:cxnSpLocks/>
              </p:cNvCxnSpPr>
              <p:nvPr/>
            </p:nvCxnSpPr>
            <p:spPr>
              <a:xfrm flipH="1" flipV="1">
                <a:off x="1263620" y="4398362"/>
                <a:ext cx="18603" cy="65819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913B66CD-B239-DF4D-8744-CA59F36D979D}"/>
                  </a:ext>
                </a:extLst>
              </p:cNvPr>
              <p:cNvCxnSpPr>
                <a:cxnSpLocks/>
              </p:cNvCxnSpPr>
              <p:nvPr/>
            </p:nvCxnSpPr>
            <p:spPr>
              <a:xfrm flipH="1" flipV="1">
                <a:off x="1719953" y="4702876"/>
                <a:ext cx="6945" cy="66477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93" name="TextBox 292">
                <a:extLst>
                  <a:ext uri="{FF2B5EF4-FFF2-40B4-BE49-F238E27FC236}">
                    <a16:creationId xmlns:a16="http://schemas.microsoft.com/office/drawing/2014/main" id="{94DABA9B-49AD-3742-92B2-A63B5A521169}"/>
                  </a:ext>
                </a:extLst>
              </p:cNvPr>
              <p:cNvSpPr txBox="1"/>
              <p:nvPr/>
            </p:nvSpPr>
            <p:spPr>
              <a:xfrm>
                <a:off x="349838" y="4881299"/>
                <a:ext cx="676137" cy="200055"/>
              </a:xfrm>
              <a:prstGeom prst="rect">
                <a:avLst/>
              </a:prstGeom>
              <a:noFill/>
            </p:spPr>
            <p:txBody>
              <a:bodyPr wrap="square" rtlCol="0">
                <a:spAutoFit/>
              </a:bodyPr>
              <a:lstStyle/>
              <a:p>
                <a:pPr algn="ctr"/>
                <a:r>
                  <a:rPr lang="en-US" sz="700" dirty="0"/>
                  <a:t>Country = C1</a:t>
                </a:r>
              </a:p>
            </p:txBody>
          </p:sp>
          <p:sp>
            <p:nvSpPr>
              <p:cNvPr id="294" name="TextBox 293">
                <a:extLst>
                  <a:ext uri="{FF2B5EF4-FFF2-40B4-BE49-F238E27FC236}">
                    <a16:creationId xmlns:a16="http://schemas.microsoft.com/office/drawing/2014/main" id="{2224E827-402A-2A4B-920B-7339DE4F0971}"/>
                  </a:ext>
                </a:extLst>
              </p:cNvPr>
              <p:cNvSpPr txBox="1"/>
              <p:nvPr/>
            </p:nvSpPr>
            <p:spPr>
              <a:xfrm>
                <a:off x="864304" y="4738503"/>
                <a:ext cx="676137" cy="200055"/>
              </a:xfrm>
              <a:prstGeom prst="rect">
                <a:avLst/>
              </a:prstGeom>
              <a:noFill/>
            </p:spPr>
            <p:txBody>
              <a:bodyPr wrap="square" rtlCol="0">
                <a:spAutoFit/>
              </a:bodyPr>
              <a:lstStyle/>
              <a:p>
                <a:pPr algn="ctr"/>
                <a:r>
                  <a:rPr lang="en-US" sz="700" dirty="0"/>
                  <a:t>Country = C2</a:t>
                </a:r>
              </a:p>
            </p:txBody>
          </p:sp>
          <p:sp>
            <p:nvSpPr>
              <p:cNvPr id="295" name="TextBox 294">
                <a:extLst>
                  <a:ext uri="{FF2B5EF4-FFF2-40B4-BE49-F238E27FC236}">
                    <a16:creationId xmlns:a16="http://schemas.microsoft.com/office/drawing/2014/main" id="{B68EB7E4-B8B2-0D42-880A-CEBBEC7A3DA8}"/>
                  </a:ext>
                </a:extLst>
              </p:cNvPr>
              <p:cNvSpPr txBox="1"/>
              <p:nvPr/>
            </p:nvSpPr>
            <p:spPr>
              <a:xfrm>
                <a:off x="1363505" y="4926273"/>
                <a:ext cx="676137" cy="200055"/>
              </a:xfrm>
              <a:prstGeom prst="rect">
                <a:avLst/>
              </a:prstGeom>
              <a:noFill/>
            </p:spPr>
            <p:txBody>
              <a:bodyPr wrap="square" rtlCol="0">
                <a:spAutoFit/>
              </a:bodyPr>
              <a:lstStyle/>
              <a:p>
                <a:pPr algn="ctr"/>
                <a:r>
                  <a:rPr lang="en-US" sz="700" dirty="0"/>
                  <a:t>Country = C3</a:t>
                </a:r>
              </a:p>
            </p:txBody>
          </p:sp>
          <p:sp>
            <p:nvSpPr>
              <p:cNvPr id="296" name="Process 295">
                <a:extLst>
                  <a:ext uri="{FF2B5EF4-FFF2-40B4-BE49-F238E27FC236}">
                    <a16:creationId xmlns:a16="http://schemas.microsoft.com/office/drawing/2014/main" id="{A1B471AC-CE74-2341-9646-B259A0ACE09E}"/>
                  </a:ext>
                </a:extLst>
              </p:cNvPr>
              <p:cNvSpPr/>
              <p:nvPr/>
            </p:nvSpPr>
            <p:spPr>
              <a:xfrm>
                <a:off x="640550" y="3246513"/>
                <a:ext cx="1019702" cy="5086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Extract statistics</a:t>
                </a:r>
              </a:p>
            </p:txBody>
          </p:sp>
          <p:cxnSp>
            <p:nvCxnSpPr>
              <p:cNvPr id="298" name="Straight Arrow Connector 297">
                <a:extLst>
                  <a:ext uri="{FF2B5EF4-FFF2-40B4-BE49-F238E27FC236}">
                    <a16:creationId xmlns:a16="http://schemas.microsoft.com/office/drawing/2014/main" id="{49727F00-779F-BB4A-8BF2-478D46FC8B46}"/>
                  </a:ext>
                </a:extLst>
              </p:cNvPr>
              <p:cNvCxnSpPr>
                <a:cxnSpLocks/>
                <a:stCxn id="276" idx="0"/>
                <a:endCxn id="296" idx="2"/>
              </p:cNvCxnSpPr>
              <p:nvPr/>
            </p:nvCxnSpPr>
            <p:spPr>
              <a:xfrm flipV="1">
                <a:off x="748688" y="3755116"/>
                <a:ext cx="401713" cy="46193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DCA846DA-03F6-3B4D-8590-146BEA5AF79B}"/>
                  </a:ext>
                </a:extLst>
              </p:cNvPr>
              <p:cNvCxnSpPr>
                <a:cxnSpLocks/>
                <a:stCxn id="279" idx="0"/>
              </p:cNvCxnSpPr>
              <p:nvPr/>
            </p:nvCxnSpPr>
            <p:spPr>
              <a:xfrm flipH="1" flipV="1">
                <a:off x="1481787" y="3752051"/>
                <a:ext cx="201373" cy="45005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6B76D68F-7EBC-1741-BC5C-CEB62956FAE8}"/>
                  </a:ext>
                </a:extLst>
              </p:cNvPr>
              <p:cNvCxnSpPr>
                <a:cxnSpLocks/>
              </p:cNvCxnSpPr>
              <p:nvPr/>
            </p:nvCxnSpPr>
            <p:spPr>
              <a:xfrm flipH="1" flipV="1">
                <a:off x="1279479" y="3776929"/>
                <a:ext cx="54179" cy="8995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310" name="Terminator 309">
              <a:extLst>
                <a:ext uri="{FF2B5EF4-FFF2-40B4-BE49-F238E27FC236}">
                  <a16:creationId xmlns:a16="http://schemas.microsoft.com/office/drawing/2014/main" id="{2BA41782-E529-E24D-9EA1-F496AA41FCD0}"/>
                </a:ext>
              </a:extLst>
            </p:cNvPr>
            <p:cNvSpPr/>
            <p:nvPr/>
          </p:nvSpPr>
          <p:spPr>
            <a:xfrm>
              <a:off x="337479" y="2291567"/>
              <a:ext cx="1118459" cy="568171"/>
            </a:xfrm>
            <a:prstGeom prst="flowChartTerminator">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 the graphs</a:t>
              </a:r>
            </a:p>
          </p:txBody>
        </p:sp>
        <p:cxnSp>
          <p:nvCxnSpPr>
            <p:cNvPr id="311" name="Straight Connector 310">
              <a:extLst>
                <a:ext uri="{FF2B5EF4-FFF2-40B4-BE49-F238E27FC236}">
                  <a16:creationId xmlns:a16="http://schemas.microsoft.com/office/drawing/2014/main" id="{23781E6A-2BAA-AA4B-9751-56E8D5C86AA3}"/>
                </a:ext>
              </a:extLst>
            </p:cNvPr>
            <p:cNvCxnSpPr>
              <a:cxnSpLocks/>
              <a:stCxn id="310" idx="2"/>
              <a:endCxn id="296" idx="0"/>
            </p:cNvCxnSpPr>
            <p:nvPr/>
          </p:nvCxnSpPr>
          <p:spPr>
            <a:xfrm>
              <a:off x="896709" y="2859738"/>
              <a:ext cx="253692" cy="626481"/>
            </a:xfrm>
            <a:prstGeom prst="line">
              <a:avLst/>
            </a:prstGeom>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4" name="Straight Connector 313">
              <a:extLst>
                <a:ext uri="{FF2B5EF4-FFF2-40B4-BE49-F238E27FC236}">
                  <a16:creationId xmlns:a16="http://schemas.microsoft.com/office/drawing/2014/main" id="{4157287B-660F-1646-9336-DB8861868B55}"/>
                </a:ext>
              </a:extLst>
            </p:cNvPr>
            <p:cNvCxnSpPr>
              <a:cxnSpLocks/>
            </p:cNvCxnSpPr>
            <p:nvPr/>
          </p:nvCxnSpPr>
          <p:spPr>
            <a:xfrm>
              <a:off x="5501571" y="2734584"/>
              <a:ext cx="27380" cy="2057504"/>
            </a:xfrm>
            <a:prstGeom prst="line">
              <a:avLst/>
            </a:prstGeom>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9" name="Straight Connector 318">
              <a:extLst>
                <a:ext uri="{FF2B5EF4-FFF2-40B4-BE49-F238E27FC236}">
                  <a16:creationId xmlns:a16="http://schemas.microsoft.com/office/drawing/2014/main" id="{CB1E2453-7C56-A14F-9DD9-BEC115F2480C}"/>
                </a:ext>
              </a:extLst>
            </p:cNvPr>
            <p:cNvCxnSpPr>
              <a:cxnSpLocks/>
            </p:cNvCxnSpPr>
            <p:nvPr/>
          </p:nvCxnSpPr>
          <p:spPr>
            <a:xfrm flipH="1" flipV="1">
              <a:off x="1494612" y="2710262"/>
              <a:ext cx="4002012" cy="40071"/>
            </a:xfrm>
            <a:prstGeom prst="line">
              <a:avLst/>
            </a:prstGeom>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80D0533-20D8-AA40-94D6-00B9F6A5C0DF}"/>
              </a:ext>
            </a:extLst>
          </p:cNvPr>
          <p:cNvSpPr>
            <a:spLocks noGrp="1"/>
          </p:cNvSpPr>
          <p:nvPr>
            <p:ph idx="1"/>
          </p:nvPr>
        </p:nvSpPr>
        <p:spPr>
          <a:xfrm>
            <a:off x="511629" y="1219854"/>
            <a:ext cx="11168742" cy="1419811"/>
          </a:xfrm>
          <a:ln>
            <a:solidFill>
              <a:schemeClr val="tx1"/>
            </a:solidFill>
          </a:ln>
        </p:spPr>
        <p:style>
          <a:lnRef idx="2">
            <a:schemeClr val="accent5"/>
          </a:lnRef>
          <a:fillRef idx="1">
            <a:schemeClr val="lt1"/>
          </a:fillRef>
          <a:effectRef idx="0">
            <a:schemeClr val="accent5"/>
          </a:effectRef>
          <a:fontRef idx="minor">
            <a:schemeClr val="dk1"/>
          </a:fontRef>
        </p:style>
        <p:txBody>
          <a:bodyPr>
            <a:normAutofit lnSpcReduction="10000"/>
          </a:bodyPr>
          <a:lstStyle/>
          <a:p>
            <a:pPr>
              <a:buFont typeface="Wingdings" pitchFamily="2" charset="2"/>
              <a:buChar char="§"/>
            </a:pPr>
            <a:r>
              <a:rPr lang="en-IN" sz="1600" dirty="0">
                <a:solidFill>
                  <a:schemeClr val="bg2">
                    <a:lumMod val="25000"/>
                  </a:schemeClr>
                </a:solidFill>
                <a:latin typeface="+mn-lt"/>
                <a:cs typeface="+mn-cs"/>
              </a:rPr>
              <a:t>Spark funds wants to invest between 5 to 50 million USD per investment round.</a:t>
            </a:r>
          </a:p>
          <a:p>
            <a:pPr>
              <a:buFont typeface="Wingdings" pitchFamily="2" charset="2"/>
              <a:buChar char="§"/>
            </a:pPr>
            <a:r>
              <a:rPr lang="en-IN" sz="1600" dirty="0">
                <a:solidFill>
                  <a:schemeClr val="bg2">
                    <a:lumMod val="25000"/>
                  </a:schemeClr>
                </a:solidFill>
                <a:latin typeface="+mn-lt"/>
                <a:cs typeface="+mn-cs"/>
              </a:rPr>
              <a:t>The table below shows the representative value(median) of each funding round type which is been graphically shown by the bar graph.</a:t>
            </a:r>
          </a:p>
          <a:p>
            <a:pPr>
              <a:buFont typeface="Wingdings" pitchFamily="2" charset="2"/>
              <a:buChar char="§"/>
            </a:pPr>
            <a:r>
              <a:rPr lang="en-IN" sz="1600" dirty="0">
                <a:solidFill>
                  <a:schemeClr val="bg2">
                    <a:lumMod val="25000"/>
                  </a:schemeClr>
                </a:solidFill>
                <a:latin typeface="+mn-lt"/>
                <a:cs typeface="+mn-cs"/>
              </a:rPr>
              <a:t>From both the table and the bar graph it is clear that “</a:t>
            </a:r>
            <a:r>
              <a:rPr lang="en-IN" sz="1600" b="1" dirty="0">
                <a:solidFill>
                  <a:schemeClr val="bg2">
                    <a:lumMod val="25000"/>
                  </a:schemeClr>
                </a:solidFill>
                <a:latin typeface="+mn-lt"/>
                <a:cs typeface="+mn-cs"/>
              </a:rPr>
              <a:t>VENTURE</a:t>
            </a:r>
            <a:r>
              <a:rPr lang="en-IN" sz="1600" dirty="0">
                <a:solidFill>
                  <a:schemeClr val="bg2">
                    <a:lumMod val="25000"/>
                  </a:schemeClr>
                </a:solidFill>
                <a:latin typeface="+mn-lt"/>
                <a:cs typeface="+mn-cs"/>
              </a:rPr>
              <a:t>” funding type is the best suitable funding type according to constraints given by Spark funds</a:t>
            </a:r>
          </a:p>
        </p:txBody>
      </p:sp>
      <p:sp>
        <p:nvSpPr>
          <p:cNvPr id="7" name="Title 1">
            <a:extLst>
              <a:ext uri="{FF2B5EF4-FFF2-40B4-BE49-F238E27FC236}">
                <a16:creationId xmlns:a16="http://schemas.microsoft.com/office/drawing/2014/main" id="{B96E41D0-F7B9-E74C-86D8-31CF909FA229}"/>
              </a:ext>
            </a:extLst>
          </p:cNvPr>
          <p:cNvSpPr>
            <a:spLocks noGrp="1"/>
          </p:cNvSpPr>
          <p:nvPr>
            <p:ph type="title"/>
          </p:nvPr>
        </p:nvSpPr>
        <p:spPr>
          <a:xfrm>
            <a:off x="1198328" y="234721"/>
            <a:ext cx="9313817" cy="856138"/>
          </a:xfrm>
        </p:spPr>
        <p:txBody>
          <a:bodyPr>
            <a:normAutofit/>
          </a:bodyPr>
          <a:lstStyle/>
          <a:p>
            <a:pPr algn="ctr"/>
            <a:r>
              <a:rPr lang="en-IN" sz="3200" dirty="0"/>
              <a:t>Funding Type Analysis</a:t>
            </a:r>
          </a:p>
        </p:txBody>
      </p:sp>
      <p:sp>
        <p:nvSpPr>
          <p:cNvPr id="14" name="Rectangle 13">
            <a:extLst>
              <a:ext uri="{FF2B5EF4-FFF2-40B4-BE49-F238E27FC236}">
                <a16:creationId xmlns:a16="http://schemas.microsoft.com/office/drawing/2014/main" id="{BDA64E56-9CC8-364C-A0C0-7A4143C9E1CD}"/>
              </a:ext>
            </a:extLst>
          </p:cNvPr>
          <p:cNvSpPr/>
          <p:nvPr/>
        </p:nvSpPr>
        <p:spPr>
          <a:xfrm>
            <a:off x="275208" y="1012054"/>
            <a:ext cx="11665258" cy="561122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5">
            <a:extLst>
              <a:ext uri="{FF2B5EF4-FFF2-40B4-BE49-F238E27FC236}">
                <a16:creationId xmlns:a16="http://schemas.microsoft.com/office/drawing/2014/main" id="{CAA40284-1C7C-4B41-A322-A526F869A99F}"/>
              </a:ext>
            </a:extLst>
          </p:cNvPr>
          <p:cNvGraphicFramePr>
            <a:graphicFrameLocks noGrp="1"/>
          </p:cNvGraphicFramePr>
          <p:nvPr>
            <p:extLst>
              <p:ext uri="{D42A27DB-BD31-4B8C-83A1-F6EECF244321}">
                <p14:modId xmlns:p14="http://schemas.microsoft.com/office/powerpoint/2010/main" val="427847878"/>
              </p:ext>
            </p:extLst>
          </p:nvPr>
        </p:nvGraphicFramePr>
        <p:xfrm>
          <a:off x="754444" y="3429000"/>
          <a:ext cx="4051493" cy="2188520"/>
        </p:xfrm>
        <a:graphic>
          <a:graphicData uri="http://schemas.openxmlformats.org/drawingml/2006/table">
            <a:tbl>
              <a:tblPr firstRow="1" bandRow="1">
                <a:tableStyleId>{5C22544A-7EE6-4342-B048-85BDC9FD1C3A}</a:tableStyleId>
              </a:tblPr>
              <a:tblGrid>
                <a:gridCol w="1965194">
                  <a:extLst>
                    <a:ext uri="{9D8B030D-6E8A-4147-A177-3AD203B41FA5}">
                      <a16:colId xmlns:a16="http://schemas.microsoft.com/office/drawing/2014/main" val="588506069"/>
                    </a:ext>
                  </a:extLst>
                </a:gridCol>
                <a:gridCol w="2086299">
                  <a:extLst>
                    <a:ext uri="{9D8B030D-6E8A-4147-A177-3AD203B41FA5}">
                      <a16:colId xmlns:a16="http://schemas.microsoft.com/office/drawing/2014/main" val="2370679854"/>
                    </a:ext>
                  </a:extLst>
                </a:gridCol>
              </a:tblGrid>
              <a:tr h="437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Funding Round Type</a:t>
                      </a:r>
                      <a:endParaRPr lang="en-US" sz="1600" dirty="0"/>
                    </a:p>
                  </a:txBody>
                  <a:tcPr/>
                </a:tc>
                <a:tc>
                  <a:txBody>
                    <a:bodyPr/>
                    <a:lstStyle/>
                    <a:p>
                      <a:r>
                        <a:rPr lang="en-IN" sz="1600" dirty="0"/>
                        <a:t>Raised Amount (USD)</a:t>
                      </a:r>
                      <a:endParaRPr lang="en-US" sz="1600" dirty="0"/>
                    </a:p>
                  </a:txBody>
                  <a:tcPr/>
                </a:tc>
                <a:extLst>
                  <a:ext uri="{0D108BD9-81ED-4DB2-BD59-A6C34878D82A}">
                    <a16:rowId xmlns:a16="http://schemas.microsoft.com/office/drawing/2014/main" val="1052319876"/>
                  </a:ext>
                </a:extLst>
              </a:tr>
              <a:tr h="437704">
                <a:tc>
                  <a:txBody>
                    <a:bodyPr/>
                    <a:lstStyle/>
                    <a:p>
                      <a:r>
                        <a:rPr lang="en-IN" sz="1600"/>
                        <a:t>seed</a:t>
                      </a:r>
                    </a:p>
                  </a:txBody>
                  <a:tcPr anchor="ctr"/>
                </a:tc>
                <a:tc>
                  <a:txBody>
                    <a:bodyPr/>
                    <a:lstStyle/>
                    <a:p>
                      <a:r>
                        <a:rPr lang="en-IN" sz="1600" dirty="0"/>
                        <a:t>275000.00</a:t>
                      </a:r>
                    </a:p>
                  </a:txBody>
                  <a:tcPr anchor="ctr"/>
                </a:tc>
                <a:extLst>
                  <a:ext uri="{0D108BD9-81ED-4DB2-BD59-A6C34878D82A}">
                    <a16:rowId xmlns:a16="http://schemas.microsoft.com/office/drawing/2014/main" val="546348827"/>
                  </a:ext>
                </a:extLst>
              </a:tr>
              <a:tr h="437704">
                <a:tc>
                  <a:txBody>
                    <a:bodyPr/>
                    <a:lstStyle/>
                    <a:p>
                      <a:r>
                        <a:rPr lang="en-IN" sz="1600"/>
                        <a:t>angel</a:t>
                      </a:r>
                    </a:p>
                  </a:txBody>
                  <a:tcPr anchor="ctr"/>
                </a:tc>
                <a:tc>
                  <a:txBody>
                    <a:bodyPr/>
                    <a:lstStyle/>
                    <a:p>
                      <a:r>
                        <a:rPr lang="en-IN" sz="1600" dirty="0"/>
                        <a:t>400000.00</a:t>
                      </a:r>
                    </a:p>
                  </a:txBody>
                  <a:tcPr anchor="ctr"/>
                </a:tc>
                <a:extLst>
                  <a:ext uri="{0D108BD9-81ED-4DB2-BD59-A6C34878D82A}">
                    <a16:rowId xmlns:a16="http://schemas.microsoft.com/office/drawing/2014/main" val="2153231468"/>
                  </a:ext>
                </a:extLst>
              </a:tr>
              <a:tr h="437704">
                <a:tc>
                  <a:txBody>
                    <a:bodyPr/>
                    <a:lstStyle/>
                    <a:p>
                      <a:r>
                        <a:rPr lang="en-IN" sz="1600" dirty="0"/>
                        <a:t>venture</a:t>
                      </a:r>
                    </a:p>
                  </a:txBody>
                  <a:tcPr anchor="ctr"/>
                </a:tc>
                <a:tc>
                  <a:txBody>
                    <a:bodyPr/>
                    <a:lstStyle/>
                    <a:p>
                      <a:r>
                        <a:rPr lang="en-IN" sz="1600" dirty="0"/>
                        <a:t>5000000.00</a:t>
                      </a:r>
                    </a:p>
                  </a:txBody>
                  <a:tcPr anchor="ctr"/>
                </a:tc>
                <a:extLst>
                  <a:ext uri="{0D108BD9-81ED-4DB2-BD59-A6C34878D82A}">
                    <a16:rowId xmlns:a16="http://schemas.microsoft.com/office/drawing/2014/main" val="3105060481"/>
                  </a:ext>
                </a:extLst>
              </a:tr>
              <a:tr h="437704">
                <a:tc>
                  <a:txBody>
                    <a:bodyPr/>
                    <a:lstStyle/>
                    <a:p>
                      <a:r>
                        <a:rPr lang="en-IN" sz="1600" dirty="0" err="1"/>
                        <a:t>private_equity</a:t>
                      </a:r>
                      <a:endParaRPr lang="en-IN" sz="1600" dirty="0"/>
                    </a:p>
                  </a:txBody>
                  <a:tcPr anchor="ctr"/>
                </a:tc>
                <a:tc>
                  <a:txBody>
                    <a:bodyPr/>
                    <a:lstStyle/>
                    <a:p>
                      <a:r>
                        <a:rPr lang="en-IN" sz="1600" dirty="0"/>
                        <a:t>20000000.00</a:t>
                      </a:r>
                    </a:p>
                  </a:txBody>
                  <a:tcPr anchor="ctr"/>
                </a:tc>
                <a:extLst>
                  <a:ext uri="{0D108BD9-81ED-4DB2-BD59-A6C34878D82A}">
                    <a16:rowId xmlns:a16="http://schemas.microsoft.com/office/drawing/2014/main" val="3605700693"/>
                  </a:ext>
                </a:extLst>
              </a:tr>
            </a:tbl>
          </a:graphicData>
        </a:graphic>
      </p:graphicFrame>
      <p:pic>
        <p:nvPicPr>
          <p:cNvPr id="1028" name="Picture 4">
            <a:extLst>
              <a:ext uri="{FF2B5EF4-FFF2-40B4-BE49-F238E27FC236}">
                <a16:creationId xmlns:a16="http://schemas.microsoft.com/office/drawing/2014/main" id="{A2BAE93B-0C38-DC4D-8F92-6789CFF80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968" y="2737323"/>
            <a:ext cx="6318258" cy="368014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8BA4F277-6F6A-6E45-8D0D-DA8CAB9A158A}"/>
              </a:ext>
            </a:extLst>
          </p:cNvPr>
          <p:cNvSpPr/>
          <p:nvPr/>
        </p:nvSpPr>
        <p:spPr>
          <a:xfrm>
            <a:off x="5285174" y="2737323"/>
            <a:ext cx="6395198" cy="3680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9BFE2BB-D7F8-4B43-A186-03CD614D7FA0}"/>
              </a:ext>
            </a:extLst>
          </p:cNvPr>
          <p:cNvSpPr/>
          <p:nvPr/>
        </p:nvSpPr>
        <p:spPr>
          <a:xfrm>
            <a:off x="516068" y="2737323"/>
            <a:ext cx="4509012" cy="3680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441D216-4A64-0D42-AFD1-DAB46DCF975C}"/>
              </a:ext>
            </a:extLst>
          </p:cNvPr>
          <p:cNvSpPr>
            <a:spLocks noGrp="1"/>
          </p:cNvSpPr>
          <p:nvPr>
            <p:ph idx="1"/>
          </p:nvPr>
        </p:nvSpPr>
        <p:spPr>
          <a:xfrm>
            <a:off x="511629" y="1219854"/>
            <a:ext cx="7753482" cy="1419811"/>
          </a:xfrm>
          <a:ln>
            <a:solidFill>
              <a:schemeClr val="tx1"/>
            </a:solidFill>
          </a:ln>
        </p:spPr>
        <p:style>
          <a:lnRef idx="2">
            <a:schemeClr val="accent5"/>
          </a:lnRef>
          <a:fillRef idx="1">
            <a:schemeClr val="lt1"/>
          </a:fillRef>
          <a:effectRef idx="0">
            <a:schemeClr val="accent5"/>
          </a:effectRef>
          <a:fontRef idx="minor">
            <a:schemeClr val="dk1"/>
          </a:fontRef>
        </p:style>
        <p:txBody>
          <a:bodyPr>
            <a:normAutofit fontScale="77500" lnSpcReduction="20000"/>
          </a:bodyPr>
          <a:lstStyle/>
          <a:p>
            <a:pPr>
              <a:buFont typeface="Wingdings" pitchFamily="2" charset="2"/>
              <a:buChar char="§"/>
            </a:pPr>
            <a:r>
              <a:rPr lang="en-IN" sz="1600" dirty="0">
                <a:solidFill>
                  <a:schemeClr val="bg2">
                    <a:lumMod val="25000"/>
                  </a:schemeClr>
                </a:solidFill>
                <a:latin typeface="+mn-lt"/>
                <a:cs typeface="+mn-cs"/>
              </a:rPr>
              <a:t>Spark funds’ strategy is to invest in the country where huge </a:t>
            </a:r>
            <a:r>
              <a:rPr lang="en-IN" sz="1600" dirty="0">
                <a:solidFill>
                  <a:schemeClr val="bg2">
                    <a:lumMod val="25000"/>
                  </a:schemeClr>
                </a:solidFill>
              </a:rPr>
              <a:t>invests are made by </a:t>
            </a:r>
            <a:r>
              <a:rPr lang="en-IN" sz="1600" dirty="0">
                <a:solidFill>
                  <a:schemeClr val="bg2">
                    <a:lumMod val="25000"/>
                  </a:schemeClr>
                </a:solidFill>
                <a:latin typeface="+mn-lt"/>
                <a:cs typeface="+mn-cs"/>
              </a:rPr>
              <a:t>other investors.</a:t>
            </a:r>
          </a:p>
          <a:p>
            <a:pPr>
              <a:buFont typeface="Wingdings" pitchFamily="2" charset="2"/>
              <a:buChar char="§"/>
            </a:pPr>
            <a:r>
              <a:rPr lang="en-IN" sz="1600" dirty="0">
                <a:solidFill>
                  <a:schemeClr val="bg2">
                    <a:lumMod val="25000"/>
                  </a:schemeClr>
                </a:solidFill>
              </a:rPr>
              <a:t>For the ease of communication it also wants to invest in only English speaking countries.</a:t>
            </a:r>
          </a:p>
          <a:p>
            <a:pPr>
              <a:buFont typeface="Wingdings" pitchFamily="2" charset="2"/>
              <a:buChar char="§"/>
            </a:pPr>
            <a:r>
              <a:rPr lang="en-IN" sz="1600" dirty="0">
                <a:solidFill>
                  <a:schemeClr val="bg2">
                    <a:lumMod val="25000"/>
                  </a:schemeClr>
                </a:solidFill>
                <a:latin typeface="+mn-lt"/>
                <a:cs typeface="+mn-cs"/>
              </a:rPr>
              <a:t>The table </a:t>
            </a:r>
            <a:r>
              <a:rPr lang="en-IN" sz="1600" dirty="0">
                <a:solidFill>
                  <a:schemeClr val="bg2">
                    <a:lumMod val="25000"/>
                  </a:schemeClr>
                </a:solidFill>
              </a:rPr>
              <a:t>has the top 9 highly invested countries.</a:t>
            </a:r>
          </a:p>
          <a:p>
            <a:pPr>
              <a:buFont typeface="Wingdings" pitchFamily="2" charset="2"/>
              <a:buChar char="§"/>
            </a:pPr>
            <a:r>
              <a:rPr lang="en-IN" sz="1600" dirty="0">
                <a:solidFill>
                  <a:schemeClr val="bg2">
                    <a:lumMod val="25000"/>
                  </a:schemeClr>
                </a:solidFill>
              </a:rPr>
              <a:t>The bivariate bar plot graph represents the table with Top 9 Countries with hue as English Speaking Flag.</a:t>
            </a:r>
          </a:p>
          <a:p>
            <a:pPr>
              <a:buFont typeface="Wingdings" pitchFamily="2" charset="2"/>
              <a:buChar char="§"/>
            </a:pPr>
            <a:r>
              <a:rPr lang="en-IN" sz="1600" dirty="0">
                <a:solidFill>
                  <a:schemeClr val="bg2">
                    <a:lumMod val="25000"/>
                  </a:schemeClr>
                </a:solidFill>
              </a:rPr>
              <a:t>From the bar plot it is clear that </a:t>
            </a:r>
            <a:r>
              <a:rPr lang="en-IN" sz="1600" b="1" dirty="0">
                <a:solidFill>
                  <a:schemeClr val="bg2">
                    <a:lumMod val="25000"/>
                  </a:schemeClr>
                </a:solidFill>
              </a:rPr>
              <a:t>USA, </a:t>
            </a:r>
            <a:r>
              <a:rPr lang="en-IN" sz="1500" b="1" dirty="0">
                <a:solidFill>
                  <a:schemeClr val="bg2">
                    <a:lumMod val="25000"/>
                  </a:schemeClr>
                </a:solidFill>
              </a:rPr>
              <a:t>GBR, IND </a:t>
            </a:r>
            <a:r>
              <a:rPr lang="en-IN" sz="1500" dirty="0">
                <a:solidFill>
                  <a:schemeClr val="bg2">
                    <a:lumMod val="25000"/>
                  </a:schemeClr>
                </a:solidFill>
              </a:rPr>
              <a:t>are top 3 highly invested English speaking countries.</a:t>
            </a:r>
          </a:p>
        </p:txBody>
      </p:sp>
      <p:sp>
        <p:nvSpPr>
          <p:cNvPr id="7" name="Title 1">
            <a:extLst>
              <a:ext uri="{FF2B5EF4-FFF2-40B4-BE49-F238E27FC236}">
                <a16:creationId xmlns:a16="http://schemas.microsoft.com/office/drawing/2014/main" id="{EF4530C6-4F69-F045-9364-35CA0612EBAC}"/>
              </a:ext>
            </a:extLst>
          </p:cNvPr>
          <p:cNvSpPr>
            <a:spLocks noGrp="1"/>
          </p:cNvSpPr>
          <p:nvPr>
            <p:ph type="title"/>
          </p:nvPr>
        </p:nvSpPr>
        <p:spPr>
          <a:xfrm>
            <a:off x="1198328" y="234721"/>
            <a:ext cx="9313817" cy="856138"/>
          </a:xfrm>
        </p:spPr>
        <p:txBody>
          <a:bodyPr>
            <a:normAutofit/>
          </a:bodyPr>
          <a:lstStyle/>
          <a:p>
            <a:pPr algn="ctr"/>
            <a:r>
              <a:rPr lang="en-IN" sz="3200" dirty="0"/>
              <a:t>Country Analysis</a:t>
            </a:r>
          </a:p>
        </p:txBody>
      </p:sp>
      <p:sp>
        <p:nvSpPr>
          <p:cNvPr id="8" name="Rectangle 7">
            <a:extLst>
              <a:ext uri="{FF2B5EF4-FFF2-40B4-BE49-F238E27FC236}">
                <a16:creationId xmlns:a16="http://schemas.microsoft.com/office/drawing/2014/main" id="{F058D7F3-1BE8-0946-B393-9FA66F6FD75F}"/>
              </a:ext>
            </a:extLst>
          </p:cNvPr>
          <p:cNvSpPr/>
          <p:nvPr/>
        </p:nvSpPr>
        <p:spPr>
          <a:xfrm>
            <a:off x="275208" y="1012054"/>
            <a:ext cx="11665258" cy="561122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509FC5B-892F-9042-AC82-4631CA811D5F}"/>
              </a:ext>
            </a:extLst>
          </p:cNvPr>
          <p:cNvSpPr/>
          <p:nvPr/>
        </p:nvSpPr>
        <p:spPr>
          <a:xfrm>
            <a:off x="511629" y="2768660"/>
            <a:ext cx="7753482" cy="3680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C67B6483-B970-8A44-BEF9-F2E11AF3B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93" y="2847465"/>
            <a:ext cx="7614397" cy="36013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5">
            <a:extLst>
              <a:ext uri="{FF2B5EF4-FFF2-40B4-BE49-F238E27FC236}">
                <a16:creationId xmlns:a16="http://schemas.microsoft.com/office/drawing/2014/main" id="{079D703D-86B0-E049-8530-C300B1DACDAC}"/>
              </a:ext>
            </a:extLst>
          </p:cNvPr>
          <p:cNvGraphicFramePr>
            <a:graphicFrameLocks noGrp="1"/>
          </p:cNvGraphicFramePr>
          <p:nvPr>
            <p:extLst>
              <p:ext uri="{D42A27DB-BD31-4B8C-83A1-F6EECF244321}">
                <p14:modId xmlns:p14="http://schemas.microsoft.com/office/powerpoint/2010/main" val="785665559"/>
              </p:ext>
            </p:extLst>
          </p:nvPr>
        </p:nvGraphicFramePr>
        <p:xfrm>
          <a:off x="8501532" y="1322774"/>
          <a:ext cx="3074949" cy="5036826"/>
        </p:xfrm>
        <a:graphic>
          <a:graphicData uri="http://schemas.openxmlformats.org/drawingml/2006/table">
            <a:tbl>
              <a:tblPr firstRow="1" bandRow="1">
                <a:tableStyleId>{5C22544A-7EE6-4342-B048-85BDC9FD1C3A}</a:tableStyleId>
              </a:tblPr>
              <a:tblGrid>
                <a:gridCol w="1491517">
                  <a:extLst>
                    <a:ext uri="{9D8B030D-6E8A-4147-A177-3AD203B41FA5}">
                      <a16:colId xmlns:a16="http://schemas.microsoft.com/office/drawing/2014/main" val="657712848"/>
                    </a:ext>
                  </a:extLst>
                </a:gridCol>
                <a:gridCol w="1583432">
                  <a:extLst>
                    <a:ext uri="{9D8B030D-6E8A-4147-A177-3AD203B41FA5}">
                      <a16:colId xmlns:a16="http://schemas.microsoft.com/office/drawing/2014/main" val="2370679854"/>
                    </a:ext>
                  </a:extLst>
                </a:gridCol>
              </a:tblGrid>
              <a:tr h="48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Country Code</a:t>
                      </a:r>
                    </a:p>
                    <a:p>
                      <a:endParaRPr lang="en-IN"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Sum of Raised Amount (USD)</a:t>
                      </a:r>
                    </a:p>
                  </a:txBody>
                  <a:tcPr/>
                </a:tc>
                <a:extLst>
                  <a:ext uri="{0D108BD9-81ED-4DB2-BD59-A6C34878D82A}">
                    <a16:rowId xmlns:a16="http://schemas.microsoft.com/office/drawing/2014/main" val="1052319876"/>
                  </a:ext>
                </a:extLst>
              </a:tr>
              <a:tr h="515492">
                <a:tc>
                  <a:txBody>
                    <a:bodyPr/>
                    <a:lstStyle/>
                    <a:p>
                      <a:r>
                        <a:rPr lang="en-IN" sz="1100"/>
                        <a:t>USA</a:t>
                      </a:r>
                    </a:p>
                  </a:txBody>
                  <a:tcPr anchor="ctr"/>
                </a:tc>
                <a:tc>
                  <a:txBody>
                    <a:bodyPr/>
                    <a:lstStyle/>
                    <a:p>
                      <a:r>
                        <a:rPr lang="en-IN" sz="1100" dirty="0"/>
                        <a:t>433675842796.00</a:t>
                      </a:r>
                    </a:p>
                  </a:txBody>
                  <a:tcPr anchor="ctr"/>
                </a:tc>
                <a:extLst>
                  <a:ext uri="{0D108BD9-81ED-4DB2-BD59-A6C34878D82A}">
                    <a16:rowId xmlns:a16="http://schemas.microsoft.com/office/drawing/2014/main" val="2839627879"/>
                  </a:ext>
                </a:extLst>
              </a:tr>
              <a:tr h="515492">
                <a:tc>
                  <a:txBody>
                    <a:bodyPr/>
                    <a:lstStyle/>
                    <a:p>
                      <a:r>
                        <a:rPr lang="en-IN" sz="1100"/>
                        <a:t>CHN</a:t>
                      </a:r>
                    </a:p>
                  </a:txBody>
                  <a:tcPr anchor="ctr"/>
                </a:tc>
                <a:tc>
                  <a:txBody>
                    <a:bodyPr/>
                    <a:lstStyle/>
                    <a:p>
                      <a:r>
                        <a:rPr lang="en-IN" sz="1100" dirty="0"/>
                        <a:t>42450418773.00</a:t>
                      </a:r>
                    </a:p>
                  </a:txBody>
                  <a:tcPr anchor="ctr"/>
                </a:tc>
                <a:extLst>
                  <a:ext uri="{0D108BD9-81ED-4DB2-BD59-A6C34878D82A}">
                    <a16:rowId xmlns:a16="http://schemas.microsoft.com/office/drawing/2014/main" val="380489115"/>
                  </a:ext>
                </a:extLst>
              </a:tr>
              <a:tr h="515492">
                <a:tc>
                  <a:txBody>
                    <a:bodyPr/>
                    <a:lstStyle/>
                    <a:p>
                      <a:r>
                        <a:rPr lang="en-IN" sz="1100"/>
                        <a:t>GBR</a:t>
                      </a:r>
                    </a:p>
                  </a:txBody>
                  <a:tcPr anchor="ctr"/>
                </a:tc>
                <a:tc>
                  <a:txBody>
                    <a:bodyPr/>
                    <a:lstStyle/>
                    <a:p>
                      <a:r>
                        <a:rPr lang="en-IN" sz="1100" dirty="0"/>
                        <a:t>21485627416.00</a:t>
                      </a:r>
                    </a:p>
                  </a:txBody>
                  <a:tcPr anchor="ctr"/>
                </a:tc>
                <a:extLst>
                  <a:ext uri="{0D108BD9-81ED-4DB2-BD59-A6C34878D82A}">
                    <a16:rowId xmlns:a16="http://schemas.microsoft.com/office/drawing/2014/main" val="1626048005"/>
                  </a:ext>
                </a:extLst>
              </a:tr>
              <a:tr h="515492">
                <a:tc>
                  <a:txBody>
                    <a:bodyPr/>
                    <a:lstStyle/>
                    <a:p>
                      <a:r>
                        <a:rPr lang="en-IN" sz="1100"/>
                        <a:t>IND</a:t>
                      </a:r>
                    </a:p>
                  </a:txBody>
                  <a:tcPr anchor="ctr"/>
                </a:tc>
                <a:tc>
                  <a:txBody>
                    <a:bodyPr/>
                    <a:lstStyle/>
                    <a:p>
                      <a:r>
                        <a:rPr lang="en-IN" sz="1100" dirty="0"/>
                        <a:t>15231858718.00</a:t>
                      </a:r>
                    </a:p>
                  </a:txBody>
                  <a:tcPr anchor="ctr"/>
                </a:tc>
                <a:extLst>
                  <a:ext uri="{0D108BD9-81ED-4DB2-BD59-A6C34878D82A}">
                    <a16:rowId xmlns:a16="http://schemas.microsoft.com/office/drawing/2014/main" val="475666248"/>
                  </a:ext>
                </a:extLst>
              </a:tr>
              <a:tr h="515492">
                <a:tc>
                  <a:txBody>
                    <a:bodyPr/>
                    <a:lstStyle/>
                    <a:p>
                      <a:r>
                        <a:rPr lang="en-IN" sz="1100"/>
                        <a:t>CAN</a:t>
                      </a:r>
                    </a:p>
                  </a:txBody>
                  <a:tcPr anchor="ctr"/>
                </a:tc>
                <a:tc>
                  <a:txBody>
                    <a:bodyPr/>
                    <a:lstStyle/>
                    <a:p>
                      <a:r>
                        <a:rPr lang="en-IN" sz="1100" dirty="0"/>
                        <a:t>10033332317.00</a:t>
                      </a:r>
                    </a:p>
                  </a:txBody>
                  <a:tcPr anchor="ctr"/>
                </a:tc>
                <a:extLst>
                  <a:ext uri="{0D108BD9-81ED-4DB2-BD59-A6C34878D82A}">
                    <a16:rowId xmlns:a16="http://schemas.microsoft.com/office/drawing/2014/main" val="2007534731"/>
                  </a:ext>
                </a:extLst>
              </a:tr>
              <a:tr h="515492">
                <a:tc>
                  <a:txBody>
                    <a:bodyPr/>
                    <a:lstStyle/>
                    <a:p>
                      <a:r>
                        <a:rPr lang="en-IN" sz="1100"/>
                        <a:t>FRA</a:t>
                      </a:r>
                    </a:p>
                  </a:txBody>
                  <a:tcPr anchor="ctr"/>
                </a:tc>
                <a:tc>
                  <a:txBody>
                    <a:bodyPr/>
                    <a:lstStyle/>
                    <a:p>
                      <a:r>
                        <a:rPr lang="en-IN" sz="1100"/>
                        <a:t>7599536732.00</a:t>
                      </a:r>
                    </a:p>
                  </a:txBody>
                  <a:tcPr anchor="ctr"/>
                </a:tc>
                <a:extLst>
                  <a:ext uri="{0D108BD9-81ED-4DB2-BD59-A6C34878D82A}">
                    <a16:rowId xmlns:a16="http://schemas.microsoft.com/office/drawing/2014/main" val="546348827"/>
                  </a:ext>
                </a:extLst>
              </a:tr>
              <a:tr h="515492">
                <a:tc>
                  <a:txBody>
                    <a:bodyPr/>
                    <a:lstStyle/>
                    <a:p>
                      <a:r>
                        <a:rPr lang="en-IN" sz="1100"/>
                        <a:t>DEU</a:t>
                      </a:r>
                    </a:p>
                  </a:txBody>
                  <a:tcPr anchor="ctr"/>
                </a:tc>
                <a:tc>
                  <a:txBody>
                    <a:bodyPr/>
                    <a:lstStyle/>
                    <a:p>
                      <a:r>
                        <a:rPr lang="en-IN" sz="1100"/>
                        <a:t>7486959822.00</a:t>
                      </a:r>
                    </a:p>
                  </a:txBody>
                  <a:tcPr anchor="ctr"/>
                </a:tc>
                <a:extLst>
                  <a:ext uri="{0D108BD9-81ED-4DB2-BD59-A6C34878D82A}">
                    <a16:rowId xmlns:a16="http://schemas.microsoft.com/office/drawing/2014/main" val="2153231468"/>
                  </a:ext>
                </a:extLst>
              </a:tr>
              <a:tr h="515492">
                <a:tc>
                  <a:txBody>
                    <a:bodyPr/>
                    <a:lstStyle/>
                    <a:p>
                      <a:r>
                        <a:rPr lang="en-IN" sz="1100"/>
                        <a:t>ISR</a:t>
                      </a:r>
                    </a:p>
                  </a:txBody>
                  <a:tcPr anchor="ctr"/>
                </a:tc>
                <a:tc>
                  <a:txBody>
                    <a:bodyPr/>
                    <a:lstStyle/>
                    <a:p>
                      <a:r>
                        <a:rPr lang="en-IN" sz="1100"/>
                        <a:t>7477514579.00</a:t>
                      </a:r>
                    </a:p>
                  </a:txBody>
                  <a:tcPr anchor="ctr"/>
                </a:tc>
                <a:extLst>
                  <a:ext uri="{0D108BD9-81ED-4DB2-BD59-A6C34878D82A}">
                    <a16:rowId xmlns:a16="http://schemas.microsoft.com/office/drawing/2014/main" val="3105060481"/>
                  </a:ext>
                </a:extLst>
              </a:tr>
              <a:tr h="424618">
                <a:tc>
                  <a:txBody>
                    <a:bodyPr/>
                    <a:lstStyle/>
                    <a:p>
                      <a:r>
                        <a:rPr lang="en-IN" sz="1100" dirty="0"/>
                        <a:t>JPN</a:t>
                      </a:r>
                    </a:p>
                  </a:txBody>
                  <a:tcPr anchor="ctr"/>
                </a:tc>
                <a:tc>
                  <a:txBody>
                    <a:bodyPr/>
                    <a:lstStyle/>
                    <a:p>
                      <a:r>
                        <a:rPr lang="en-IN" sz="1100" dirty="0"/>
                        <a:t>3583676611.0</a:t>
                      </a:r>
                    </a:p>
                  </a:txBody>
                  <a:tcPr anchor="ctr"/>
                </a:tc>
                <a:extLst>
                  <a:ext uri="{0D108BD9-81ED-4DB2-BD59-A6C34878D82A}">
                    <a16:rowId xmlns:a16="http://schemas.microsoft.com/office/drawing/2014/main" val="3605700693"/>
                  </a:ext>
                </a:extLst>
              </a:tr>
            </a:tbl>
          </a:graphicData>
        </a:graphic>
      </p:graphicFrame>
      <p:sp>
        <p:nvSpPr>
          <p:cNvPr id="15" name="Rectangle 14">
            <a:extLst>
              <a:ext uri="{FF2B5EF4-FFF2-40B4-BE49-F238E27FC236}">
                <a16:creationId xmlns:a16="http://schemas.microsoft.com/office/drawing/2014/main" id="{00967F61-4DFF-0346-BE93-09D70E05DB6C}"/>
              </a:ext>
            </a:extLst>
          </p:cNvPr>
          <p:cNvSpPr/>
          <p:nvPr/>
        </p:nvSpPr>
        <p:spPr>
          <a:xfrm>
            <a:off x="8351349" y="1219854"/>
            <a:ext cx="3376368" cy="5228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02B0662-D62C-B044-8306-70E7C535CAC5}"/>
              </a:ext>
            </a:extLst>
          </p:cNvPr>
          <p:cNvSpPr>
            <a:spLocks noGrp="1"/>
          </p:cNvSpPr>
          <p:nvPr>
            <p:ph idx="1"/>
          </p:nvPr>
        </p:nvSpPr>
        <p:spPr>
          <a:xfrm>
            <a:off x="511629" y="1219855"/>
            <a:ext cx="11233528" cy="972929"/>
          </a:xfrm>
          <a:ln>
            <a:solidFill>
              <a:schemeClr val="tx1"/>
            </a:solidFill>
          </a:ln>
        </p:spPr>
        <p:style>
          <a:lnRef idx="2">
            <a:schemeClr val="accent5"/>
          </a:lnRef>
          <a:fillRef idx="1">
            <a:schemeClr val="lt1"/>
          </a:fillRef>
          <a:effectRef idx="0">
            <a:schemeClr val="accent5"/>
          </a:effectRef>
          <a:fontRef idx="minor">
            <a:schemeClr val="dk1"/>
          </a:fontRef>
        </p:style>
        <p:txBody>
          <a:bodyPr>
            <a:normAutofit/>
          </a:bodyPr>
          <a:lstStyle/>
          <a:p>
            <a:pPr>
              <a:buFont typeface="Wingdings" pitchFamily="2" charset="2"/>
              <a:buChar char="§"/>
            </a:pPr>
            <a:r>
              <a:rPr lang="en-IN" sz="1500" dirty="0">
                <a:solidFill>
                  <a:schemeClr val="bg2">
                    <a:lumMod val="25000"/>
                  </a:schemeClr>
                </a:solidFill>
              </a:rPr>
              <a:t>Spark Funds wants to get the most invested sector of all the 8 main sectors.</a:t>
            </a:r>
          </a:p>
          <a:p>
            <a:pPr>
              <a:buFont typeface="Wingdings" pitchFamily="2" charset="2"/>
              <a:buChar char="§"/>
            </a:pPr>
            <a:r>
              <a:rPr lang="en-IN" sz="1500" dirty="0">
                <a:solidFill>
                  <a:schemeClr val="bg2">
                    <a:lumMod val="25000"/>
                  </a:schemeClr>
                </a:solidFill>
              </a:rPr>
              <a:t>The tables below represent the total no. of investments made for each main sectors for the Top 3 highly invested English speaking countries with venture funding type and the funding amount falling in between </a:t>
            </a:r>
            <a:r>
              <a:rPr lang="en-IN" sz="1400" dirty="0">
                <a:solidFill>
                  <a:schemeClr val="bg2">
                    <a:lumMod val="25000"/>
                  </a:schemeClr>
                </a:solidFill>
              </a:rPr>
              <a:t>5 to 50 million USD per investment round.</a:t>
            </a:r>
          </a:p>
        </p:txBody>
      </p:sp>
      <p:sp>
        <p:nvSpPr>
          <p:cNvPr id="9" name="Title 1">
            <a:extLst>
              <a:ext uri="{FF2B5EF4-FFF2-40B4-BE49-F238E27FC236}">
                <a16:creationId xmlns:a16="http://schemas.microsoft.com/office/drawing/2014/main" id="{4BBEAB45-AA33-CB47-92FA-28287D0A1336}"/>
              </a:ext>
            </a:extLst>
          </p:cNvPr>
          <p:cNvSpPr>
            <a:spLocks noGrp="1"/>
          </p:cNvSpPr>
          <p:nvPr>
            <p:ph type="title"/>
          </p:nvPr>
        </p:nvSpPr>
        <p:spPr>
          <a:xfrm>
            <a:off x="1198328" y="234721"/>
            <a:ext cx="9313817" cy="856138"/>
          </a:xfrm>
        </p:spPr>
        <p:txBody>
          <a:bodyPr>
            <a:normAutofit/>
          </a:bodyPr>
          <a:lstStyle/>
          <a:p>
            <a:pPr algn="ctr"/>
            <a:r>
              <a:rPr lang="en-IN" sz="3200" dirty="0"/>
              <a:t>Sector Analysis</a:t>
            </a:r>
          </a:p>
        </p:txBody>
      </p:sp>
      <p:sp>
        <p:nvSpPr>
          <p:cNvPr id="10" name="Rectangle 9">
            <a:extLst>
              <a:ext uri="{FF2B5EF4-FFF2-40B4-BE49-F238E27FC236}">
                <a16:creationId xmlns:a16="http://schemas.microsoft.com/office/drawing/2014/main" id="{A85B202C-C7B6-6E40-B88D-75969E8220F1}"/>
              </a:ext>
            </a:extLst>
          </p:cNvPr>
          <p:cNvSpPr/>
          <p:nvPr/>
        </p:nvSpPr>
        <p:spPr>
          <a:xfrm>
            <a:off x="275208" y="1012054"/>
            <a:ext cx="11665258" cy="561122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5">
            <a:extLst>
              <a:ext uri="{FF2B5EF4-FFF2-40B4-BE49-F238E27FC236}">
                <a16:creationId xmlns:a16="http://schemas.microsoft.com/office/drawing/2014/main" id="{C2145849-F637-EB41-A3B1-EBA3610B8AAA}"/>
              </a:ext>
            </a:extLst>
          </p:cNvPr>
          <p:cNvGraphicFramePr>
            <a:graphicFrameLocks noGrp="1"/>
          </p:cNvGraphicFramePr>
          <p:nvPr>
            <p:extLst>
              <p:ext uri="{D42A27DB-BD31-4B8C-83A1-F6EECF244321}">
                <p14:modId xmlns:p14="http://schemas.microsoft.com/office/powerpoint/2010/main" val="2038239483"/>
              </p:ext>
            </p:extLst>
          </p:nvPr>
        </p:nvGraphicFramePr>
        <p:xfrm>
          <a:off x="697576" y="2842065"/>
          <a:ext cx="3448294" cy="3510280"/>
        </p:xfrm>
        <a:graphic>
          <a:graphicData uri="http://schemas.openxmlformats.org/drawingml/2006/table">
            <a:tbl>
              <a:tblPr firstRow="1" bandRow="1">
                <a:tableStyleId>{21E4AEA4-8DFA-4A89-87EB-49C32662AFE0}</a:tableStyleId>
              </a:tblPr>
              <a:tblGrid>
                <a:gridCol w="1930214">
                  <a:extLst>
                    <a:ext uri="{9D8B030D-6E8A-4147-A177-3AD203B41FA5}">
                      <a16:colId xmlns:a16="http://schemas.microsoft.com/office/drawing/2014/main" val="1301898383"/>
                    </a:ext>
                  </a:extLst>
                </a:gridCol>
                <a:gridCol w="1518080">
                  <a:extLst>
                    <a:ext uri="{9D8B030D-6E8A-4147-A177-3AD203B41FA5}">
                      <a16:colId xmlns:a16="http://schemas.microsoft.com/office/drawing/2014/main" val="1188456490"/>
                    </a:ext>
                  </a:extLst>
                </a:gridCol>
              </a:tblGrid>
              <a:tr h="370840">
                <a:tc>
                  <a:txBody>
                    <a:bodyPr/>
                    <a:lstStyle/>
                    <a:p>
                      <a:r>
                        <a:rPr lang="en-US" sz="1200" dirty="0"/>
                        <a:t>Main Sector</a:t>
                      </a:r>
                    </a:p>
                  </a:txBody>
                  <a:tcPr/>
                </a:tc>
                <a:tc>
                  <a:txBody>
                    <a:bodyPr/>
                    <a:lstStyle/>
                    <a:p>
                      <a:r>
                        <a:rPr lang="en-US" sz="1200" dirty="0"/>
                        <a:t>No. of Investments</a:t>
                      </a:r>
                    </a:p>
                  </a:txBody>
                  <a:tcPr/>
                </a:tc>
                <a:extLst>
                  <a:ext uri="{0D108BD9-81ED-4DB2-BD59-A6C34878D82A}">
                    <a16:rowId xmlns:a16="http://schemas.microsoft.com/office/drawing/2014/main" val="439763075"/>
                  </a:ext>
                </a:extLst>
              </a:tr>
              <a:tr h="370840">
                <a:tc>
                  <a:txBody>
                    <a:bodyPr/>
                    <a:lstStyle/>
                    <a:p>
                      <a:r>
                        <a:rPr lang="en-IN" sz="1200" dirty="0"/>
                        <a:t>Others</a:t>
                      </a:r>
                      <a:endParaRPr lang="en-US" sz="1200" dirty="0"/>
                    </a:p>
                  </a:txBody>
                  <a:tcPr/>
                </a:tc>
                <a:tc>
                  <a:txBody>
                    <a:bodyPr/>
                    <a:lstStyle/>
                    <a:p>
                      <a:r>
                        <a:rPr lang="en-IN" sz="1200" dirty="0"/>
                        <a:t>3373</a:t>
                      </a:r>
                      <a:endParaRPr lang="en-US" sz="1200" dirty="0"/>
                    </a:p>
                  </a:txBody>
                  <a:tcPr/>
                </a:tc>
                <a:extLst>
                  <a:ext uri="{0D108BD9-81ED-4DB2-BD59-A6C34878D82A}">
                    <a16:rowId xmlns:a16="http://schemas.microsoft.com/office/drawing/2014/main" val="2265411646"/>
                  </a:ext>
                </a:extLst>
              </a:tr>
              <a:tr h="370840">
                <a:tc>
                  <a:txBody>
                    <a:bodyPr/>
                    <a:lstStyle/>
                    <a:p>
                      <a:r>
                        <a:rPr lang="en-IN" sz="1200" dirty="0"/>
                        <a:t>Cleantech / Semiconductors</a:t>
                      </a:r>
                      <a:endParaRPr lang="en-US" sz="1200" dirty="0"/>
                    </a:p>
                  </a:txBody>
                  <a:tcPr/>
                </a:tc>
                <a:tc>
                  <a:txBody>
                    <a:bodyPr/>
                    <a:lstStyle/>
                    <a:p>
                      <a:r>
                        <a:rPr lang="en-IN" sz="1200" dirty="0"/>
                        <a:t>2561</a:t>
                      </a:r>
                      <a:endParaRPr lang="en-US" sz="1200" dirty="0"/>
                    </a:p>
                  </a:txBody>
                  <a:tcPr/>
                </a:tc>
                <a:extLst>
                  <a:ext uri="{0D108BD9-81ED-4DB2-BD59-A6C34878D82A}">
                    <a16:rowId xmlns:a16="http://schemas.microsoft.com/office/drawing/2014/main" val="2355760204"/>
                  </a:ext>
                </a:extLst>
              </a:tr>
              <a:tr h="370840">
                <a:tc>
                  <a:txBody>
                    <a:bodyPr/>
                    <a:lstStyle/>
                    <a:p>
                      <a:r>
                        <a:rPr lang="en-IN" sz="1200" dirty="0"/>
                        <a:t>Social, Finance, Analytics, Advertising</a:t>
                      </a:r>
                      <a:endParaRPr lang="en-US" sz="1200" dirty="0"/>
                    </a:p>
                  </a:txBody>
                  <a:tcPr/>
                </a:tc>
                <a:tc>
                  <a:txBody>
                    <a:bodyPr/>
                    <a:lstStyle/>
                    <a:p>
                      <a:r>
                        <a:rPr lang="en-IN" sz="1200" dirty="0"/>
                        <a:t>2309</a:t>
                      </a:r>
                      <a:endParaRPr lang="en-US" sz="1200" dirty="0"/>
                    </a:p>
                  </a:txBody>
                  <a:tcPr/>
                </a:tc>
                <a:extLst>
                  <a:ext uri="{0D108BD9-81ED-4DB2-BD59-A6C34878D82A}">
                    <a16:rowId xmlns:a16="http://schemas.microsoft.com/office/drawing/2014/main" val="1968785080"/>
                  </a:ext>
                </a:extLst>
              </a:tr>
              <a:tr h="370840">
                <a:tc>
                  <a:txBody>
                    <a:bodyPr/>
                    <a:lstStyle/>
                    <a:p>
                      <a:r>
                        <a:rPr lang="en-IN" sz="1200" dirty="0"/>
                        <a:t>News, Search and Messaging </a:t>
                      </a:r>
                      <a:endParaRPr lang="en-US" sz="1200" dirty="0"/>
                    </a:p>
                  </a:txBody>
                  <a:tcPr/>
                </a:tc>
                <a:tc>
                  <a:txBody>
                    <a:bodyPr/>
                    <a:lstStyle/>
                    <a:p>
                      <a:r>
                        <a:rPr lang="en-IN" sz="1200" dirty="0"/>
                        <a:t>1824</a:t>
                      </a:r>
                      <a:endParaRPr lang="en-US" sz="1200" dirty="0"/>
                    </a:p>
                  </a:txBody>
                  <a:tcPr/>
                </a:tc>
                <a:extLst>
                  <a:ext uri="{0D108BD9-81ED-4DB2-BD59-A6C34878D82A}">
                    <a16:rowId xmlns:a16="http://schemas.microsoft.com/office/drawing/2014/main" val="588819825"/>
                  </a:ext>
                </a:extLst>
              </a:tr>
              <a:tr h="370840">
                <a:tc>
                  <a:txBody>
                    <a:bodyPr/>
                    <a:lstStyle/>
                    <a:p>
                      <a:r>
                        <a:rPr lang="en-IN" sz="1200" dirty="0"/>
                        <a:t>Health</a:t>
                      </a:r>
                      <a:endParaRPr lang="en-US" sz="1200" dirty="0"/>
                    </a:p>
                  </a:txBody>
                  <a:tcPr/>
                </a:tc>
                <a:tc>
                  <a:txBody>
                    <a:bodyPr/>
                    <a:lstStyle/>
                    <a:p>
                      <a:r>
                        <a:rPr lang="en-IN" sz="1200" dirty="0"/>
                        <a:t>1048</a:t>
                      </a:r>
                      <a:endParaRPr lang="en-US" sz="1200" dirty="0"/>
                    </a:p>
                  </a:txBody>
                  <a:tcPr/>
                </a:tc>
                <a:extLst>
                  <a:ext uri="{0D108BD9-81ED-4DB2-BD59-A6C34878D82A}">
                    <a16:rowId xmlns:a16="http://schemas.microsoft.com/office/drawing/2014/main" val="600200104"/>
                  </a:ext>
                </a:extLst>
              </a:tr>
              <a:tr h="370840">
                <a:tc>
                  <a:txBody>
                    <a:bodyPr/>
                    <a:lstStyle/>
                    <a:p>
                      <a:r>
                        <a:rPr lang="en-IN" sz="1200" dirty="0"/>
                        <a:t>Manufacturing</a:t>
                      </a:r>
                      <a:endParaRPr lang="en-US" sz="1200" dirty="0"/>
                    </a:p>
                  </a:txBody>
                  <a:tcPr/>
                </a:tc>
                <a:tc>
                  <a:txBody>
                    <a:bodyPr/>
                    <a:lstStyle/>
                    <a:p>
                      <a:r>
                        <a:rPr lang="en-IN" sz="1200" dirty="0"/>
                        <a:t>989</a:t>
                      </a:r>
                      <a:endParaRPr lang="en-US" sz="1200" dirty="0"/>
                    </a:p>
                  </a:txBody>
                  <a:tcPr/>
                </a:tc>
                <a:extLst>
                  <a:ext uri="{0D108BD9-81ED-4DB2-BD59-A6C34878D82A}">
                    <a16:rowId xmlns:a16="http://schemas.microsoft.com/office/drawing/2014/main" val="540442931"/>
                  </a:ext>
                </a:extLst>
              </a:tr>
              <a:tr h="370840">
                <a:tc>
                  <a:txBody>
                    <a:bodyPr/>
                    <a:lstStyle/>
                    <a:p>
                      <a:r>
                        <a:rPr lang="en-IN" sz="1200" dirty="0"/>
                        <a:t>Entertainment</a:t>
                      </a:r>
                      <a:endParaRPr lang="en-US" sz="1200" dirty="0"/>
                    </a:p>
                  </a:txBody>
                  <a:tcPr/>
                </a:tc>
                <a:tc>
                  <a:txBody>
                    <a:bodyPr/>
                    <a:lstStyle/>
                    <a:p>
                      <a:r>
                        <a:rPr lang="en-IN" sz="1200" dirty="0"/>
                        <a:t>712</a:t>
                      </a:r>
                      <a:endParaRPr lang="en-US" sz="1200" dirty="0"/>
                    </a:p>
                  </a:txBody>
                  <a:tcPr/>
                </a:tc>
                <a:extLst>
                  <a:ext uri="{0D108BD9-81ED-4DB2-BD59-A6C34878D82A}">
                    <a16:rowId xmlns:a16="http://schemas.microsoft.com/office/drawing/2014/main" val="57471017"/>
                  </a:ext>
                </a:extLst>
              </a:tr>
              <a:tr h="370840">
                <a:tc>
                  <a:txBody>
                    <a:bodyPr/>
                    <a:lstStyle/>
                    <a:p>
                      <a:r>
                        <a:rPr lang="en-IN" sz="1200" dirty="0"/>
                        <a:t>Automotive &amp; Sports</a:t>
                      </a:r>
                      <a:endParaRPr lang="en-US" sz="1200" b="1" dirty="0"/>
                    </a:p>
                  </a:txBody>
                  <a:tcPr/>
                </a:tc>
                <a:tc>
                  <a:txBody>
                    <a:bodyPr/>
                    <a:lstStyle/>
                    <a:p>
                      <a:r>
                        <a:rPr lang="en-IN" sz="1200" dirty="0"/>
                        <a:t>228</a:t>
                      </a:r>
                      <a:endParaRPr lang="en-US" sz="1200" dirty="0"/>
                    </a:p>
                  </a:txBody>
                  <a:tcPr/>
                </a:tc>
                <a:extLst>
                  <a:ext uri="{0D108BD9-81ED-4DB2-BD59-A6C34878D82A}">
                    <a16:rowId xmlns:a16="http://schemas.microsoft.com/office/drawing/2014/main" val="714021480"/>
                  </a:ext>
                </a:extLst>
              </a:tr>
            </a:tbl>
          </a:graphicData>
        </a:graphic>
      </p:graphicFrame>
      <p:graphicFrame>
        <p:nvGraphicFramePr>
          <p:cNvPr id="18" name="Table 15">
            <a:extLst>
              <a:ext uri="{FF2B5EF4-FFF2-40B4-BE49-F238E27FC236}">
                <a16:creationId xmlns:a16="http://schemas.microsoft.com/office/drawing/2014/main" id="{ED6DE6BA-4CCA-454D-9232-910E525B6541}"/>
              </a:ext>
            </a:extLst>
          </p:cNvPr>
          <p:cNvGraphicFramePr>
            <a:graphicFrameLocks noGrp="1"/>
          </p:cNvGraphicFramePr>
          <p:nvPr>
            <p:extLst>
              <p:ext uri="{D42A27DB-BD31-4B8C-83A1-F6EECF244321}">
                <p14:modId xmlns:p14="http://schemas.microsoft.com/office/powerpoint/2010/main" val="2866741424"/>
              </p:ext>
            </p:extLst>
          </p:nvPr>
        </p:nvGraphicFramePr>
        <p:xfrm>
          <a:off x="4432367" y="2842065"/>
          <a:ext cx="3442221" cy="3596640"/>
        </p:xfrm>
        <a:graphic>
          <a:graphicData uri="http://schemas.openxmlformats.org/drawingml/2006/table">
            <a:tbl>
              <a:tblPr firstRow="1" bandRow="1">
                <a:tableStyleId>{00A15C55-8517-42AA-B614-E9B94910E393}</a:tableStyleId>
              </a:tblPr>
              <a:tblGrid>
                <a:gridCol w="1808730">
                  <a:extLst>
                    <a:ext uri="{9D8B030D-6E8A-4147-A177-3AD203B41FA5}">
                      <a16:colId xmlns:a16="http://schemas.microsoft.com/office/drawing/2014/main" val="1301898383"/>
                    </a:ext>
                  </a:extLst>
                </a:gridCol>
                <a:gridCol w="1633491">
                  <a:extLst>
                    <a:ext uri="{9D8B030D-6E8A-4147-A177-3AD203B41FA5}">
                      <a16:colId xmlns:a16="http://schemas.microsoft.com/office/drawing/2014/main" val="1188456490"/>
                    </a:ext>
                  </a:extLst>
                </a:gridCol>
              </a:tblGrid>
              <a:tr h="370840">
                <a:tc>
                  <a:txBody>
                    <a:bodyPr/>
                    <a:lstStyle/>
                    <a:p>
                      <a:r>
                        <a:rPr lang="en-US" sz="1200" dirty="0"/>
                        <a:t>Main Sector</a:t>
                      </a:r>
                    </a:p>
                  </a:txBody>
                  <a:tcPr/>
                </a:tc>
                <a:tc>
                  <a:txBody>
                    <a:bodyPr/>
                    <a:lstStyle/>
                    <a:p>
                      <a:r>
                        <a:rPr lang="en-US" sz="1200" dirty="0"/>
                        <a:t>No. of Investments</a:t>
                      </a:r>
                    </a:p>
                  </a:txBody>
                  <a:tcPr/>
                </a:tc>
                <a:extLst>
                  <a:ext uri="{0D108BD9-81ED-4DB2-BD59-A6C34878D82A}">
                    <a16:rowId xmlns:a16="http://schemas.microsoft.com/office/drawing/2014/main" val="439763075"/>
                  </a:ext>
                </a:extLst>
              </a:tr>
              <a:tr h="370840">
                <a:tc>
                  <a:txBody>
                    <a:bodyPr/>
                    <a:lstStyle/>
                    <a:p>
                      <a:r>
                        <a:rPr lang="en-IN" sz="1200" dirty="0"/>
                        <a:t>Others</a:t>
                      </a:r>
                      <a:endParaRPr lang="en-US" sz="1200" dirty="0"/>
                    </a:p>
                  </a:txBody>
                  <a:tcPr/>
                </a:tc>
                <a:tc>
                  <a:txBody>
                    <a:bodyPr/>
                    <a:lstStyle/>
                    <a:p>
                      <a:r>
                        <a:rPr lang="en-IN" sz="1200" dirty="0"/>
                        <a:t>207</a:t>
                      </a:r>
                      <a:endParaRPr lang="en-US" sz="1200" dirty="0"/>
                    </a:p>
                  </a:txBody>
                  <a:tcPr/>
                </a:tc>
                <a:extLst>
                  <a:ext uri="{0D108BD9-81ED-4DB2-BD59-A6C34878D82A}">
                    <a16:rowId xmlns:a16="http://schemas.microsoft.com/office/drawing/2014/main" val="2265411646"/>
                  </a:ext>
                </a:extLst>
              </a:tr>
              <a:tr h="370840">
                <a:tc>
                  <a:txBody>
                    <a:bodyPr/>
                    <a:lstStyle/>
                    <a:p>
                      <a:r>
                        <a:rPr lang="en-IN" sz="1200" dirty="0"/>
                        <a:t>Cleantech / Semiconductors</a:t>
                      </a:r>
                      <a:endParaRPr lang="en-US" sz="1200" dirty="0"/>
                    </a:p>
                  </a:txBody>
                  <a:tcPr/>
                </a:tc>
                <a:tc>
                  <a:txBody>
                    <a:bodyPr/>
                    <a:lstStyle/>
                    <a:p>
                      <a:r>
                        <a:rPr lang="en-IN" sz="1200" dirty="0"/>
                        <a:t>150</a:t>
                      </a:r>
                      <a:endParaRPr lang="en-US" sz="1200" dirty="0"/>
                    </a:p>
                  </a:txBody>
                  <a:tcPr/>
                </a:tc>
                <a:extLst>
                  <a:ext uri="{0D108BD9-81ED-4DB2-BD59-A6C34878D82A}">
                    <a16:rowId xmlns:a16="http://schemas.microsoft.com/office/drawing/2014/main" val="2355760204"/>
                  </a:ext>
                </a:extLst>
              </a:tr>
              <a:tr h="370840">
                <a:tc>
                  <a:txBody>
                    <a:bodyPr/>
                    <a:lstStyle/>
                    <a:p>
                      <a:r>
                        <a:rPr lang="en-IN" sz="1200" dirty="0"/>
                        <a:t>Social, Finance, Analytics, Advertising</a:t>
                      </a:r>
                      <a:endParaRPr lang="en-US" sz="1200" dirty="0"/>
                    </a:p>
                  </a:txBody>
                  <a:tcPr/>
                </a:tc>
                <a:tc>
                  <a:txBody>
                    <a:bodyPr/>
                    <a:lstStyle/>
                    <a:p>
                      <a:r>
                        <a:rPr lang="en-IN" sz="1200" dirty="0"/>
                        <a:t>139</a:t>
                      </a:r>
                      <a:endParaRPr lang="en-US" sz="1200" dirty="0"/>
                    </a:p>
                  </a:txBody>
                  <a:tcPr/>
                </a:tc>
                <a:extLst>
                  <a:ext uri="{0D108BD9-81ED-4DB2-BD59-A6C34878D82A}">
                    <a16:rowId xmlns:a16="http://schemas.microsoft.com/office/drawing/2014/main" val="1968785080"/>
                  </a:ext>
                </a:extLst>
              </a:tr>
              <a:tr h="370840">
                <a:tc>
                  <a:txBody>
                    <a:bodyPr/>
                    <a:lstStyle/>
                    <a:p>
                      <a:r>
                        <a:rPr lang="en-IN" sz="1200" dirty="0"/>
                        <a:t>News, Search and Messaging </a:t>
                      </a:r>
                      <a:endParaRPr lang="en-US" sz="1200" dirty="0"/>
                    </a:p>
                  </a:txBody>
                  <a:tcPr/>
                </a:tc>
                <a:tc>
                  <a:txBody>
                    <a:bodyPr/>
                    <a:lstStyle/>
                    <a:p>
                      <a:r>
                        <a:rPr lang="en-IN" sz="1200" dirty="0"/>
                        <a:t>97</a:t>
                      </a:r>
                      <a:endParaRPr lang="en-US" sz="1200" dirty="0"/>
                    </a:p>
                  </a:txBody>
                  <a:tcPr/>
                </a:tc>
                <a:extLst>
                  <a:ext uri="{0D108BD9-81ED-4DB2-BD59-A6C34878D82A}">
                    <a16:rowId xmlns:a16="http://schemas.microsoft.com/office/drawing/2014/main" val="588819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Entertainment</a:t>
                      </a:r>
                      <a:endParaRPr lang="en-US" sz="1200" dirty="0"/>
                    </a:p>
                  </a:txBody>
                  <a:tcPr/>
                </a:tc>
                <a:tc>
                  <a:txBody>
                    <a:bodyPr/>
                    <a:lstStyle/>
                    <a:p>
                      <a:r>
                        <a:rPr lang="en-IN" sz="1200" dirty="0"/>
                        <a:t>78</a:t>
                      </a:r>
                      <a:endParaRPr lang="en-US" sz="1200" dirty="0"/>
                    </a:p>
                  </a:txBody>
                  <a:tcPr/>
                </a:tc>
                <a:extLst>
                  <a:ext uri="{0D108BD9-81ED-4DB2-BD59-A6C34878D82A}">
                    <a16:rowId xmlns:a16="http://schemas.microsoft.com/office/drawing/2014/main" val="540442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Manufacturing</a:t>
                      </a:r>
                      <a:endParaRPr lang="en-US" sz="1200" dirty="0"/>
                    </a:p>
                  </a:txBody>
                  <a:tcPr/>
                </a:tc>
                <a:tc>
                  <a:txBody>
                    <a:bodyPr/>
                    <a:lstStyle/>
                    <a:p>
                      <a:r>
                        <a:rPr lang="en-IN" sz="1200" dirty="0"/>
                        <a:t>52</a:t>
                      </a:r>
                      <a:endParaRPr lang="en-US" sz="1200" dirty="0"/>
                    </a:p>
                  </a:txBody>
                  <a:tcPr/>
                </a:tc>
                <a:extLst>
                  <a:ext uri="{0D108BD9-81ED-4DB2-BD59-A6C34878D82A}">
                    <a16:rowId xmlns:a16="http://schemas.microsoft.com/office/drawing/2014/main" val="574710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Health</a:t>
                      </a:r>
                      <a:endParaRPr lang="en-US" sz="1200" dirty="0"/>
                    </a:p>
                  </a:txBody>
                  <a:tcPr/>
                </a:tc>
                <a:tc>
                  <a:txBody>
                    <a:bodyPr/>
                    <a:lstStyle/>
                    <a:p>
                      <a:r>
                        <a:rPr lang="en-US" sz="1200" dirty="0"/>
                        <a:t>32</a:t>
                      </a:r>
                    </a:p>
                  </a:txBody>
                  <a:tcPr/>
                </a:tc>
                <a:extLst>
                  <a:ext uri="{0D108BD9-81ED-4DB2-BD59-A6C34878D82A}">
                    <a16:rowId xmlns:a16="http://schemas.microsoft.com/office/drawing/2014/main" val="2620497200"/>
                  </a:ext>
                </a:extLst>
              </a:tr>
              <a:tr h="370840">
                <a:tc>
                  <a:txBody>
                    <a:bodyPr/>
                    <a:lstStyle/>
                    <a:p>
                      <a:r>
                        <a:rPr lang="en-IN" sz="1200" dirty="0"/>
                        <a:t>Automotive &amp; Sports</a:t>
                      </a:r>
                      <a:endParaRPr lang="en-US" sz="1200" b="1" dirty="0"/>
                    </a:p>
                  </a:txBody>
                  <a:tcPr/>
                </a:tc>
                <a:tc>
                  <a:txBody>
                    <a:bodyPr/>
                    <a:lstStyle/>
                    <a:p>
                      <a:r>
                        <a:rPr lang="en-IN" sz="1200" dirty="0"/>
                        <a:t>26</a:t>
                      </a:r>
                      <a:endParaRPr lang="en-US" sz="1200" dirty="0"/>
                    </a:p>
                  </a:txBody>
                  <a:tcPr/>
                </a:tc>
                <a:extLst>
                  <a:ext uri="{0D108BD9-81ED-4DB2-BD59-A6C34878D82A}">
                    <a16:rowId xmlns:a16="http://schemas.microsoft.com/office/drawing/2014/main" val="714021480"/>
                  </a:ext>
                </a:extLst>
              </a:tr>
            </a:tbl>
          </a:graphicData>
        </a:graphic>
      </p:graphicFrame>
      <p:graphicFrame>
        <p:nvGraphicFramePr>
          <p:cNvPr id="19" name="Table 15">
            <a:extLst>
              <a:ext uri="{FF2B5EF4-FFF2-40B4-BE49-F238E27FC236}">
                <a16:creationId xmlns:a16="http://schemas.microsoft.com/office/drawing/2014/main" id="{1799FD68-54BB-7944-9065-FAEDE29FFDAB}"/>
              </a:ext>
            </a:extLst>
          </p:cNvPr>
          <p:cNvGraphicFramePr>
            <a:graphicFrameLocks noGrp="1"/>
          </p:cNvGraphicFramePr>
          <p:nvPr>
            <p:extLst>
              <p:ext uri="{D42A27DB-BD31-4B8C-83A1-F6EECF244321}">
                <p14:modId xmlns:p14="http://schemas.microsoft.com/office/powerpoint/2010/main" val="2061677488"/>
              </p:ext>
            </p:extLst>
          </p:nvPr>
        </p:nvGraphicFramePr>
        <p:xfrm>
          <a:off x="8161085" y="2850943"/>
          <a:ext cx="3358463" cy="3616834"/>
        </p:xfrm>
        <a:graphic>
          <a:graphicData uri="http://schemas.openxmlformats.org/drawingml/2006/table">
            <a:tbl>
              <a:tblPr firstRow="1" bandRow="1">
                <a:tableStyleId>{93296810-A885-4BE3-A3E7-6D5BEEA58F35}</a:tableStyleId>
              </a:tblPr>
              <a:tblGrid>
                <a:gridCol w="1923946">
                  <a:extLst>
                    <a:ext uri="{9D8B030D-6E8A-4147-A177-3AD203B41FA5}">
                      <a16:colId xmlns:a16="http://schemas.microsoft.com/office/drawing/2014/main" val="1301898383"/>
                    </a:ext>
                  </a:extLst>
                </a:gridCol>
                <a:gridCol w="1434517">
                  <a:extLst>
                    <a:ext uri="{9D8B030D-6E8A-4147-A177-3AD203B41FA5}">
                      <a16:colId xmlns:a16="http://schemas.microsoft.com/office/drawing/2014/main" val="1188456490"/>
                    </a:ext>
                  </a:extLst>
                </a:gridCol>
              </a:tblGrid>
              <a:tr h="358953">
                <a:tc>
                  <a:txBody>
                    <a:bodyPr/>
                    <a:lstStyle/>
                    <a:p>
                      <a:r>
                        <a:rPr lang="en-US" sz="1200" dirty="0"/>
                        <a:t>Main Sector</a:t>
                      </a:r>
                    </a:p>
                  </a:txBody>
                  <a:tcPr/>
                </a:tc>
                <a:tc>
                  <a:txBody>
                    <a:bodyPr/>
                    <a:lstStyle/>
                    <a:p>
                      <a:r>
                        <a:rPr lang="en-US" sz="1200" dirty="0"/>
                        <a:t>No. of Investments</a:t>
                      </a:r>
                    </a:p>
                  </a:txBody>
                  <a:tcPr/>
                </a:tc>
                <a:extLst>
                  <a:ext uri="{0D108BD9-81ED-4DB2-BD59-A6C34878D82A}">
                    <a16:rowId xmlns:a16="http://schemas.microsoft.com/office/drawing/2014/main" val="439763075"/>
                  </a:ext>
                </a:extLst>
              </a:tr>
              <a:tr h="358953">
                <a:tc>
                  <a:txBody>
                    <a:bodyPr/>
                    <a:lstStyle/>
                    <a:p>
                      <a:r>
                        <a:rPr lang="en-IN" sz="1200" dirty="0"/>
                        <a:t>Others</a:t>
                      </a:r>
                      <a:endParaRPr lang="en-US" sz="1200" dirty="0"/>
                    </a:p>
                  </a:txBody>
                  <a:tcPr/>
                </a:tc>
                <a:tc>
                  <a:txBody>
                    <a:bodyPr/>
                    <a:lstStyle/>
                    <a:p>
                      <a:r>
                        <a:rPr lang="en-IN" sz="1200" dirty="0"/>
                        <a:t>157</a:t>
                      </a:r>
                      <a:endParaRPr lang="en-US" sz="1200" dirty="0"/>
                    </a:p>
                  </a:txBody>
                  <a:tcPr/>
                </a:tc>
                <a:extLst>
                  <a:ext uri="{0D108BD9-81ED-4DB2-BD59-A6C34878D82A}">
                    <a16:rowId xmlns:a16="http://schemas.microsoft.com/office/drawing/2014/main" val="2265411646"/>
                  </a:ext>
                </a:extLst>
              </a:tr>
              <a:tr h="450469">
                <a:tc>
                  <a:txBody>
                    <a:bodyPr/>
                    <a:lstStyle/>
                    <a:p>
                      <a:r>
                        <a:rPr lang="en-IN" sz="1200" dirty="0"/>
                        <a:t>News, Search and Messaging</a:t>
                      </a:r>
                      <a:endParaRPr lang="en-US" sz="1200" dirty="0"/>
                    </a:p>
                  </a:txBody>
                  <a:tcPr/>
                </a:tc>
                <a:tc>
                  <a:txBody>
                    <a:bodyPr/>
                    <a:lstStyle/>
                    <a:p>
                      <a:r>
                        <a:rPr lang="en-IN" sz="1200" dirty="0"/>
                        <a:t>76</a:t>
                      </a:r>
                      <a:endParaRPr lang="en-US" sz="1200" dirty="0"/>
                    </a:p>
                  </a:txBody>
                  <a:tcPr/>
                </a:tc>
                <a:extLst>
                  <a:ext uri="{0D108BD9-81ED-4DB2-BD59-A6C34878D82A}">
                    <a16:rowId xmlns:a16="http://schemas.microsoft.com/office/drawing/2014/main" val="2355760204"/>
                  </a:ext>
                </a:extLst>
              </a:tr>
              <a:tr h="450469">
                <a:tc>
                  <a:txBody>
                    <a:bodyPr/>
                    <a:lstStyle/>
                    <a:p>
                      <a:r>
                        <a:rPr lang="en-IN" sz="1200" dirty="0"/>
                        <a:t>Social, Finance, Analytics, Advertising</a:t>
                      </a:r>
                      <a:endParaRPr lang="en-US" sz="1200" dirty="0"/>
                    </a:p>
                  </a:txBody>
                  <a:tcPr/>
                </a:tc>
                <a:tc>
                  <a:txBody>
                    <a:bodyPr/>
                    <a:lstStyle/>
                    <a:p>
                      <a:r>
                        <a:rPr lang="en-IN" sz="1200" dirty="0"/>
                        <a:t>59</a:t>
                      </a:r>
                      <a:endParaRPr lang="en-US" sz="1200" dirty="0"/>
                    </a:p>
                  </a:txBody>
                  <a:tcPr/>
                </a:tc>
                <a:extLst>
                  <a:ext uri="{0D108BD9-81ED-4DB2-BD59-A6C34878D82A}">
                    <a16:rowId xmlns:a16="http://schemas.microsoft.com/office/drawing/2014/main" val="1968785080"/>
                  </a:ext>
                </a:extLst>
              </a:tr>
              <a:tr h="4504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Entertainment</a:t>
                      </a:r>
                      <a:endParaRPr lang="en-US" sz="1200" dirty="0"/>
                    </a:p>
                    <a:p>
                      <a:endParaRPr lang="en-US" sz="1200" dirty="0"/>
                    </a:p>
                  </a:txBody>
                  <a:tcPr/>
                </a:tc>
                <a:tc>
                  <a:txBody>
                    <a:bodyPr/>
                    <a:lstStyle/>
                    <a:p>
                      <a:r>
                        <a:rPr lang="en-IN" sz="1200" dirty="0"/>
                        <a:t>46</a:t>
                      </a:r>
                      <a:endParaRPr lang="en-US" sz="1200" dirty="0"/>
                    </a:p>
                  </a:txBody>
                  <a:tcPr/>
                </a:tc>
                <a:extLst>
                  <a:ext uri="{0D108BD9-81ED-4DB2-BD59-A6C34878D82A}">
                    <a16:rowId xmlns:a16="http://schemas.microsoft.com/office/drawing/2014/main" val="588819825"/>
                  </a:ext>
                </a:extLst>
              </a:tr>
              <a:tr h="3589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Health</a:t>
                      </a:r>
                    </a:p>
                  </a:txBody>
                  <a:tcPr/>
                </a:tc>
                <a:tc>
                  <a:txBody>
                    <a:bodyPr/>
                    <a:lstStyle/>
                    <a:p>
                      <a:r>
                        <a:rPr lang="en-IN" sz="1200" dirty="0"/>
                        <a:t>33</a:t>
                      </a:r>
                      <a:endParaRPr lang="en-US" sz="1200" dirty="0"/>
                    </a:p>
                  </a:txBody>
                  <a:tcPr/>
                </a:tc>
                <a:extLst>
                  <a:ext uri="{0D108BD9-81ED-4DB2-BD59-A6C34878D82A}">
                    <a16:rowId xmlns:a16="http://schemas.microsoft.com/office/drawing/2014/main" val="540442931"/>
                  </a:ext>
                </a:extLst>
              </a:tr>
              <a:tr h="3589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Manufacturing</a:t>
                      </a:r>
                      <a:endParaRPr lang="en-US" sz="1200" dirty="0"/>
                    </a:p>
                  </a:txBody>
                  <a:tcPr/>
                </a:tc>
                <a:tc>
                  <a:txBody>
                    <a:bodyPr/>
                    <a:lstStyle/>
                    <a:p>
                      <a:r>
                        <a:rPr lang="en-IN" sz="1200" dirty="0"/>
                        <a:t>30</a:t>
                      </a:r>
                      <a:endParaRPr lang="en-US" sz="1200" dirty="0"/>
                    </a:p>
                  </a:txBody>
                  <a:tcPr/>
                </a:tc>
                <a:extLst>
                  <a:ext uri="{0D108BD9-81ED-4DB2-BD59-A6C34878D82A}">
                    <a16:rowId xmlns:a16="http://schemas.microsoft.com/office/drawing/2014/main" val="57471017"/>
                  </a:ext>
                </a:extLst>
              </a:tr>
              <a:tr h="450469">
                <a:tc>
                  <a:txBody>
                    <a:bodyPr/>
                    <a:lstStyle/>
                    <a:p>
                      <a:r>
                        <a:rPr lang="en-IN" sz="1200" dirty="0"/>
                        <a:t>Cleantech / Semiconductors</a:t>
                      </a:r>
                      <a:endParaRPr lang="en-US" sz="1200" dirty="0"/>
                    </a:p>
                  </a:txBody>
                  <a:tcPr/>
                </a:tc>
                <a:tc>
                  <a:txBody>
                    <a:bodyPr/>
                    <a:lstStyle/>
                    <a:p>
                      <a:r>
                        <a:rPr lang="en-US" sz="1200" dirty="0"/>
                        <a:t>29</a:t>
                      </a:r>
                    </a:p>
                  </a:txBody>
                  <a:tcPr/>
                </a:tc>
                <a:extLst>
                  <a:ext uri="{0D108BD9-81ED-4DB2-BD59-A6C34878D82A}">
                    <a16:rowId xmlns:a16="http://schemas.microsoft.com/office/drawing/2014/main" val="2620497200"/>
                  </a:ext>
                </a:extLst>
              </a:tr>
              <a:tr h="358953">
                <a:tc>
                  <a:txBody>
                    <a:bodyPr/>
                    <a:lstStyle/>
                    <a:p>
                      <a:r>
                        <a:rPr lang="en-IN" sz="1200" dirty="0"/>
                        <a:t>Automotive &amp; Sports</a:t>
                      </a:r>
                      <a:endParaRPr lang="en-US" sz="1200" b="1" dirty="0"/>
                    </a:p>
                  </a:txBody>
                  <a:tcPr/>
                </a:tc>
                <a:tc>
                  <a:txBody>
                    <a:bodyPr/>
                    <a:lstStyle/>
                    <a:p>
                      <a:r>
                        <a:rPr lang="en-IN" sz="1200" dirty="0"/>
                        <a:t>14</a:t>
                      </a:r>
                      <a:endParaRPr lang="en-US" sz="1200" dirty="0"/>
                    </a:p>
                  </a:txBody>
                  <a:tcPr/>
                </a:tc>
                <a:extLst>
                  <a:ext uri="{0D108BD9-81ED-4DB2-BD59-A6C34878D82A}">
                    <a16:rowId xmlns:a16="http://schemas.microsoft.com/office/drawing/2014/main" val="714021480"/>
                  </a:ext>
                </a:extLst>
              </a:tr>
            </a:tbl>
          </a:graphicData>
        </a:graphic>
      </p:graphicFrame>
      <p:sp>
        <p:nvSpPr>
          <p:cNvPr id="21" name="Rectangle 20">
            <a:extLst>
              <a:ext uri="{FF2B5EF4-FFF2-40B4-BE49-F238E27FC236}">
                <a16:creationId xmlns:a16="http://schemas.microsoft.com/office/drawing/2014/main" id="{E031D1FB-1383-1148-A58B-9A8CF6B5933A}"/>
              </a:ext>
            </a:extLst>
          </p:cNvPr>
          <p:cNvSpPr/>
          <p:nvPr/>
        </p:nvSpPr>
        <p:spPr>
          <a:xfrm>
            <a:off x="511629" y="2254928"/>
            <a:ext cx="11233528" cy="42790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EC89325-9F98-2E46-99D2-3A7A6ADFB0BF}"/>
              </a:ext>
            </a:extLst>
          </p:cNvPr>
          <p:cNvSpPr/>
          <p:nvPr/>
        </p:nvSpPr>
        <p:spPr>
          <a:xfrm>
            <a:off x="697576" y="2414726"/>
            <a:ext cx="3448294" cy="328542"/>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23" name="Rectangle 22">
            <a:extLst>
              <a:ext uri="{FF2B5EF4-FFF2-40B4-BE49-F238E27FC236}">
                <a16:creationId xmlns:a16="http://schemas.microsoft.com/office/drawing/2014/main" id="{702B8C63-91AC-4C41-8C80-86592434F720}"/>
              </a:ext>
            </a:extLst>
          </p:cNvPr>
          <p:cNvSpPr/>
          <p:nvPr/>
        </p:nvSpPr>
        <p:spPr>
          <a:xfrm>
            <a:off x="4432367" y="2425688"/>
            <a:ext cx="3442221" cy="328542"/>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GBR</a:t>
            </a:r>
          </a:p>
        </p:txBody>
      </p:sp>
      <p:sp>
        <p:nvSpPr>
          <p:cNvPr id="24" name="Rectangle 23">
            <a:extLst>
              <a:ext uri="{FF2B5EF4-FFF2-40B4-BE49-F238E27FC236}">
                <a16:creationId xmlns:a16="http://schemas.microsoft.com/office/drawing/2014/main" id="{6C5A3ED5-238C-1640-B627-1A161249474D}"/>
              </a:ext>
            </a:extLst>
          </p:cNvPr>
          <p:cNvSpPr/>
          <p:nvPr/>
        </p:nvSpPr>
        <p:spPr>
          <a:xfrm>
            <a:off x="8161085" y="2445528"/>
            <a:ext cx="3333339" cy="32854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a:t>
            </a:r>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0392BB0-9EF8-BA40-8245-206CADC2FD44}"/>
              </a:ext>
            </a:extLst>
          </p:cNvPr>
          <p:cNvSpPr>
            <a:spLocks noGrp="1"/>
          </p:cNvSpPr>
          <p:nvPr>
            <p:ph type="title"/>
          </p:nvPr>
        </p:nvSpPr>
        <p:spPr>
          <a:xfrm>
            <a:off x="1198328" y="234721"/>
            <a:ext cx="9313817" cy="856138"/>
          </a:xfrm>
        </p:spPr>
        <p:txBody>
          <a:bodyPr>
            <a:normAutofit/>
          </a:bodyPr>
          <a:lstStyle/>
          <a:p>
            <a:pPr algn="ctr"/>
            <a:r>
              <a:rPr lang="en-IN" sz="3200" dirty="0"/>
              <a:t>Sector Analysis</a:t>
            </a:r>
          </a:p>
        </p:txBody>
      </p:sp>
      <p:pic>
        <p:nvPicPr>
          <p:cNvPr id="10" name="Picture 9">
            <a:extLst>
              <a:ext uri="{FF2B5EF4-FFF2-40B4-BE49-F238E27FC236}">
                <a16:creationId xmlns:a16="http://schemas.microsoft.com/office/drawing/2014/main" id="{EDA756D1-3E4D-F345-B093-58C3B2C97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38" y="985120"/>
            <a:ext cx="4940236" cy="2716869"/>
          </a:xfrm>
          <a:prstGeom prst="rect">
            <a:avLst/>
          </a:prstGeom>
        </p:spPr>
      </p:pic>
      <p:pic>
        <p:nvPicPr>
          <p:cNvPr id="12" name="Picture 11">
            <a:extLst>
              <a:ext uri="{FF2B5EF4-FFF2-40B4-BE49-F238E27FC236}">
                <a16:creationId xmlns:a16="http://schemas.microsoft.com/office/drawing/2014/main" id="{DEF036A3-184F-4042-ABFE-F6C15EA8C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424" y="975003"/>
            <a:ext cx="4940237" cy="2716869"/>
          </a:xfrm>
          <a:prstGeom prst="rect">
            <a:avLst/>
          </a:prstGeom>
        </p:spPr>
      </p:pic>
      <p:pic>
        <p:nvPicPr>
          <p:cNvPr id="14" name="Picture 13">
            <a:extLst>
              <a:ext uri="{FF2B5EF4-FFF2-40B4-BE49-F238E27FC236}">
                <a16:creationId xmlns:a16="http://schemas.microsoft.com/office/drawing/2014/main" id="{2A6BECA4-B31A-9A43-BF50-A8D504EB6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1584" y="3837188"/>
            <a:ext cx="4940235" cy="2716870"/>
          </a:xfrm>
          <a:prstGeom prst="rect">
            <a:avLst/>
          </a:prstGeom>
        </p:spPr>
      </p:pic>
      <p:sp>
        <p:nvSpPr>
          <p:cNvPr id="15" name="Rectangle 14">
            <a:extLst>
              <a:ext uri="{FF2B5EF4-FFF2-40B4-BE49-F238E27FC236}">
                <a16:creationId xmlns:a16="http://schemas.microsoft.com/office/drawing/2014/main" id="{51F364BE-E0EC-7948-BB9D-A4FCA057CF86}"/>
              </a:ext>
            </a:extLst>
          </p:cNvPr>
          <p:cNvSpPr/>
          <p:nvPr/>
        </p:nvSpPr>
        <p:spPr>
          <a:xfrm>
            <a:off x="399338" y="975003"/>
            <a:ext cx="4940236" cy="328542"/>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17" name="Rectangle 16">
            <a:extLst>
              <a:ext uri="{FF2B5EF4-FFF2-40B4-BE49-F238E27FC236}">
                <a16:creationId xmlns:a16="http://schemas.microsoft.com/office/drawing/2014/main" id="{1D3358FA-57E1-6749-A327-7B4C753E2430}"/>
              </a:ext>
            </a:extLst>
          </p:cNvPr>
          <p:cNvSpPr/>
          <p:nvPr/>
        </p:nvSpPr>
        <p:spPr>
          <a:xfrm>
            <a:off x="4021585" y="3837188"/>
            <a:ext cx="4940234" cy="32854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a:t>
            </a:r>
          </a:p>
        </p:txBody>
      </p:sp>
      <p:sp>
        <p:nvSpPr>
          <p:cNvPr id="19" name="Rectangle 18">
            <a:extLst>
              <a:ext uri="{FF2B5EF4-FFF2-40B4-BE49-F238E27FC236}">
                <a16:creationId xmlns:a16="http://schemas.microsoft.com/office/drawing/2014/main" id="{E1849011-EAB5-B342-AD86-0073A39EB609}"/>
              </a:ext>
            </a:extLst>
          </p:cNvPr>
          <p:cNvSpPr/>
          <p:nvPr/>
        </p:nvSpPr>
        <p:spPr>
          <a:xfrm>
            <a:off x="2654423" y="1373941"/>
            <a:ext cx="914400" cy="188529"/>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0" name="Rectangle 19">
            <a:extLst>
              <a:ext uri="{FF2B5EF4-FFF2-40B4-BE49-F238E27FC236}">
                <a16:creationId xmlns:a16="http://schemas.microsoft.com/office/drawing/2014/main" id="{5B2FA6CC-EC49-DF43-B7DD-C7697AE829CF}"/>
              </a:ext>
            </a:extLst>
          </p:cNvPr>
          <p:cNvSpPr/>
          <p:nvPr/>
        </p:nvSpPr>
        <p:spPr>
          <a:xfrm>
            <a:off x="9080376" y="1200151"/>
            <a:ext cx="1183763" cy="24792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6" name="Rectangle 15">
            <a:extLst>
              <a:ext uri="{FF2B5EF4-FFF2-40B4-BE49-F238E27FC236}">
                <a16:creationId xmlns:a16="http://schemas.microsoft.com/office/drawing/2014/main" id="{C1DC50FB-D8FD-1449-ADE0-D401C3AA301C}"/>
              </a:ext>
            </a:extLst>
          </p:cNvPr>
          <p:cNvSpPr/>
          <p:nvPr/>
        </p:nvSpPr>
        <p:spPr>
          <a:xfrm>
            <a:off x="6852425" y="995572"/>
            <a:ext cx="4940236" cy="328542"/>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GBR</a:t>
            </a:r>
          </a:p>
        </p:txBody>
      </p:sp>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C32C963-8B8E-4D4B-A829-35767BF4E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038" y="2317074"/>
            <a:ext cx="9499107" cy="415677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3FBD8871-2103-7345-A41D-C7056AD88F48}"/>
              </a:ext>
            </a:extLst>
          </p:cNvPr>
          <p:cNvSpPr>
            <a:spLocks noGrp="1"/>
          </p:cNvSpPr>
          <p:nvPr>
            <p:ph idx="1"/>
          </p:nvPr>
        </p:nvSpPr>
        <p:spPr>
          <a:xfrm>
            <a:off x="511630" y="1247871"/>
            <a:ext cx="11233528" cy="856138"/>
          </a:xfrm>
          <a:ln>
            <a:solidFill>
              <a:schemeClr val="tx1"/>
            </a:solidFill>
          </a:ln>
        </p:spPr>
        <p:style>
          <a:lnRef idx="2">
            <a:schemeClr val="accent5"/>
          </a:lnRef>
          <a:fillRef idx="1">
            <a:schemeClr val="lt1"/>
          </a:fillRef>
          <a:effectRef idx="0">
            <a:schemeClr val="accent5"/>
          </a:effectRef>
          <a:fontRef idx="minor">
            <a:schemeClr val="dk1"/>
          </a:fontRef>
        </p:style>
        <p:txBody>
          <a:bodyPr>
            <a:normAutofit/>
          </a:bodyPr>
          <a:lstStyle/>
          <a:p>
            <a:pPr>
              <a:buFont typeface="Wingdings" pitchFamily="2" charset="2"/>
              <a:buChar char="§"/>
            </a:pPr>
            <a:r>
              <a:rPr lang="en-IN" sz="1400" dirty="0">
                <a:solidFill>
                  <a:schemeClr val="bg2">
                    <a:lumMod val="25000"/>
                  </a:schemeClr>
                </a:solidFill>
              </a:rPr>
              <a:t>The graph below shows the number of investments made for Top 3 sectors of the Top 3 countries.</a:t>
            </a:r>
          </a:p>
          <a:p>
            <a:pPr>
              <a:buFont typeface="Wingdings" pitchFamily="2" charset="2"/>
              <a:buChar char="§"/>
            </a:pPr>
            <a:r>
              <a:rPr lang="en-IN" sz="1400" dirty="0">
                <a:solidFill>
                  <a:schemeClr val="bg2">
                    <a:lumMod val="25000"/>
                  </a:schemeClr>
                </a:solidFill>
              </a:rPr>
              <a:t>From the graph we can observe that USA has relative very huge number of investments compared to next two countries mainly for the “Others” sector.</a:t>
            </a:r>
          </a:p>
        </p:txBody>
      </p:sp>
      <p:sp>
        <p:nvSpPr>
          <p:cNvPr id="10" name="Title 1">
            <a:extLst>
              <a:ext uri="{FF2B5EF4-FFF2-40B4-BE49-F238E27FC236}">
                <a16:creationId xmlns:a16="http://schemas.microsoft.com/office/drawing/2014/main" id="{533453FE-35AF-384D-8404-99826F99C7E1}"/>
              </a:ext>
            </a:extLst>
          </p:cNvPr>
          <p:cNvSpPr>
            <a:spLocks noGrp="1"/>
          </p:cNvSpPr>
          <p:nvPr>
            <p:ph type="title"/>
          </p:nvPr>
        </p:nvSpPr>
        <p:spPr>
          <a:xfrm>
            <a:off x="1198328" y="234721"/>
            <a:ext cx="9313817" cy="856138"/>
          </a:xfrm>
        </p:spPr>
        <p:txBody>
          <a:bodyPr>
            <a:normAutofit/>
          </a:bodyPr>
          <a:lstStyle/>
          <a:p>
            <a:pPr algn="ctr"/>
            <a:r>
              <a:rPr lang="en-IN" sz="3200" dirty="0"/>
              <a:t>Sector Analysis</a:t>
            </a:r>
          </a:p>
        </p:txBody>
      </p:sp>
      <p:sp>
        <p:nvSpPr>
          <p:cNvPr id="11" name="Rectangle 10">
            <a:extLst>
              <a:ext uri="{FF2B5EF4-FFF2-40B4-BE49-F238E27FC236}">
                <a16:creationId xmlns:a16="http://schemas.microsoft.com/office/drawing/2014/main" id="{48B4F6BE-5180-754F-9DAC-ECC46DBB463B}"/>
              </a:ext>
            </a:extLst>
          </p:cNvPr>
          <p:cNvSpPr/>
          <p:nvPr/>
        </p:nvSpPr>
        <p:spPr>
          <a:xfrm>
            <a:off x="275208" y="1012054"/>
            <a:ext cx="11665258" cy="561122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D8D069-7526-4945-A648-ABEACEF58B50}"/>
              </a:ext>
            </a:extLst>
          </p:cNvPr>
          <p:cNvSpPr/>
          <p:nvPr/>
        </p:nvSpPr>
        <p:spPr>
          <a:xfrm>
            <a:off x="511629" y="2254928"/>
            <a:ext cx="11233528" cy="42790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89DB9BD-C333-AC4E-9479-50CC761A1A82}"/>
              </a:ext>
            </a:extLst>
          </p:cNvPr>
          <p:cNvSpPr>
            <a:spLocks noGrp="1"/>
          </p:cNvSpPr>
          <p:nvPr>
            <p:ph idx="1"/>
          </p:nvPr>
        </p:nvSpPr>
        <p:spPr>
          <a:xfrm>
            <a:off x="511629" y="1065326"/>
            <a:ext cx="11233528" cy="1296138"/>
          </a:xfrm>
          <a:ln>
            <a:solidFill>
              <a:schemeClr val="tx1"/>
            </a:solidFill>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a:buFont typeface="Wingdings" pitchFamily="2" charset="2"/>
              <a:buChar char="§"/>
            </a:pPr>
            <a:r>
              <a:rPr lang="en-IN" sz="1400" dirty="0">
                <a:solidFill>
                  <a:schemeClr val="bg2">
                    <a:lumMod val="25000"/>
                  </a:schemeClr>
                </a:solidFill>
              </a:rPr>
              <a:t>From the bar plot in the previous slide it is evident that “Others” is the segment which is in the first place in number of investments. </a:t>
            </a:r>
          </a:p>
          <a:p>
            <a:pPr>
              <a:buFont typeface="Wingdings" pitchFamily="2" charset="2"/>
              <a:buChar char="§"/>
            </a:pPr>
            <a:r>
              <a:rPr lang="en-IN" sz="1400" dirty="0">
                <a:solidFill>
                  <a:schemeClr val="bg2">
                    <a:lumMod val="25000"/>
                  </a:schemeClr>
                </a:solidFill>
              </a:rPr>
              <a:t>Others category is very vague to invest so we can analyse in depth to see what sector/category in others is driving for these results.</a:t>
            </a:r>
          </a:p>
          <a:p>
            <a:pPr>
              <a:buFont typeface="Wingdings" pitchFamily="2" charset="2"/>
              <a:buChar char="§"/>
            </a:pPr>
            <a:r>
              <a:rPr lang="en-IN" sz="1400" dirty="0">
                <a:solidFill>
                  <a:schemeClr val="bg2">
                    <a:lumMod val="25000"/>
                  </a:schemeClr>
                </a:solidFill>
              </a:rPr>
              <a:t>We can see that software category almost ruled out all other categories except in IND where it is in second place. All the top categories like Enterprise software, E-commerce, security, web hosting can be termed as Applications related to software.</a:t>
            </a:r>
          </a:p>
          <a:p>
            <a:pPr>
              <a:buFont typeface="Wingdings" pitchFamily="2" charset="2"/>
              <a:buChar char="§"/>
            </a:pPr>
            <a:r>
              <a:rPr lang="en-IN" sz="1400" dirty="0">
                <a:solidFill>
                  <a:schemeClr val="bg2">
                    <a:lumMod val="25000"/>
                  </a:schemeClr>
                </a:solidFill>
              </a:rPr>
              <a:t>So we can say that Software and other application of it are the most and heavily invested sectors in almost any country (Top 3 specifically).</a:t>
            </a:r>
          </a:p>
        </p:txBody>
      </p:sp>
      <p:sp>
        <p:nvSpPr>
          <p:cNvPr id="5" name="Title 1">
            <a:extLst>
              <a:ext uri="{FF2B5EF4-FFF2-40B4-BE49-F238E27FC236}">
                <a16:creationId xmlns:a16="http://schemas.microsoft.com/office/drawing/2014/main" id="{E1590343-CEBA-344F-9B84-21DDB9E3BD35}"/>
              </a:ext>
            </a:extLst>
          </p:cNvPr>
          <p:cNvSpPr>
            <a:spLocks noGrp="1"/>
          </p:cNvSpPr>
          <p:nvPr>
            <p:ph type="title"/>
          </p:nvPr>
        </p:nvSpPr>
        <p:spPr>
          <a:xfrm>
            <a:off x="1198328" y="234721"/>
            <a:ext cx="9313817" cy="856138"/>
          </a:xfrm>
        </p:spPr>
        <p:txBody>
          <a:bodyPr>
            <a:normAutofit/>
          </a:bodyPr>
          <a:lstStyle/>
          <a:p>
            <a:pPr algn="ctr"/>
            <a:r>
              <a:rPr lang="en-IN" sz="3200" dirty="0"/>
              <a:t>Sub - Category Analysis</a:t>
            </a:r>
          </a:p>
        </p:txBody>
      </p:sp>
      <p:sp>
        <p:nvSpPr>
          <p:cNvPr id="6" name="Rectangle 5">
            <a:extLst>
              <a:ext uri="{FF2B5EF4-FFF2-40B4-BE49-F238E27FC236}">
                <a16:creationId xmlns:a16="http://schemas.microsoft.com/office/drawing/2014/main" id="{4CCC9D2D-42D5-EF42-A3E8-7539A242777E}"/>
              </a:ext>
            </a:extLst>
          </p:cNvPr>
          <p:cNvSpPr/>
          <p:nvPr/>
        </p:nvSpPr>
        <p:spPr>
          <a:xfrm>
            <a:off x="275208" y="914400"/>
            <a:ext cx="11665258" cy="570888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BD4D96-51FC-0F45-AB88-B22D34791039}"/>
              </a:ext>
            </a:extLst>
          </p:cNvPr>
          <p:cNvSpPr/>
          <p:nvPr/>
        </p:nvSpPr>
        <p:spPr>
          <a:xfrm>
            <a:off x="511629" y="2423604"/>
            <a:ext cx="11233528" cy="41103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9A51AC1-1B35-5043-8189-730A5166A3F9}"/>
              </a:ext>
            </a:extLst>
          </p:cNvPr>
          <p:cNvGrpSpPr/>
          <p:nvPr/>
        </p:nvGrpSpPr>
        <p:grpSpPr>
          <a:xfrm>
            <a:off x="587269" y="2494624"/>
            <a:ext cx="11093103" cy="3968319"/>
            <a:chOff x="587269" y="2254928"/>
            <a:chExt cx="11093103" cy="4208016"/>
          </a:xfrm>
        </p:grpSpPr>
        <p:pic>
          <p:nvPicPr>
            <p:cNvPr id="7170" name="Picture 2">
              <a:extLst>
                <a:ext uri="{FF2B5EF4-FFF2-40B4-BE49-F238E27FC236}">
                  <a16:creationId xmlns:a16="http://schemas.microsoft.com/office/drawing/2014/main" id="{9C859145-62EE-8C4C-B5C9-22FB3F7EA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269" y="2321780"/>
              <a:ext cx="3709524" cy="40570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D61713B0-A61D-324B-8739-4AA0068C0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793" y="2254928"/>
              <a:ext cx="3904834" cy="420801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A268CEB9-7EAA-5148-8A02-2D24CDA9B4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1628" y="2254928"/>
              <a:ext cx="3478744" cy="42080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782766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1823</TotalTime>
  <Words>1169</Words>
  <Application>Microsoft Macintosh PowerPoint</Application>
  <PresentationFormat>Widescreen</PresentationFormat>
  <Paragraphs>202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Times New Roman</vt:lpstr>
      <vt:lpstr>Wingdings</vt:lpstr>
      <vt:lpstr>Office Theme</vt:lpstr>
      <vt:lpstr>INVESTMENT ASSIGNMENT  SUBMISSION </vt:lpstr>
      <vt:lpstr>Introduction</vt:lpstr>
      <vt:lpstr>Problem solving methodology</vt:lpstr>
      <vt:lpstr>Funding Type Analysis</vt:lpstr>
      <vt:lpstr>Country Analysis</vt:lpstr>
      <vt:lpstr>Sector Analysis</vt:lpstr>
      <vt:lpstr>Sector Analysis</vt:lpstr>
      <vt:lpstr>Sector Analysis</vt:lpstr>
      <vt:lpstr>Sub - Category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Suhitha, Mithinti Bala V</cp:lastModifiedBy>
  <cp:revision>72</cp:revision>
  <dcterms:created xsi:type="dcterms:W3CDTF">2016-06-09T08:16:28Z</dcterms:created>
  <dcterms:modified xsi:type="dcterms:W3CDTF">2021-07-28T15:10:11Z</dcterms:modified>
</cp:coreProperties>
</file>