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856" r:id="rId3"/>
    <p:sldId id="852" r:id="rId4"/>
    <p:sldId id="865" r:id="rId5"/>
    <p:sldId id="872" r:id="rId6"/>
    <p:sldId id="873" r:id="rId7"/>
    <p:sldId id="855" r:id="rId8"/>
    <p:sldId id="857" r:id="rId9"/>
    <p:sldId id="866" r:id="rId10"/>
    <p:sldId id="867" r:id="rId11"/>
    <p:sldId id="863" r:id="rId12"/>
    <p:sldId id="862" r:id="rId13"/>
    <p:sldId id="853" r:id="rId14"/>
    <p:sldId id="859" r:id="rId15"/>
    <p:sldId id="868" r:id="rId16"/>
    <p:sldId id="869" r:id="rId17"/>
    <p:sldId id="871" r:id="rId18"/>
  </p:sldIdLst>
  <p:sldSz cx="9144000" cy="6858000" type="screen4x3"/>
  <p:notesSz cx="6797675" cy="99266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36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36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36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36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36" charset="0"/>
        <a:ea typeface="+mn-ea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Times New Roman" panose="02020603050405020304" pitchFamily="36" charset="0"/>
        <a:ea typeface="+mn-ea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Times New Roman" panose="02020603050405020304" pitchFamily="36" charset="0"/>
        <a:ea typeface="+mn-ea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Times New Roman" panose="02020603050405020304" pitchFamily="36" charset="0"/>
        <a:ea typeface="+mn-ea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Times New Roman" panose="02020603050405020304" pitchFamily="3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tclsevers" initials="t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CC"/>
    <a:srgbClr val="FF0000"/>
    <a:srgbClr val="000066"/>
    <a:srgbClr val="DDDDDD"/>
    <a:srgbClr val="003399"/>
    <a:srgbClr val="008000"/>
    <a:srgbClr val="003300"/>
    <a:srgbClr val="663300"/>
    <a:srgbClr val="C0C0C0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7" autoAdjust="0"/>
    <p:restoredTop sz="95526" autoAdjust="0"/>
  </p:normalViewPr>
  <p:slideViewPr>
    <p:cSldViewPr>
      <p:cViewPr varScale="1">
        <p:scale>
          <a:sx n="165" d="100"/>
          <a:sy n="165" d="100"/>
        </p:scale>
        <p:origin x="1722" y="1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8" d="100"/>
          <a:sy n="78" d="100"/>
        </p:scale>
        <p:origin x="2352" y="108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Arial" panose="020B0604020202020204" pitchFamily="34" charset="0"/>
                <a:cs typeface="宋体" panose="02010600030101010101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Arial" panose="020B0604020202020204" pitchFamily="34" charset="0"/>
                <a:cs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Arial" panose="020B0604020202020204" pitchFamily="34" charset="0"/>
                <a:cs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" panose="020B0604020202020204" pitchFamily="34" charset="0"/>
                <a:cs typeface="宋体" panose="02010600030101010101" pitchFamily="2" charset="-122"/>
              </a:defRPr>
            </a:lvl1pPr>
          </a:lstStyle>
          <a:p>
            <a:fld id="{3115AC1A-4486-4343-94E4-1BB55AFF30A9}" type="slidenum">
              <a:rPr lang="zh-CN" altLang="en-US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Arial" panose="020B0604020202020204" pitchFamily="34" charset="0"/>
                <a:cs typeface="宋体" panose="02010600030101010101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Arial" panose="020B0604020202020204" pitchFamily="34" charset="0"/>
                <a:cs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Arial" panose="020B0604020202020204" pitchFamily="34" charset="0"/>
                <a:cs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" panose="020B0604020202020204" pitchFamily="34" charset="0"/>
                <a:cs typeface="宋体" panose="02010600030101010101" pitchFamily="2" charset="-122"/>
              </a:defRPr>
            </a:lvl1pPr>
          </a:lstStyle>
          <a:p>
            <a:fld id="{A6D46AA3-FA0D-4CEF-9121-03BCDA6694F2}" type="slidenum">
              <a:rPr lang="zh-CN" altLang="en-US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799615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MS PGothic" panose="020B0600070205080204" pitchFamily="36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MS PGothic" panose="020B0600070205080204" pitchFamily="36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MS PGothic" panose="020B0600070205080204" pitchFamily="36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MS PGothic" panose="020B0600070205080204" pitchFamily="36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46AA3-FA0D-4CEF-9121-03BCDA6694F2}" type="slidenum">
              <a:rPr lang="zh-CN" altLang="en-US" smtClean="0"/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083183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46AA3-FA0D-4CEF-9121-03BCDA6694F2}" type="slidenum">
              <a:rPr lang="zh-CN" altLang="en-US" smtClean="0"/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394942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46AA3-FA0D-4CEF-9121-03BCDA6694F2}" type="slidenum">
              <a:rPr lang="zh-CN" altLang="en-US" smtClean="0"/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686121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46AA3-FA0D-4CEF-9121-03BCDA6694F2}" type="slidenum">
              <a:rPr lang="zh-CN" altLang="en-US" smtClean="0"/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477089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46AA3-FA0D-4CEF-9121-03BCDA6694F2}" type="slidenum">
              <a:rPr lang="zh-CN" altLang="en-US" smtClean="0"/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535079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46AA3-FA0D-4CEF-9121-03BCDA6694F2}" type="slidenum">
              <a:rPr lang="zh-CN" altLang="en-US" smtClean="0"/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129184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大概需要</a:t>
            </a:r>
            <a:r>
              <a:rPr lang="en-US" altLang="zh-CN" dirty="0"/>
              <a:t>df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46AA3-FA0D-4CEF-9121-03BCDA6694F2}" type="slidenum">
              <a:rPr lang="zh-CN" altLang="en-US" smtClean="0"/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86481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常见的有：</a:t>
            </a:r>
            <a:r>
              <a:rPr lang="en-US" altLang="zh-CN" dirty="0"/>
              <a:t>CG</a:t>
            </a:r>
            <a:r>
              <a:rPr lang="en-US" altLang="zh-CN" baseline="0" dirty="0"/>
              <a:t>  </a:t>
            </a:r>
            <a:r>
              <a:rPr lang="zh-CN" altLang="en-US" baseline="0" dirty="0"/>
              <a:t>、 </a:t>
            </a:r>
            <a:r>
              <a:rPr lang="en-US" altLang="zh-CN" baseline="0" dirty="0"/>
              <a:t>R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46AA3-FA0D-4CEF-9121-03BCDA6694F2}" type="slidenum">
              <a:rPr lang="zh-CN" altLang="en-US" smtClean="0"/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950130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常见的有：</a:t>
            </a:r>
            <a:r>
              <a:rPr lang="en-US" altLang="zh-CN" dirty="0"/>
              <a:t>CG</a:t>
            </a:r>
            <a:r>
              <a:rPr lang="en-US" altLang="zh-CN" baseline="0" dirty="0"/>
              <a:t>  </a:t>
            </a:r>
            <a:r>
              <a:rPr lang="zh-CN" altLang="en-US" baseline="0" dirty="0"/>
              <a:t>、 </a:t>
            </a:r>
            <a:r>
              <a:rPr lang="en-US" altLang="zh-CN" baseline="0" dirty="0"/>
              <a:t>R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46AA3-FA0D-4CEF-9121-03BCDA6694F2}" type="slidenum">
              <a:rPr lang="zh-CN" altLang="en-US" smtClean="0"/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950130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>
                <a:latin typeface="楷体" panose="02010609060101010101" pitchFamily="49" charset="-122"/>
                <a:ea typeface="楷体" panose="02010609060101010101" pitchFamily="49" charset="-122"/>
              </a:rPr>
              <a:t>第一列 </a:t>
            </a:r>
            <a:r>
              <a:rPr lang="en-US" altLang="zh-CN" sz="1200" dirty="0">
                <a:latin typeface="楷体" panose="02010609060101010101" pitchFamily="49" charset="-122"/>
                <a:ea typeface="楷体" panose="02010609060101010101" pitchFamily="49" charset="-122"/>
              </a:rPr>
              <a:t>PARTITION  </a:t>
            </a:r>
            <a:r>
              <a:rPr lang="zh-CN" altLang="en-US" sz="1200" dirty="0">
                <a:latin typeface="楷体" panose="02010609060101010101" pitchFamily="49" charset="-122"/>
                <a:ea typeface="楷体" panose="02010609060101010101" pitchFamily="49" charset="-122"/>
              </a:rPr>
              <a:t> 分区的情况，根据系统管理员来划分</a:t>
            </a:r>
            <a:endParaRPr lang="en-US" altLang="zh-CN" sz="12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1200" dirty="0">
                <a:latin typeface="楷体" panose="02010609060101010101" pitchFamily="49" charset="-122"/>
                <a:ea typeface="楷体" panose="02010609060101010101" pitchFamily="49" charset="-122"/>
              </a:rPr>
              <a:t>第二列 </a:t>
            </a:r>
            <a:r>
              <a:rPr lang="en-US" altLang="zh-CN" sz="1200" dirty="0">
                <a:latin typeface="楷体" panose="02010609060101010101" pitchFamily="49" charset="-122"/>
                <a:ea typeface="楷体" panose="02010609060101010101" pitchFamily="49" charset="-122"/>
              </a:rPr>
              <a:t>AVAIL   </a:t>
            </a:r>
            <a:r>
              <a:rPr lang="zh-CN" altLang="en-US" sz="1200" dirty="0">
                <a:latin typeface="楷体" panose="02010609060101010101" pitchFamily="49" charset="-122"/>
                <a:ea typeface="楷体" panose="02010609060101010101" pitchFamily="49" charset="-122"/>
              </a:rPr>
              <a:t>是分区的可用情况，</a:t>
            </a:r>
            <a:r>
              <a:rPr lang="en-US" altLang="zh-CN" sz="1200" dirty="0">
                <a:latin typeface="楷体" panose="02010609060101010101" pitchFamily="49" charset="-122"/>
                <a:ea typeface="楷体" panose="02010609060101010101" pitchFamily="49" charset="-122"/>
              </a:rPr>
              <a:t>up </a:t>
            </a:r>
            <a:r>
              <a:rPr lang="zh-CN" altLang="en-US" sz="1200" dirty="0">
                <a:latin typeface="楷体" panose="02010609060101010101" pitchFamily="49" charset="-122"/>
                <a:ea typeface="楷体" panose="02010609060101010101" pitchFamily="49" charset="-122"/>
              </a:rPr>
              <a:t>是可用状态；</a:t>
            </a:r>
            <a:r>
              <a:rPr lang="en-US" altLang="zh-CN" sz="1200" dirty="0" err="1">
                <a:latin typeface="楷体" panose="02010609060101010101" pitchFamily="49" charset="-122"/>
                <a:ea typeface="楷体" panose="02010609060101010101" pitchFamily="49" charset="-122"/>
              </a:rPr>
              <a:t>inact</a:t>
            </a:r>
            <a:r>
              <a:rPr lang="en-US" altLang="zh-CN" sz="1200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1200" dirty="0">
                <a:latin typeface="楷体" panose="02010609060101010101" pitchFamily="49" charset="-122"/>
                <a:ea typeface="楷体" panose="02010609060101010101" pitchFamily="49" charset="-122"/>
              </a:rPr>
              <a:t>为不可用状态</a:t>
            </a:r>
            <a:endParaRPr lang="en-US" altLang="zh-CN" sz="12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dirty="0"/>
              <a:t>第三列 </a:t>
            </a:r>
            <a:r>
              <a:rPr lang="en-US" altLang="zh-CN" dirty="0"/>
              <a:t>TIMELIMIT   </a:t>
            </a:r>
            <a:r>
              <a:rPr lang="zh-CN" altLang="en-US" dirty="0"/>
              <a:t>是作业运行时间限制，默认是 </a:t>
            </a:r>
            <a:r>
              <a:rPr lang="en-US" altLang="zh-CN" dirty="0"/>
              <a:t>infinite </a:t>
            </a:r>
            <a:r>
              <a:rPr lang="zh-CN" altLang="en-US" dirty="0"/>
              <a:t>没有限制</a:t>
            </a:r>
            <a:endParaRPr lang="en-US" altLang="zh-CN" dirty="0"/>
          </a:p>
          <a:p>
            <a:r>
              <a:rPr lang="zh-CN" altLang="en-US" dirty="0"/>
              <a:t>第四列 </a:t>
            </a:r>
            <a:r>
              <a:rPr lang="en-US" altLang="zh-CN" dirty="0"/>
              <a:t>NODES   </a:t>
            </a:r>
            <a:r>
              <a:rPr lang="zh-CN" altLang="en-US" dirty="0"/>
              <a:t>是节点数</a:t>
            </a:r>
            <a:endParaRPr lang="en-US" altLang="zh-CN" dirty="0"/>
          </a:p>
          <a:p>
            <a:r>
              <a:rPr lang="zh-CN" altLang="en-US" dirty="0"/>
              <a:t>第五列 </a:t>
            </a:r>
            <a:r>
              <a:rPr lang="en-US" altLang="zh-CN" dirty="0"/>
              <a:t>STATE   </a:t>
            </a:r>
            <a:r>
              <a:rPr lang="zh-CN" altLang="en-US" dirty="0"/>
              <a:t>是节点状态，</a:t>
            </a:r>
            <a:r>
              <a:rPr lang="en-US" altLang="zh-CN" dirty="0"/>
              <a:t>idle </a:t>
            </a:r>
            <a:r>
              <a:rPr lang="zh-CN" altLang="en-US" dirty="0"/>
              <a:t>是空闲节点，</a:t>
            </a:r>
            <a:r>
              <a:rPr lang="en-US" altLang="zh-CN" dirty="0" err="1"/>
              <a:t>alloc</a:t>
            </a:r>
            <a:r>
              <a:rPr lang="en-US" altLang="zh-CN" dirty="0"/>
              <a:t> </a:t>
            </a:r>
            <a:r>
              <a:rPr lang="zh-CN" altLang="en-US" dirty="0"/>
              <a:t>是已被占用节点，</a:t>
            </a:r>
            <a:r>
              <a:rPr lang="en-US" altLang="zh-CN" dirty="0"/>
              <a:t>comp </a:t>
            </a:r>
            <a:r>
              <a:rPr lang="zh-CN" altLang="en-US" dirty="0"/>
              <a:t>是正在释放资源的节点，其他状态的节点都不可用，</a:t>
            </a:r>
            <a:r>
              <a:rPr lang="en-US" altLang="zh-CN" dirty="0"/>
              <a:t>mix </a:t>
            </a:r>
            <a:r>
              <a:rPr lang="zh-CN" altLang="en-US" dirty="0"/>
              <a:t>是该节点有作业在运行或有程序占用 </a:t>
            </a:r>
            <a:r>
              <a:rPr lang="en-US" altLang="zh-CN" dirty="0" err="1"/>
              <a:t>cpu</a:t>
            </a:r>
            <a:r>
              <a:rPr lang="en-US" altLang="zh-CN" dirty="0"/>
              <a:t> </a:t>
            </a:r>
            <a:r>
              <a:rPr lang="zh-CN" altLang="en-US" dirty="0"/>
              <a:t>导致的。</a:t>
            </a:r>
            <a:endParaRPr lang="en-US" altLang="zh-CN" dirty="0"/>
          </a:p>
          <a:p>
            <a:r>
              <a:rPr lang="zh-CN" altLang="en-US" dirty="0"/>
              <a:t>第六列 </a:t>
            </a:r>
            <a:r>
              <a:rPr lang="en-US" altLang="zh-CN" dirty="0"/>
              <a:t>NODELIST  </a:t>
            </a:r>
            <a:r>
              <a:rPr lang="zh-CN" altLang="en-US" dirty="0"/>
              <a:t>是节点列表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46AA3-FA0D-4CEF-9121-03BCDA6694F2}" type="slidenum">
              <a:rPr lang="zh-CN" altLang="en-US" smtClean="0"/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133588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46AA3-FA0D-4CEF-9121-03BCDA6694F2}" type="slidenum">
              <a:rPr lang="zh-CN" altLang="en-US" smtClean="0"/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133588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常见的有：</a:t>
            </a:r>
            <a:r>
              <a:rPr lang="en-US" altLang="zh-CN" dirty="0"/>
              <a:t>CG</a:t>
            </a:r>
            <a:r>
              <a:rPr lang="en-US" altLang="zh-CN" baseline="0" dirty="0"/>
              <a:t>  </a:t>
            </a:r>
            <a:r>
              <a:rPr lang="zh-CN" altLang="en-US" baseline="0" dirty="0"/>
              <a:t>、 </a:t>
            </a:r>
            <a:r>
              <a:rPr lang="en-US" altLang="zh-CN" baseline="0" dirty="0"/>
              <a:t>R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46AA3-FA0D-4CEF-9121-03BCDA6694F2}" type="slidenum">
              <a:rPr lang="zh-CN" altLang="en-US" smtClean="0"/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317063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常见的有：</a:t>
            </a:r>
            <a:r>
              <a:rPr lang="en-US" altLang="zh-CN" dirty="0"/>
              <a:t>CG</a:t>
            </a:r>
            <a:r>
              <a:rPr lang="en-US" altLang="zh-CN" baseline="0" dirty="0"/>
              <a:t>  </a:t>
            </a:r>
            <a:r>
              <a:rPr lang="zh-CN" altLang="en-US" baseline="0" dirty="0"/>
              <a:t>、 </a:t>
            </a:r>
            <a:r>
              <a:rPr lang="en-US" altLang="zh-CN" baseline="0" dirty="0"/>
              <a:t>R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46AA3-FA0D-4CEF-9121-03BCDA6694F2}" type="slidenum">
              <a:rPr lang="zh-CN" altLang="en-US" smtClean="0"/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778912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常见的有：</a:t>
            </a:r>
            <a:r>
              <a:rPr lang="en-US" altLang="zh-CN" dirty="0"/>
              <a:t>CG</a:t>
            </a:r>
            <a:r>
              <a:rPr lang="en-US" altLang="zh-CN" baseline="0" dirty="0"/>
              <a:t>  </a:t>
            </a:r>
            <a:r>
              <a:rPr lang="zh-CN" altLang="en-US" baseline="0" dirty="0"/>
              <a:t>、 </a:t>
            </a:r>
            <a:r>
              <a:rPr lang="en-US" altLang="zh-CN" baseline="0" dirty="0"/>
              <a:t>R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46AA3-FA0D-4CEF-9121-03BCDA6694F2}" type="slidenum">
              <a:rPr lang="zh-CN" altLang="en-US" smtClean="0"/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394942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130433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fld id="{5D8DCBE9-D5C6-4D11-B6F4-609429D66B0A}" type="datetime1">
              <a:rPr lang="zh-CN" altLang="en-US" smtClean="0"/>
              <a:t>2021/7/3</a:t>
            </a:fld>
            <a:endParaRPr lang="en-US" altLang="zh-CN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fld id="{92BF16BF-D09B-4631-89FB-A242545824F1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E513F12D-EA28-4DE3-BEA3-D3DF1509828B}" type="datetime1">
              <a:rPr lang="zh-CN" altLang="en-US" smtClean="0"/>
              <a:t>2021/7/3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75D4E06E-F2D7-4D03-AE81-D0053CD9BCE6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38925" y="0"/>
            <a:ext cx="2058988" cy="63246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2" y="0"/>
            <a:ext cx="6029325" cy="63246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527D317C-3D4C-402B-9550-D58F5C264049}" type="datetime1">
              <a:rPr lang="zh-CN" altLang="en-US" smtClean="0"/>
              <a:t>2021/7/3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306CC80F-B550-4494-8A2D-0A76DBD7E170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13" y="0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724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724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77008"/>
            <a:ext cx="2133600" cy="244475"/>
          </a:xfrm>
        </p:spPr>
        <p:txBody>
          <a:bodyPr/>
          <a:lstStyle>
            <a:lvl1pPr>
              <a:defRPr smtClean="0"/>
            </a:lvl1pPr>
          </a:lstStyle>
          <a:p>
            <a:fld id="{2DCC5D0C-1A65-43CE-9062-0E9987D17116}" type="datetime1">
              <a:rPr lang="zh-CN" altLang="en-US" smtClean="0"/>
              <a:t>2021/7/3</a:t>
            </a:fld>
            <a:endParaRPr lang="en-US" altLang="zh-C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477008"/>
            <a:ext cx="2895600" cy="244475"/>
          </a:xfrm>
        </p:spPr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10400" y="6477000"/>
            <a:ext cx="2133600" cy="381000"/>
          </a:xfrm>
        </p:spPr>
        <p:txBody>
          <a:bodyPr/>
          <a:lstStyle>
            <a:lvl1pPr>
              <a:defRPr smtClean="0"/>
            </a:lvl1pPr>
          </a:lstStyle>
          <a:p>
            <a:fld id="{2FE5D6AA-7FD1-4F66-A916-35C9D29F768C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13" y="0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 hasCustomPrompt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r>
              <a:rPr lang="zh-CN" altLang="en-US"/>
              <a:t>单击图标添加表格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77008"/>
            <a:ext cx="2133600" cy="244475"/>
          </a:xfrm>
        </p:spPr>
        <p:txBody>
          <a:bodyPr/>
          <a:lstStyle>
            <a:lvl1pPr>
              <a:defRPr smtClean="0"/>
            </a:lvl1pPr>
          </a:lstStyle>
          <a:p>
            <a:fld id="{38ABECD7-9315-41FB-A20F-D5876C8E07EB}" type="datetime1">
              <a:rPr lang="zh-CN" altLang="en-US" smtClean="0"/>
              <a:t>2021/7/3</a:t>
            </a:fld>
            <a:endParaRPr lang="en-US" altLang="zh-C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77008"/>
            <a:ext cx="2895600" cy="244475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477000"/>
            <a:ext cx="2133600" cy="381000"/>
          </a:xfrm>
        </p:spPr>
        <p:txBody>
          <a:bodyPr/>
          <a:lstStyle>
            <a:lvl1pPr>
              <a:defRPr smtClean="0"/>
            </a:lvl1pPr>
          </a:lstStyle>
          <a:p>
            <a:fld id="{E2A673C3-56E4-42DB-B91F-236DC518F6C3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13" y="0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724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286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038600"/>
            <a:ext cx="4038600" cy="2286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477008"/>
            <a:ext cx="2133600" cy="244475"/>
          </a:xfrm>
        </p:spPr>
        <p:txBody>
          <a:bodyPr/>
          <a:lstStyle>
            <a:lvl1pPr>
              <a:defRPr smtClean="0"/>
            </a:lvl1pPr>
          </a:lstStyle>
          <a:p>
            <a:fld id="{FEDBF355-C54C-47BE-A0B1-AAC0D082A675}" type="datetime1">
              <a:rPr lang="zh-CN" altLang="en-US" smtClean="0"/>
              <a:t>2021/7/3</a:t>
            </a:fld>
            <a:endParaRPr lang="en-US" altLang="zh-C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477008"/>
            <a:ext cx="2895600" cy="244475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7010400" y="6477000"/>
            <a:ext cx="2133600" cy="381000"/>
          </a:xfrm>
        </p:spPr>
        <p:txBody>
          <a:bodyPr/>
          <a:lstStyle>
            <a:lvl1pPr>
              <a:defRPr smtClean="0"/>
            </a:lvl1pPr>
          </a:lstStyle>
          <a:p>
            <a:fld id="{74451FAC-3BF3-4BF2-80DD-7D3004105AA5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标题，内容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13" y="0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724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724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77008"/>
            <a:ext cx="2133600" cy="244475"/>
          </a:xfrm>
        </p:spPr>
        <p:txBody>
          <a:bodyPr/>
          <a:lstStyle>
            <a:lvl1pPr>
              <a:defRPr smtClean="0"/>
            </a:lvl1pPr>
          </a:lstStyle>
          <a:p>
            <a:fld id="{4622B4DB-DB21-4D19-8820-53A8A39B5985}" type="datetime1">
              <a:rPr lang="zh-CN" altLang="en-US" smtClean="0"/>
              <a:t>2021/7/3</a:t>
            </a:fld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477008"/>
            <a:ext cx="2895600" cy="244475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10400" y="6477000"/>
            <a:ext cx="2133600" cy="381000"/>
          </a:xfrm>
        </p:spPr>
        <p:txBody>
          <a:bodyPr/>
          <a:lstStyle>
            <a:lvl1pPr>
              <a:defRPr smtClean="0"/>
            </a:lvl1pPr>
          </a:lstStyle>
          <a:p>
            <a:fld id="{0D73069D-298D-49B5-A2B6-2ABDDB8E5833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 preserve="1">
  <p:cSld name="标题，两项内容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13" y="0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286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7200" y="4038600"/>
            <a:ext cx="4038600" cy="2286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648200" y="1600200"/>
            <a:ext cx="4038600" cy="4724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477008"/>
            <a:ext cx="2133600" cy="244475"/>
          </a:xfrm>
        </p:spPr>
        <p:txBody>
          <a:bodyPr/>
          <a:lstStyle>
            <a:lvl1pPr>
              <a:defRPr smtClean="0"/>
            </a:lvl1pPr>
          </a:lstStyle>
          <a:p>
            <a:fld id="{4FBC2C67-9C65-4ED3-AE43-6473D2CFEC42}" type="datetime1">
              <a:rPr lang="zh-CN" altLang="en-US" smtClean="0"/>
              <a:t>2021/7/3</a:t>
            </a:fld>
            <a:endParaRPr lang="en-US" altLang="zh-C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477008"/>
            <a:ext cx="2895600" cy="244475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7010400" y="6477000"/>
            <a:ext cx="2133600" cy="381000"/>
          </a:xfrm>
        </p:spPr>
        <p:txBody>
          <a:bodyPr/>
          <a:lstStyle>
            <a:lvl1pPr>
              <a:defRPr smtClean="0"/>
            </a:lvl1pPr>
          </a:lstStyle>
          <a:p>
            <a:fld id="{EA2C7231-F97B-4783-8301-CE79A4FC9FC4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13" y="0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 hasCustomPrompt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r>
              <a:rPr lang="zh-CN" altLang="en-US"/>
              <a:t>单击图标添加图表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77008"/>
            <a:ext cx="2133600" cy="244475"/>
          </a:xfrm>
        </p:spPr>
        <p:txBody>
          <a:bodyPr/>
          <a:lstStyle>
            <a:lvl1pPr>
              <a:defRPr smtClean="0"/>
            </a:lvl1pPr>
          </a:lstStyle>
          <a:p>
            <a:fld id="{CBEAEED2-C184-404F-9883-AB6784911BEE}" type="datetime1">
              <a:rPr lang="zh-CN" altLang="en-US" smtClean="0"/>
              <a:t>2021/7/3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77008"/>
            <a:ext cx="2895600" cy="244475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477000"/>
            <a:ext cx="2133600" cy="381000"/>
          </a:xfrm>
        </p:spPr>
        <p:txBody>
          <a:bodyPr/>
          <a:lstStyle>
            <a:lvl1pPr>
              <a:defRPr smtClean="0"/>
            </a:lvl1pPr>
          </a:lstStyle>
          <a:p>
            <a:fld id="{4E5DB02E-F2F5-4BC6-A0EE-8646B22F61DB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F294C1FE-75BB-4979-8E7C-39D8DC972F6A}" type="slidenum">
              <a:rPr lang="zh-CN" altLang="en-US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8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CB88030D-6B34-434C-841A-8C49722EBF5E}" type="datetime1">
              <a:rPr lang="zh-CN" altLang="en-US" smtClean="0"/>
              <a:t>2021/7/3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5C3A9C61-2264-4437-84BD-43E1BB8EBBCC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50957C9C-2A7D-44CD-9D46-6514826B3468}" type="datetime1">
              <a:rPr lang="zh-CN" altLang="en-US" smtClean="0"/>
              <a:t>2021/7/3</a:t>
            </a:fld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5BC437A-E2EA-4017-A40F-5E35C7482C3F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68F7BA5E-C96E-431A-9B43-7021EF60FA97}" type="datetime1">
              <a:rPr lang="zh-CN" altLang="en-US" smtClean="0"/>
              <a:t>2021/7/3</a:t>
            </a:fld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4C7A1797-8660-40E4-9AD0-538C370EC08E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1979EDE9-CC1C-41A2-92CA-ABEAA30ACC93}" type="datetime1">
              <a:rPr lang="zh-CN" altLang="en-US" smtClean="0"/>
              <a:t>2021/7/3</a:t>
            </a:fld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583587E3-779D-4709-A851-1C822201340F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670535D1-BE7E-4106-9FC9-C531D6D0D2BB}" type="datetime1">
              <a:rPr lang="zh-CN" altLang="en-US" smtClean="0"/>
              <a:t>2021/7/3</a:t>
            </a:fld>
            <a:endParaRPr lang="en-US" altLang="zh-C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1B406879-46AA-4589-BBD2-A13E7C0694A0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8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56AB0373-20CD-4C8D-BE6D-86BB07326D24}" type="datetime1">
              <a:rPr lang="zh-CN" altLang="en-US" smtClean="0"/>
              <a:t>2021/7/3</a:t>
            </a:fld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62C0ED21-F16D-427A-872B-A3AAFD84CB53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2A89B3BD-40EA-4A59-B191-347754797D0D}" type="datetime1">
              <a:rPr lang="zh-CN" altLang="en-US" smtClean="0"/>
              <a:t>2021/7/3</a:t>
            </a:fld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C7E675B-7339-4828-B777-0ECA9130E38A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0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724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77008"/>
            <a:ext cx="21336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fld id="{F4A35B55-61CC-4EF9-B1D2-1B618DE3BC3C}" type="datetime1">
              <a:rPr lang="zh-CN" altLang="en-US" smtClean="0"/>
              <a:t>2021/7/3</a:t>
            </a:fld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77008"/>
            <a:ext cx="28956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20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477000"/>
            <a:ext cx="21336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600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fld id="{CD27FE7A-82C5-4599-A672-9562D59442D6}" type="slidenum">
              <a:rPr lang="zh-CN" altLang="en-US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黑体" panose="02010609060101010101" pitchFamily="36" charset="-122"/>
          <a:ea typeface="黑体" panose="02010609060101010101" pitchFamily="36" charset="-122"/>
          <a:cs typeface="黑体" panose="02010609060101010101" pitchFamily="36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黑体" panose="02010609060101010101" pitchFamily="36" charset="-122"/>
          <a:ea typeface="黑体" panose="02010609060101010101" pitchFamily="36" charset="-122"/>
          <a:cs typeface="黑体" panose="02010609060101010101" pitchFamily="36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黑体" panose="02010609060101010101" pitchFamily="36" charset="-122"/>
          <a:ea typeface="黑体" panose="02010609060101010101" pitchFamily="36" charset="-122"/>
          <a:cs typeface="黑体" panose="02010609060101010101" pitchFamily="36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黑体" panose="02010609060101010101" pitchFamily="36" charset="-122"/>
          <a:ea typeface="黑体" panose="02010609060101010101" pitchFamily="36" charset="-122"/>
          <a:cs typeface="黑体" panose="02010609060101010101" pitchFamily="36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黑体" panose="02010609060101010101" pitchFamily="36" charset="-122"/>
          <a:ea typeface="黑体" panose="02010609060101010101" pitchFamily="36" charset="-122"/>
          <a:cs typeface="黑体" panose="02010609060101010101" pitchFamily="36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黑体" panose="02010609060101010101" pitchFamily="36" charset="-122"/>
          <a:ea typeface="黑体" panose="02010609060101010101" pitchFamily="36" charset="-122"/>
          <a:cs typeface="黑体" panose="02010609060101010101" pitchFamily="36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黑体" panose="02010609060101010101" pitchFamily="36" charset="-122"/>
          <a:ea typeface="黑体" panose="02010609060101010101" pitchFamily="36" charset="-122"/>
          <a:cs typeface="黑体" panose="02010609060101010101" pitchFamily="36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黑体" panose="02010609060101010101" pitchFamily="36" charset="-122"/>
          <a:ea typeface="黑体" panose="02010609060101010101" pitchFamily="36" charset="-122"/>
          <a:cs typeface="黑体" panose="02010609060101010101" pitchFamily="36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3366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3366"/>
        </a:buClr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3366"/>
        </a:buClr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3366"/>
        </a:buClr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3366"/>
        </a:buClr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03366"/>
        </a:buClr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03366"/>
        </a:buClr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03366"/>
        </a:buClr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03366"/>
        </a:buClr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slide" Target="slide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mailto:suhh@10.107.23.90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2132856"/>
            <a:ext cx="9144000" cy="2447925"/>
          </a:xfrm>
        </p:spPr>
        <p:txBody>
          <a:bodyPr/>
          <a:lstStyle/>
          <a:p>
            <a:r>
              <a:rPr lang="zh-CN" altLang="en-US" sz="5400" b="1" dirty="0">
                <a:solidFill>
                  <a:srgbClr val="FFFF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方正大标宋简体" panose="02010601030101010101" pitchFamily="2" charset="-122"/>
                <a:ea typeface="方正大标宋简体" panose="02010601030101010101" pitchFamily="2" charset="-122"/>
                <a:cs typeface="华文新魏" panose="02010800040101010101" pitchFamily="36" charset="-122"/>
              </a:rPr>
              <a:t>系统</a:t>
            </a:r>
            <a:r>
              <a:rPr kumimoji="0" lang="zh-CN" altLang="en-US" sz="5400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uLnTx/>
                <a:uFillTx/>
                <a:latin typeface="方正大标宋简体" panose="02010601030101010101" pitchFamily="2" charset="-122"/>
                <a:ea typeface="方正大标宋简体" panose="02010601030101010101" pitchFamily="2" charset="-122"/>
                <a:cs typeface="华文新魏" panose="02010800040101010101" pitchFamily="36" charset="-122"/>
              </a:rPr>
              <a:t>运维管理</a:t>
            </a:r>
            <a:endParaRPr lang="en-US" altLang="zh-CN" sz="4000" b="1" dirty="0">
              <a:solidFill>
                <a:srgbClr val="FFFF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华文新魏" panose="02010800040101010101" pitchFamily="36" charset="-122"/>
            </a:endParaRPr>
          </a:p>
        </p:txBody>
      </p:sp>
      <p:pic>
        <p:nvPicPr>
          <p:cNvPr id="2053" name="Picture 5" descr="logo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500966" y="419092"/>
            <a:ext cx="1146175" cy="1152525"/>
          </a:xfrm>
          <a:prstGeom prst="rect">
            <a:avLst/>
          </a:prstGeom>
          <a:noFill/>
        </p:spPr>
      </p:pic>
      <p:sp>
        <p:nvSpPr>
          <p:cNvPr id="2057" name="Text Box 9"/>
          <p:cNvSpPr txBox="1">
            <a:spLocks noChangeArrowheads="1"/>
          </p:cNvSpPr>
          <p:nvPr/>
        </p:nvSpPr>
        <p:spPr bwMode="auto">
          <a:xfrm>
            <a:off x="4112985" y="5282044"/>
            <a:ext cx="1620957" cy="5232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zh-CN" altLang="en-US" sz="2800" dirty="0">
                <a:solidFill>
                  <a:srgbClr val="003366"/>
                </a:solidFill>
                <a:ea typeface="黑体" panose="02010609060101010101" pitchFamily="36" charset="-122"/>
                <a:cs typeface="黑体" panose="02010609060101010101" pitchFamily="36" charset="-122"/>
              </a:rPr>
              <a:t>苏辉煌</a:t>
            </a:r>
            <a:endParaRPr lang="en-US" altLang="zh-CN" sz="2800" dirty="0">
              <a:solidFill>
                <a:srgbClr val="003366"/>
              </a:solidFill>
              <a:ea typeface="黑体" panose="02010609060101010101" pitchFamily="36" charset="-122"/>
              <a:cs typeface="黑体" panose="02010609060101010101" pitchFamily="36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方正粗圆简体" panose="03000509000000000000" pitchFamily="65" charset="-122"/>
                <a:ea typeface="方正粗圆简体" panose="03000509000000000000" pitchFamily="65" charset="-122"/>
              </a:rPr>
              <a:t>加载作业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800" dirty="0">
                <a:latin typeface="方正粗圆简体" panose="03000509000000000000" pitchFamily="65" charset="-122"/>
                <a:ea typeface="方正粗圆简体" panose="03000509000000000000" pitchFamily="65" charset="-122"/>
              </a:rPr>
              <a:t>交互作业</a:t>
            </a:r>
            <a:endParaRPr lang="en-US" altLang="zh-CN" sz="1800" dirty="0">
              <a:latin typeface="方正粗圆简体" panose="03000509000000000000" pitchFamily="65" charset="-122"/>
              <a:ea typeface="方正粗圆简体" panose="03000509000000000000" pitchFamily="65" charset="-122"/>
            </a:endParaRPr>
          </a:p>
          <a:p>
            <a:pPr marL="0" indent="0">
              <a:buNone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</a:rPr>
              <a:t>用户在命令行窗口提交作业资源分配请求，等待资源分配，然后加载要运行的计算任务。</a:t>
            </a:r>
            <a:endParaRPr lang="en-US" altLang="zh-CN" sz="1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    -N,--node: 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</a:rPr>
              <a:t>节点数据</a:t>
            </a:r>
            <a:endParaRPr lang="en-US" altLang="zh-CN" sz="1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    -n,--</a:t>
            </a:r>
            <a:r>
              <a:rPr lang="en-US" altLang="zh-CN" sz="1800" dirty="0" err="1">
                <a:latin typeface="楷体" panose="02010609060101010101" pitchFamily="49" charset="-122"/>
                <a:ea typeface="楷体" panose="02010609060101010101" pitchFamily="49" charset="-122"/>
              </a:rPr>
              <a:t>ntasks</a:t>
            </a: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: 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</a:rPr>
              <a:t>作业加载的任务数</a:t>
            </a: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</a:p>
          <a:p>
            <a:pPr marL="0" indent="0">
              <a:buNone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    -c,--</a:t>
            </a:r>
            <a:r>
              <a:rPr lang="en-US" altLang="zh-CN" sz="1800" dirty="0" err="1">
                <a:latin typeface="楷体" panose="02010609060101010101" pitchFamily="49" charset="-122"/>
                <a:ea typeface="楷体" panose="02010609060101010101" pitchFamily="49" charset="-122"/>
              </a:rPr>
              <a:t>cpus</a:t>
            </a: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-per-task: 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</a:rPr>
              <a:t>每个任务使用的处理器数</a:t>
            </a:r>
            <a:endParaRPr lang="en-US" altLang="zh-CN" sz="1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    -t,--time: 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</a:rPr>
              <a:t>指定作业的运行时间限制（分钟），超时状态。</a:t>
            </a:r>
            <a:endParaRPr lang="en-US" altLang="zh-CN" sz="1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    -l,--label: 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</a:rPr>
              <a:t>将在输出前添加远程任务</a:t>
            </a: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ID</a:t>
            </a:r>
          </a:p>
          <a:p>
            <a:pPr marL="0" indent="0">
              <a:buNone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    -w,--</a:t>
            </a:r>
            <a:r>
              <a:rPr lang="en-US" altLang="zh-CN" sz="1800" dirty="0" err="1">
                <a:latin typeface="楷体" panose="02010609060101010101" pitchFamily="49" charset="-122"/>
                <a:ea typeface="楷体" panose="02010609060101010101" pitchFamily="49" charset="-122"/>
              </a:rPr>
              <a:t>nodelist</a:t>
            </a: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: 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</a:rPr>
              <a:t>请求指定节点名列表</a:t>
            </a:r>
            <a:endParaRPr lang="en-US" altLang="zh-CN" sz="1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endParaRPr lang="en-US" altLang="zh-CN" sz="1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endParaRPr lang="en-US" altLang="zh-CN" sz="1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endParaRPr lang="en-US" altLang="zh-CN" sz="1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endParaRPr lang="en-US" altLang="zh-CN" sz="1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endParaRPr lang="en-US" altLang="zh-CN" sz="1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4C1FE-75BB-4979-8E7C-39D8DC972F6A}" type="slidenum">
              <a:rPr lang="zh-CN" altLang="en-US"/>
              <a:t>10</a:t>
            </a:fld>
            <a:endParaRPr lang="en-US" altLang="zh-CN" dirty="0"/>
          </a:p>
        </p:txBody>
      </p:sp>
      <p:sp>
        <p:nvSpPr>
          <p:cNvPr id="5" name="矩形: 圆角 4">
            <a:extLst>
              <a:ext uri="{FF2B5EF4-FFF2-40B4-BE49-F238E27FC236}">
                <a16:creationId xmlns="" xmlns:a16="http://schemas.microsoft.com/office/drawing/2014/main" id="{903D46BC-8ED3-43FE-A504-55D47E312E5A}"/>
              </a:ext>
            </a:extLst>
          </p:cNvPr>
          <p:cNvSpPr/>
          <p:nvPr/>
        </p:nvSpPr>
        <p:spPr>
          <a:xfrm>
            <a:off x="964711" y="4581128"/>
            <a:ext cx="7236804" cy="1937383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/>
              <a:t>root@mn0:~# </a:t>
            </a:r>
            <a:r>
              <a:rPr lang="en-US" altLang="zh-CN" sz="1400" dirty="0" err="1">
                <a:solidFill>
                  <a:srgbClr val="FF0000"/>
                </a:solidFill>
              </a:rPr>
              <a:t>yhrun</a:t>
            </a:r>
            <a:r>
              <a:rPr lang="en-US" altLang="zh-CN" sz="1400" dirty="0">
                <a:solidFill>
                  <a:srgbClr val="FF0000"/>
                </a:solidFill>
              </a:rPr>
              <a:t>   -p work  -w </a:t>
            </a:r>
            <a:r>
              <a:rPr lang="en-US" altLang="zh-CN" sz="1400" dirty="0" err="1">
                <a:solidFill>
                  <a:srgbClr val="FF0000"/>
                </a:solidFill>
              </a:rPr>
              <a:t>cn</a:t>
            </a:r>
            <a:r>
              <a:rPr lang="en-US" altLang="zh-CN" sz="1400" dirty="0">
                <a:solidFill>
                  <a:srgbClr val="FF0000"/>
                </a:solidFill>
              </a:rPr>
              <a:t>[0-3] </a:t>
            </a:r>
            <a:r>
              <a:rPr lang="en-US" altLang="zh-CN" sz="1400" dirty="0" smtClean="0">
                <a:solidFill>
                  <a:srgbClr val="FF0000"/>
                </a:solidFill>
              </a:rPr>
              <a:t>-</a:t>
            </a:r>
            <a:r>
              <a:rPr lang="en-US" altLang="zh-CN" sz="1400" dirty="0">
                <a:solidFill>
                  <a:srgbClr val="FF0000"/>
                </a:solidFill>
              </a:rPr>
              <a:t>N 4    -n  8   -c 12  -l    hostname </a:t>
            </a:r>
          </a:p>
          <a:p>
            <a:r>
              <a:rPr lang="en-US" altLang="zh-CN" sz="1400" dirty="0"/>
              <a:t>6: cn2</a:t>
            </a:r>
          </a:p>
          <a:p>
            <a:r>
              <a:rPr lang="en-US" altLang="zh-CN" sz="1400" dirty="0"/>
              <a:t>7: cn3</a:t>
            </a:r>
          </a:p>
          <a:p>
            <a:r>
              <a:rPr lang="en-US" altLang="zh-CN" sz="1400" dirty="0"/>
              <a:t>4: cn1</a:t>
            </a:r>
          </a:p>
          <a:p>
            <a:r>
              <a:rPr lang="en-US" altLang="zh-CN" sz="1400" dirty="0"/>
              <a:t>5: cn1</a:t>
            </a:r>
          </a:p>
          <a:p>
            <a:r>
              <a:rPr lang="en-US" altLang="zh-CN" sz="1400" dirty="0"/>
              <a:t>0: cn0</a:t>
            </a:r>
          </a:p>
          <a:p>
            <a:r>
              <a:rPr lang="en-US" altLang="zh-CN" sz="1400" dirty="0"/>
              <a:t>2: cn0</a:t>
            </a:r>
          </a:p>
          <a:p>
            <a:r>
              <a:rPr lang="en-US" altLang="zh-CN" sz="1400" dirty="0"/>
              <a:t>3: cn0</a:t>
            </a:r>
          </a:p>
          <a:p>
            <a:r>
              <a:rPr lang="en-US" altLang="zh-CN" sz="1400" dirty="0"/>
              <a:t>1: cn0</a:t>
            </a:r>
          </a:p>
        </p:txBody>
      </p:sp>
    </p:spTree>
    <p:extLst>
      <p:ext uri="{BB962C8B-B14F-4D97-AF65-F5344CB8AC3E}">
        <p14:creationId xmlns:p14="http://schemas.microsoft.com/office/powerpoint/2010/main" val="3408731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方正粗圆简体" panose="03000509000000000000" pitchFamily="65" charset="-122"/>
                <a:ea typeface="方正粗圆简体" panose="03000509000000000000" pitchFamily="65" charset="-122"/>
              </a:rPr>
              <a:t>加载作业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181600"/>
          </a:xfrm>
        </p:spPr>
        <p:txBody>
          <a:bodyPr/>
          <a:lstStyle/>
          <a:p>
            <a:r>
              <a:rPr lang="zh-CN" altLang="en-US" sz="2400" dirty="0">
                <a:latin typeface="方正粗圆简体" panose="03000509000000000000" pitchFamily="65" charset="-122"/>
                <a:ea typeface="方正粗圆简体" panose="03000509000000000000" pitchFamily="65" charset="-122"/>
              </a:rPr>
              <a:t>批处理作业</a:t>
            </a:r>
            <a:endParaRPr lang="en-US" altLang="zh-CN" sz="2400" dirty="0">
              <a:latin typeface="方正粗圆简体" panose="03000509000000000000" pitchFamily="65" charset="-122"/>
              <a:ea typeface="方正粗圆简体" panose="03000509000000000000" pitchFamily="65" charset="-122"/>
            </a:endParaRPr>
          </a:p>
          <a:p>
            <a:pPr marL="0" indent="0">
              <a:buNone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批处理作业是指用户编写作业脚本，指定资源需求约束，然后作为作业提交。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批处理脚本：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lvl="1" indent="0">
              <a:buNone/>
            </a:pP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lvl="1" indent="0">
              <a:buNone/>
            </a:pP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lvl="1" indent="0">
              <a:buNone/>
            </a:pP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lvl="1" indent="0">
              <a:buNone/>
            </a:pP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lvl="1" indent="0">
              <a:buNone/>
            </a:pP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lvl="1" indent="0">
              <a:buNone/>
            </a:pPr>
            <a:endParaRPr lang="en-US" altLang="zh-CN" sz="14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运行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脚本：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lvl="1" indent="0">
              <a:buNone/>
            </a:pP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lvl="1" indent="0">
              <a:buNone/>
            </a:pPr>
            <a:endParaRPr lang="en-US" altLang="zh-CN" sz="14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lvl="1" indent="0">
              <a:buNone/>
            </a:pP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运行结果：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4C1FE-75BB-4979-8E7C-39D8DC972F6A}" type="slidenum">
              <a:rPr lang="zh-CN" altLang="en-US"/>
              <a:t>11</a:t>
            </a:fld>
            <a:endParaRPr lang="en-US" altLang="zh-CN" dirty="0"/>
          </a:p>
        </p:txBody>
      </p:sp>
      <p:sp>
        <p:nvSpPr>
          <p:cNvPr id="6" name="矩形: 圆角 4">
            <a:extLst>
              <a:ext uri="{FF2B5EF4-FFF2-40B4-BE49-F238E27FC236}">
                <a16:creationId xmlns="" xmlns:a16="http://schemas.microsoft.com/office/drawing/2014/main" id="{903D46BC-8ED3-43FE-A504-55D47E312E5A}"/>
              </a:ext>
            </a:extLst>
          </p:cNvPr>
          <p:cNvSpPr/>
          <p:nvPr/>
        </p:nvSpPr>
        <p:spPr>
          <a:xfrm>
            <a:off x="953081" y="2564905"/>
            <a:ext cx="5347111" cy="1584175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 dirty="0" err="1"/>
              <a:t>root@master</a:t>
            </a:r>
            <a:r>
              <a:rPr lang="en-US" altLang="zh-CN" sz="900" dirty="0"/>
              <a:t>:/gf3/home/suhh# </a:t>
            </a:r>
            <a:r>
              <a:rPr lang="en-US" altLang="zh-CN" sz="900" dirty="0" smtClean="0">
                <a:solidFill>
                  <a:srgbClr val="FF0000"/>
                </a:solidFill>
              </a:rPr>
              <a:t>cat    </a:t>
            </a:r>
            <a:r>
              <a:rPr lang="en-US" altLang="zh-CN" sz="900" dirty="0" err="1">
                <a:solidFill>
                  <a:srgbClr val="FF0000"/>
                </a:solidFill>
              </a:rPr>
              <a:t>my.slurm</a:t>
            </a:r>
            <a:r>
              <a:rPr lang="en-US" altLang="zh-CN" sz="900" dirty="0">
                <a:solidFill>
                  <a:srgbClr val="FF0000"/>
                </a:solidFill>
              </a:rPr>
              <a:t> </a:t>
            </a:r>
          </a:p>
          <a:p>
            <a:r>
              <a:rPr lang="en-US" altLang="zh-CN" sz="900" dirty="0">
                <a:solidFill>
                  <a:srgbClr val="FFFF00"/>
                </a:solidFill>
              </a:rPr>
              <a:t>#!/bin/bash</a:t>
            </a:r>
          </a:p>
          <a:p>
            <a:endParaRPr lang="en-US" altLang="zh-CN" sz="900" dirty="0">
              <a:solidFill>
                <a:srgbClr val="FFFF00"/>
              </a:solidFill>
            </a:endParaRPr>
          </a:p>
          <a:p>
            <a:r>
              <a:rPr lang="en-US" altLang="zh-CN" sz="900" dirty="0">
                <a:solidFill>
                  <a:srgbClr val="FFFF00"/>
                </a:solidFill>
              </a:rPr>
              <a:t>#SBATCH -N 2</a:t>
            </a:r>
          </a:p>
          <a:p>
            <a:r>
              <a:rPr lang="en-US" altLang="zh-CN" sz="900" dirty="0">
                <a:solidFill>
                  <a:srgbClr val="FFFF00"/>
                </a:solidFill>
              </a:rPr>
              <a:t>#SBATCH -n 4</a:t>
            </a:r>
          </a:p>
          <a:p>
            <a:r>
              <a:rPr lang="en-US" altLang="zh-CN" sz="900" dirty="0">
                <a:solidFill>
                  <a:srgbClr val="FFFF00"/>
                </a:solidFill>
              </a:rPr>
              <a:t>#SBATCH -w </a:t>
            </a:r>
            <a:r>
              <a:rPr lang="en-US" altLang="zh-CN" sz="900" dirty="0" err="1">
                <a:solidFill>
                  <a:srgbClr val="FFFF00"/>
                </a:solidFill>
              </a:rPr>
              <a:t>gn</a:t>
            </a:r>
            <a:r>
              <a:rPr lang="en-US" altLang="zh-CN" sz="900" dirty="0">
                <a:solidFill>
                  <a:srgbClr val="FFFF00"/>
                </a:solidFill>
              </a:rPr>
              <a:t>[10,13]</a:t>
            </a:r>
          </a:p>
          <a:p>
            <a:r>
              <a:rPr lang="en-US" altLang="zh-CN" sz="900" dirty="0">
                <a:solidFill>
                  <a:srgbClr val="FFFF00"/>
                </a:solidFill>
              </a:rPr>
              <a:t>#SBATCH --output=</a:t>
            </a:r>
            <a:r>
              <a:rPr lang="en-US" altLang="zh-CN" sz="900" dirty="0" err="1">
                <a:solidFill>
                  <a:srgbClr val="FFFF00"/>
                </a:solidFill>
              </a:rPr>
              <a:t>job.out</a:t>
            </a:r>
            <a:endParaRPr lang="en-US" altLang="zh-CN" sz="900" dirty="0">
              <a:solidFill>
                <a:srgbClr val="FFFF00"/>
              </a:solidFill>
            </a:endParaRPr>
          </a:p>
          <a:p>
            <a:r>
              <a:rPr lang="en-US" altLang="zh-CN" sz="900" dirty="0">
                <a:solidFill>
                  <a:srgbClr val="FFFF00"/>
                </a:solidFill>
              </a:rPr>
              <a:t>#SBATCH --error=</a:t>
            </a:r>
            <a:r>
              <a:rPr lang="en-US" altLang="zh-CN" sz="900" dirty="0" err="1">
                <a:solidFill>
                  <a:srgbClr val="FFFF00"/>
                </a:solidFill>
              </a:rPr>
              <a:t>job.out_error</a:t>
            </a:r>
            <a:endParaRPr lang="en-US" altLang="zh-CN" sz="900" dirty="0">
              <a:solidFill>
                <a:srgbClr val="FFFF00"/>
              </a:solidFill>
            </a:endParaRPr>
          </a:p>
          <a:p>
            <a:endParaRPr lang="en-US" altLang="zh-CN" sz="900" dirty="0">
              <a:solidFill>
                <a:srgbClr val="FFFF00"/>
              </a:solidFill>
            </a:endParaRPr>
          </a:p>
          <a:p>
            <a:r>
              <a:rPr lang="en-US" altLang="zh-CN" sz="900" dirty="0">
                <a:solidFill>
                  <a:srgbClr val="FFFF00"/>
                </a:solidFill>
              </a:rPr>
              <a:t>sleep 10</a:t>
            </a:r>
          </a:p>
          <a:p>
            <a:r>
              <a:rPr lang="en-US" altLang="zh-CN" sz="900" dirty="0" err="1">
                <a:solidFill>
                  <a:srgbClr val="FFFF00"/>
                </a:solidFill>
              </a:rPr>
              <a:t>yhrun</a:t>
            </a:r>
            <a:r>
              <a:rPr lang="en-US" altLang="zh-CN" sz="900" dirty="0">
                <a:solidFill>
                  <a:srgbClr val="FFFF00"/>
                </a:solidFill>
              </a:rPr>
              <a:t>  hostname</a:t>
            </a:r>
          </a:p>
          <a:p>
            <a:r>
              <a:rPr lang="en-US" altLang="zh-CN" sz="900" dirty="0">
                <a:solidFill>
                  <a:srgbClr val="FFFF00"/>
                </a:solidFill>
              </a:rPr>
              <a:t>exit 0</a:t>
            </a:r>
          </a:p>
        </p:txBody>
      </p:sp>
      <p:sp>
        <p:nvSpPr>
          <p:cNvPr id="8" name="矩形: 圆角 4">
            <a:extLst>
              <a:ext uri="{FF2B5EF4-FFF2-40B4-BE49-F238E27FC236}">
                <a16:creationId xmlns="" xmlns:a16="http://schemas.microsoft.com/office/drawing/2014/main" id="{903D46BC-8ED3-43FE-A504-55D47E312E5A}"/>
              </a:ext>
            </a:extLst>
          </p:cNvPr>
          <p:cNvSpPr/>
          <p:nvPr/>
        </p:nvSpPr>
        <p:spPr>
          <a:xfrm>
            <a:off x="948408" y="4581128"/>
            <a:ext cx="5351784" cy="672015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err="1"/>
              <a:t>root@master</a:t>
            </a:r>
            <a:r>
              <a:rPr lang="en-US" altLang="zh-CN" sz="1400" dirty="0"/>
              <a:t>:/gf3/home/suhh# </a:t>
            </a:r>
            <a:r>
              <a:rPr lang="en-US" altLang="zh-CN" sz="1400" dirty="0" err="1">
                <a:solidFill>
                  <a:srgbClr val="FF0000"/>
                </a:solidFill>
              </a:rPr>
              <a:t>yhbatch</a:t>
            </a:r>
            <a:r>
              <a:rPr lang="en-US" altLang="zh-CN" sz="1400" dirty="0">
                <a:solidFill>
                  <a:srgbClr val="FF0000"/>
                </a:solidFill>
              </a:rPr>
              <a:t> </a:t>
            </a:r>
            <a:r>
              <a:rPr lang="en-US" altLang="zh-CN" sz="1400" dirty="0" smtClean="0">
                <a:solidFill>
                  <a:srgbClr val="FF0000"/>
                </a:solidFill>
              </a:rPr>
              <a:t>    </a:t>
            </a:r>
            <a:r>
              <a:rPr lang="en-US" altLang="zh-CN" sz="1400" dirty="0" err="1" smtClean="0">
                <a:solidFill>
                  <a:srgbClr val="FF0000"/>
                </a:solidFill>
              </a:rPr>
              <a:t>my.slurm</a:t>
            </a:r>
            <a:r>
              <a:rPr lang="en-US" altLang="zh-CN" sz="1400" dirty="0" smtClean="0">
                <a:solidFill>
                  <a:srgbClr val="FF0000"/>
                </a:solidFill>
              </a:rPr>
              <a:t> </a:t>
            </a:r>
            <a:endParaRPr lang="en-US" altLang="zh-CN" sz="1400" dirty="0">
              <a:solidFill>
                <a:srgbClr val="FF0000"/>
              </a:solidFill>
            </a:endParaRPr>
          </a:p>
          <a:p>
            <a:r>
              <a:rPr lang="en-US" altLang="zh-CN" sz="1400" dirty="0"/>
              <a:t>Submitted batch job 951</a:t>
            </a:r>
          </a:p>
        </p:txBody>
      </p:sp>
      <p:sp>
        <p:nvSpPr>
          <p:cNvPr id="9" name="矩形: 圆角 4">
            <a:extLst>
              <a:ext uri="{FF2B5EF4-FFF2-40B4-BE49-F238E27FC236}">
                <a16:creationId xmlns="" xmlns:a16="http://schemas.microsoft.com/office/drawing/2014/main" id="{903D46BC-8ED3-43FE-A504-55D47E312E5A}"/>
              </a:ext>
            </a:extLst>
          </p:cNvPr>
          <p:cNvSpPr/>
          <p:nvPr/>
        </p:nvSpPr>
        <p:spPr>
          <a:xfrm>
            <a:off x="948408" y="5713408"/>
            <a:ext cx="5351784" cy="1143465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err="1"/>
              <a:t>root@master</a:t>
            </a:r>
            <a:r>
              <a:rPr lang="en-US" altLang="zh-CN" sz="1400" dirty="0"/>
              <a:t>:/gf3/home/suhh# </a:t>
            </a:r>
            <a:r>
              <a:rPr lang="en-US" altLang="zh-CN" sz="1400" dirty="0" smtClean="0">
                <a:solidFill>
                  <a:srgbClr val="FF0000"/>
                </a:solidFill>
              </a:rPr>
              <a:t>tail     </a:t>
            </a:r>
            <a:r>
              <a:rPr lang="en-US" altLang="zh-CN" sz="1400" dirty="0">
                <a:solidFill>
                  <a:srgbClr val="FF0000"/>
                </a:solidFill>
              </a:rPr>
              <a:t>-f </a:t>
            </a:r>
            <a:r>
              <a:rPr lang="en-US" altLang="zh-CN" sz="1400" dirty="0" smtClean="0">
                <a:solidFill>
                  <a:srgbClr val="FF0000"/>
                </a:solidFill>
              </a:rPr>
              <a:t>     </a:t>
            </a:r>
            <a:r>
              <a:rPr lang="en-US" altLang="zh-CN" sz="1400" dirty="0" err="1" smtClean="0">
                <a:solidFill>
                  <a:srgbClr val="FF0000"/>
                </a:solidFill>
              </a:rPr>
              <a:t>job.out</a:t>
            </a:r>
            <a:endParaRPr lang="en-US" altLang="zh-CN" sz="1400" dirty="0">
              <a:solidFill>
                <a:srgbClr val="FF0000"/>
              </a:solidFill>
            </a:endParaRPr>
          </a:p>
          <a:p>
            <a:r>
              <a:rPr lang="en-US" altLang="zh-CN" sz="1400" dirty="0"/>
              <a:t>gn13</a:t>
            </a:r>
          </a:p>
          <a:p>
            <a:r>
              <a:rPr lang="en-US" altLang="zh-CN" sz="1400" dirty="0"/>
              <a:t>gn10</a:t>
            </a:r>
          </a:p>
          <a:p>
            <a:r>
              <a:rPr lang="en-US" altLang="zh-CN" sz="1400" dirty="0"/>
              <a:t>gn13</a:t>
            </a:r>
          </a:p>
          <a:p>
            <a:r>
              <a:rPr lang="en-US" altLang="zh-CN" sz="1400" dirty="0"/>
              <a:t>gn10</a:t>
            </a:r>
          </a:p>
        </p:txBody>
      </p:sp>
    </p:spTree>
    <p:extLst>
      <p:ext uri="{BB962C8B-B14F-4D97-AF65-F5344CB8AC3E}">
        <p14:creationId xmlns:p14="http://schemas.microsoft.com/office/powerpoint/2010/main" val="3159996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方正粗圆简体" panose="03000509000000000000" pitchFamily="65" charset="-122"/>
                <a:ea typeface="方正粗圆简体" panose="03000509000000000000" pitchFamily="65" charset="-122"/>
              </a:rPr>
              <a:t>加载作业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>
                <a:latin typeface="方正粗圆简体" panose="03000509000000000000" pitchFamily="65" charset="-122"/>
                <a:ea typeface="方正粗圆简体" panose="03000509000000000000" pitchFamily="65" charset="-122"/>
              </a:rPr>
              <a:t>分配模式作业</a:t>
            </a:r>
            <a:endParaRPr lang="en-US" altLang="zh-CN" sz="2400" dirty="0">
              <a:latin typeface="方正粗圆简体" panose="03000509000000000000" pitchFamily="65" charset="-122"/>
              <a:ea typeface="方正粗圆简体" panose="03000509000000000000" pitchFamily="65" charset="-122"/>
            </a:endParaRPr>
          </a:p>
          <a:p>
            <a:pPr marL="0" indent="0">
              <a:buNone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分配模式作业类似于交互作业与批处理作业的结合。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endParaRPr lang="en-US" altLang="zh-CN" sz="1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endParaRPr lang="en-US" altLang="zh-CN" sz="1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endParaRPr lang="zh-CN" altLang="en-US" sz="1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endParaRPr lang="zh-CN" altLang="en-US" sz="1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4C1FE-75BB-4979-8E7C-39D8DC972F6A}" type="slidenum">
              <a:rPr lang="zh-CN" altLang="en-US"/>
              <a:t>12</a:t>
            </a:fld>
            <a:endParaRPr lang="en-US" altLang="zh-CN" dirty="0"/>
          </a:p>
        </p:txBody>
      </p:sp>
      <p:sp>
        <p:nvSpPr>
          <p:cNvPr id="5" name="矩形: 圆角 4">
            <a:extLst>
              <a:ext uri="{FF2B5EF4-FFF2-40B4-BE49-F238E27FC236}">
                <a16:creationId xmlns="" xmlns:a16="http://schemas.microsoft.com/office/drawing/2014/main" id="{903D46BC-8ED3-43FE-A504-55D47E312E5A}"/>
              </a:ext>
            </a:extLst>
          </p:cNvPr>
          <p:cNvSpPr/>
          <p:nvPr/>
        </p:nvSpPr>
        <p:spPr>
          <a:xfrm>
            <a:off x="1018340" y="2420888"/>
            <a:ext cx="6361972" cy="4056112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200" dirty="0">
                <a:latin typeface="楷体" panose="02010609060101010101" pitchFamily="49" charset="-122"/>
                <a:ea typeface="楷体" panose="02010609060101010101" pitchFamily="49" charset="-122"/>
              </a:rPr>
              <a:t>root@mn0:~# </a:t>
            </a:r>
            <a:r>
              <a:rPr lang="en-US" altLang="zh-CN" sz="1200" dirty="0" err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yhalloc</a:t>
            </a:r>
            <a:r>
              <a:rPr lang="en-US" altLang="zh-CN" sz="12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-N 2 -n4 -c 2 -t 100 /bin/</a:t>
            </a:r>
            <a:r>
              <a:rPr lang="en-US" altLang="zh-CN" sz="1200" dirty="0" err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sh</a:t>
            </a:r>
            <a:endParaRPr lang="en-US" altLang="zh-CN" sz="12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1200" dirty="0" err="1">
                <a:latin typeface="楷体" panose="02010609060101010101" pitchFamily="49" charset="-122"/>
                <a:ea typeface="楷体" panose="02010609060101010101" pitchFamily="49" charset="-122"/>
              </a:rPr>
              <a:t>yhalloc</a:t>
            </a:r>
            <a:r>
              <a:rPr lang="en-US" altLang="zh-CN" sz="1200" dirty="0">
                <a:latin typeface="楷体" panose="02010609060101010101" pitchFamily="49" charset="-122"/>
                <a:ea typeface="楷体" panose="02010609060101010101" pitchFamily="49" charset="-122"/>
              </a:rPr>
              <a:t>: Granted job allocation 1808</a:t>
            </a:r>
          </a:p>
          <a:p>
            <a:r>
              <a:rPr lang="en-US" altLang="zh-CN" sz="1200" dirty="0" err="1">
                <a:latin typeface="楷体" panose="02010609060101010101" pitchFamily="49" charset="-122"/>
                <a:ea typeface="楷体" panose="02010609060101010101" pitchFamily="49" charset="-122"/>
              </a:rPr>
              <a:t>yhalloc</a:t>
            </a:r>
            <a:r>
              <a:rPr lang="en-US" altLang="zh-CN" sz="1200" dirty="0">
                <a:latin typeface="楷体" panose="02010609060101010101" pitchFamily="49" charset="-122"/>
                <a:ea typeface="楷体" panose="02010609060101010101" pitchFamily="49" charset="-122"/>
              </a:rPr>
              <a:t>: Waiting for resource configuration</a:t>
            </a:r>
          </a:p>
          <a:p>
            <a:r>
              <a:rPr lang="en-US" altLang="zh-CN" sz="1200" dirty="0" err="1">
                <a:latin typeface="楷体" panose="02010609060101010101" pitchFamily="49" charset="-122"/>
                <a:ea typeface="楷体" panose="02010609060101010101" pitchFamily="49" charset="-122"/>
              </a:rPr>
              <a:t>yhalloc</a:t>
            </a:r>
            <a:r>
              <a:rPr lang="en-US" altLang="zh-CN" sz="1200" dirty="0">
                <a:latin typeface="楷体" panose="02010609060101010101" pitchFamily="49" charset="-122"/>
                <a:ea typeface="楷体" panose="02010609060101010101" pitchFamily="49" charset="-122"/>
              </a:rPr>
              <a:t>: Nodes </a:t>
            </a:r>
            <a:r>
              <a:rPr lang="en-US" altLang="zh-CN" sz="1200" dirty="0" err="1">
                <a:latin typeface="楷体" panose="02010609060101010101" pitchFamily="49" charset="-122"/>
                <a:ea typeface="楷体" panose="02010609060101010101" pitchFamily="49" charset="-122"/>
              </a:rPr>
              <a:t>cn</a:t>
            </a:r>
            <a:r>
              <a:rPr lang="en-US" altLang="zh-CN" sz="1200" dirty="0">
                <a:latin typeface="楷体" panose="02010609060101010101" pitchFamily="49" charset="-122"/>
                <a:ea typeface="楷体" panose="02010609060101010101" pitchFamily="49" charset="-122"/>
              </a:rPr>
              <a:t>[2-3] are ready for job</a:t>
            </a:r>
          </a:p>
          <a:p>
            <a:r>
              <a:rPr lang="en-US" altLang="zh-CN" sz="1200" dirty="0">
                <a:latin typeface="楷体" panose="02010609060101010101" pitchFamily="49" charset="-122"/>
                <a:ea typeface="楷体" panose="02010609060101010101" pitchFamily="49" charset="-122"/>
              </a:rPr>
              <a:t># </a:t>
            </a:r>
            <a:r>
              <a:rPr lang="en-US" altLang="zh-CN" sz="1200" dirty="0" err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yhrun</a:t>
            </a:r>
            <a:r>
              <a:rPr lang="en-US" altLang="zh-CN" sz="12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-n 4 hostname</a:t>
            </a:r>
          </a:p>
          <a:p>
            <a:r>
              <a:rPr lang="en-US" altLang="zh-CN" sz="1200" dirty="0">
                <a:latin typeface="楷体" panose="02010609060101010101" pitchFamily="49" charset="-122"/>
                <a:ea typeface="楷体" panose="02010609060101010101" pitchFamily="49" charset="-122"/>
              </a:rPr>
              <a:t>cn3</a:t>
            </a:r>
          </a:p>
          <a:p>
            <a:r>
              <a:rPr lang="en-US" altLang="zh-CN" sz="1200" dirty="0">
                <a:latin typeface="楷体" panose="02010609060101010101" pitchFamily="49" charset="-122"/>
                <a:ea typeface="楷体" panose="02010609060101010101" pitchFamily="49" charset="-122"/>
              </a:rPr>
              <a:t>cn2</a:t>
            </a:r>
          </a:p>
          <a:p>
            <a:r>
              <a:rPr lang="en-US" altLang="zh-CN" sz="1200" dirty="0">
                <a:latin typeface="楷体" panose="02010609060101010101" pitchFamily="49" charset="-122"/>
                <a:ea typeface="楷体" panose="02010609060101010101" pitchFamily="49" charset="-122"/>
              </a:rPr>
              <a:t>cn2</a:t>
            </a:r>
          </a:p>
          <a:p>
            <a:r>
              <a:rPr lang="en-US" altLang="zh-CN" sz="1200" dirty="0">
                <a:latin typeface="楷体" panose="02010609060101010101" pitchFamily="49" charset="-122"/>
                <a:ea typeface="楷体" panose="02010609060101010101" pitchFamily="49" charset="-122"/>
              </a:rPr>
              <a:t>cn2</a:t>
            </a:r>
          </a:p>
          <a:p>
            <a:r>
              <a:rPr lang="en-US" altLang="zh-CN" sz="1200" dirty="0">
                <a:latin typeface="楷体" panose="02010609060101010101" pitchFamily="49" charset="-122"/>
                <a:ea typeface="楷体" panose="02010609060101010101" pitchFamily="49" charset="-122"/>
              </a:rPr>
              <a:t># </a:t>
            </a:r>
            <a:r>
              <a:rPr lang="en-US" altLang="zh-CN" sz="1200" dirty="0" err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ssh</a:t>
            </a:r>
            <a:r>
              <a:rPr lang="en-US" altLang="zh-CN" sz="12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cn2 </a:t>
            </a:r>
            <a:r>
              <a:rPr lang="en-US" altLang="zh-CN" sz="1200" dirty="0" err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ls</a:t>
            </a:r>
            <a:endParaRPr lang="en-US" altLang="zh-CN" sz="12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1200" dirty="0">
                <a:latin typeface="楷体" panose="02010609060101010101" pitchFamily="49" charset="-122"/>
                <a:ea typeface="楷体" panose="02010609060101010101" pitchFamily="49" charset="-122"/>
              </a:rPr>
              <a:t>dataset</a:t>
            </a:r>
          </a:p>
          <a:p>
            <a:r>
              <a:rPr lang="en-US" altLang="zh-CN" sz="1200" dirty="0">
                <a:latin typeface="楷体" panose="02010609060101010101" pitchFamily="49" charset="-122"/>
                <a:ea typeface="楷体" panose="02010609060101010101" pitchFamily="49" charset="-122"/>
              </a:rPr>
              <a:t>e-</a:t>
            </a:r>
            <a:r>
              <a:rPr lang="en-US" altLang="zh-CN" sz="1200" dirty="0" err="1">
                <a:latin typeface="楷体" panose="02010609060101010101" pitchFamily="49" charset="-122"/>
                <a:ea typeface="楷体" panose="02010609060101010101" pitchFamily="49" charset="-122"/>
              </a:rPr>
              <a:t>NetManager</a:t>
            </a:r>
            <a:endParaRPr lang="en-US" altLang="zh-CN" sz="12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1200" dirty="0" err="1">
                <a:latin typeface="楷体" panose="02010609060101010101" pitchFamily="49" charset="-122"/>
                <a:ea typeface="楷体" panose="02010609060101010101" pitchFamily="49" charset="-122"/>
              </a:rPr>
              <a:t>job.out</a:t>
            </a:r>
            <a:endParaRPr lang="en-US" altLang="zh-CN" sz="12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1200" dirty="0" err="1">
                <a:latin typeface="楷体" panose="02010609060101010101" pitchFamily="49" charset="-122"/>
                <a:ea typeface="楷体" panose="02010609060101010101" pitchFamily="49" charset="-122"/>
              </a:rPr>
              <a:t>job.out_error</a:t>
            </a:r>
            <a:endParaRPr lang="en-US" altLang="zh-CN" sz="12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1200" dirty="0">
                <a:latin typeface="楷体" panose="02010609060101010101" pitchFamily="49" charset="-122"/>
                <a:ea typeface="楷体" panose="02010609060101010101" pitchFamily="49" charset="-122"/>
              </a:rPr>
              <a:t>training</a:t>
            </a:r>
          </a:p>
          <a:p>
            <a:r>
              <a:rPr lang="en-US" altLang="zh-CN" sz="1200" dirty="0">
                <a:latin typeface="楷体" panose="02010609060101010101" pitchFamily="49" charset="-122"/>
                <a:ea typeface="楷体" panose="02010609060101010101" pitchFamily="49" charset="-122"/>
              </a:rPr>
              <a:t># </a:t>
            </a:r>
            <a:r>
              <a:rPr lang="en-US" altLang="zh-CN" sz="1200" dirty="0" err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yhrun</a:t>
            </a:r>
            <a:r>
              <a:rPr lang="en-US" altLang="zh-CN" sz="12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-n 2 date</a:t>
            </a:r>
          </a:p>
          <a:p>
            <a:r>
              <a:rPr lang="en-US" altLang="zh-CN" sz="1200" dirty="0">
                <a:latin typeface="楷体" panose="02010609060101010101" pitchFamily="49" charset="-122"/>
                <a:ea typeface="楷体" panose="02010609060101010101" pitchFamily="49" charset="-122"/>
              </a:rPr>
              <a:t>Wed Jun 23 10:28:08 CST 2021</a:t>
            </a:r>
          </a:p>
          <a:p>
            <a:r>
              <a:rPr lang="en-US" altLang="zh-CN" sz="1200" dirty="0">
                <a:latin typeface="楷体" panose="02010609060101010101" pitchFamily="49" charset="-122"/>
                <a:ea typeface="楷体" panose="02010609060101010101" pitchFamily="49" charset="-122"/>
              </a:rPr>
              <a:t>Wed Jun 23 10:28:09 CST 2021</a:t>
            </a:r>
          </a:p>
          <a:p>
            <a:r>
              <a:rPr lang="en-US" altLang="zh-CN" sz="1200" dirty="0">
                <a:latin typeface="楷体" panose="02010609060101010101" pitchFamily="49" charset="-122"/>
                <a:ea typeface="楷体" panose="02010609060101010101" pitchFamily="49" charset="-122"/>
              </a:rPr>
              <a:t># </a:t>
            </a:r>
            <a:r>
              <a:rPr lang="en-US" altLang="zh-CN" sz="12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exit</a:t>
            </a:r>
          </a:p>
          <a:p>
            <a:r>
              <a:rPr lang="en-US" altLang="zh-CN" sz="1200" dirty="0" err="1">
                <a:latin typeface="楷体" panose="02010609060101010101" pitchFamily="49" charset="-122"/>
                <a:ea typeface="楷体" panose="02010609060101010101" pitchFamily="49" charset="-122"/>
              </a:rPr>
              <a:t>yhalloc</a:t>
            </a:r>
            <a:r>
              <a:rPr lang="en-US" altLang="zh-CN" sz="1200" dirty="0">
                <a:latin typeface="楷体" panose="02010609060101010101" pitchFamily="49" charset="-122"/>
                <a:ea typeface="楷体" panose="02010609060101010101" pitchFamily="49" charset="-122"/>
              </a:rPr>
              <a:t>: Relinquishing job allocation </a:t>
            </a:r>
            <a:r>
              <a:rPr lang="en-US" altLang="zh-CN" sz="1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1808</a:t>
            </a:r>
            <a:endParaRPr lang="en-US" altLang="zh-CN" sz="1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" name="动作按钮: 空白 5">
            <a:hlinkClick r:id="rId3" action="ppaction://hlinksldjump" highlightClick="1"/>
            <a:extLst>
              <a:ext uri="{FF2B5EF4-FFF2-40B4-BE49-F238E27FC236}">
                <a16:creationId xmlns="" xmlns:a16="http://schemas.microsoft.com/office/drawing/2014/main" id="{273B4938-98B4-4352-A184-63A285D7999F}"/>
              </a:ext>
            </a:extLst>
          </p:cNvPr>
          <p:cNvSpPr/>
          <p:nvPr/>
        </p:nvSpPr>
        <p:spPr>
          <a:xfrm>
            <a:off x="7837512" y="5728320"/>
            <a:ext cx="1306488" cy="748680"/>
          </a:xfrm>
          <a:prstGeom prst="actionButtonBlank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返回作业加载流程</a:t>
            </a:r>
          </a:p>
        </p:txBody>
      </p:sp>
    </p:spTree>
    <p:extLst>
      <p:ext uri="{BB962C8B-B14F-4D97-AF65-F5344CB8AC3E}">
        <p14:creationId xmlns:p14="http://schemas.microsoft.com/office/powerpoint/2010/main" val="3159996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方正粗圆简体" panose="03000509000000000000" pitchFamily="65" charset="-122"/>
                <a:ea typeface="方正粗圆简体" panose="03000509000000000000" pitchFamily="65" charset="-122"/>
              </a:rPr>
              <a:t>作业的查看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800" dirty="0">
                <a:latin typeface="方正粗圆简体" panose="03000509000000000000" pitchFamily="65" charset="-122"/>
                <a:ea typeface="方正粗圆简体" panose="03000509000000000000" pitchFamily="65" charset="-122"/>
              </a:rPr>
              <a:t>作业查看</a:t>
            </a:r>
            <a:endParaRPr lang="en-US" altLang="zh-CN" sz="1800" dirty="0">
              <a:latin typeface="方正粗圆简体" panose="03000509000000000000" pitchFamily="65" charset="-122"/>
              <a:ea typeface="方正粗圆简体" panose="03000509000000000000" pitchFamily="65" charset="-122"/>
            </a:endParaRPr>
          </a:p>
          <a:p>
            <a:pPr marL="0" indent="0">
              <a:buNone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</a:rPr>
              <a:t>查看系统队列的状态，使用 </a:t>
            </a:r>
            <a:r>
              <a:rPr lang="en-US" altLang="zh-CN" sz="1800" dirty="0" err="1">
                <a:latin typeface="楷体" panose="02010609060101010101" pitchFamily="49" charset="-122"/>
                <a:ea typeface="楷体" panose="02010609060101010101" pitchFamily="49" charset="-122"/>
              </a:rPr>
              <a:t>yhqueue</a:t>
            </a:r>
            <a:endParaRPr lang="en-US" altLang="zh-CN" sz="1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endParaRPr lang="en-US" altLang="zh-CN" sz="1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endParaRPr lang="en-US" altLang="zh-CN" sz="1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endParaRPr lang="en-US" altLang="zh-CN" sz="1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endParaRPr lang="en-US" altLang="zh-CN" sz="1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endParaRPr lang="en-US" altLang="zh-CN" sz="1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1800" dirty="0">
                <a:latin typeface="方正粗圆简体" panose="03000509000000000000" pitchFamily="65" charset="-122"/>
                <a:ea typeface="方正粗圆简体" panose="03000509000000000000" pitchFamily="65" charset="-122"/>
              </a:rPr>
              <a:t>历史作业信息（</a:t>
            </a:r>
            <a:r>
              <a:rPr lang="en-US" altLang="zh-CN" sz="1800" dirty="0" err="1">
                <a:latin typeface="方正粗圆简体" panose="03000509000000000000" pitchFamily="65" charset="-122"/>
                <a:ea typeface="方正粗圆简体" panose="03000509000000000000" pitchFamily="65" charset="-122"/>
              </a:rPr>
              <a:t>yhacct</a:t>
            </a:r>
            <a:r>
              <a:rPr lang="zh-CN" altLang="en-US" sz="1800" dirty="0">
                <a:latin typeface="方正粗圆简体" panose="03000509000000000000" pitchFamily="65" charset="-122"/>
                <a:ea typeface="方正粗圆简体" panose="03000509000000000000" pitchFamily="65" charset="-122"/>
              </a:rPr>
              <a:t>）</a:t>
            </a:r>
            <a:endParaRPr lang="en-US" altLang="zh-CN" sz="1800" dirty="0">
              <a:latin typeface="方正粗圆简体" panose="03000509000000000000" pitchFamily="65" charset="-122"/>
              <a:ea typeface="方正粗圆简体" panose="03000509000000000000" pitchFamily="65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4C1FE-75BB-4979-8E7C-39D8DC972F6A}" type="slidenum">
              <a:rPr lang="zh-CN" altLang="en-US"/>
              <a:t>13</a:t>
            </a:fld>
            <a:endParaRPr lang="en-US" altLang="zh-CN" dirty="0"/>
          </a:p>
        </p:txBody>
      </p:sp>
      <p:sp>
        <p:nvSpPr>
          <p:cNvPr id="5" name="矩形: 圆角 4">
            <a:extLst>
              <a:ext uri="{FF2B5EF4-FFF2-40B4-BE49-F238E27FC236}">
                <a16:creationId xmlns="" xmlns:a16="http://schemas.microsoft.com/office/drawing/2014/main" id="{903D46BC-8ED3-43FE-A504-55D47E312E5A}"/>
              </a:ext>
            </a:extLst>
          </p:cNvPr>
          <p:cNvSpPr/>
          <p:nvPr/>
        </p:nvSpPr>
        <p:spPr>
          <a:xfrm>
            <a:off x="971600" y="2281298"/>
            <a:ext cx="6984776" cy="1507742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00" dirty="0" err="1">
                <a:latin typeface="楷体" panose="02010609060101010101" pitchFamily="49" charset="-122"/>
                <a:ea typeface="楷体" panose="02010609060101010101" pitchFamily="49" charset="-122"/>
              </a:rPr>
              <a:t>root@master</a:t>
            </a:r>
            <a:r>
              <a:rPr lang="en-US" altLang="zh-CN" sz="1000" dirty="0">
                <a:latin typeface="楷体" panose="02010609060101010101" pitchFamily="49" charset="-122"/>
                <a:ea typeface="楷体" panose="02010609060101010101" pitchFamily="49" charset="-122"/>
              </a:rPr>
              <a:t>:~# </a:t>
            </a:r>
            <a:r>
              <a:rPr lang="en-US" altLang="zh-CN" sz="1000" dirty="0" err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yhqueue</a:t>
            </a:r>
            <a:r>
              <a:rPr lang="en-US" altLang="zh-CN" sz="1000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</a:p>
          <a:p>
            <a:r>
              <a:rPr lang="en-US" altLang="zh-CN" sz="1000" dirty="0">
                <a:latin typeface="楷体" panose="02010609060101010101" pitchFamily="49" charset="-122"/>
                <a:ea typeface="楷体" panose="02010609060101010101" pitchFamily="49" charset="-122"/>
              </a:rPr>
              <a:t>             JOBID PARTITION     NAME         USER ST       TIME	  NODES	 NODELIST(REASON)</a:t>
            </a:r>
          </a:p>
          <a:p>
            <a:r>
              <a:rPr lang="en-US" altLang="zh-CN" sz="1000" dirty="0">
                <a:latin typeface="楷体" panose="02010609060101010101" pitchFamily="49" charset="-122"/>
                <a:ea typeface="楷体" panose="02010609060101010101" pitchFamily="49" charset="-122"/>
              </a:rPr>
              <a:t>               936        </a:t>
            </a:r>
            <a:r>
              <a:rPr lang="en-US" altLang="zh-CN" sz="1000" dirty="0" err="1">
                <a:latin typeface="楷体" panose="02010609060101010101" pitchFamily="49" charset="-122"/>
                <a:ea typeface="楷体" panose="02010609060101010101" pitchFamily="49" charset="-122"/>
              </a:rPr>
              <a:t>ai</a:t>
            </a:r>
            <a:r>
              <a:rPr lang="en-US" altLang="zh-CN" sz="1000" dirty="0">
                <a:latin typeface="楷体" panose="02010609060101010101" pitchFamily="49" charset="-122"/>
                <a:ea typeface="楷体" panose="02010609060101010101" pitchFamily="49" charset="-122"/>
              </a:rPr>
              <a:t>     bash        </a:t>
            </a:r>
            <a:r>
              <a:rPr lang="en-US" altLang="zh-CN" sz="1000" dirty="0" err="1">
                <a:latin typeface="楷体" panose="02010609060101010101" pitchFamily="49" charset="-122"/>
                <a:ea typeface="楷体" panose="02010609060101010101" pitchFamily="49" charset="-122"/>
              </a:rPr>
              <a:t>wjliu</a:t>
            </a:r>
            <a:r>
              <a:rPr lang="en-US" altLang="zh-CN" sz="1000" dirty="0">
                <a:latin typeface="楷体" panose="02010609060101010101" pitchFamily="49" charset="-122"/>
                <a:ea typeface="楷体" panose="02010609060101010101" pitchFamily="49" charset="-122"/>
              </a:rPr>
              <a:t>  R    1:28:36	      1	 gn10</a:t>
            </a:r>
          </a:p>
          <a:p>
            <a:r>
              <a:rPr lang="en-US" altLang="zh-CN" sz="1000" dirty="0">
                <a:latin typeface="楷体" panose="02010609060101010101" pitchFamily="49" charset="-122"/>
                <a:ea typeface="楷体" panose="02010609060101010101" pitchFamily="49" charset="-122"/>
              </a:rPr>
              <a:t>               935        </a:t>
            </a:r>
            <a:r>
              <a:rPr lang="en-US" altLang="zh-CN" sz="1000" dirty="0" err="1">
                <a:latin typeface="楷体" panose="02010609060101010101" pitchFamily="49" charset="-122"/>
                <a:ea typeface="楷体" panose="02010609060101010101" pitchFamily="49" charset="-122"/>
              </a:rPr>
              <a:t>ai</a:t>
            </a:r>
            <a:r>
              <a:rPr lang="en-US" altLang="zh-CN" sz="1000" dirty="0">
                <a:latin typeface="楷体" panose="02010609060101010101" pitchFamily="49" charset="-122"/>
                <a:ea typeface="楷体" panose="02010609060101010101" pitchFamily="49" charset="-122"/>
              </a:rPr>
              <a:t>     bash         </a:t>
            </a:r>
            <a:r>
              <a:rPr lang="en-US" altLang="zh-CN" sz="1000" dirty="0" err="1">
                <a:latin typeface="楷体" panose="02010609060101010101" pitchFamily="49" charset="-122"/>
                <a:ea typeface="楷体" panose="02010609060101010101" pitchFamily="49" charset="-122"/>
              </a:rPr>
              <a:t>swli</a:t>
            </a:r>
            <a:r>
              <a:rPr lang="en-US" altLang="zh-CN" sz="1000" dirty="0">
                <a:latin typeface="楷体" panose="02010609060101010101" pitchFamily="49" charset="-122"/>
                <a:ea typeface="楷体" panose="02010609060101010101" pitchFamily="49" charset="-122"/>
              </a:rPr>
              <a:t>  R    1:47:42	      1	 gn5</a:t>
            </a:r>
          </a:p>
          <a:p>
            <a:r>
              <a:rPr lang="en-US" altLang="zh-CN" sz="1000" dirty="0">
                <a:latin typeface="楷体" panose="02010609060101010101" pitchFamily="49" charset="-122"/>
                <a:ea typeface="楷体" panose="02010609060101010101" pitchFamily="49" charset="-122"/>
              </a:rPr>
              <a:t>               932        </a:t>
            </a:r>
            <a:r>
              <a:rPr lang="en-US" altLang="zh-CN" sz="1000" dirty="0" err="1">
                <a:latin typeface="楷体" panose="02010609060101010101" pitchFamily="49" charset="-122"/>
                <a:ea typeface="楷体" panose="02010609060101010101" pitchFamily="49" charset="-122"/>
              </a:rPr>
              <a:t>ai</a:t>
            </a:r>
            <a:r>
              <a:rPr lang="en-US" altLang="zh-CN" sz="1000" dirty="0">
                <a:latin typeface="楷体" panose="02010609060101010101" pitchFamily="49" charset="-122"/>
                <a:ea typeface="楷体" panose="02010609060101010101" pitchFamily="49" charset="-122"/>
              </a:rPr>
              <a:t>     bash        </a:t>
            </a:r>
            <a:r>
              <a:rPr lang="en-US" altLang="zh-CN" sz="1000" dirty="0" err="1">
                <a:latin typeface="楷体" panose="02010609060101010101" pitchFamily="49" charset="-122"/>
                <a:ea typeface="楷体" panose="02010609060101010101" pitchFamily="49" charset="-122"/>
              </a:rPr>
              <a:t>txacs</a:t>
            </a:r>
            <a:r>
              <a:rPr lang="en-US" altLang="zh-CN" sz="1000" dirty="0">
                <a:latin typeface="楷体" panose="02010609060101010101" pitchFamily="49" charset="-122"/>
                <a:ea typeface="楷体" panose="02010609060101010101" pitchFamily="49" charset="-122"/>
              </a:rPr>
              <a:t>  R   17:45:42	      2	 </a:t>
            </a:r>
            <a:r>
              <a:rPr lang="en-US" altLang="zh-CN" sz="1000" dirty="0" err="1">
                <a:latin typeface="楷体" panose="02010609060101010101" pitchFamily="49" charset="-122"/>
                <a:ea typeface="楷体" panose="02010609060101010101" pitchFamily="49" charset="-122"/>
              </a:rPr>
              <a:t>gn</a:t>
            </a:r>
            <a:r>
              <a:rPr lang="en-US" altLang="zh-CN" sz="1000" dirty="0">
                <a:latin typeface="楷体" panose="02010609060101010101" pitchFamily="49" charset="-122"/>
                <a:ea typeface="楷体" panose="02010609060101010101" pitchFamily="49" charset="-122"/>
              </a:rPr>
              <a:t>[6-7]</a:t>
            </a:r>
          </a:p>
          <a:p>
            <a:r>
              <a:rPr lang="en-US" altLang="zh-CN" sz="1000" dirty="0">
                <a:latin typeface="楷体" panose="02010609060101010101" pitchFamily="49" charset="-122"/>
                <a:ea typeface="楷体" panose="02010609060101010101" pitchFamily="49" charset="-122"/>
              </a:rPr>
              <a:t>               930        </a:t>
            </a:r>
            <a:r>
              <a:rPr lang="en-US" altLang="zh-CN" sz="1000" dirty="0" err="1">
                <a:latin typeface="楷体" panose="02010609060101010101" pitchFamily="49" charset="-122"/>
                <a:ea typeface="楷体" panose="02010609060101010101" pitchFamily="49" charset="-122"/>
              </a:rPr>
              <a:t>ai</a:t>
            </a:r>
            <a:r>
              <a:rPr lang="en-US" altLang="zh-CN" sz="1000" dirty="0">
                <a:latin typeface="楷体" panose="02010609060101010101" pitchFamily="49" charset="-122"/>
                <a:ea typeface="楷体" panose="02010609060101010101" pitchFamily="49" charset="-122"/>
              </a:rPr>
              <a:t>     bash          </a:t>
            </a:r>
            <a:r>
              <a:rPr lang="en-US" altLang="zh-CN" sz="1000" dirty="0" err="1">
                <a:latin typeface="楷体" panose="02010609060101010101" pitchFamily="49" charset="-122"/>
                <a:ea typeface="楷体" panose="02010609060101010101" pitchFamily="49" charset="-122"/>
              </a:rPr>
              <a:t>zlz</a:t>
            </a:r>
            <a:r>
              <a:rPr lang="en-US" altLang="zh-CN" sz="1000" dirty="0">
                <a:latin typeface="楷体" panose="02010609060101010101" pitchFamily="49" charset="-122"/>
                <a:ea typeface="楷体" panose="02010609060101010101" pitchFamily="49" charset="-122"/>
              </a:rPr>
              <a:t>  R   18:59:19	      1	 gn4</a:t>
            </a:r>
          </a:p>
          <a:p>
            <a:r>
              <a:rPr lang="en-US" altLang="zh-CN" sz="1000" dirty="0">
                <a:latin typeface="楷体" panose="02010609060101010101" pitchFamily="49" charset="-122"/>
                <a:ea typeface="楷体" panose="02010609060101010101" pitchFamily="49" charset="-122"/>
              </a:rPr>
              <a:t>               924        </a:t>
            </a:r>
            <a:r>
              <a:rPr lang="en-US" altLang="zh-CN" sz="1000" dirty="0" err="1">
                <a:latin typeface="楷体" panose="02010609060101010101" pitchFamily="49" charset="-122"/>
                <a:ea typeface="楷体" panose="02010609060101010101" pitchFamily="49" charset="-122"/>
              </a:rPr>
              <a:t>ai</a:t>
            </a:r>
            <a:r>
              <a:rPr lang="en-US" altLang="zh-CN" sz="1000" dirty="0">
                <a:latin typeface="楷体" panose="02010609060101010101" pitchFamily="49" charset="-122"/>
                <a:ea typeface="楷体" panose="02010609060101010101" pitchFamily="49" charset="-122"/>
              </a:rPr>
              <a:t>     bash          </a:t>
            </a:r>
            <a:r>
              <a:rPr lang="en-US" altLang="zh-CN" sz="1000" dirty="0" err="1">
                <a:latin typeface="楷体" panose="02010609060101010101" pitchFamily="49" charset="-122"/>
                <a:ea typeface="楷体" panose="02010609060101010101" pitchFamily="49" charset="-122"/>
              </a:rPr>
              <a:t>zlz</a:t>
            </a:r>
            <a:r>
              <a:rPr lang="en-US" altLang="zh-CN" sz="1000" dirty="0">
                <a:latin typeface="楷体" panose="02010609060101010101" pitchFamily="49" charset="-122"/>
                <a:ea typeface="楷体" panose="02010609060101010101" pitchFamily="49" charset="-122"/>
              </a:rPr>
              <a:t>  R 1-01:54:13	      2	 </a:t>
            </a:r>
            <a:r>
              <a:rPr lang="en-US" altLang="zh-CN" sz="1000" dirty="0" err="1">
                <a:latin typeface="楷体" panose="02010609060101010101" pitchFamily="49" charset="-122"/>
                <a:ea typeface="楷体" panose="02010609060101010101" pitchFamily="49" charset="-122"/>
              </a:rPr>
              <a:t>gn</a:t>
            </a:r>
            <a:r>
              <a:rPr lang="en-US" altLang="zh-CN" sz="1000" dirty="0">
                <a:latin typeface="楷体" panose="02010609060101010101" pitchFamily="49" charset="-122"/>
                <a:ea typeface="楷体" panose="02010609060101010101" pitchFamily="49" charset="-122"/>
              </a:rPr>
              <a:t>[8-9]</a:t>
            </a:r>
          </a:p>
          <a:p>
            <a:r>
              <a:rPr lang="en-US" altLang="zh-CN" sz="1000" dirty="0">
                <a:latin typeface="楷体" panose="02010609060101010101" pitchFamily="49" charset="-122"/>
                <a:ea typeface="楷体" panose="02010609060101010101" pitchFamily="49" charset="-122"/>
              </a:rPr>
              <a:t>               911        </a:t>
            </a:r>
            <a:r>
              <a:rPr lang="en-US" altLang="zh-CN" sz="1000" dirty="0" err="1">
                <a:latin typeface="楷体" panose="02010609060101010101" pitchFamily="49" charset="-122"/>
                <a:ea typeface="楷体" panose="02010609060101010101" pitchFamily="49" charset="-122"/>
              </a:rPr>
              <a:t>ai</a:t>
            </a:r>
            <a:r>
              <a:rPr lang="en-US" altLang="zh-CN" sz="1000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1000" dirty="0" err="1">
                <a:latin typeface="楷体" panose="02010609060101010101" pitchFamily="49" charset="-122"/>
                <a:ea typeface="楷体" panose="02010609060101010101" pitchFamily="49" charset="-122"/>
              </a:rPr>
              <a:t>myGPUJob</a:t>
            </a:r>
            <a:r>
              <a:rPr lang="en-US" altLang="zh-CN" sz="1000" dirty="0">
                <a:latin typeface="楷体" panose="02010609060101010101" pitchFamily="49" charset="-122"/>
                <a:ea typeface="楷体" panose="02010609060101010101" pitchFamily="49" charset="-122"/>
              </a:rPr>
              <a:t>          </a:t>
            </a:r>
            <a:r>
              <a:rPr lang="en-US" altLang="zh-CN" sz="1000" dirty="0" err="1">
                <a:latin typeface="楷体" panose="02010609060101010101" pitchFamily="49" charset="-122"/>
                <a:ea typeface="楷体" panose="02010609060101010101" pitchFamily="49" charset="-122"/>
              </a:rPr>
              <a:t>gks</a:t>
            </a:r>
            <a:r>
              <a:rPr lang="en-US" altLang="zh-CN" sz="1000" dirty="0">
                <a:latin typeface="楷体" panose="02010609060101010101" pitchFamily="49" charset="-122"/>
                <a:ea typeface="楷体" panose="02010609060101010101" pitchFamily="49" charset="-122"/>
              </a:rPr>
              <a:t>  R 4-18:03:49	      2	 </a:t>
            </a:r>
            <a:r>
              <a:rPr lang="en-US" altLang="zh-CN" sz="1000" dirty="0" err="1">
                <a:latin typeface="楷体" panose="02010609060101010101" pitchFamily="49" charset="-122"/>
                <a:ea typeface="楷体" panose="02010609060101010101" pitchFamily="49" charset="-122"/>
              </a:rPr>
              <a:t>gn</a:t>
            </a:r>
            <a:r>
              <a:rPr lang="en-US" altLang="zh-CN" sz="1000" dirty="0">
                <a:latin typeface="楷体" panose="02010609060101010101" pitchFamily="49" charset="-122"/>
                <a:ea typeface="楷体" panose="02010609060101010101" pitchFamily="49" charset="-122"/>
              </a:rPr>
              <a:t>[11-12]</a:t>
            </a:r>
          </a:p>
          <a:p>
            <a:r>
              <a:rPr lang="en-US" altLang="zh-CN" sz="1000" dirty="0">
                <a:latin typeface="楷体" panose="02010609060101010101" pitchFamily="49" charset="-122"/>
                <a:ea typeface="楷体" panose="02010609060101010101" pitchFamily="49" charset="-122"/>
              </a:rPr>
              <a:t>               899        </a:t>
            </a:r>
            <a:r>
              <a:rPr lang="en-US" altLang="zh-CN" sz="1000" dirty="0" err="1">
                <a:latin typeface="楷体" panose="02010609060101010101" pitchFamily="49" charset="-122"/>
                <a:ea typeface="楷体" panose="02010609060101010101" pitchFamily="49" charset="-122"/>
              </a:rPr>
              <a:t>ai</a:t>
            </a:r>
            <a:r>
              <a:rPr lang="en-US" altLang="zh-CN" sz="1000" dirty="0">
                <a:latin typeface="楷体" panose="02010609060101010101" pitchFamily="49" charset="-122"/>
                <a:ea typeface="楷体" panose="02010609060101010101" pitchFamily="49" charset="-122"/>
              </a:rPr>
              <a:t>     bash        </a:t>
            </a:r>
            <a:r>
              <a:rPr lang="en-US" altLang="zh-CN" sz="1000" dirty="0" err="1">
                <a:latin typeface="楷体" panose="02010609060101010101" pitchFamily="49" charset="-122"/>
                <a:ea typeface="楷体" panose="02010609060101010101" pitchFamily="49" charset="-122"/>
              </a:rPr>
              <a:t>txacs</a:t>
            </a:r>
            <a:r>
              <a:rPr lang="en-US" altLang="zh-CN" sz="1000" dirty="0">
                <a:latin typeface="楷体" panose="02010609060101010101" pitchFamily="49" charset="-122"/>
                <a:ea typeface="楷体" panose="02010609060101010101" pitchFamily="49" charset="-122"/>
              </a:rPr>
              <a:t>  R 6-20:06:54	      4	 </a:t>
            </a:r>
            <a:r>
              <a:rPr lang="en-US" altLang="zh-CN" sz="1000" dirty="0" err="1">
                <a:latin typeface="楷体" panose="02010609060101010101" pitchFamily="49" charset="-122"/>
                <a:ea typeface="楷体" panose="02010609060101010101" pitchFamily="49" charset="-122"/>
              </a:rPr>
              <a:t>gn</a:t>
            </a:r>
            <a:r>
              <a:rPr lang="en-US" altLang="zh-CN" sz="1000" dirty="0">
                <a:latin typeface="楷体" panose="02010609060101010101" pitchFamily="49" charset="-122"/>
                <a:ea typeface="楷体" panose="02010609060101010101" pitchFamily="49" charset="-122"/>
              </a:rPr>
              <a:t>[0-3]</a:t>
            </a:r>
          </a:p>
        </p:txBody>
      </p:sp>
      <p:sp>
        <p:nvSpPr>
          <p:cNvPr id="6" name="矩形: 圆角 4">
            <a:extLst>
              <a:ext uri="{FF2B5EF4-FFF2-40B4-BE49-F238E27FC236}">
                <a16:creationId xmlns="" xmlns:a16="http://schemas.microsoft.com/office/drawing/2014/main" id="{903D46BC-8ED3-43FE-A504-55D47E312E5A}"/>
              </a:ext>
            </a:extLst>
          </p:cNvPr>
          <p:cNvSpPr/>
          <p:nvPr/>
        </p:nvSpPr>
        <p:spPr>
          <a:xfrm>
            <a:off x="971600" y="4365103"/>
            <a:ext cx="6696744" cy="1978747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00" dirty="0" err="1"/>
              <a:t>root@master</a:t>
            </a:r>
            <a:r>
              <a:rPr lang="en-US" altLang="zh-CN" sz="1000" dirty="0"/>
              <a:t>:~# </a:t>
            </a:r>
            <a:r>
              <a:rPr lang="en-US" altLang="zh-CN" sz="1000" dirty="0" err="1">
                <a:solidFill>
                  <a:srgbClr val="FF0000"/>
                </a:solidFill>
              </a:rPr>
              <a:t>yhacct</a:t>
            </a:r>
            <a:endParaRPr lang="en-US" altLang="zh-CN" sz="1000" dirty="0">
              <a:solidFill>
                <a:srgbClr val="FF0000"/>
              </a:solidFill>
            </a:endParaRPr>
          </a:p>
          <a:p>
            <a:r>
              <a:rPr lang="en-US" altLang="zh-CN" sz="1000" dirty="0"/>
              <a:t>       </a:t>
            </a:r>
            <a:r>
              <a:rPr lang="en-US" altLang="zh-CN" sz="1000" dirty="0" err="1"/>
              <a:t>JobID</a:t>
            </a:r>
            <a:r>
              <a:rPr lang="en-US" altLang="zh-CN" sz="1000" dirty="0"/>
              <a:t>	</a:t>
            </a:r>
            <a:r>
              <a:rPr lang="en-US" altLang="zh-CN" sz="1000" dirty="0" err="1"/>
              <a:t>JobName</a:t>
            </a:r>
            <a:r>
              <a:rPr lang="en-US" altLang="zh-CN" sz="1000" dirty="0"/>
              <a:t>  	Partition    	Account  	</a:t>
            </a:r>
            <a:r>
              <a:rPr lang="en-US" altLang="zh-CN" sz="1000" dirty="0" err="1"/>
              <a:t>AllocCPUS</a:t>
            </a:r>
            <a:r>
              <a:rPr lang="en-US" altLang="zh-CN" sz="1000" dirty="0"/>
              <a:t>      	State 	</a:t>
            </a:r>
            <a:r>
              <a:rPr lang="en-US" altLang="zh-CN" sz="1000" dirty="0" err="1"/>
              <a:t>ExitCode</a:t>
            </a:r>
            <a:r>
              <a:rPr lang="en-US" altLang="zh-CN" sz="1000" dirty="0"/>
              <a:t> </a:t>
            </a:r>
          </a:p>
          <a:p>
            <a:r>
              <a:rPr lang="en-US" altLang="zh-CN" sz="1000" dirty="0"/>
              <a:t>------------	 ---------- 	---------- 	---------- 	---------- 	---------- 	-------- </a:t>
            </a:r>
          </a:p>
          <a:p>
            <a:r>
              <a:rPr lang="en-US" altLang="zh-CN" sz="1000" dirty="0"/>
              <a:t>255	bash         	</a:t>
            </a:r>
            <a:r>
              <a:rPr lang="en-US" altLang="zh-CN" sz="1000" dirty="0" err="1"/>
              <a:t>ai</a:t>
            </a:r>
            <a:r>
              <a:rPr lang="en-US" altLang="zh-CN" sz="1000" dirty="0"/>
              <a:t>        	</a:t>
            </a:r>
            <a:r>
              <a:rPr lang="en-US" altLang="zh-CN" sz="1000" dirty="0" err="1"/>
              <a:t>zlz</a:t>
            </a:r>
            <a:r>
              <a:rPr lang="en-US" altLang="zh-CN" sz="1000" dirty="0"/>
              <a:t>         	40    	RUNNING      	0:0 </a:t>
            </a:r>
          </a:p>
          <a:p>
            <a:r>
              <a:rPr lang="en-US" altLang="zh-CN" sz="1000" dirty="0"/>
              <a:t>255.extern       	extern                   	</a:t>
            </a:r>
            <a:r>
              <a:rPr lang="en-US" altLang="zh-CN" sz="1000" dirty="0" err="1"/>
              <a:t>zlz</a:t>
            </a:r>
            <a:r>
              <a:rPr lang="en-US" altLang="zh-CN" sz="1000" dirty="0"/>
              <a:t>         	40    	RUNNING      	0:0 </a:t>
            </a:r>
          </a:p>
          <a:p>
            <a:r>
              <a:rPr lang="en-US" altLang="zh-CN" sz="1000" dirty="0"/>
              <a:t>343                	bash         	</a:t>
            </a:r>
            <a:r>
              <a:rPr lang="en-US" altLang="zh-CN" sz="1000" dirty="0" err="1"/>
              <a:t>ai</a:t>
            </a:r>
            <a:r>
              <a:rPr lang="en-US" altLang="zh-CN" sz="1000" dirty="0"/>
              <a:t>       	</a:t>
            </a:r>
            <a:r>
              <a:rPr lang="en-US" altLang="zh-CN" sz="1000" dirty="0" err="1"/>
              <a:t>swli</a:t>
            </a:r>
            <a:r>
              <a:rPr lang="en-US" altLang="zh-CN" sz="1000" dirty="0"/>
              <a:t>         	40    	RUNNING      	0:0 </a:t>
            </a:r>
          </a:p>
          <a:p>
            <a:r>
              <a:rPr lang="en-US" altLang="zh-CN" sz="1000" dirty="0"/>
              <a:t>387            	</a:t>
            </a:r>
            <a:r>
              <a:rPr lang="en-US" altLang="zh-CN" sz="1000" dirty="0" err="1"/>
              <a:t>myGPUJob</a:t>
            </a:r>
            <a:r>
              <a:rPr lang="en-US" altLang="zh-CN" sz="1000" dirty="0"/>
              <a:t>         	</a:t>
            </a:r>
            <a:r>
              <a:rPr lang="en-US" altLang="zh-CN" sz="1000" dirty="0" err="1"/>
              <a:t>ai</a:t>
            </a:r>
            <a:r>
              <a:rPr lang="en-US" altLang="zh-CN" sz="1000" dirty="0"/>
              <a:t>        	</a:t>
            </a:r>
            <a:r>
              <a:rPr lang="en-US" altLang="zh-CN" sz="1000" dirty="0" err="1"/>
              <a:t>gks</a:t>
            </a:r>
            <a:r>
              <a:rPr lang="en-US" altLang="zh-CN" sz="1000" dirty="0"/>
              <a:t>         	40    	RUNNING      	0:0 </a:t>
            </a:r>
          </a:p>
          <a:p>
            <a:r>
              <a:rPr lang="en-US" altLang="zh-CN" sz="1000" dirty="0"/>
              <a:t>387.extern       	extern                 		</a:t>
            </a:r>
            <a:r>
              <a:rPr lang="en-US" altLang="zh-CN" sz="1000" dirty="0" err="1"/>
              <a:t>gks</a:t>
            </a:r>
            <a:r>
              <a:rPr lang="en-US" altLang="zh-CN" sz="1000" dirty="0"/>
              <a:t>         	40    	RUNNING      	0:0 </a:t>
            </a:r>
          </a:p>
          <a:p>
            <a:r>
              <a:rPr lang="en-US" altLang="zh-CN" sz="1000" dirty="0"/>
              <a:t>388            	</a:t>
            </a:r>
            <a:r>
              <a:rPr lang="en-US" altLang="zh-CN" sz="1000" dirty="0" err="1"/>
              <a:t>myGPUJob</a:t>
            </a:r>
            <a:r>
              <a:rPr lang="en-US" altLang="zh-CN" sz="1000" dirty="0"/>
              <a:t>         	</a:t>
            </a:r>
            <a:r>
              <a:rPr lang="en-US" altLang="zh-CN" sz="1000" dirty="0" err="1"/>
              <a:t>ai</a:t>
            </a:r>
            <a:r>
              <a:rPr lang="en-US" altLang="zh-CN" sz="1000" dirty="0"/>
              <a:t>        	</a:t>
            </a:r>
            <a:r>
              <a:rPr lang="en-US" altLang="zh-CN" sz="1000" dirty="0" err="1"/>
              <a:t>gks</a:t>
            </a:r>
            <a:r>
              <a:rPr lang="en-US" altLang="zh-CN" sz="1000" dirty="0"/>
              <a:t>         	40    	RUNNING      	0:0 </a:t>
            </a:r>
          </a:p>
          <a:p>
            <a:r>
              <a:rPr lang="en-US" altLang="zh-CN" sz="1000" dirty="0"/>
              <a:t>388.extern       	extern                   	</a:t>
            </a:r>
            <a:r>
              <a:rPr lang="en-US" altLang="zh-CN" sz="1000" dirty="0" err="1"/>
              <a:t>gks</a:t>
            </a:r>
            <a:r>
              <a:rPr lang="en-US" altLang="zh-CN" sz="1000" dirty="0"/>
              <a:t>         	40    	RUNNING      	0:0 </a:t>
            </a:r>
          </a:p>
          <a:p>
            <a:r>
              <a:rPr lang="en-US" altLang="zh-CN" sz="1000" dirty="0"/>
              <a:t>393                	bash         	</a:t>
            </a:r>
            <a:r>
              <a:rPr lang="en-US" altLang="zh-CN" sz="1000" dirty="0" err="1"/>
              <a:t>ai</a:t>
            </a:r>
            <a:r>
              <a:rPr lang="en-US" altLang="zh-CN" sz="1000" dirty="0"/>
              <a:t>      	</a:t>
            </a:r>
            <a:r>
              <a:rPr lang="en-US" altLang="zh-CN" sz="1000" dirty="0" err="1"/>
              <a:t>txacs</a:t>
            </a:r>
            <a:r>
              <a:rPr lang="en-US" altLang="zh-CN" sz="1000" dirty="0"/>
              <a:t>         	40    	RUNNING      	0:0 </a:t>
            </a:r>
          </a:p>
          <a:p>
            <a:r>
              <a:rPr lang="en-US" altLang="zh-CN" sz="1000" dirty="0"/>
              <a:t>393.extern       	extern                 		</a:t>
            </a:r>
            <a:r>
              <a:rPr lang="en-US" altLang="zh-CN" sz="1000" dirty="0" err="1"/>
              <a:t>txacs</a:t>
            </a:r>
            <a:r>
              <a:rPr lang="en-US" altLang="zh-CN" sz="1000" dirty="0"/>
              <a:t>         	40    	RUNNING      	0:0 </a:t>
            </a:r>
          </a:p>
        </p:txBody>
      </p:sp>
    </p:spTree>
    <p:extLst>
      <p:ext uri="{BB962C8B-B14F-4D97-AF65-F5344CB8AC3E}">
        <p14:creationId xmlns:p14="http://schemas.microsoft.com/office/powerpoint/2010/main" val="1277922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方正粗圆简体" panose="03000509000000000000" pitchFamily="65" charset="-122"/>
                <a:ea typeface="方正粗圆简体" panose="03000509000000000000" pitchFamily="65" charset="-122"/>
              </a:rPr>
              <a:t>作业的查看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>
                <a:latin typeface="方正粗圆简体" panose="03000509000000000000" pitchFamily="65" charset="-122"/>
                <a:ea typeface="方正粗圆简体" panose="03000509000000000000" pitchFamily="65" charset="-122"/>
              </a:rPr>
              <a:t>作业状态</a:t>
            </a:r>
            <a:endParaRPr lang="en-US" altLang="zh-CN" sz="2400" dirty="0">
              <a:latin typeface="方正粗圆简体" panose="03000509000000000000" pitchFamily="65" charset="-122"/>
              <a:ea typeface="方正粗圆简体" panose="03000509000000000000" pitchFamily="65" charset="-122"/>
            </a:endParaRPr>
          </a:p>
          <a:p>
            <a:pPr marL="0" indent="0">
              <a:buNone/>
            </a:pPr>
            <a:endParaRPr lang="en-US" altLang="zh-CN" sz="1800" dirty="0">
              <a:latin typeface="方正粗圆简体" panose="03000509000000000000" pitchFamily="65" charset="-122"/>
              <a:ea typeface="方正粗圆简体" panose="03000509000000000000" pitchFamily="65" charset="-122"/>
            </a:endParaRPr>
          </a:p>
          <a:p>
            <a:pPr marL="0" indent="0">
              <a:buNone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	PD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</a:rPr>
              <a:t>：排队状态</a:t>
            </a: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			R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</a:rPr>
              <a:t>： 运行状态</a:t>
            </a:r>
            <a:endParaRPr lang="en-US" altLang="zh-CN" sz="1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	S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</a:rPr>
              <a:t>： 挂起状态</a:t>
            </a: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			CD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</a:rPr>
              <a:t>：成功结束</a:t>
            </a:r>
            <a:endParaRPr lang="en-US" altLang="zh-CN" sz="1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	F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</a:rPr>
              <a:t>： 失败结束</a:t>
            </a: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			CA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</a:rPr>
              <a:t>：被取消</a:t>
            </a:r>
            <a:endParaRPr lang="en-US" altLang="zh-CN" sz="1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	TO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</a:rPr>
              <a:t>：超时</a:t>
            </a: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			NF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</a:rPr>
              <a:t>：节点故障</a:t>
            </a:r>
            <a:endParaRPr lang="en-US" altLang="zh-CN" sz="1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endParaRPr lang="en-US" altLang="zh-CN" sz="1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endParaRPr lang="zh-CN" altLang="en-US" sz="1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endParaRPr lang="zh-CN" altLang="en-US" sz="1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4C1FE-75BB-4979-8E7C-39D8DC972F6A}" type="slidenum">
              <a:rPr lang="zh-CN" altLang="en-US"/>
              <a:t>14</a:t>
            </a:fld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="" xmlns:a16="http://schemas.microsoft.com/office/drawing/2014/main" id="{5758D946-53EF-424B-A789-0A441D2ADB7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3657533"/>
            <a:ext cx="4824536" cy="2743267"/>
          </a:xfrm>
          <a:prstGeom prst="rect">
            <a:avLst/>
          </a:prstGeom>
        </p:spPr>
      </p:pic>
      <p:sp>
        <p:nvSpPr>
          <p:cNvPr id="7" name="动作按钮: 空白 6">
            <a:hlinkClick r:id="rId4" action="ppaction://hlinksldjump" highlightClick="1"/>
            <a:extLst>
              <a:ext uri="{FF2B5EF4-FFF2-40B4-BE49-F238E27FC236}">
                <a16:creationId xmlns="" xmlns:a16="http://schemas.microsoft.com/office/drawing/2014/main" id="{109031CC-8CF6-4D41-B79F-2A395AD4441B}"/>
              </a:ext>
            </a:extLst>
          </p:cNvPr>
          <p:cNvSpPr/>
          <p:nvPr/>
        </p:nvSpPr>
        <p:spPr>
          <a:xfrm>
            <a:off x="7812360" y="5728320"/>
            <a:ext cx="1306488" cy="748680"/>
          </a:xfrm>
          <a:prstGeom prst="actionButtonBlank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返回作业加载流程</a:t>
            </a:r>
          </a:p>
        </p:txBody>
      </p:sp>
    </p:spTree>
    <p:extLst>
      <p:ext uri="{BB962C8B-B14F-4D97-AF65-F5344CB8AC3E}">
        <p14:creationId xmlns:p14="http://schemas.microsoft.com/office/powerpoint/2010/main" val="1277922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方正粗圆简体" panose="03000509000000000000" pitchFamily="65" charset="-122"/>
                <a:ea typeface="方正粗圆简体" panose="03000509000000000000" pitchFamily="65" charset="-122"/>
              </a:rPr>
              <a:t>取消作业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当我们加载的作业不理想时，就需要取消作业来释放资源。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endParaRPr lang="en-US" altLang="zh-CN" sz="1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endParaRPr lang="zh-CN" altLang="en-US" sz="1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endParaRPr lang="zh-CN" altLang="en-US" sz="1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4C1FE-75BB-4979-8E7C-39D8DC972F6A}" type="slidenum">
              <a:rPr lang="zh-CN" altLang="en-US"/>
              <a:t>15</a:t>
            </a:fld>
            <a:endParaRPr lang="en-US" altLang="zh-CN" dirty="0"/>
          </a:p>
        </p:txBody>
      </p:sp>
      <p:sp>
        <p:nvSpPr>
          <p:cNvPr id="5" name="矩形: 圆角 4">
            <a:extLst>
              <a:ext uri="{FF2B5EF4-FFF2-40B4-BE49-F238E27FC236}">
                <a16:creationId xmlns="" xmlns:a16="http://schemas.microsoft.com/office/drawing/2014/main" id="{903D46BC-8ED3-43FE-A504-55D47E312E5A}"/>
              </a:ext>
            </a:extLst>
          </p:cNvPr>
          <p:cNvSpPr/>
          <p:nvPr/>
        </p:nvSpPr>
        <p:spPr>
          <a:xfrm>
            <a:off x="971600" y="2204864"/>
            <a:ext cx="6937659" cy="197258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altLang="zh-CN" sz="10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root@mn0:~# </a:t>
            </a:r>
            <a:r>
              <a:rPr lang="pt-BR" altLang="zh-CN" sz="1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yhrun -N 2 -n 5 sleep 40;hostname</a:t>
            </a:r>
            <a:endParaRPr lang="en-US" altLang="zh-CN" sz="10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1000" dirty="0">
                <a:latin typeface="楷体" panose="02010609060101010101" pitchFamily="49" charset="-122"/>
                <a:ea typeface="楷体" panose="02010609060101010101" pitchFamily="49" charset="-122"/>
              </a:rPr>
              <a:t>root@mn0:~# </a:t>
            </a:r>
            <a:r>
              <a:rPr lang="en-US" altLang="zh-CN" sz="1000" dirty="0" err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yhqueue</a:t>
            </a:r>
            <a:endParaRPr lang="en-US" altLang="zh-CN" sz="10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1000" dirty="0">
                <a:latin typeface="楷体" panose="02010609060101010101" pitchFamily="49" charset="-122"/>
                <a:ea typeface="楷体" panose="02010609060101010101" pitchFamily="49" charset="-122"/>
              </a:rPr>
              <a:t>             JOBID PARTITION     NAME     USER ST       TIME  	NODES 	NODELIST(REASON)</a:t>
            </a:r>
          </a:p>
          <a:p>
            <a:r>
              <a:rPr lang="en-US" altLang="zh-CN" sz="1000" dirty="0">
                <a:latin typeface="楷体" panose="02010609060101010101" pitchFamily="49" charset="-122"/>
                <a:ea typeface="楷体" panose="02010609060101010101" pitchFamily="49" charset="-122"/>
              </a:rPr>
              <a:t>              1809      work    sleep     root  R       0:27      	2 	</a:t>
            </a:r>
            <a:r>
              <a:rPr lang="en-US" altLang="zh-CN" sz="1000" dirty="0" err="1">
                <a:latin typeface="楷体" panose="02010609060101010101" pitchFamily="49" charset="-122"/>
                <a:ea typeface="楷体" panose="02010609060101010101" pitchFamily="49" charset="-122"/>
              </a:rPr>
              <a:t>cn</a:t>
            </a:r>
            <a:r>
              <a:rPr lang="en-US" altLang="zh-CN" sz="1000" dirty="0">
                <a:latin typeface="楷体" panose="02010609060101010101" pitchFamily="49" charset="-122"/>
                <a:ea typeface="楷体" panose="02010609060101010101" pitchFamily="49" charset="-122"/>
              </a:rPr>
              <a:t>[2-3]</a:t>
            </a:r>
          </a:p>
          <a:p>
            <a:r>
              <a:rPr lang="en-US" altLang="zh-CN" sz="1000" dirty="0">
                <a:latin typeface="楷体" panose="02010609060101010101" pitchFamily="49" charset="-122"/>
                <a:ea typeface="楷体" panose="02010609060101010101" pitchFamily="49" charset="-122"/>
              </a:rPr>
              <a:t>root@mn0:~# </a:t>
            </a:r>
            <a:r>
              <a:rPr lang="en-US" altLang="zh-CN" sz="1000" dirty="0" err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yhcancel</a:t>
            </a:r>
            <a:r>
              <a:rPr lang="en-US" altLang="zh-CN" sz="1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1809</a:t>
            </a:r>
          </a:p>
          <a:p>
            <a:r>
              <a:rPr lang="en-US" altLang="zh-CN" sz="1000" dirty="0">
                <a:latin typeface="楷体" panose="02010609060101010101" pitchFamily="49" charset="-122"/>
                <a:ea typeface="楷体" panose="02010609060101010101" pitchFamily="49" charset="-122"/>
              </a:rPr>
              <a:t>root@mn0:~# </a:t>
            </a:r>
            <a:r>
              <a:rPr lang="en-US" altLang="zh-CN" sz="1000" dirty="0" err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yhqueue</a:t>
            </a:r>
            <a:endParaRPr lang="en-US" altLang="zh-CN" sz="10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1000" dirty="0">
                <a:latin typeface="楷体" panose="02010609060101010101" pitchFamily="49" charset="-122"/>
                <a:ea typeface="楷体" panose="02010609060101010101" pitchFamily="49" charset="-122"/>
              </a:rPr>
              <a:t>             JOBID PARTITION     NAME     USER ST       TIME  NODES NODELIST(REASON)</a:t>
            </a:r>
          </a:p>
          <a:p>
            <a:r>
              <a:rPr lang="en-US" altLang="zh-CN" sz="1000" dirty="0">
                <a:latin typeface="楷体" panose="02010609060101010101" pitchFamily="49" charset="-122"/>
                <a:ea typeface="楷体" panose="02010609060101010101" pitchFamily="49" charset="-122"/>
              </a:rPr>
              <a:t>root@mn0:~# </a:t>
            </a:r>
          </a:p>
        </p:txBody>
      </p:sp>
      <p:sp>
        <p:nvSpPr>
          <p:cNvPr id="6" name="动作按钮: 空白 5">
            <a:hlinkClick r:id="rId3" action="ppaction://hlinksldjump" highlightClick="1"/>
            <a:extLst>
              <a:ext uri="{FF2B5EF4-FFF2-40B4-BE49-F238E27FC236}">
                <a16:creationId xmlns="" xmlns:a16="http://schemas.microsoft.com/office/drawing/2014/main" id="{9668E17C-65C9-4AC0-8147-C5E85331E8CF}"/>
              </a:ext>
            </a:extLst>
          </p:cNvPr>
          <p:cNvSpPr/>
          <p:nvPr/>
        </p:nvSpPr>
        <p:spPr>
          <a:xfrm>
            <a:off x="7837512" y="5728320"/>
            <a:ext cx="1306488" cy="748680"/>
          </a:xfrm>
          <a:prstGeom prst="actionButtonBlank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返回作业加载流程</a:t>
            </a:r>
          </a:p>
        </p:txBody>
      </p:sp>
    </p:spTree>
    <p:extLst>
      <p:ext uri="{BB962C8B-B14F-4D97-AF65-F5344CB8AC3E}">
        <p14:creationId xmlns:p14="http://schemas.microsoft.com/office/powerpoint/2010/main" val="1379228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方正粗圆简体" panose="03000509000000000000" pitchFamily="65" charset="-122"/>
                <a:ea typeface="方正粗圆简体" panose="03000509000000000000" pitchFamily="65" charset="-122"/>
              </a:rPr>
              <a:t>系统安装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181600"/>
          </a:xfrm>
        </p:spPr>
        <p:txBody>
          <a:bodyPr/>
          <a:lstStyle/>
          <a:p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数据库安装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</a:p>
          <a:p>
            <a:pPr marL="0" indent="0">
              <a:buNone/>
            </a:pP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endParaRPr lang="en-US" altLang="zh-CN" sz="14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endParaRPr lang="en-US" altLang="zh-CN" sz="14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400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slurm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编译安装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</a:p>
          <a:p>
            <a:pPr marL="0" indent="0">
              <a:buNone/>
            </a:pP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4C1FE-75BB-4979-8E7C-39D8DC972F6A}" type="slidenum">
              <a:rPr lang="zh-CN" altLang="en-US"/>
              <a:t>16</a:t>
            </a:fld>
            <a:endParaRPr lang="en-US" altLang="zh-CN" dirty="0"/>
          </a:p>
        </p:txBody>
      </p:sp>
      <p:sp>
        <p:nvSpPr>
          <p:cNvPr id="7" name="矩形: 圆角 6">
            <a:extLst>
              <a:ext uri="{FF2B5EF4-FFF2-40B4-BE49-F238E27FC236}">
                <a16:creationId xmlns="" xmlns:a16="http://schemas.microsoft.com/office/drawing/2014/main" id="{DE9D743B-EE21-422E-A104-075479EB9634}"/>
              </a:ext>
            </a:extLst>
          </p:cNvPr>
          <p:cNvSpPr/>
          <p:nvPr/>
        </p:nvSpPr>
        <p:spPr>
          <a:xfrm>
            <a:off x="971600" y="1550131"/>
            <a:ext cx="8136904" cy="1518829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</a:rPr>
              <a:t># </a:t>
            </a: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</a:rPr>
              <a:t>安装数据库和依赖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</a:rPr>
              <a:t>apt-get   install </a:t>
            </a:r>
            <a:r>
              <a:rPr lang="en-US" altLang="zh-CN" sz="1400" dirty="0" err="1">
                <a:latin typeface="楷体" panose="02010609060101010101" pitchFamily="49" charset="-122"/>
                <a:ea typeface="楷体" panose="02010609060101010101" pitchFamily="49" charset="-122"/>
              </a:rPr>
              <a:t>mysql</a:t>
            </a: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</a:rPr>
              <a:t>-server</a:t>
            </a:r>
          </a:p>
          <a:p>
            <a:endParaRPr lang="en-US" altLang="zh-CN" sz="14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1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# </a:t>
            </a: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</a:rPr>
              <a:t>创建数据库和授权用户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</a:rPr>
              <a:t>CREATE DATABASE IF NOT EXISTS </a:t>
            </a:r>
            <a:r>
              <a:rPr lang="en-US" altLang="zh-CN" sz="1400" dirty="0" err="1">
                <a:latin typeface="楷体" panose="02010609060101010101" pitchFamily="49" charset="-122"/>
                <a:ea typeface="楷体" panose="02010609060101010101" pitchFamily="49" charset="-122"/>
              </a:rPr>
              <a:t>slurm_acct_db</a:t>
            </a: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</a:rPr>
              <a:t>;</a:t>
            </a:r>
          </a:p>
          <a:p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</a:rPr>
              <a:t>GRANT ALL </a:t>
            </a:r>
            <a:r>
              <a:rPr lang="en-US" altLang="zh-CN" sz="1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PRIVILEGES</a:t>
            </a: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</a:rPr>
              <a:t>　</a:t>
            </a: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</a:rPr>
              <a:t>ON</a:t>
            </a: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</a:rPr>
              <a:t>　</a:t>
            </a: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</a:rPr>
              <a:t>slurm_acct_db.* to '</a:t>
            </a:r>
            <a:r>
              <a:rPr lang="en-US" altLang="zh-CN" sz="1400" dirty="0" err="1">
                <a:latin typeface="楷体" panose="02010609060101010101" pitchFamily="49" charset="-122"/>
                <a:ea typeface="楷体" panose="02010609060101010101" pitchFamily="49" charset="-122"/>
              </a:rPr>
              <a:t>slurm</a:t>
            </a: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</a:rPr>
              <a:t>'@'localhost' IDENTIFIED BY '123456';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="" xmlns:a16="http://schemas.microsoft.com/office/drawing/2014/main" id="{42E9BF92-FB24-416E-9FBA-212041A9B7E0}"/>
              </a:ext>
            </a:extLst>
          </p:cNvPr>
          <p:cNvSpPr/>
          <p:nvPr/>
        </p:nvSpPr>
        <p:spPr>
          <a:xfrm>
            <a:off x="946558" y="3596612"/>
            <a:ext cx="8316416" cy="2117576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</a:rPr>
              <a:t># </a:t>
            </a: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</a:rPr>
              <a:t>安装所需的依赖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</a:rPr>
              <a:t>apt-get install </a:t>
            </a:r>
            <a:r>
              <a:rPr lang="en-US" altLang="zh-CN" sz="1400" dirty="0" err="1">
                <a:latin typeface="楷体" panose="02010609060101010101" pitchFamily="49" charset="-122"/>
                <a:ea typeface="楷体" panose="02010609060101010101" pitchFamily="49" charset="-122"/>
              </a:rPr>
              <a:t>gcc</a:t>
            </a: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</a:rPr>
              <a:t> libglib2.0-dev libgtk2.0-dev </a:t>
            </a:r>
            <a:r>
              <a:rPr lang="en-US" altLang="zh-CN" sz="1400" dirty="0" err="1">
                <a:latin typeface="楷体" panose="02010609060101010101" pitchFamily="49" charset="-122"/>
                <a:ea typeface="楷体" panose="02010609060101010101" pitchFamily="49" charset="-122"/>
              </a:rPr>
              <a:t>libssl-dev</a:t>
            </a: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1400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openssl</a:t>
            </a: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1400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libmariadb-dev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</a:rPr>
              <a:t># </a:t>
            </a: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</a:rPr>
              <a:t>编译安装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</a:rPr>
              <a:t>tar </a:t>
            </a:r>
            <a:r>
              <a:rPr lang="en-US" altLang="zh-CN" sz="1400" dirty="0" err="1">
                <a:latin typeface="楷体" panose="02010609060101010101" pitchFamily="49" charset="-122"/>
                <a:ea typeface="楷体" panose="02010609060101010101" pitchFamily="49" charset="-122"/>
              </a:rPr>
              <a:t>zxf</a:t>
            </a: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</a:rPr>
              <a:t> slurm-*.tgz</a:t>
            </a:r>
          </a:p>
          <a:p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</a:rPr>
              <a:t>cd </a:t>
            </a:r>
            <a:r>
              <a:rPr lang="en-US" altLang="zh-CN" sz="1400" dirty="0" err="1">
                <a:latin typeface="楷体" panose="02010609060101010101" pitchFamily="49" charset="-122"/>
                <a:ea typeface="楷体" panose="02010609060101010101" pitchFamily="49" charset="-122"/>
              </a:rPr>
              <a:t>slurm</a:t>
            </a: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</a:rPr>
              <a:t>-*</a:t>
            </a:r>
          </a:p>
          <a:p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</a:rPr>
              <a:t>./autogen.sh</a:t>
            </a:r>
          </a:p>
          <a:p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</a:rPr>
              <a:t>./configure --prefix=/</a:t>
            </a:r>
            <a:r>
              <a:rPr lang="en-US" altLang="zh-CN" sz="1400" dirty="0" err="1">
                <a:latin typeface="楷体" panose="02010609060101010101" pitchFamily="49" charset="-122"/>
                <a:ea typeface="楷体" panose="02010609060101010101" pitchFamily="49" charset="-122"/>
              </a:rPr>
              <a:t>usr</a:t>
            </a: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</a:rPr>
              <a:t>  --</a:t>
            </a:r>
            <a:r>
              <a:rPr lang="en-US" altLang="zh-CN" sz="1400" dirty="0" err="1">
                <a:latin typeface="楷体" panose="02010609060101010101" pitchFamily="49" charset="-122"/>
                <a:ea typeface="楷体" panose="02010609060101010101" pitchFamily="49" charset="-122"/>
              </a:rPr>
              <a:t>libdir</a:t>
            </a: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</a:rPr>
              <a:t>=/</a:t>
            </a:r>
            <a:r>
              <a:rPr lang="en-US" altLang="zh-CN" sz="1400" dirty="0" err="1">
                <a:latin typeface="楷体" panose="02010609060101010101" pitchFamily="49" charset="-122"/>
                <a:ea typeface="楷体" panose="02010609060101010101" pitchFamily="49" charset="-122"/>
              </a:rPr>
              <a:t>usr</a:t>
            </a: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</a:rPr>
              <a:t>/lib --enable-pam --with-</a:t>
            </a:r>
            <a:r>
              <a:rPr lang="en-US" altLang="zh-CN" sz="1400" dirty="0" err="1">
                <a:latin typeface="楷体" panose="02010609060101010101" pitchFamily="49" charset="-122"/>
                <a:ea typeface="楷体" panose="02010609060101010101" pitchFamily="49" charset="-122"/>
              </a:rPr>
              <a:t>pmix</a:t>
            </a: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</a:rPr>
              <a:t>=/</a:t>
            </a:r>
            <a:r>
              <a:rPr lang="en-US" altLang="zh-CN" sz="1400" dirty="0" err="1">
                <a:latin typeface="楷体" panose="02010609060101010101" pitchFamily="49" charset="-122"/>
                <a:ea typeface="楷体" panose="02010609060101010101" pitchFamily="49" charset="-122"/>
              </a:rPr>
              <a:t>usr</a:t>
            </a: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</a:rPr>
              <a:t>/local/openmpi4</a:t>
            </a:r>
          </a:p>
          <a:p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</a:rPr>
              <a:t>m</a:t>
            </a:r>
            <a:r>
              <a:rPr lang="en-US" altLang="zh-CN" sz="1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ake &amp;&amp; make </a:t>
            </a: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</a:rPr>
              <a:t>install</a:t>
            </a:r>
          </a:p>
          <a:p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10973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FFFF"/>
                </a:solidFill>
                <a:latin typeface="方正粗圆简体" panose="03000509000000000000" pitchFamily="65" charset="-122"/>
                <a:ea typeface="方正粗圆简体" panose="03000509000000000000" pitchFamily="65" charset="-122"/>
              </a:rPr>
              <a:t>系统安装</a:t>
            </a:r>
            <a:endParaRPr lang="zh-CN" altLang="en-US" sz="1000" dirty="0">
              <a:latin typeface="方正粗圆简体" panose="03000509000000000000" pitchFamily="65" charset="-122"/>
              <a:ea typeface="方正粗圆简体" panose="03000509000000000000" pitchFamily="65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127848"/>
          </a:xfrm>
        </p:spPr>
        <p:txBody>
          <a:bodyPr/>
          <a:lstStyle/>
          <a:p>
            <a:pPr marL="0" indent="0">
              <a:buNone/>
            </a:pPr>
            <a:endParaRPr lang="en-US" altLang="zh-CN" sz="1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400" dirty="0" err="1">
                <a:latin typeface="楷体" panose="02010609060101010101" pitchFamily="49" charset="-122"/>
                <a:ea typeface="楷体" panose="02010609060101010101" pitchFamily="49" charset="-122"/>
              </a:rPr>
              <a:t>s</a:t>
            </a:r>
            <a:r>
              <a:rPr lang="en-US" altLang="zh-CN" sz="2400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lurm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配置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en-US" altLang="zh-CN" sz="2000" dirty="0" err="1">
                <a:latin typeface="楷体" panose="02010609060101010101" pitchFamily="49" charset="-122"/>
                <a:ea typeface="楷体" panose="02010609060101010101" pitchFamily="49" charset="-122"/>
              </a:rPr>
              <a:t>slurm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配置文件可以通用，我们提供配置文件，修改对应的节点名，即可使用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20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注册集群信息</a:t>
            </a:r>
            <a:endParaRPr lang="en-US" altLang="zh-CN" sz="24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</a:t>
            </a:r>
          </a:p>
          <a:p>
            <a:pPr marL="0" indent="0">
              <a:buNone/>
            </a:pP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服务启动和开机自启动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endParaRPr lang="en-US" altLang="zh-CN" sz="1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endParaRPr lang="en-US" altLang="zh-CN" sz="1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endParaRPr lang="en-US" altLang="zh-CN" sz="1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endParaRPr lang="en-US" altLang="zh-CN" sz="1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endParaRPr lang="en-US" altLang="zh-CN" sz="1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endParaRPr lang="en-US" altLang="zh-CN" sz="1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endParaRPr lang="en-US" altLang="zh-CN" sz="1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endParaRPr lang="zh-CN" altLang="en-US" sz="1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4C1FE-75BB-4979-8E7C-39D8DC972F6A}" type="slidenum">
              <a:rPr lang="zh-CN" altLang="en-US" sz="1000"/>
              <a:t>17</a:t>
            </a:fld>
            <a:endParaRPr lang="en-US" altLang="zh-CN" sz="1000" dirty="0"/>
          </a:p>
        </p:txBody>
      </p:sp>
      <p:sp>
        <p:nvSpPr>
          <p:cNvPr id="9" name="矩形: 圆角 8">
            <a:extLst>
              <a:ext uri="{FF2B5EF4-FFF2-40B4-BE49-F238E27FC236}">
                <a16:creationId xmlns="" xmlns:a16="http://schemas.microsoft.com/office/drawing/2014/main" id="{BC0190C7-59A3-4934-BEBB-A2D75B6B6FD8}"/>
              </a:ext>
            </a:extLst>
          </p:cNvPr>
          <p:cNvSpPr/>
          <p:nvPr/>
        </p:nvSpPr>
        <p:spPr>
          <a:xfrm>
            <a:off x="755576" y="4492123"/>
            <a:ext cx="7416824" cy="1872208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cp </a:t>
            </a:r>
            <a:r>
              <a:rPr lang="en-US" altLang="zh-CN" dirty="0" err="1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slurmctld.service</a:t>
            </a:r>
            <a:r>
              <a:rPr lang="en-US" altLang="zh-CN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dirty="0" err="1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slurmdbd.service</a:t>
            </a:r>
            <a:r>
              <a:rPr lang="en-US" altLang="zh-CN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dirty="0" err="1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slurmd.service</a:t>
            </a:r>
            <a:r>
              <a:rPr lang="en-US" altLang="zh-CN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/</a:t>
            </a:r>
            <a:r>
              <a:rPr lang="en-US" altLang="zh-CN" dirty="0" err="1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etc</a:t>
            </a:r>
            <a:r>
              <a:rPr lang="en-US" altLang="zh-CN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en-US" altLang="zh-CN" dirty="0" err="1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systemd</a:t>
            </a:r>
            <a:r>
              <a:rPr lang="en-US" altLang="zh-CN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/system/</a:t>
            </a:r>
          </a:p>
          <a:p>
            <a:pPr lvl="0" eaLnBrk="0" hangingPunct="0"/>
            <a:r>
              <a:rPr lang="zh-CN" altLang="zh-CN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Open Sans" panose="020B0606030504020204" pitchFamily="34" charset="0"/>
              </a:rPr>
              <a:t>systemctl enable mysqld.service</a:t>
            </a:r>
            <a:r>
              <a:rPr lang="en-US" altLang="zh-CN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Open Sans" panose="020B0606030504020204" pitchFamily="34" charset="0"/>
              </a:rPr>
              <a:t>    </a:t>
            </a:r>
            <a:r>
              <a:rPr lang="en-US" altLang="zh-CN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Open Sans" panose="020B0606030504020204" pitchFamily="34" charset="0"/>
              </a:rPr>
              <a:t> # </a:t>
            </a:r>
            <a:r>
              <a:rPr lang="zh-CN" altLang="zh-CN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Open Sans" panose="020B0606030504020204" pitchFamily="34" charset="0"/>
              </a:rPr>
              <a:t>设置MySQL开机自启动</a:t>
            </a:r>
          </a:p>
          <a:p>
            <a:pPr lvl="0" eaLnBrk="0" hangingPunct="0"/>
            <a:r>
              <a:rPr lang="zh-CN" altLang="zh-CN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Open Sans" panose="020B0606030504020204" pitchFamily="34" charset="0"/>
              </a:rPr>
              <a:t>systemctl enable slurmdbd.service</a:t>
            </a:r>
            <a:r>
              <a:rPr lang="en-US" altLang="zh-CN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Open Sans" panose="020B0606030504020204" pitchFamily="34" charset="0"/>
              </a:rPr>
              <a:t>  </a:t>
            </a:r>
            <a:r>
              <a:rPr lang="en-US" altLang="zh-CN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Open Sans" panose="020B0606030504020204" pitchFamily="34" charset="0"/>
              </a:rPr>
              <a:t> # </a:t>
            </a:r>
            <a:r>
              <a:rPr lang="zh-CN" altLang="zh-CN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Open Sans" panose="020B0606030504020204" pitchFamily="34" charset="0"/>
              </a:rPr>
              <a:t>设置</a:t>
            </a:r>
            <a:r>
              <a:rPr lang="zh-CN" altLang="zh-CN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Open Sans" panose="020B0606030504020204" pitchFamily="34" charset="0"/>
              </a:rPr>
              <a:t>slurmdbd开机自启动</a:t>
            </a:r>
          </a:p>
          <a:p>
            <a:pPr lvl="0" eaLnBrk="0" hangingPunct="0"/>
            <a:r>
              <a:rPr lang="zh-CN" altLang="zh-CN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Open Sans" panose="020B0606030504020204" pitchFamily="34" charset="0"/>
              </a:rPr>
              <a:t>systemctl enable slurmctld.</a:t>
            </a:r>
            <a:r>
              <a:rPr lang="zh-CN" altLang="zh-CN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Open Sans" panose="020B0606030504020204" pitchFamily="34" charset="0"/>
              </a:rPr>
              <a:t>service</a:t>
            </a:r>
            <a:r>
              <a:rPr lang="en-US" altLang="zh-CN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Open Sans" panose="020B0606030504020204" pitchFamily="34" charset="0"/>
              </a:rPr>
              <a:t>  # </a:t>
            </a:r>
            <a:r>
              <a:rPr lang="zh-CN" altLang="zh-CN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Open Sans" panose="020B0606030504020204" pitchFamily="34" charset="0"/>
              </a:rPr>
              <a:t>设置</a:t>
            </a:r>
            <a:r>
              <a:rPr lang="zh-CN" altLang="zh-CN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Open Sans" panose="020B0606030504020204" pitchFamily="34" charset="0"/>
              </a:rPr>
              <a:t>slurmctld开机</a:t>
            </a:r>
            <a:r>
              <a:rPr lang="zh-CN" altLang="zh-CN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Open Sans" panose="020B0606030504020204" pitchFamily="34" charset="0"/>
              </a:rPr>
              <a:t>自启动</a:t>
            </a:r>
            <a:endParaRPr lang="zh-CN" altLang="zh-CN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  <a:cs typeface="Open Sans" panose="020B0606030504020204" pitchFamily="34" charset="0"/>
            </a:endParaRPr>
          </a:p>
          <a:p>
            <a:pPr lvl="0" eaLnBrk="0" hangingPunct="0"/>
            <a:r>
              <a:rPr lang="zh-CN" altLang="zh-CN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Open Sans" panose="020B0606030504020204" pitchFamily="34" charset="0"/>
              </a:rPr>
              <a:t>systemctl enable slurmd.service</a:t>
            </a:r>
            <a:r>
              <a:rPr lang="en-US" altLang="zh-CN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Open Sans" panose="020B0606030504020204" pitchFamily="34" charset="0"/>
              </a:rPr>
              <a:t>	</a:t>
            </a:r>
            <a:r>
              <a:rPr lang="en-US" altLang="zh-CN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Open Sans" panose="020B0606030504020204" pitchFamily="34" charset="0"/>
              </a:rPr>
              <a:t>    # </a:t>
            </a:r>
            <a:r>
              <a:rPr lang="zh-CN" altLang="zh-CN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Open Sans" panose="020B0606030504020204" pitchFamily="34" charset="0"/>
              </a:rPr>
              <a:t>设置slurmd开机自启动</a:t>
            </a:r>
          </a:p>
          <a:p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="" xmlns:a16="http://schemas.microsoft.com/office/drawing/2014/main" id="{5B1586D0-49E4-4001-B0E4-41FA66B094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82088"/>
            <a:ext cx="65" cy="564176"/>
          </a:xfrm>
          <a:prstGeom prst="rect">
            <a:avLst/>
          </a:prstGeom>
          <a:solidFill>
            <a:srgbClr val="F3F4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2696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矩形: 圆角 8">
            <a:extLst>
              <a:ext uri="{FF2B5EF4-FFF2-40B4-BE49-F238E27FC236}">
                <a16:creationId xmlns="" xmlns:a16="http://schemas.microsoft.com/office/drawing/2014/main" id="{BC0190C7-59A3-4934-BEBB-A2D75B6B6FD8}"/>
              </a:ext>
            </a:extLst>
          </p:cNvPr>
          <p:cNvSpPr/>
          <p:nvPr/>
        </p:nvSpPr>
        <p:spPr>
          <a:xfrm>
            <a:off x="755576" y="3068960"/>
            <a:ext cx="6608709" cy="792088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# </a:t>
            </a:r>
            <a:r>
              <a:rPr lang="en-US" altLang="zh-CN" sz="1600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slurmdbd</a:t>
            </a:r>
            <a:endParaRPr lang="en-US" altLang="zh-CN" sz="16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# </a:t>
            </a:r>
            <a:r>
              <a:rPr lang="en-US" altLang="zh-CN" sz="1600" dirty="0" err="1">
                <a:latin typeface="楷体" panose="02010609060101010101" pitchFamily="49" charset="-122"/>
                <a:ea typeface="楷体" panose="02010609060101010101" pitchFamily="49" charset="-122"/>
              </a:rPr>
              <a:t>sacctmgr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 add  </a:t>
            </a:r>
            <a:r>
              <a:rPr lang="en-US" altLang="zh-CN" sz="1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cluster 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name=</a:t>
            </a:r>
            <a:r>
              <a:rPr lang="en-US" altLang="zh-CN" sz="1600" dirty="0" err="1">
                <a:latin typeface="楷体" panose="02010609060101010101" pitchFamily="49" charset="-122"/>
                <a:ea typeface="楷体" panose="02010609060101010101" pitchFamily="49" charset="-122"/>
              </a:rPr>
              <a:t>yhstar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75980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35B54807-C628-419F-B03C-C83680424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latin typeface="方正粗圆简体" panose="03000509000000000000" pitchFamily="65" charset="-122"/>
                <a:ea typeface="方正粗圆简体" panose="03000509000000000000" pitchFamily="65" charset="-122"/>
              </a:rPr>
              <a:t>系统概述</a:t>
            </a:r>
            <a:endParaRPr lang="en-US" altLang="zh-CN" sz="3600" dirty="0">
              <a:latin typeface="方正粗圆简体" panose="03000509000000000000" pitchFamily="65" charset="-122"/>
              <a:ea typeface="方正粗圆简体" panose="03000509000000000000" pitchFamily="65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62CD4BF6-91A9-4B83-BC80-B5506CC5EB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YH 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分布式并行系统是一款多节点可扩展的计算平台，用于大规模计算和模型训练。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    主要从以下两个方面来讲述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：怎样加载作业、平台安装部署。</a:t>
            </a:r>
            <a:endParaRPr lang="en-US" altLang="zh-CN" sz="24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endParaRPr lang="en-US" altLang="zh-CN" sz="24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作业平台的使用：系统的结构和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怎样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加载作业。</a:t>
            </a:r>
            <a:endParaRPr lang="en-US" altLang="zh-CN" sz="24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lvl="1" indent="0">
              <a:buNone/>
            </a:pPr>
            <a:endParaRPr lang="en-US" altLang="zh-CN" sz="24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平台安装部署：怎样部署一个计算平台。</a:t>
            </a:r>
            <a:r>
              <a:rPr lang="en-US" altLang="zh-CN" sz="1000" dirty="0"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  <a:endParaRPr lang="zh-CN" altLang="en-US" sz="1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2AACFA6A-7EC8-47BD-B16E-A82259F05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4C1FE-75BB-4979-8E7C-39D8DC972F6A}" type="slidenum">
              <a:rPr lang="zh-CN" altLang="en-US" smtClean="0"/>
              <a:t>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03651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latin typeface="方正粗圆简体" panose="03000509000000000000" pitchFamily="65" charset="-122"/>
                <a:ea typeface="方正粗圆简体" panose="03000509000000000000" pitchFamily="65" charset="-122"/>
              </a:rPr>
              <a:t>系统结构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112568"/>
          </a:xfrm>
        </p:spPr>
        <p:txBody>
          <a:bodyPr/>
          <a:lstStyle/>
          <a:p>
            <a:pPr marL="0" indent="0">
              <a:buNone/>
            </a:pPr>
            <a:endParaRPr lang="en-US" altLang="zh-CN" sz="1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系统结构主要由管理节点、登录节点、计算节点、存储节点组成。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endParaRPr lang="en-US" altLang="zh-CN" sz="2400" dirty="0">
              <a:latin typeface="方正粗圆简体" panose="03000509000000000000" pitchFamily="65" charset="-122"/>
              <a:ea typeface="方正粗圆简体" panose="03000509000000000000" pitchFamily="65" charset="-122"/>
            </a:endParaRPr>
          </a:p>
          <a:p>
            <a:pPr marL="0" indent="0">
              <a:buNone/>
            </a:pPr>
            <a:endParaRPr lang="en-US" altLang="zh-CN" sz="1800" dirty="0">
              <a:latin typeface="方正粗圆简体" panose="03000509000000000000" pitchFamily="65" charset="-122"/>
              <a:ea typeface="方正粗圆简体" panose="03000509000000000000" pitchFamily="65" charset="-122"/>
            </a:endParaRPr>
          </a:p>
          <a:p>
            <a:pPr marL="0" indent="0">
              <a:buNone/>
            </a:pPr>
            <a:endParaRPr lang="en-US" altLang="zh-CN" sz="1800" dirty="0">
              <a:latin typeface="方正粗圆简体" panose="03000509000000000000" pitchFamily="65" charset="-122"/>
              <a:ea typeface="方正粗圆简体" panose="03000509000000000000" pitchFamily="65" charset="-122"/>
            </a:endParaRPr>
          </a:p>
          <a:p>
            <a:pPr marL="0" indent="0">
              <a:buNone/>
            </a:pPr>
            <a:endParaRPr lang="en-US" altLang="zh-CN" sz="1800" dirty="0">
              <a:latin typeface="方正粗圆简体" panose="03000509000000000000" pitchFamily="65" charset="-122"/>
              <a:ea typeface="方正粗圆简体" panose="03000509000000000000" pitchFamily="65" charset="-122"/>
            </a:endParaRPr>
          </a:p>
          <a:p>
            <a:pPr marL="0" indent="0">
              <a:buNone/>
            </a:pPr>
            <a:endParaRPr lang="zh-CN" altLang="en-US" sz="1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4C1FE-75BB-4979-8E7C-39D8DC972F6A}" type="slidenum">
              <a:rPr lang="zh-CN" altLang="en-US"/>
              <a:t>3</a:t>
            </a:fld>
            <a:endParaRPr lang="en-US" altLang="zh-CN" dirty="0"/>
          </a:p>
        </p:txBody>
      </p:sp>
      <p:sp>
        <p:nvSpPr>
          <p:cNvPr id="5" name="圆角矩形 4"/>
          <p:cNvSpPr/>
          <p:nvPr/>
        </p:nvSpPr>
        <p:spPr>
          <a:xfrm>
            <a:off x="1140878" y="3116740"/>
            <a:ext cx="792088" cy="438944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客户端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1140878" y="5580800"/>
            <a:ext cx="792088" cy="438944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/>
              <a:t>客户端</a:t>
            </a:r>
            <a:endParaRPr lang="zh-CN" altLang="en-US" sz="1200" dirty="0"/>
          </a:p>
        </p:txBody>
      </p:sp>
      <p:sp>
        <p:nvSpPr>
          <p:cNvPr id="11" name="圆角矩形 10"/>
          <p:cNvSpPr/>
          <p:nvPr/>
        </p:nvSpPr>
        <p:spPr>
          <a:xfrm>
            <a:off x="1140878" y="4967008"/>
            <a:ext cx="792088" cy="438944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/>
              <a:t>客户端</a:t>
            </a:r>
            <a:endParaRPr lang="zh-CN" altLang="en-US" sz="1200" dirty="0"/>
          </a:p>
        </p:txBody>
      </p:sp>
      <p:sp>
        <p:nvSpPr>
          <p:cNvPr id="12" name="圆角矩形 11"/>
          <p:cNvSpPr/>
          <p:nvPr/>
        </p:nvSpPr>
        <p:spPr>
          <a:xfrm>
            <a:off x="1140878" y="4353216"/>
            <a:ext cx="792088" cy="438944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客户端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1140878" y="3734978"/>
            <a:ext cx="792088" cy="438944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客户端</a:t>
            </a:r>
          </a:p>
        </p:txBody>
      </p:sp>
      <p:cxnSp>
        <p:nvCxnSpPr>
          <p:cNvPr id="35" name="肘形连接符 34"/>
          <p:cNvCxnSpPr>
            <a:stCxn id="5" idx="3"/>
            <a:endCxn id="10" idx="3"/>
          </p:cNvCxnSpPr>
          <p:nvPr/>
        </p:nvCxnSpPr>
        <p:spPr>
          <a:xfrm>
            <a:off x="1932966" y="3336212"/>
            <a:ext cx="12700" cy="2464060"/>
          </a:xfrm>
          <a:prstGeom prst="bentConnector3">
            <a:avLst>
              <a:gd name="adj1" fmla="val 1800000"/>
            </a:avLst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>
            <a:stCxn id="13" idx="3"/>
          </p:cNvCxnSpPr>
          <p:nvPr/>
        </p:nvCxnSpPr>
        <p:spPr>
          <a:xfrm>
            <a:off x="1932966" y="3954450"/>
            <a:ext cx="216024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stCxn id="12" idx="3"/>
          </p:cNvCxnSpPr>
          <p:nvPr/>
        </p:nvCxnSpPr>
        <p:spPr>
          <a:xfrm flipV="1">
            <a:off x="1932966" y="4568242"/>
            <a:ext cx="216024" cy="4446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圆角矩形 44"/>
          <p:cNvSpPr/>
          <p:nvPr/>
        </p:nvSpPr>
        <p:spPr>
          <a:xfrm>
            <a:off x="2930397" y="3640032"/>
            <a:ext cx="906145" cy="53389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管理节点</a:t>
            </a:r>
            <a:endParaRPr lang="en-US" altLang="zh-CN" sz="1200" dirty="0"/>
          </a:p>
          <a:p>
            <a:pPr algn="ctr"/>
            <a:r>
              <a:rPr lang="en-US" altLang="zh-CN" sz="1200" dirty="0"/>
              <a:t>mn0</a:t>
            </a:r>
            <a:r>
              <a:rPr lang="zh-CN" altLang="en-US" sz="1200" dirty="0"/>
              <a:t> </a:t>
            </a:r>
          </a:p>
        </p:txBody>
      </p:sp>
      <p:sp>
        <p:nvSpPr>
          <p:cNvPr id="46" name="圆角矩形 45"/>
          <p:cNvSpPr/>
          <p:nvPr/>
        </p:nvSpPr>
        <p:spPr>
          <a:xfrm>
            <a:off x="2943097" y="4919535"/>
            <a:ext cx="906145" cy="53389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登录节点</a:t>
            </a:r>
            <a:endParaRPr lang="en-US" altLang="zh-CN" sz="1200" dirty="0"/>
          </a:p>
          <a:p>
            <a:pPr algn="ctr"/>
            <a:r>
              <a:rPr lang="en-US" altLang="zh-CN" sz="1200" dirty="0"/>
              <a:t>ln0</a:t>
            </a:r>
            <a:r>
              <a:rPr lang="zh-CN" altLang="en-US" sz="1200" dirty="0"/>
              <a:t> </a:t>
            </a:r>
          </a:p>
        </p:txBody>
      </p:sp>
      <p:sp>
        <p:nvSpPr>
          <p:cNvPr id="47" name="圆角矩形 46"/>
          <p:cNvSpPr/>
          <p:nvPr/>
        </p:nvSpPr>
        <p:spPr>
          <a:xfrm>
            <a:off x="5965412" y="3633532"/>
            <a:ext cx="906145" cy="53389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计算节点</a:t>
            </a:r>
            <a:endParaRPr lang="en-US" altLang="zh-CN" sz="1200" dirty="0"/>
          </a:p>
          <a:p>
            <a:pPr algn="ctr"/>
            <a:r>
              <a:rPr lang="en-US" altLang="zh-CN" sz="1200" dirty="0"/>
              <a:t>cn3</a:t>
            </a:r>
            <a:r>
              <a:rPr lang="zh-CN" altLang="en-US" sz="1200" dirty="0"/>
              <a:t> </a:t>
            </a:r>
          </a:p>
        </p:txBody>
      </p:sp>
      <p:sp>
        <p:nvSpPr>
          <p:cNvPr id="48" name="圆角矩形 47"/>
          <p:cNvSpPr/>
          <p:nvPr/>
        </p:nvSpPr>
        <p:spPr>
          <a:xfrm>
            <a:off x="4810231" y="3635775"/>
            <a:ext cx="906145" cy="53389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计算节点</a:t>
            </a:r>
            <a:endParaRPr lang="en-US" altLang="zh-CN" sz="1200" dirty="0"/>
          </a:p>
          <a:p>
            <a:pPr algn="ctr"/>
            <a:r>
              <a:rPr lang="en-US" altLang="zh-CN" sz="1200" dirty="0"/>
              <a:t>cn1</a:t>
            </a:r>
            <a:r>
              <a:rPr lang="zh-CN" altLang="en-US" sz="1200" dirty="0"/>
              <a:t> </a:t>
            </a:r>
          </a:p>
        </p:txBody>
      </p:sp>
      <p:sp>
        <p:nvSpPr>
          <p:cNvPr id="57" name="圆角矩形 56"/>
          <p:cNvSpPr/>
          <p:nvPr/>
        </p:nvSpPr>
        <p:spPr>
          <a:xfrm>
            <a:off x="4810232" y="2980382"/>
            <a:ext cx="906145" cy="53389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计算节点 </a:t>
            </a:r>
            <a:endParaRPr lang="en-US" altLang="zh-CN" sz="1200" dirty="0"/>
          </a:p>
          <a:p>
            <a:pPr algn="ctr"/>
            <a:r>
              <a:rPr lang="en-US" altLang="zh-CN" sz="1200" dirty="0"/>
              <a:t>cn0</a:t>
            </a:r>
            <a:endParaRPr lang="zh-CN" altLang="en-US" sz="1200" dirty="0"/>
          </a:p>
        </p:txBody>
      </p:sp>
      <p:sp>
        <p:nvSpPr>
          <p:cNvPr id="58" name="圆角矩形 57"/>
          <p:cNvSpPr/>
          <p:nvPr/>
        </p:nvSpPr>
        <p:spPr>
          <a:xfrm>
            <a:off x="4810231" y="4872062"/>
            <a:ext cx="906145" cy="53389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存储节点</a:t>
            </a:r>
            <a:endParaRPr lang="en-US" altLang="zh-CN" sz="1200" dirty="0"/>
          </a:p>
          <a:p>
            <a:pPr algn="ctr"/>
            <a:r>
              <a:rPr lang="en-US" altLang="zh-CN" sz="1200" dirty="0"/>
              <a:t>fn0</a:t>
            </a:r>
            <a:r>
              <a:rPr lang="zh-CN" altLang="en-US" sz="1200" dirty="0"/>
              <a:t> </a:t>
            </a:r>
          </a:p>
        </p:txBody>
      </p:sp>
      <p:sp>
        <p:nvSpPr>
          <p:cNvPr id="59" name="圆角矩形 58"/>
          <p:cNvSpPr/>
          <p:nvPr/>
        </p:nvSpPr>
        <p:spPr>
          <a:xfrm>
            <a:off x="5965411" y="2980382"/>
            <a:ext cx="906145" cy="53389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计算节点</a:t>
            </a:r>
            <a:endParaRPr lang="en-US" altLang="zh-CN" sz="1200" dirty="0"/>
          </a:p>
          <a:p>
            <a:pPr algn="ctr"/>
            <a:r>
              <a:rPr lang="en-US" altLang="zh-CN" sz="1200" dirty="0"/>
              <a:t>cn2</a:t>
            </a:r>
            <a:r>
              <a:rPr lang="zh-CN" altLang="en-US" sz="1200" dirty="0"/>
              <a:t> </a:t>
            </a:r>
          </a:p>
        </p:txBody>
      </p:sp>
      <p:sp>
        <p:nvSpPr>
          <p:cNvPr id="60" name="圆角矩形 59"/>
          <p:cNvSpPr/>
          <p:nvPr/>
        </p:nvSpPr>
        <p:spPr>
          <a:xfrm>
            <a:off x="5965412" y="4868158"/>
            <a:ext cx="906145" cy="53389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存储节点</a:t>
            </a:r>
            <a:endParaRPr lang="en-US" altLang="zh-CN" sz="1200" dirty="0"/>
          </a:p>
          <a:p>
            <a:pPr algn="ctr"/>
            <a:r>
              <a:rPr lang="en-US" altLang="zh-CN" sz="1200" dirty="0"/>
              <a:t>fn1</a:t>
            </a:r>
            <a:r>
              <a:rPr lang="zh-CN" altLang="en-US" sz="1200" dirty="0"/>
              <a:t> </a:t>
            </a:r>
          </a:p>
        </p:txBody>
      </p:sp>
      <p:cxnSp>
        <p:nvCxnSpPr>
          <p:cNvPr id="64" name="肘形连接符 63"/>
          <p:cNvCxnSpPr>
            <a:stCxn id="45" idx="3"/>
            <a:endCxn id="46" idx="3"/>
          </p:cNvCxnSpPr>
          <p:nvPr/>
        </p:nvCxnSpPr>
        <p:spPr>
          <a:xfrm>
            <a:off x="3836542" y="3906977"/>
            <a:ext cx="12700" cy="1279503"/>
          </a:xfrm>
          <a:prstGeom prst="bentConnector3">
            <a:avLst>
              <a:gd name="adj1" fmla="val 190000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 flipV="1">
            <a:off x="4093206" y="4518588"/>
            <a:ext cx="3933532" cy="230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圆角矩形 66"/>
          <p:cNvSpPr/>
          <p:nvPr/>
        </p:nvSpPr>
        <p:spPr>
          <a:xfrm>
            <a:off x="7120596" y="3635775"/>
            <a:ext cx="906145" cy="53389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计算节点</a:t>
            </a:r>
            <a:endParaRPr lang="en-US" altLang="zh-CN" sz="1200" dirty="0"/>
          </a:p>
          <a:p>
            <a:pPr algn="ctr"/>
            <a:r>
              <a:rPr lang="en-US" altLang="zh-CN" sz="1200" dirty="0"/>
              <a:t>cn5</a:t>
            </a:r>
            <a:r>
              <a:rPr lang="zh-CN" altLang="en-US" sz="1200" dirty="0"/>
              <a:t> </a:t>
            </a:r>
          </a:p>
        </p:txBody>
      </p:sp>
      <p:sp>
        <p:nvSpPr>
          <p:cNvPr id="68" name="圆角矩形 67"/>
          <p:cNvSpPr/>
          <p:nvPr/>
        </p:nvSpPr>
        <p:spPr>
          <a:xfrm>
            <a:off x="7120596" y="2974655"/>
            <a:ext cx="906145" cy="53389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计算节点</a:t>
            </a:r>
            <a:endParaRPr lang="en-US" altLang="zh-CN" sz="1200" dirty="0"/>
          </a:p>
          <a:p>
            <a:pPr algn="ctr"/>
            <a:r>
              <a:rPr lang="en-US" altLang="zh-CN" sz="1200" dirty="0"/>
              <a:t>cn4</a:t>
            </a:r>
            <a:r>
              <a:rPr lang="zh-CN" altLang="en-US" sz="1200" dirty="0"/>
              <a:t> </a:t>
            </a:r>
          </a:p>
        </p:txBody>
      </p:sp>
      <p:sp>
        <p:nvSpPr>
          <p:cNvPr id="69" name="圆角矩形 68"/>
          <p:cNvSpPr/>
          <p:nvPr/>
        </p:nvSpPr>
        <p:spPr>
          <a:xfrm>
            <a:off x="7120593" y="4863995"/>
            <a:ext cx="906145" cy="53389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存储节点</a:t>
            </a:r>
            <a:endParaRPr lang="en-US" altLang="zh-CN" sz="1200" dirty="0"/>
          </a:p>
          <a:p>
            <a:pPr algn="ctr"/>
            <a:r>
              <a:rPr lang="en-US" altLang="zh-CN" sz="1200" dirty="0"/>
              <a:t>fn2</a:t>
            </a:r>
            <a:r>
              <a:rPr lang="zh-CN" altLang="en-US" sz="1200" dirty="0"/>
              <a:t> </a:t>
            </a:r>
          </a:p>
        </p:txBody>
      </p:sp>
      <p:cxnSp>
        <p:nvCxnSpPr>
          <p:cNvPr id="72" name="直接连接符 71"/>
          <p:cNvCxnSpPr>
            <a:stCxn id="48" idx="2"/>
            <a:endCxn id="58" idx="0"/>
          </p:cNvCxnSpPr>
          <p:nvPr/>
        </p:nvCxnSpPr>
        <p:spPr>
          <a:xfrm>
            <a:off x="5263304" y="4169665"/>
            <a:ext cx="0" cy="70239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>
            <a:endCxn id="60" idx="0"/>
          </p:cNvCxnSpPr>
          <p:nvPr/>
        </p:nvCxnSpPr>
        <p:spPr>
          <a:xfrm flipH="1">
            <a:off x="6418485" y="4169665"/>
            <a:ext cx="1" cy="69849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>
            <a:stCxn id="67" idx="2"/>
            <a:endCxn id="69" idx="0"/>
          </p:cNvCxnSpPr>
          <p:nvPr/>
        </p:nvCxnSpPr>
        <p:spPr>
          <a:xfrm flipH="1">
            <a:off x="7573666" y="4169665"/>
            <a:ext cx="3" cy="69433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/>
          <p:cNvCxnSpPr>
            <a:stCxn id="11" idx="3"/>
            <a:endCxn id="46" idx="1"/>
          </p:cNvCxnSpPr>
          <p:nvPr/>
        </p:nvCxnSpPr>
        <p:spPr>
          <a:xfrm>
            <a:off x="1932966" y="5186480"/>
            <a:ext cx="1010131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45C6C24B-8ECB-42D0-81DF-B4D00B0B1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方正粗圆简体" panose="03000509000000000000" pitchFamily="65" charset="-122"/>
                <a:ea typeface="方正粗圆简体" panose="03000509000000000000" pitchFamily="65" charset="-122"/>
              </a:rPr>
              <a:t>作业加载流程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7D9163E7-6D7B-43E1-9CF0-9E7816625A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zh-CN" altLang="en-US" sz="2800" dirty="0">
                <a:latin typeface="方正粗圆简体" panose="03000509000000000000" pitchFamily="65" charset="-122"/>
                <a:ea typeface="方正粗圆简体" panose="03000509000000000000" pitchFamily="65" charset="-122"/>
              </a:rPr>
              <a:t>作业</a:t>
            </a:r>
            <a:r>
              <a:rPr lang="zh-CN" altLang="en-US" sz="2800" dirty="0" smtClean="0">
                <a:latin typeface="方正粗圆简体" panose="03000509000000000000" pitchFamily="65" charset="-122"/>
                <a:ea typeface="方正粗圆简体" panose="03000509000000000000" pitchFamily="65" charset="-122"/>
              </a:rPr>
              <a:t>加载过程</a:t>
            </a:r>
            <a:r>
              <a:rPr lang="en-US" altLang="zh-CN" sz="2800" dirty="0">
                <a:latin typeface="方正粗圆简体" panose="03000509000000000000" pitchFamily="65" charset="-122"/>
                <a:ea typeface="方正粗圆简体" panose="03000509000000000000" pitchFamily="65" charset="-122"/>
              </a:rPr>
              <a:t>:</a:t>
            </a:r>
          </a:p>
          <a:p>
            <a:pPr marL="514350" indent="-514350">
              <a:buAutoNum type="arabicPeriod"/>
            </a:pP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创建用户</a:t>
            </a:r>
            <a:endParaRPr lang="en-US" altLang="zh-CN" sz="24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514350" indent="-514350">
              <a:buAutoNum type="arabicPeriod"/>
            </a:pP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上传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作业</a:t>
            </a:r>
            <a:endParaRPr lang="en-US" altLang="zh-CN" sz="24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514350" indent="-514350">
              <a:buAutoNum type="arabicPeriod"/>
            </a:pP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查看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资源情况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514350" indent="-514350">
              <a:buAutoNum type="arabicPeriod"/>
            </a:pP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占用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资源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514350" indent="-514350">
              <a:buAutoNum type="arabicPeriod"/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加载作业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514350" indent="-514350">
              <a:buAutoNum type="arabicPeriod"/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作业查看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514350" indent="-514350">
              <a:buAutoNum type="arabicPeriod"/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取消作业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endParaRPr lang="en-US" altLang="zh-CN" sz="1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endParaRPr lang="en-US" altLang="zh-CN" sz="1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endParaRPr lang="en-US" altLang="zh-CN" sz="1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endParaRPr lang="en-US" altLang="zh-CN" sz="1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例子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：我们需要运行一个批处理作业，脚本如下：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endParaRPr lang="en-US" altLang="zh-CN" sz="1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4C33AE97-8CBC-4041-BCD7-C1797648D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4C1FE-75BB-4979-8E7C-39D8DC972F6A}" type="slidenum">
              <a:rPr lang="zh-CN" altLang="en-US" smtClean="0"/>
              <a:t>4</a:t>
            </a:fld>
            <a:endParaRPr lang="en-US" altLang="zh-CN" dirty="0"/>
          </a:p>
        </p:txBody>
      </p:sp>
      <p:sp>
        <p:nvSpPr>
          <p:cNvPr id="24" name="矩形 23"/>
          <p:cNvSpPr/>
          <p:nvPr/>
        </p:nvSpPr>
        <p:spPr>
          <a:xfrm>
            <a:off x="4644008" y="2800380"/>
            <a:ext cx="4248472" cy="34369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700" dirty="0" err="1"/>
              <a:t>root@master</a:t>
            </a:r>
            <a:r>
              <a:rPr lang="en-US" altLang="zh-CN" sz="1700" dirty="0"/>
              <a:t>:/gf3/home/suhh# </a:t>
            </a:r>
            <a:r>
              <a:rPr lang="en-US" altLang="zh-CN" sz="1700" dirty="0">
                <a:solidFill>
                  <a:srgbClr val="FF0000"/>
                </a:solidFill>
              </a:rPr>
              <a:t>cat </a:t>
            </a:r>
            <a:r>
              <a:rPr lang="en-US" altLang="zh-CN" sz="1700" dirty="0" err="1">
                <a:solidFill>
                  <a:srgbClr val="FF0000"/>
                </a:solidFill>
              </a:rPr>
              <a:t>my.slurm</a:t>
            </a:r>
            <a:r>
              <a:rPr lang="en-US" altLang="zh-CN" sz="1700" dirty="0">
                <a:solidFill>
                  <a:srgbClr val="FF0000"/>
                </a:solidFill>
              </a:rPr>
              <a:t> </a:t>
            </a:r>
          </a:p>
          <a:p>
            <a:r>
              <a:rPr lang="en-US" altLang="zh-CN" sz="1700" dirty="0">
                <a:solidFill>
                  <a:srgbClr val="FFFF00"/>
                </a:solidFill>
              </a:rPr>
              <a:t>#!/bin/bash</a:t>
            </a:r>
          </a:p>
          <a:p>
            <a:endParaRPr lang="en-US" altLang="zh-CN" sz="1700" dirty="0">
              <a:solidFill>
                <a:srgbClr val="FFFF00"/>
              </a:solidFill>
            </a:endParaRPr>
          </a:p>
          <a:p>
            <a:r>
              <a:rPr lang="en-US" altLang="zh-CN" sz="1700" dirty="0">
                <a:solidFill>
                  <a:srgbClr val="FFFF00"/>
                </a:solidFill>
              </a:rPr>
              <a:t>#SBATCH -N 2</a:t>
            </a:r>
          </a:p>
          <a:p>
            <a:r>
              <a:rPr lang="en-US" altLang="zh-CN" sz="1700" dirty="0">
                <a:solidFill>
                  <a:srgbClr val="FFFF00"/>
                </a:solidFill>
              </a:rPr>
              <a:t>#SBATCH -n 4</a:t>
            </a:r>
          </a:p>
          <a:p>
            <a:r>
              <a:rPr lang="en-US" altLang="zh-CN" sz="1700" dirty="0">
                <a:solidFill>
                  <a:srgbClr val="FFFF00"/>
                </a:solidFill>
              </a:rPr>
              <a:t>#SBATCH -w </a:t>
            </a:r>
            <a:r>
              <a:rPr lang="en-US" altLang="zh-CN" sz="1700" dirty="0" err="1">
                <a:solidFill>
                  <a:srgbClr val="FFFF00"/>
                </a:solidFill>
              </a:rPr>
              <a:t>gn</a:t>
            </a:r>
            <a:r>
              <a:rPr lang="en-US" altLang="zh-CN" sz="1700" dirty="0">
                <a:solidFill>
                  <a:srgbClr val="FFFF00"/>
                </a:solidFill>
              </a:rPr>
              <a:t>[10,13]</a:t>
            </a:r>
          </a:p>
          <a:p>
            <a:r>
              <a:rPr lang="en-US" altLang="zh-CN" sz="1700" dirty="0">
                <a:solidFill>
                  <a:srgbClr val="FFFF00"/>
                </a:solidFill>
              </a:rPr>
              <a:t>#SBATCH --output=</a:t>
            </a:r>
            <a:r>
              <a:rPr lang="en-US" altLang="zh-CN" sz="1700" dirty="0" err="1">
                <a:solidFill>
                  <a:srgbClr val="FFFF00"/>
                </a:solidFill>
              </a:rPr>
              <a:t>job.out</a:t>
            </a:r>
            <a:endParaRPr lang="en-US" altLang="zh-CN" sz="1700" dirty="0">
              <a:solidFill>
                <a:srgbClr val="FFFF00"/>
              </a:solidFill>
            </a:endParaRPr>
          </a:p>
          <a:p>
            <a:r>
              <a:rPr lang="en-US" altLang="zh-CN" sz="1700" dirty="0">
                <a:solidFill>
                  <a:srgbClr val="FFFF00"/>
                </a:solidFill>
              </a:rPr>
              <a:t>#SBATCH --error=</a:t>
            </a:r>
            <a:r>
              <a:rPr lang="en-US" altLang="zh-CN" sz="1700" dirty="0" err="1">
                <a:solidFill>
                  <a:srgbClr val="FFFF00"/>
                </a:solidFill>
              </a:rPr>
              <a:t>job.out_error</a:t>
            </a:r>
            <a:endParaRPr lang="en-US" altLang="zh-CN" sz="1700" dirty="0">
              <a:solidFill>
                <a:srgbClr val="FFFF00"/>
              </a:solidFill>
            </a:endParaRPr>
          </a:p>
          <a:p>
            <a:endParaRPr lang="en-US" altLang="zh-CN" sz="1700" dirty="0">
              <a:solidFill>
                <a:srgbClr val="FFFF00"/>
              </a:solidFill>
            </a:endParaRPr>
          </a:p>
          <a:p>
            <a:r>
              <a:rPr lang="en-US" altLang="zh-CN" sz="1700" dirty="0">
                <a:solidFill>
                  <a:srgbClr val="FFFF00"/>
                </a:solidFill>
              </a:rPr>
              <a:t>sleep 10</a:t>
            </a:r>
          </a:p>
          <a:p>
            <a:r>
              <a:rPr lang="en-US" altLang="zh-CN" sz="1700" dirty="0" err="1">
                <a:solidFill>
                  <a:srgbClr val="FFFF00"/>
                </a:solidFill>
              </a:rPr>
              <a:t>yhrun</a:t>
            </a:r>
            <a:r>
              <a:rPr lang="en-US" altLang="zh-CN" sz="1700" dirty="0">
                <a:solidFill>
                  <a:srgbClr val="FFFF00"/>
                </a:solidFill>
              </a:rPr>
              <a:t>  hostname</a:t>
            </a:r>
          </a:p>
          <a:p>
            <a:r>
              <a:rPr lang="en-US" altLang="zh-CN" sz="1700" dirty="0">
                <a:solidFill>
                  <a:srgbClr val="FFFF00"/>
                </a:solidFill>
              </a:rPr>
              <a:t>exit 0</a:t>
            </a:r>
          </a:p>
        </p:txBody>
      </p:sp>
    </p:spTree>
    <p:extLst>
      <p:ext uri="{BB962C8B-B14F-4D97-AF65-F5344CB8AC3E}">
        <p14:creationId xmlns:p14="http://schemas.microsoft.com/office/powerpoint/2010/main" val="1895556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方正粗圆简体" panose="03000509000000000000" pitchFamily="65" charset="-122"/>
                <a:ea typeface="方正粗圆简体" panose="03000509000000000000" pitchFamily="65" charset="-122"/>
              </a:rPr>
              <a:t>创建用户</a:t>
            </a:r>
            <a:endParaRPr lang="zh-CN" altLang="en-US" dirty="0">
              <a:latin typeface="方正粗圆简体" panose="03000509000000000000" pitchFamily="65" charset="-122"/>
              <a:ea typeface="方正粗圆简体" panose="03000509000000000000" pitchFamily="65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638782"/>
            <a:ext cx="8229600" cy="4724400"/>
          </a:xfrm>
        </p:spPr>
        <p:txBody>
          <a:bodyPr/>
          <a:lstStyle/>
          <a:p>
            <a:r>
              <a:rPr lang="zh-CN" altLang="en-US" sz="2800" dirty="0" smtClean="0">
                <a:latin typeface="方正粗圆简体" panose="03000509000000000000" pitchFamily="65" charset="-122"/>
                <a:ea typeface="方正粗圆简体" panose="03000509000000000000" pitchFamily="65" charset="-122"/>
              </a:rPr>
              <a:t>创建用户（管理员）</a:t>
            </a:r>
            <a:endParaRPr lang="en-US" altLang="zh-CN" sz="2800" dirty="0" smtClean="0">
              <a:latin typeface="方正粗圆简体" panose="03000509000000000000" pitchFamily="65" charset="-122"/>
              <a:ea typeface="方正粗圆简体" panose="03000509000000000000" pitchFamily="65" charset="-122"/>
            </a:endParaRPr>
          </a:p>
          <a:p>
            <a:pPr marL="0" indent="0">
              <a:buNone/>
            </a:pP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找管理员来申请帐号，管理员统一用户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ID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，根据然后创建用户和给用户授予平台权限。</a:t>
            </a:r>
            <a:endParaRPr lang="en-US" altLang="zh-CN" sz="24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endParaRPr lang="en-US" altLang="zh-CN" sz="24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endParaRPr lang="en-US" altLang="zh-CN" sz="24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endParaRPr lang="en-US" altLang="zh-CN" sz="24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endParaRPr lang="en-US" altLang="zh-CN" sz="24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endParaRPr lang="en-US" altLang="zh-CN" sz="24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用户</a:t>
            </a:r>
            <a:r>
              <a:rPr lang="en-US" altLang="zh-CN" sz="1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ID</a:t>
            </a:r>
            <a:r>
              <a:rPr lang="zh-CN" altLang="en-US" sz="1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1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UID</a:t>
            </a:r>
            <a:r>
              <a:rPr lang="zh-CN" altLang="en-US" sz="1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），通过 </a:t>
            </a:r>
            <a:r>
              <a:rPr lang="en-US" altLang="zh-CN" sz="1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cat</a:t>
            </a:r>
            <a:r>
              <a:rPr lang="zh-CN" altLang="en-US" sz="1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1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en-US" altLang="zh-CN" sz="1600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etc</a:t>
            </a:r>
            <a:r>
              <a:rPr lang="en-US" altLang="zh-CN" sz="1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en-US" altLang="zh-CN" sz="1600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passwd</a:t>
            </a:r>
            <a:r>
              <a:rPr lang="zh-CN" altLang="en-US" sz="1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来查看，</a:t>
            </a:r>
            <a:r>
              <a:rPr lang="en-US" altLang="zh-CN" sz="1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UID</a:t>
            </a:r>
            <a:r>
              <a:rPr lang="zh-CN" altLang="en-US" sz="1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具有唯一性。</a:t>
            </a:r>
            <a:endParaRPr lang="en-US" altLang="zh-CN" sz="16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4C1FE-75BB-4979-8E7C-39D8DC972F6A}" type="slidenum">
              <a:rPr lang="zh-CN" altLang="en-US"/>
              <a:t>5</a:t>
            </a:fld>
            <a:endParaRPr lang="en-US" altLang="zh-CN" dirty="0"/>
          </a:p>
        </p:txBody>
      </p:sp>
      <p:sp>
        <p:nvSpPr>
          <p:cNvPr id="5" name="矩形: 圆角 4">
            <a:extLst>
              <a:ext uri="{FF2B5EF4-FFF2-40B4-BE49-F238E27FC236}">
                <a16:creationId xmlns="" xmlns:a16="http://schemas.microsoft.com/office/drawing/2014/main" id="{903D46BC-8ED3-43FE-A504-55D47E312E5A}"/>
              </a:ext>
            </a:extLst>
          </p:cNvPr>
          <p:cNvSpPr/>
          <p:nvPr/>
        </p:nvSpPr>
        <p:spPr>
          <a:xfrm>
            <a:off x="1115616" y="2996952"/>
            <a:ext cx="5688632" cy="1872208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7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# </a:t>
            </a:r>
            <a:r>
              <a:rPr lang="zh-CN" altLang="en-US" sz="17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创建</a:t>
            </a:r>
            <a:r>
              <a:rPr lang="zh-CN" altLang="en-US" sz="1700" dirty="0">
                <a:latin typeface="楷体" panose="02010609060101010101" pitchFamily="49" charset="-122"/>
                <a:ea typeface="楷体" panose="02010609060101010101" pitchFamily="49" charset="-122"/>
              </a:rPr>
              <a:t>用户</a:t>
            </a:r>
            <a:endParaRPr lang="en-US" altLang="zh-CN" sz="17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1700" dirty="0" err="1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yhname</a:t>
            </a:r>
            <a:r>
              <a:rPr lang="en-US" altLang="zh-CN" sz="17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17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user </a:t>
            </a:r>
            <a:r>
              <a:rPr lang="en-US" altLang="zh-CN" sz="17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1039 suhh</a:t>
            </a:r>
          </a:p>
          <a:p>
            <a:r>
              <a:rPr lang="en-US" altLang="zh-CN" sz="1700" dirty="0" err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y</a:t>
            </a:r>
            <a:r>
              <a:rPr lang="en-US" altLang="zh-CN" sz="1700" dirty="0" err="1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hdo</a:t>
            </a:r>
            <a:r>
              <a:rPr lang="en-US" altLang="zh-CN" sz="17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1700" dirty="0" err="1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cn</a:t>
            </a:r>
            <a:r>
              <a:rPr lang="en-US" altLang="zh-CN" sz="17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[0-15] </a:t>
            </a:r>
            <a:r>
              <a:rPr lang="en-US" altLang="zh-CN" sz="1700" dirty="0" err="1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yhname</a:t>
            </a:r>
            <a:r>
              <a:rPr lang="en-US" altLang="zh-CN" sz="17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user 1039 suhh</a:t>
            </a:r>
            <a:endParaRPr lang="en-US" altLang="zh-CN" sz="17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sz="17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1700" dirty="0">
                <a:latin typeface="楷体" panose="02010609060101010101" pitchFamily="49" charset="-122"/>
                <a:ea typeface="楷体" panose="02010609060101010101" pitchFamily="49" charset="-122"/>
              </a:rPr>
              <a:t># </a:t>
            </a:r>
            <a:r>
              <a:rPr lang="zh-CN" altLang="en-US" sz="1700" dirty="0">
                <a:latin typeface="楷体" panose="02010609060101010101" pitchFamily="49" charset="-122"/>
                <a:ea typeface="楷体" panose="02010609060101010101" pitchFamily="49" charset="-122"/>
              </a:rPr>
              <a:t>授权用户权限</a:t>
            </a:r>
            <a:endParaRPr lang="en-US" altLang="zh-CN" sz="17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1700" dirty="0" err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yhname</a:t>
            </a:r>
            <a:r>
              <a:rPr lang="en-US" altLang="zh-CN" sz="17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1700" dirty="0" err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sacct</a:t>
            </a:r>
            <a:r>
              <a:rPr lang="en-US" altLang="zh-CN" sz="17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17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suhh</a:t>
            </a:r>
            <a:endParaRPr lang="en-US" altLang="zh-CN" sz="17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" name="动作按钮: 空白 5">
            <a:hlinkClick r:id="rId3" action="ppaction://hlinksldjump" highlightClick="1"/>
            <a:extLst>
              <a:ext uri="{FF2B5EF4-FFF2-40B4-BE49-F238E27FC236}">
                <a16:creationId xmlns="" xmlns:a16="http://schemas.microsoft.com/office/drawing/2014/main" id="{F99B7BCD-7564-41D8-A9D6-5D8664CF2B5F}"/>
              </a:ext>
            </a:extLst>
          </p:cNvPr>
          <p:cNvSpPr/>
          <p:nvPr/>
        </p:nvSpPr>
        <p:spPr>
          <a:xfrm>
            <a:off x="7812360" y="5652120"/>
            <a:ext cx="1306488" cy="748680"/>
          </a:xfrm>
          <a:prstGeom prst="actionButtonBlank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返回作业加载流程</a:t>
            </a:r>
          </a:p>
        </p:txBody>
      </p:sp>
    </p:spTree>
    <p:extLst>
      <p:ext uri="{BB962C8B-B14F-4D97-AF65-F5344CB8AC3E}">
        <p14:creationId xmlns:p14="http://schemas.microsoft.com/office/powerpoint/2010/main" val="1413490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方正粗圆简体" panose="03000509000000000000" pitchFamily="65" charset="-122"/>
                <a:ea typeface="方正粗圆简体" panose="03000509000000000000" pitchFamily="65" charset="-122"/>
              </a:rPr>
              <a:t>上传作业</a:t>
            </a:r>
            <a:endParaRPr lang="zh-CN" altLang="en-US" dirty="0">
              <a:latin typeface="方正粗圆简体" panose="03000509000000000000" pitchFamily="65" charset="-122"/>
              <a:ea typeface="方正粗圆简体" panose="03000509000000000000" pitchFamily="65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638782"/>
            <a:ext cx="8229600" cy="4724400"/>
          </a:xfrm>
        </p:spPr>
        <p:txBody>
          <a:bodyPr/>
          <a:lstStyle/>
          <a:p>
            <a:r>
              <a:rPr lang="zh-CN" altLang="en-US" sz="2800" dirty="0" smtClean="0">
                <a:latin typeface="方正粗圆简体" panose="03000509000000000000" pitchFamily="65" charset="-122"/>
                <a:ea typeface="方正粗圆简体" panose="03000509000000000000" pitchFamily="65" charset="-122"/>
              </a:rPr>
              <a:t>上传作业</a:t>
            </a:r>
            <a:endParaRPr lang="en-US" altLang="zh-CN" sz="2800" dirty="0">
              <a:latin typeface="方正粗圆简体" panose="03000509000000000000" pitchFamily="65" charset="-122"/>
              <a:ea typeface="方正粗圆简体" panose="03000509000000000000" pitchFamily="65" charset="-122"/>
            </a:endParaRPr>
          </a:p>
          <a:p>
            <a:pPr marL="0" indent="0">
              <a:buNone/>
            </a:pPr>
            <a:endParaRPr lang="en-US" altLang="zh-CN" sz="1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endParaRPr lang="en-US" altLang="zh-CN" sz="1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endParaRPr lang="en-US" altLang="zh-CN" sz="1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4C1FE-75BB-4979-8E7C-39D8DC972F6A}" type="slidenum">
              <a:rPr lang="zh-CN" altLang="en-US"/>
              <a:t>6</a:t>
            </a:fld>
            <a:endParaRPr lang="en-US" altLang="zh-CN" dirty="0"/>
          </a:p>
        </p:txBody>
      </p:sp>
      <p:sp>
        <p:nvSpPr>
          <p:cNvPr id="8" name="矩形: 圆角 4">
            <a:extLst>
              <a:ext uri="{FF2B5EF4-FFF2-40B4-BE49-F238E27FC236}">
                <a16:creationId xmlns="" xmlns:a16="http://schemas.microsoft.com/office/drawing/2014/main" id="{903D46BC-8ED3-43FE-A504-55D47E312E5A}"/>
              </a:ext>
            </a:extLst>
          </p:cNvPr>
          <p:cNvSpPr/>
          <p:nvPr/>
        </p:nvSpPr>
        <p:spPr>
          <a:xfrm>
            <a:off x="872100" y="2276872"/>
            <a:ext cx="8020380" cy="3888432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#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上传作业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dirty="0" err="1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scp</a:t>
            </a:r>
            <a:r>
              <a:rPr lang="en-US" altLang="zh-CN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dirty="0" err="1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my.slurm</a:t>
            </a:r>
            <a:r>
              <a:rPr lang="en-US" altLang="zh-CN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lang="en-US" altLang="zh-CN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hlinkClick r:id="rId3"/>
              </a:rPr>
              <a:t>suhh@10.107.23.90</a:t>
            </a:r>
            <a:r>
              <a:rPr lang="en-US" altLang="zh-CN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:~</a:t>
            </a:r>
          </a:p>
          <a:p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# 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登录到登录节点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dirty="0" err="1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ssh</a:t>
            </a:r>
            <a:r>
              <a:rPr lang="en-US" altLang="zh-CN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hlinkClick r:id="rId3"/>
              </a:rPr>
              <a:t>suhh@10.107.23.90</a:t>
            </a:r>
            <a:endParaRPr lang="en-US" altLang="zh-CN" dirty="0" smtClean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# 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查看家目录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s-E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root@mn0:/usr/local/sbin# </a:t>
            </a:r>
            <a:r>
              <a:rPr lang="es-ES" altLang="zh-CN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su - suhh</a:t>
            </a:r>
          </a:p>
          <a:p>
            <a:r>
              <a:rPr lang="es-E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suhh@mn0:~$ </a:t>
            </a:r>
            <a:r>
              <a:rPr lang="es-ES" altLang="zh-CN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pwd</a:t>
            </a:r>
          </a:p>
          <a:p>
            <a:r>
              <a:rPr lang="es-E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es-E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gfdata/home/suhh       # 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共享存储，所有节点的用户家目录都在这里</a:t>
            </a:r>
            <a:endParaRPr lang="es-E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s-E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suhh@mn0:~$ ls</a:t>
            </a:r>
          </a:p>
          <a:p>
            <a:r>
              <a:rPr lang="es-E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suhh@mn0:~$ 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13490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方正粗圆简体" panose="03000509000000000000" pitchFamily="65" charset="-122"/>
                <a:ea typeface="方正粗圆简体" panose="03000509000000000000" pitchFamily="65" charset="-122"/>
              </a:rPr>
              <a:t>查看资源情况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00808"/>
            <a:ext cx="8363272" cy="4680520"/>
          </a:xfrm>
        </p:spPr>
        <p:txBody>
          <a:bodyPr/>
          <a:lstStyle/>
          <a:p>
            <a:r>
              <a:rPr lang="zh-CN" altLang="en-US" sz="2800" dirty="0">
                <a:latin typeface="方正粗圆简体" panose="03000509000000000000" pitchFamily="65" charset="-122"/>
                <a:ea typeface="方正粗圆简体" panose="03000509000000000000" pitchFamily="65" charset="-122"/>
              </a:rPr>
              <a:t>状态查看：</a:t>
            </a:r>
            <a:endParaRPr lang="en-US" altLang="zh-CN" sz="2800" dirty="0">
              <a:latin typeface="方正粗圆简体" panose="03000509000000000000" pitchFamily="65" charset="-122"/>
              <a:ea typeface="方正粗圆简体" panose="03000509000000000000" pitchFamily="65" charset="-122"/>
            </a:endParaRPr>
          </a:p>
          <a:p>
            <a:pPr marL="0" indent="0">
              <a:buNone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查看所有节点状态的命令是：</a:t>
            </a:r>
            <a:r>
              <a:rPr lang="en-US" altLang="zh-CN" sz="2400" dirty="0" err="1">
                <a:latin typeface="楷体" panose="02010609060101010101" pitchFamily="49" charset="-122"/>
                <a:ea typeface="楷体" panose="02010609060101010101" pitchFamily="49" charset="-122"/>
              </a:rPr>
              <a:t>yhinfo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endParaRPr lang="en-US" altLang="zh-CN" sz="1800" dirty="0">
              <a:latin typeface="方正粗圆简体" panose="03000509000000000000" pitchFamily="65" charset="-122"/>
              <a:ea typeface="方正粗圆简体" panose="03000509000000000000" pitchFamily="65" charset="-122"/>
            </a:endParaRPr>
          </a:p>
          <a:p>
            <a:pPr marL="0" indent="0">
              <a:buNone/>
            </a:pPr>
            <a:endParaRPr lang="en-US" altLang="zh-CN" sz="1800" dirty="0">
              <a:latin typeface="方正粗圆简体" panose="03000509000000000000" pitchFamily="65" charset="-122"/>
              <a:ea typeface="方正粗圆简体" panose="03000509000000000000" pitchFamily="65" charset="-122"/>
            </a:endParaRPr>
          </a:p>
          <a:p>
            <a:pPr marL="0" indent="0">
              <a:buNone/>
            </a:pPr>
            <a:endParaRPr lang="en-US" altLang="zh-CN" sz="1800" dirty="0" smtClean="0">
              <a:latin typeface="方正粗圆简体" panose="03000509000000000000" pitchFamily="65" charset="-122"/>
              <a:ea typeface="方正粗圆简体" panose="03000509000000000000" pitchFamily="65" charset="-122"/>
            </a:endParaRPr>
          </a:p>
          <a:p>
            <a:pPr marL="0" indent="0">
              <a:buNone/>
            </a:pPr>
            <a:endParaRPr lang="en-US" altLang="zh-CN" sz="1800" dirty="0">
              <a:latin typeface="方正粗圆简体" panose="03000509000000000000" pitchFamily="65" charset="-122"/>
              <a:ea typeface="方正粗圆简体" panose="03000509000000000000" pitchFamily="65" charset="-122"/>
            </a:endParaRPr>
          </a:p>
          <a:p>
            <a:pPr marL="0" indent="0">
              <a:buNone/>
            </a:pPr>
            <a:r>
              <a:rPr lang="en-US" altLang="zh-CN" sz="1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</a:rPr>
              <a:t>第一列 </a:t>
            </a: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</a:rPr>
              <a:t>PARTITION</a:t>
            </a: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</a:rPr>
              <a:t>： 分区的情况，根据系统管理员来划分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</a:rPr>
              <a:t>    第二列 </a:t>
            </a: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</a:rPr>
              <a:t>AVAIL   </a:t>
            </a: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</a:rPr>
              <a:t>是分区的可用情况，</a:t>
            </a: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</a:rPr>
              <a:t>up </a:t>
            </a: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</a:rPr>
              <a:t>是可用状态；</a:t>
            </a:r>
            <a:r>
              <a:rPr lang="en-US" altLang="zh-CN" sz="1400" dirty="0" err="1">
                <a:latin typeface="楷体" panose="02010609060101010101" pitchFamily="49" charset="-122"/>
                <a:ea typeface="楷体" panose="02010609060101010101" pitchFamily="49" charset="-122"/>
              </a:rPr>
              <a:t>inact</a:t>
            </a: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</a:rPr>
              <a:t>为不可用状态</a:t>
            </a:r>
          </a:p>
          <a:p>
            <a:pPr marL="0" indent="0">
              <a:buNone/>
            </a:pP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</a:rPr>
              <a:t>    第三列 </a:t>
            </a: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</a:rPr>
              <a:t>TIMELIMIT   </a:t>
            </a: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</a:rPr>
              <a:t>是作业运行时间限制，默认是 </a:t>
            </a: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</a:rPr>
              <a:t>infinite </a:t>
            </a: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</a:rPr>
              <a:t>没有限制</a:t>
            </a:r>
          </a:p>
          <a:p>
            <a:pPr marL="0" indent="0">
              <a:buNone/>
            </a:pP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</a:rPr>
              <a:t>    第四列 </a:t>
            </a: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</a:rPr>
              <a:t>NODES   </a:t>
            </a: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</a:rPr>
              <a:t>是节点数</a:t>
            </a:r>
          </a:p>
          <a:p>
            <a:pPr marL="0" indent="0">
              <a:buNone/>
            </a:pP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</a:rPr>
              <a:t>    第五列 </a:t>
            </a: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</a:rPr>
              <a:t>STATE   </a:t>
            </a: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</a:rPr>
              <a:t>是节点状态，</a:t>
            </a: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</a:rPr>
              <a:t>idle </a:t>
            </a: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</a:rPr>
              <a:t>是空闲节点，</a:t>
            </a:r>
            <a:r>
              <a:rPr lang="en-US" altLang="zh-CN" sz="1400" dirty="0" err="1">
                <a:latin typeface="楷体" panose="02010609060101010101" pitchFamily="49" charset="-122"/>
                <a:ea typeface="楷体" panose="02010609060101010101" pitchFamily="49" charset="-122"/>
              </a:rPr>
              <a:t>alloc</a:t>
            </a: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</a:rPr>
              <a:t>是已被占用节点，</a:t>
            </a: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</a:rPr>
              <a:t>comp </a:t>
            </a: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</a:rPr>
              <a:t>是正在释放资源的节点，其他状态的节点都不可用，</a:t>
            </a: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</a:rPr>
              <a:t>mix </a:t>
            </a: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</a:rPr>
              <a:t>是该节点有作业在运行或有程序占用 </a:t>
            </a:r>
            <a:r>
              <a:rPr lang="en-US" altLang="zh-CN" sz="1400" dirty="0" err="1">
                <a:latin typeface="楷体" panose="02010609060101010101" pitchFamily="49" charset="-122"/>
                <a:ea typeface="楷体" panose="02010609060101010101" pitchFamily="49" charset="-122"/>
              </a:rPr>
              <a:t>cpu</a:t>
            </a: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</a:rPr>
              <a:t>导致的。</a:t>
            </a:r>
          </a:p>
          <a:p>
            <a:pPr marL="0" indent="0">
              <a:buNone/>
            </a:pP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</a:rPr>
              <a:t>    第六列 </a:t>
            </a: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</a:rPr>
              <a:t>NODELIST  </a:t>
            </a: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</a:rPr>
              <a:t>是节点列表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4C1FE-75BB-4979-8E7C-39D8DC972F6A}" type="slidenum">
              <a:rPr lang="zh-CN" altLang="en-US"/>
              <a:t>7</a:t>
            </a:fld>
            <a:endParaRPr lang="en-US" altLang="zh-CN" dirty="0"/>
          </a:p>
        </p:txBody>
      </p:sp>
      <p:sp>
        <p:nvSpPr>
          <p:cNvPr id="5" name="矩形: 圆角 4">
            <a:extLst>
              <a:ext uri="{FF2B5EF4-FFF2-40B4-BE49-F238E27FC236}">
                <a16:creationId xmlns="" xmlns:a16="http://schemas.microsoft.com/office/drawing/2014/main" id="{903D46BC-8ED3-43FE-A504-55D47E312E5A}"/>
              </a:ext>
            </a:extLst>
          </p:cNvPr>
          <p:cNvSpPr/>
          <p:nvPr/>
        </p:nvSpPr>
        <p:spPr>
          <a:xfrm>
            <a:off x="971600" y="2636912"/>
            <a:ext cx="7848872" cy="1944216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600" dirty="0" err="1"/>
              <a:t>root@master</a:t>
            </a:r>
            <a:r>
              <a:rPr lang="en-US" altLang="zh-CN" sz="1600" dirty="0"/>
              <a:t>:~#   </a:t>
            </a:r>
            <a:r>
              <a:rPr lang="en-US" altLang="zh-CN" sz="1600" dirty="0" err="1">
                <a:solidFill>
                  <a:srgbClr val="FF0000"/>
                </a:solidFill>
              </a:rPr>
              <a:t>yhinfo</a:t>
            </a:r>
          </a:p>
          <a:p>
            <a:r>
              <a:rPr lang="en-US" altLang="zh-CN" sz="1600" dirty="0"/>
              <a:t>PARTITION	   AVAIL	  TIMELIMIT	  NODES	STATE 	NODELIST</a:t>
            </a:r>
          </a:p>
          <a:p>
            <a:r>
              <a:rPr lang="en-US" altLang="zh-CN" sz="1600" dirty="0" err="1"/>
              <a:t>ai</a:t>
            </a:r>
            <a:r>
              <a:rPr lang="en-US" altLang="zh-CN" sz="1600" dirty="0"/>
              <a:t>*	           </a:t>
            </a:r>
            <a:r>
              <a:rPr lang="en-US" altLang="zh-CN" sz="1600" dirty="0" smtClean="0"/>
              <a:t>	   up</a:t>
            </a:r>
            <a:r>
              <a:rPr lang="en-US" altLang="zh-CN" sz="1600" dirty="0"/>
              <a:t>	   infinite	      </a:t>
            </a:r>
            <a:r>
              <a:rPr lang="en-US" altLang="zh-CN" sz="1600" dirty="0" smtClean="0"/>
              <a:t>	 1  </a:t>
            </a:r>
            <a:r>
              <a:rPr lang="en-US" altLang="zh-CN" sz="1600" dirty="0"/>
              <a:t>	</a:t>
            </a:r>
            <a:r>
              <a:rPr lang="en-US" altLang="zh-CN" sz="1600" dirty="0" smtClean="0"/>
              <a:t> down</a:t>
            </a:r>
            <a:r>
              <a:rPr lang="en-US" altLang="zh-CN" sz="1600" dirty="0"/>
              <a:t>*	 gn15</a:t>
            </a:r>
          </a:p>
          <a:p>
            <a:r>
              <a:rPr lang="en-US" altLang="zh-CN" sz="1600" dirty="0" err="1"/>
              <a:t>ai</a:t>
            </a:r>
            <a:r>
              <a:rPr lang="en-US" altLang="zh-CN" sz="1600" dirty="0"/>
              <a:t>*	         </a:t>
            </a:r>
            <a:r>
              <a:rPr lang="en-US" altLang="zh-CN" sz="1600" dirty="0" smtClean="0"/>
              <a:t>	   </a:t>
            </a:r>
            <a:r>
              <a:rPr lang="en-US" altLang="zh-CN" sz="1600" dirty="0"/>
              <a:t>up	   infinite	   </a:t>
            </a:r>
            <a:r>
              <a:rPr lang="en-US" altLang="zh-CN" sz="1600" dirty="0" smtClean="0"/>
              <a:t>	 </a:t>
            </a:r>
            <a:r>
              <a:rPr lang="en-US" altLang="zh-CN" sz="1600" dirty="0"/>
              <a:t>13  	</a:t>
            </a:r>
            <a:r>
              <a:rPr lang="en-US" altLang="zh-CN" sz="1600" dirty="0" smtClean="0"/>
              <a:t> idle</a:t>
            </a:r>
            <a:r>
              <a:rPr lang="en-US" altLang="zh-CN" sz="1600" dirty="0"/>
              <a:t>	 </a:t>
            </a:r>
            <a:r>
              <a:rPr lang="en-US" altLang="zh-CN" sz="1600" dirty="0" err="1"/>
              <a:t>gn</a:t>
            </a:r>
            <a:r>
              <a:rPr lang="en-US" altLang="zh-CN" sz="1600" dirty="0"/>
              <a:t>[0-12]</a:t>
            </a:r>
          </a:p>
          <a:p>
            <a:r>
              <a:rPr lang="en-US" altLang="zh-CN" sz="1600" dirty="0" smtClean="0"/>
              <a:t>2080ti</a:t>
            </a:r>
            <a:r>
              <a:rPr lang="en-US" altLang="zh-CN" sz="1600" dirty="0"/>
              <a:t>	          </a:t>
            </a:r>
            <a:r>
              <a:rPr lang="en-US" altLang="zh-CN" sz="1600" dirty="0" smtClean="0"/>
              <a:t>	   </a:t>
            </a:r>
            <a:r>
              <a:rPr lang="en-US" altLang="zh-CN" sz="1600" dirty="0"/>
              <a:t>up	   infinite	     </a:t>
            </a:r>
            <a:r>
              <a:rPr lang="en-US" altLang="zh-CN" sz="1600" dirty="0" smtClean="0"/>
              <a:t>	 </a:t>
            </a:r>
            <a:r>
              <a:rPr lang="en-US" altLang="zh-CN" sz="1600" dirty="0"/>
              <a:t>4  	 </a:t>
            </a:r>
            <a:r>
              <a:rPr lang="en-US" altLang="zh-CN" sz="1600" dirty="0" err="1" smtClean="0"/>
              <a:t>alloc</a:t>
            </a:r>
            <a:r>
              <a:rPr lang="en-US" altLang="zh-CN" sz="1600" dirty="0"/>
              <a:t>	 </a:t>
            </a:r>
            <a:r>
              <a:rPr lang="en-US" altLang="zh-CN" sz="1600" dirty="0" err="1"/>
              <a:t>gn</a:t>
            </a:r>
            <a:r>
              <a:rPr lang="en-US" altLang="zh-CN" sz="1600" dirty="0"/>
              <a:t>[0-3]</a:t>
            </a:r>
          </a:p>
          <a:p>
            <a:r>
              <a:rPr lang="en-US" altLang="zh-CN" sz="1600" dirty="0"/>
              <a:t>3090	        </a:t>
            </a:r>
            <a:r>
              <a:rPr lang="en-US" altLang="zh-CN" sz="1600" dirty="0" smtClean="0"/>
              <a:t>	   </a:t>
            </a:r>
            <a:r>
              <a:rPr lang="en-US" altLang="zh-CN" sz="1600" dirty="0"/>
              <a:t>up	   infinite	    </a:t>
            </a:r>
            <a:r>
              <a:rPr lang="en-US" altLang="zh-CN" sz="1600" dirty="0" smtClean="0"/>
              <a:t>	 </a:t>
            </a:r>
            <a:r>
              <a:rPr lang="en-US" altLang="zh-CN" sz="1600" dirty="0"/>
              <a:t>4  </a:t>
            </a:r>
            <a:r>
              <a:rPr lang="en-US" altLang="zh-CN" sz="1600" dirty="0" smtClean="0"/>
              <a:t> </a:t>
            </a:r>
            <a:r>
              <a:rPr lang="en-US" altLang="zh-CN" sz="1600" dirty="0"/>
              <a:t>	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alloc</a:t>
            </a:r>
            <a:r>
              <a:rPr lang="en-US" altLang="zh-CN" sz="1600" dirty="0"/>
              <a:t>	 </a:t>
            </a:r>
            <a:r>
              <a:rPr lang="en-US" altLang="zh-CN" sz="1600" dirty="0" err="1"/>
              <a:t>gn</a:t>
            </a:r>
            <a:r>
              <a:rPr lang="en-US" altLang="zh-CN" sz="1600" dirty="0"/>
              <a:t>[4-7]</a:t>
            </a:r>
          </a:p>
          <a:p>
            <a:r>
              <a:rPr lang="en-US" altLang="zh-CN" sz="1600" dirty="0"/>
              <a:t>2080	        	</a:t>
            </a:r>
            <a:r>
              <a:rPr lang="en-US" altLang="zh-CN" sz="1600" dirty="0" smtClean="0"/>
              <a:t>   </a:t>
            </a:r>
            <a:r>
              <a:rPr lang="en-US" altLang="zh-CN" sz="1600" dirty="0"/>
              <a:t>up	   infinite	     </a:t>
            </a:r>
            <a:r>
              <a:rPr lang="en-US" altLang="zh-CN" sz="1600" dirty="0" smtClean="0"/>
              <a:t>	 </a:t>
            </a:r>
            <a:r>
              <a:rPr lang="en-US" altLang="zh-CN" sz="1600" dirty="0"/>
              <a:t>5  	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alloc</a:t>
            </a:r>
            <a:r>
              <a:rPr lang="en-US" altLang="zh-CN" sz="1600" dirty="0"/>
              <a:t>	 </a:t>
            </a:r>
            <a:r>
              <a:rPr lang="en-US" altLang="zh-CN" sz="1600" dirty="0" err="1"/>
              <a:t>gn</a:t>
            </a:r>
            <a:r>
              <a:rPr lang="en-US" altLang="zh-CN" sz="1600" dirty="0"/>
              <a:t>[8-12]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401886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方正粗圆简体" panose="03000509000000000000" pitchFamily="65" charset="-122"/>
                <a:ea typeface="方正粗圆简体" panose="03000509000000000000" pitchFamily="65" charset="-122"/>
              </a:rPr>
              <a:t>查看资源情况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</a:rPr>
              <a:t>查看单个分区的节点状态</a:t>
            </a: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: </a:t>
            </a:r>
            <a:r>
              <a:rPr lang="en-US" altLang="zh-CN" sz="1800" dirty="0" err="1">
                <a:latin typeface="楷体" panose="02010609060101010101" pitchFamily="49" charset="-122"/>
                <a:ea typeface="楷体" panose="02010609060101010101" pitchFamily="49" charset="-122"/>
              </a:rPr>
              <a:t>yhinfo</a:t>
            </a: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 -p  ai</a:t>
            </a:r>
            <a:endParaRPr lang="en-US" altLang="zh-CN" sz="1800" dirty="0">
              <a:latin typeface="方正粗圆简体" panose="03000509000000000000" pitchFamily="65" charset="-122"/>
              <a:ea typeface="方正粗圆简体" panose="03000509000000000000" pitchFamily="65" charset="-122"/>
            </a:endParaRPr>
          </a:p>
          <a:p>
            <a:pPr marL="0" indent="0">
              <a:buNone/>
            </a:pPr>
            <a:endParaRPr lang="en-US" altLang="zh-CN" sz="1800" dirty="0">
              <a:latin typeface="方正粗圆简体" panose="03000509000000000000" pitchFamily="65" charset="-122"/>
              <a:ea typeface="方正粗圆简体" panose="03000509000000000000" pitchFamily="65" charset="-122"/>
            </a:endParaRPr>
          </a:p>
          <a:p>
            <a:pPr marL="0" indent="0">
              <a:buNone/>
            </a:pPr>
            <a:endParaRPr lang="en-US" altLang="zh-CN" sz="1800" dirty="0">
              <a:latin typeface="方正粗圆简体" panose="03000509000000000000" pitchFamily="65" charset="-122"/>
              <a:ea typeface="方正粗圆简体" panose="03000509000000000000" pitchFamily="65" charset="-122"/>
            </a:endParaRPr>
          </a:p>
          <a:p>
            <a:pPr marL="0" indent="0">
              <a:buNone/>
            </a:pPr>
            <a:endParaRPr lang="en-US" altLang="zh-CN" sz="1800" dirty="0">
              <a:latin typeface="方正粗圆简体" panose="03000509000000000000" pitchFamily="65" charset="-122"/>
              <a:ea typeface="方正粗圆简体" panose="03000509000000000000" pitchFamily="65" charset="-122"/>
            </a:endParaRPr>
          </a:p>
          <a:p>
            <a:pPr marL="0" indent="0">
              <a:buNone/>
            </a:pPr>
            <a:endParaRPr lang="en-US" altLang="zh-CN" sz="1800" dirty="0">
              <a:latin typeface="方正粗圆简体" panose="03000509000000000000" pitchFamily="65" charset="-122"/>
              <a:ea typeface="方正粗圆简体" panose="03000509000000000000" pitchFamily="65" charset="-122"/>
            </a:endParaRPr>
          </a:p>
          <a:p>
            <a:r>
              <a:rPr lang="zh-CN" altLang="en-US" sz="1800" dirty="0">
                <a:latin typeface="方正粗圆简体" panose="03000509000000000000" pitchFamily="65" charset="-122"/>
                <a:ea typeface="方正粗圆简体" panose="03000509000000000000" pitchFamily="65" charset="-122"/>
              </a:rPr>
              <a:t>节点状态：</a:t>
            </a:r>
            <a:endParaRPr lang="en-US" altLang="zh-CN" sz="1800" dirty="0">
              <a:latin typeface="方正粗圆简体" panose="03000509000000000000" pitchFamily="65" charset="-122"/>
              <a:ea typeface="方正粗圆简体" panose="03000509000000000000" pitchFamily="65" charset="-122"/>
            </a:endParaRPr>
          </a:p>
          <a:p>
            <a:pPr marL="0" indent="0">
              <a:buNone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</a:rPr>
              <a:t>节点的几种状态：</a:t>
            </a:r>
            <a:r>
              <a:rPr lang="en-US" altLang="zh-CN" sz="1800" dirty="0" err="1">
                <a:latin typeface="楷体" panose="02010609060101010101" pitchFamily="49" charset="-122"/>
                <a:ea typeface="楷体" panose="02010609060101010101" pitchFamily="49" charset="-122"/>
              </a:rPr>
              <a:t>unk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down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idle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1800" dirty="0" err="1">
                <a:latin typeface="楷体" panose="02010609060101010101" pitchFamily="49" charset="-122"/>
                <a:ea typeface="楷体" panose="02010609060101010101" pitchFamily="49" charset="-122"/>
              </a:rPr>
              <a:t>alloc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drain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</a:rPr>
              <a:t>注意：所有状态后面带  </a:t>
            </a: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</a:rPr>
              <a:t>*   </a:t>
            </a: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</a:rPr>
              <a:t>，都为不正常状态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endParaRPr lang="en-US" altLang="zh-CN" sz="1800" dirty="0">
              <a:latin typeface="方正粗圆简体" panose="03000509000000000000" pitchFamily="65" charset="-122"/>
              <a:ea typeface="方正粗圆简体" panose="03000509000000000000" pitchFamily="65" charset="-122"/>
            </a:endParaRPr>
          </a:p>
          <a:p>
            <a:r>
              <a:rPr lang="zh-CN" altLang="en-US" sz="1800" dirty="0">
                <a:latin typeface="方正粗圆简体" panose="03000509000000000000" pitchFamily="65" charset="-122"/>
                <a:ea typeface="方正粗圆简体" panose="03000509000000000000" pitchFamily="65" charset="-122"/>
              </a:rPr>
              <a:t>节点状态原因：</a:t>
            </a:r>
            <a:endParaRPr lang="en-US" altLang="zh-CN" sz="1800" dirty="0">
              <a:latin typeface="方正粗圆简体" panose="03000509000000000000" pitchFamily="65" charset="-122"/>
              <a:ea typeface="方正粗圆简体" panose="03000509000000000000" pitchFamily="65" charset="-122"/>
            </a:endParaRPr>
          </a:p>
          <a:p>
            <a:pPr marL="0" indent="0">
              <a:buNone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</a:rPr>
              <a:t>查看节点处于不可用状态的原因：</a:t>
            </a:r>
            <a:r>
              <a:rPr lang="en-US" altLang="zh-CN" sz="1800" dirty="0" err="1">
                <a:latin typeface="楷体" panose="02010609060101010101" pitchFamily="49" charset="-122"/>
                <a:ea typeface="楷体" panose="02010609060101010101" pitchFamily="49" charset="-122"/>
              </a:rPr>
              <a:t>yhinfo</a:t>
            </a: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 -R </a:t>
            </a:r>
          </a:p>
          <a:p>
            <a:pPr marL="0" indent="0">
              <a:buNone/>
            </a:pPr>
            <a:endParaRPr lang="en-US" altLang="zh-CN" sz="1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4C1FE-75BB-4979-8E7C-39D8DC972F6A}" type="slidenum">
              <a:rPr lang="zh-CN" altLang="en-US"/>
              <a:t>8</a:t>
            </a:fld>
            <a:endParaRPr lang="en-US" altLang="zh-CN" dirty="0"/>
          </a:p>
        </p:txBody>
      </p:sp>
      <p:sp>
        <p:nvSpPr>
          <p:cNvPr id="6" name="矩形: 圆角 4">
            <a:extLst>
              <a:ext uri="{FF2B5EF4-FFF2-40B4-BE49-F238E27FC236}">
                <a16:creationId xmlns="" xmlns:a16="http://schemas.microsoft.com/office/drawing/2014/main" id="{903D46BC-8ED3-43FE-A504-55D47E312E5A}"/>
              </a:ext>
            </a:extLst>
          </p:cNvPr>
          <p:cNvSpPr/>
          <p:nvPr/>
        </p:nvSpPr>
        <p:spPr>
          <a:xfrm>
            <a:off x="899592" y="5257800"/>
            <a:ext cx="5868652" cy="1008112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00" dirty="0" err="1"/>
              <a:t>root@master</a:t>
            </a:r>
            <a:r>
              <a:rPr lang="en-US" altLang="zh-CN" sz="1000" dirty="0"/>
              <a:t>:~#   </a:t>
            </a:r>
            <a:r>
              <a:rPr lang="en-US" altLang="zh-CN" sz="1000" dirty="0" err="1">
                <a:solidFill>
                  <a:srgbClr val="FF0000"/>
                </a:solidFill>
              </a:rPr>
              <a:t>yhinfo</a:t>
            </a:r>
            <a:r>
              <a:rPr lang="en-US" altLang="zh-CN" sz="1000" dirty="0">
                <a:solidFill>
                  <a:srgbClr val="FF0000"/>
                </a:solidFill>
              </a:rPr>
              <a:t>   -R</a:t>
            </a:r>
          </a:p>
          <a:p>
            <a:r>
              <a:rPr lang="en-US" altLang="zh-CN" sz="1000" dirty="0"/>
              <a:t>REASON	               USER      TIMESTAMP		           NODELIST</a:t>
            </a:r>
          </a:p>
          <a:p>
            <a:r>
              <a:rPr lang="en-US" altLang="zh-CN" sz="1000" dirty="0"/>
              <a:t>out                 	                   root      2021-06-22T10:45:04	           gn15</a:t>
            </a:r>
          </a:p>
          <a:p>
            <a:r>
              <a:rPr lang="en-US" altLang="zh-CN" sz="1000" dirty="0"/>
              <a:t>Node unexpectedly re             root      2021-05-18T17:10:20	           gn14</a:t>
            </a:r>
          </a:p>
        </p:txBody>
      </p:sp>
      <p:sp>
        <p:nvSpPr>
          <p:cNvPr id="7" name="矩形: 圆角 4">
            <a:extLst>
              <a:ext uri="{FF2B5EF4-FFF2-40B4-BE49-F238E27FC236}">
                <a16:creationId xmlns="" xmlns:a16="http://schemas.microsoft.com/office/drawing/2014/main" id="{052E5644-CCD2-4321-9E72-E61BE368D1B7}"/>
              </a:ext>
            </a:extLst>
          </p:cNvPr>
          <p:cNvSpPr/>
          <p:nvPr/>
        </p:nvSpPr>
        <p:spPr>
          <a:xfrm>
            <a:off x="899592" y="1916832"/>
            <a:ext cx="5868652" cy="1152128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00" dirty="0" err="1"/>
              <a:t>root@master</a:t>
            </a:r>
            <a:r>
              <a:rPr lang="en-US" altLang="zh-CN" sz="1000" dirty="0"/>
              <a:t>:~#   </a:t>
            </a:r>
            <a:r>
              <a:rPr lang="en-US" altLang="zh-CN" sz="1000" dirty="0" err="1">
                <a:solidFill>
                  <a:srgbClr val="FF0000"/>
                </a:solidFill>
              </a:rPr>
              <a:t>yhinfo</a:t>
            </a:r>
            <a:r>
              <a:rPr lang="en-US" altLang="zh-CN" sz="1000" dirty="0">
                <a:solidFill>
                  <a:srgbClr val="FF0000"/>
                </a:solidFill>
              </a:rPr>
              <a:t>  -p  </a:t>
            </a:r>
            <a:r>
              <a:rPr lang="en-US" altLang="zh-CN" sz="1000" dirty="0" err="1">
                <a:solidFill>
                  <a:srgbClr val="FF0000"/>
                </a:solidFill>
              </a:rPr>
              <a:t>ai</a:t>
            </a:r>
            <a:endParaRPr lang="en-US" altLang="zh-CN" sz="1000" dirty="0">
              <a:solidFill>
                <a:srgbClr val="FF0000"/>
              </a:solidFill>
            </a:endParaRPr>
          </a:p>
          <a:p>
            <a:r>
              <a:rPr lang="en-US" altLang="zh-CN" sz="1000" dirty="0"/>
              <a:t>PARTITION	   AVAIL	  TIMELIMIT	  NODES	STATE 	NODELIST</a:t>
            </a:r>
          </a:p>
          <a:p>
            <a:r>
              <a:rPr lang="en-US" altLang="zh-CN" sz="1000" dirty="0" err="1"/>
              <a:t>ai</a:t>
            </a:r>
            <a:r>
              <a:rPr lang="en-US" altLang="zh-CN" sz="1000" dirty="0"/>
              <a:t>*	           up	   infinite	      1  	drain**	 gn15</a:t>
            </a:r>
          </a:p>
          <a:p>
            <a:r>
              <a:rPr lang="en-US" altLang="zh-CN" sz="1000" dirty="0" err="1"/>
              <a:t>ai</a:t>
            </a:r>
            <a:r>
              <a:rPr lang="en-US" altLang="zh-CN" sz="1000" dirty="0"/>
              <a:t>*	           up	   infinite	     13  	</a:t>
            </a:r>
            <a:r>
              <a:rPr lang="en-US" altLang="zh-CN" sz="1000" dirty="0" err="1"/>
              <a:t>alloc</a:t>
            </a:r>
            <a:r>
              <a:rPr lang="en-US" altLang="zh-CN" sz="1000" dirty="0"/>
              <a:t>	 </a:t>
            </a:r>
            <a:r>
              <a:rPr lang="en-US" altLang="zh-CN" sz="1000" dirty="0" err="1"/>
              <a:t>gn</a:t>
            </a:r>
            <a:r>
              <a:rPr lang="en-US" altLang="zh-CN" sz="1000" dirty="0"/>
              <a:t>[0-12]</a:t>
            </a:r>
          </a:p>
          <a:p>
            <a:r>
              <a:rPr lang="en-US" altLang="zh-CN" sz="1000" dirty="0" err="1"/>
              <a:t>ai</a:t>
            </a:r>
            <a:r>
              <a:rPr lang="en-US" altLang="zh-CN" sz="1000" dirty="0"/>
              <a:t>*	           up	   infinite	      1  	idle	 gn13</a:t>
            </a:r>
          </a:p>
          <a:p>
            <a:r>
              <a:rPr lang="en-US" altLang="zh-CN" sz="1000" dirty="0" err="1"/>
              <a:t>ai</a:t>
            </a:r>
            <a:r>
              <a:rPr lang="en-US" altLang="zh-CN" sz="1000" dirty="0"/>
              <a:t>*	           up	   infinite	      1   	down	 gn14</a:t>
            </a:r>
          </a:p>
        </p:txBody>
      </p:sp>
      <p:sp>
        <p:nvSpPr>
          <p:cNvPr id="8" name="动作按钮: 空白 7">
            <a:hlinkClick r:id="rId3" action="ppaction://hlinksldjump" highlightClick="1"/>
            <a:extLst>
              <a:ext uri="{FF2B5EF4-FFF2-40B4-BE49-F238E27FC236}">
                <a16:creationId xmlns="" xmlns:a16="http://schemas.microsoft.com/office/drawing/2014/main" id="{1AEFB65F-BD7B-4C23-9B4E-B979EC71686D}"/>
              </a:ext>
            </a:extLst>
          </p:cNvPr>
          <p:cNvSpPr/>
          <p:nvPr/>
        </p:nvSpPr>
        <p:spPr>
          <a:xfrm>
            <a:off x="7532712" y="5669632"/>
            <a:ext cx="1306488" cy="748680"/>
          </a:xfrm>
          <a:prstGeom prst="actionButtonBlank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返回作业加载流程</a:t>
            </a:r>
          </a:p>
        </p:txBody>
      </p:sp>
    </p:spTree>
    <p:extLst>
      <p:ext uri="{BB962C8B-B14F-4D97-AF65-F5344CB8AC3E}">
        <p14:creationId xmlns:p14="http://schemas.microsoft.com/office/powerpoint/2010/main" val="2401886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方正粗圆简体" panose="03000509000000000000" pitchFamily="65" charset="-122"/>
                <a:ea typeface="方正粗圆简体" panose="03000509000000000000" pitchFamily="65" charset="-122"/>
              </a:rPr>
              <a:t>占用资源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  当我们需要调试作业或需要固定节点时，我们可以使用</a:t>
            </a:r>
            <a:r>
              <a:rPr lang="en-US" altLang="zh-CN" sz="2400" dirty="0" err="1">
                <a:latin typeface="楷体" panose="02010609060101010101" pitchFamily="49" charset="-122"/>
                <a:ea typeface="楷体" panose="02010609060101010101" pitchFamily="49" charset="-122"/>
              </a:rPr>
              <a:t>yhalloc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占用资源。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前端窗口关闭，则资源释放。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endParaRPr lang="en-US" altLang="zh-CN" sz="1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endParaRPr lang="en-US" altLang="zh-CN" sz="1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endParaRPr lang="en-US" altLang="zh-CN" sz="1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endParaRPr lang="en-US" altLang="zh-CN" sz="1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4C1FE-75BB-4979-8E7C-39D8DC972F6A}" type="slidenum">
              <a:rPr lang="zh-CN" altLang="en-US"/>
              <a:t>9</a:t>
            </a:fld>
            <a:endParaRPr lang="en-US" altLang="zh-CN" dirty="0"/>
          </a:p>
        </p:txBody>
      </p:sp>
      <p:sp>
        <p:nvSpPr>
          <p:cNvPr id="5" name="矩形: 圆角 4">
            <a:extLst>
              <a:ext uri="{FF2B5EF4-FFF2-40B4-BE49-F238E27FC236}">
                <a16:creationId xmlns="" xmlns:a16="http://schemas.microsoft.com/office/drawing/2014/main" id="{903D46BC-8ED3-43FE-A504-55D47E312E5A}"/>
              </a:ext>
            </a:extLst>
          </p:cNvPr>
          <p:cNvSpPr/>
          <p:nvPr/>
        </p:nvSpPr>
        <p:spPr>
          <a:xfrm>
            <a:off x="827584" y="2852936"/>
            <a:ext cx="7704856" cy="3624064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err="1">
                <a:latin typeface="楷体" panose="02010609060101010101" pitchFamily="49" charset="-122"/>
                <a:ea typeface="楷体" panose="02010609060101010101" pitchFamily="49" charset="-122"/>
              </a:rPr>
              <a:t>suhh@master</a:t>
            </a: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</a:rPr>
              <a:t>:~$ </a:t>
            </a:r>
            <a:r>
              <a:rPr lang="en-US" altLang="zh-CN" sz="1400" dirty="0" err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yhalloc</a:t>
            </a:r>
            <a:r>
              <a:rPr lang="en-US" altLang="zh-CN" sz="1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-N 2 -n 32 -w </a:t>
            </a:r>
            <a:r>
              <a:rPr lang="en-US" altLang="zh-CN" sz="1400" dirty="0" err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gn</a:t>
            </a:r>
            <a:r>
              <a:rPr lang="en-US" altLang="zh-CN" sz="1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[13-14]  </a:t>
            </a:r>
          </a:p>
          <a:p>
            <a:r>
              <a:rPr lang="en-US" altLang="zh-CN" sz="1400" dirty="0" err="1">
                <a:latin typeface="楷体" panose="02010609060101010101" pitchFamily="49" charset="-122"/>
                <a:ea typeface="楷体" panose="02010609060101010101" pitchFamily="49" charset="-122"/>
              </a:rPr>
              <a:t>yhalloc</a:t>
            </a: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</a:rPr>
              <a:t>: Granted job allocation 965</a:t>
            </a:r>
          </a:p>
          <a:p>
            <a:r>
              <a:rPr lang="en-US" altLang="zh-CN" sz="1400" dirty="0" err="1">
                <a:latin typeface="楷体" panose="02010609060101010101" pitchFamily="49" charset="-122"/>
                <a:ea typeface="楷体" panose="02010609060101010101" pitchFamily="49" charset="-122"/>
              </a:rPr>
              <a:t>yhalloc</a:t>
            </a: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</a:rPr>
              <a:t>: Waiting for resource configuration</a:t>
            </a:r>
          </a:p>
          <a:p>
            <a:r>
              <a:rPr lang="en-US" altLang="zh-CN" sz="1400" dirty="0" err="1">
                <a:latin typeface="楷体" panose="02010609060101010101" pitchFamily="49" charset="-122"/>
                <a:ea typeface="楷体" panose="02010609060101010101" pitchFamily="49" charset="-122"/>
              </a:rPr>
              <a:t>yhalloc</a:t>
            </a: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</a:rPr>
              <a:t>: Nodes </a:t>
            </a:r>
            <a:r>
              <a:rPr lang="en-US" altLang="zh-CN" sz="1400" dirty="0" err="1">
                <a:latin typeface="楷体" panose="02010609060101010101" pitchFamily="49" charset="-122"/>
                <a:ea typeface="楷体" panose="02010609060101010101" pitchFamily="49" charset="-122"/>
              </a:rPr>
              <a:t>gn</a:t>
            </a: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</a:rPr>
              <a:t>[13-14] are ready for job</a:t>
            </a:r>
          </a:p>
          <a:p>
            <a:r>
              <a:rPr lang="en-US" altLang="zh-CN" sz="1400" dirty="0" err="1">
                <a:latin typeface="楷体" panose="02010609060101010101" pitchFamily="49" charset="-122"/>
                <a:ea typeface="楷体" panose="02010609060101010101" pitchFamily="49" charset="-122"/>
              </a:rPr>
              <a:t>suhh@master</a:t>
            </a: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</a:rPr>
              <a:t>:~$ </a:t>
            </a:r>
            <a:r>
              <a:rPr lang="en-US" altLang="zh-CN" sz="1400" dirty="0" err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yhqueue</a:t>
            </a:r>
            <a:r>
              <a:rPr lang="en-US" altLang="zh-CN" sz="1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</a:p>
          <a:p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</a:rPr>
              <a:t>             JOBID PARTITION     NAME         USER ST       TIME  NODES NODELIST(REASON)</a:t>
            </a:r>
          </a:p>
          <a:p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</a:rPr>
              <a:t>               965        </a:t>
            </a:r>
            <a:r>
              <a:rPr lang="en-US" altLang="zh-CN" sz="1400" dirty="0" err="1">
                <a:latin typeface="楷体" panose="02010609060101010101" pitchFamily="49" charset="-122"/>
                <a:ea typeface="楷体" panose="02010609060101010101" pitchFamily="49" charset="-122"/>
              </a:rPr>
              <a:t>ai</a:t>
            </a: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</a:rPr>
              <a:t>     bash         suhh  R       0:12      2 </a:t>
            </a:r>
            <a:r>
              <a:rPr lang="en-US" altLang="zh-CN" sz="1400" dirty="0" err="1">
                <a:latin typeface="楷体" panose="02010609060101010101" pitchFamily="49" charset="-122"/>
                <a:ea typeface="楷体" panose="02010609060101010101" pitchFamily="49" charset="-122"/>
              </a:rPr>
              <a:t>gn</a:t>
            </a: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</a:rPr>
              <a:t>[13-14]</a:t>
            </a:r>
          </a:p>
          <a:p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</a:rPr>
              <a:t>               960        </a:t>
            </a:r>
            <a:r>
              <a:rPr lang="en-US" altLang="zh-CN" sz="1400" dirty="0" err="1">
                <a:latin typeface="楷体" panose="02010609060101010101" pitchFamily="49" charset="-122"/>
                <a:ea typeface="楷体" panose="02010609060101010101" pitchFamily="49" charset="-122"/>
              </a:rPr>
              <a:t>ai</a:t>
            </a: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</a:rPr>
              <a:t>     bash         </a:t>
            </a:r>
            <a:r>
              <a:rPr lang="en-US" altLang="zh-CN" sz="1400" dirty="0" err="1">
                <a:latin typeface="楷体" panose="02010609060101010101" pitchFamily="49" charset="-122"/>
                <a:ea typeface="楷体" panose="02010609060101010101" pitchFamily="49" charset="-122"/>
              </a:rPr>
              <a:t>swli</a:t>
            </a: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</a:rPr>
              <a:t>  R    1:31:58      1 gn5</a:t>
            </a:r>
          </a:p>
          <a:p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</a:rPr>
              <a:t>               959        </a:t>
            </a:r>
            <a:r>
              <a:rPr lang="en-US" altLang="zh-CN" sz="1400" dirty="0" err="1">
                <a:latin typeface="楷体" panose="02010609060101010101" pitchFamily="49" charset="-122"/>
                <a:ea typeface="楷体" panose="02010609060101010101" pitchFamily="49" charset="-122"/>
              </a:rPr>
              <a:t>ai</a:t>
            </a: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</a:rPr>
              <a:t>     bash         </a:t>
            </a:r>
            <a:r>
              <a:rPr lang="en-US" altLang="zh-CN" sz="1400" dirty="0" err="1">
                <a:latin typeface="楷体" panose="02010609060101010101" pitchFamily="49" charset="-122"/>
                <a:ea typeface="楷体" panose="02010609060101010101" pitchFamily="49" charset="-122"/>
              </a:rPr>
              <a:t>swli</a:t>
            </a: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</a:rPr>
              <a:t>  R    1:32:22      1 gn4</a:t>
            </a:r>
          </a:p>
          <a:p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</a:rPr>
              <a:t>               958        </a:t>
            </a:r>
            <a:r>
              <a:rPr lang="en-US" altLang="zh-CN" sz="1400" dirty="0" err="1">
                <a:latin typeface="楷体" panose="02010609060101010101" pitchFamily="49" charset="-122"/>
                <a:ea typeface="楷体" panose="02010609060101010101" pitchFamily="49" charset="-122"/>
              </a:rPr>
              <a:t>ai</a:t>
            </a: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</a:rPr>
              <a:t>     bash        </a:t>
            </a:r>
            <a:r>
              <a:rPr lang="en-US" altLang="zh-CN" sz="1400" dirty="0" err="1">
                <a:latin typeface="楷体" panose="02010609060101010101" pitchFamily="49" charset="-122"/>
                <a:ea typeface="楷体" panose="02010609060101010101" pitchFamily="49" charset="-122"/>
              </a:rPr>
              <a:t>wjliu</a:t>
            </a: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</a:rPr>
              <a:t>  R    1:51:34      1 gn10</a:t>
            </a:r>
          </a:p>
          <a:p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</a:rPr>
              <a:t>               953        </a:t>
            </a:r>
            <a:r>
              <a:rPr lang="en-US" altLang="zh-CN" sz="1400" dirty="0" err="1">
                <a:latin typeface="楷体" panose="02010609060101010101" pitchFamily="49" charset="-122"/>
                <a:ea typeface="楷体" panose="02010609060101010101" pitchFamily="49" charset="-122"/>
              </a:rPr>
              <a:t>ai</a:t>
            </a: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</a:rPr>
              <a:t>     bash          </a:t>
            </a:r>
            <a:r>
              <a:rPr lang="en-US" altLang="zh-CN" sz="1400" dirty="0" err="1">
                <a:latin typeface="楷体" panose="02010609060101010101" pitchFamily="49" charset="-122"/>
                <a:ea typeface="楷体" panose="02010609060101010101" pitchFamily="49" charset="-122"/>
              </a:rPr>
              <a:t>zlz</a:t>
            </a: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</a:rPr>
              <a:t>  R   15:03:26      1 gn9</a:t>
            </a:r>
          </a:p>
          <a:p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</a:rPr>
              <a:t>               952        </a:t>
            </a:r>
            <a:r>
              <a:rPr lang="en-US" altLang="zh-CN" sz="1400" dirty="0" err="1">
                <a:latin typeface="楷体" panose="02010609060101010101" pitchFamily="49" charset="-122"/>
                <a:ea typeface="楷体" panose="02010609060101010101" pitchFamily="49" charset="-122"/>
              </a:rPr>
              <a:t>ai</a:t>
            </a: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</a:rPr>
              <a:t>     bash          </a:t>
            </a:r>
            <a:r>
              <a:rPr lang="en-US" altLang="zh-CN" sz="1400" dirty="0" err="1">
                <a:latin typeface="楷体" panose="02010609060101010101" pitchFamily="49" charset="-122"/>
                <a:ea typeface="楷体" panose="02010609060101010101" pitchFamily="49" charset="-122"/>
              </a:rPr>
              <a:t>zlz</a:t>
            </a: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</a:rPr>
              <a:t>  R   15:03:40      1 gn8</a:t>
            </a:r>
          </a:p>
          <a:p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</a:rPr>
              <a:t>               932        </a:t>
            </a:r>
            <a:r>
              <a:rPr lang="en-US" altLang="zh-CN" sz="1400" dirty="0" err="1">
                <a:latin typeface="楷体" panose="02010609060101010101" pitchFamily="49" charset="-122"/>
                <a:ea typeface="楷体" panose="02010609060101010101" pitchFamily="49" charset="-122"/>
              </a:rPr>
              <a:t>ai</a:t>
            </a: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</a:rPr>
              <a:t>     bash        </a:t>
            </a:r>
            <a:r>
              <a:rPr lang="en-US" altLang="zh-CN" sz="1400" dirty="0" err="1">
                <a:latin typeface="楷体" panose="02010609060101010101" pitchFamily="49" charset="-122"/>
                <a:ea typeface="楷体" panose="02010609060101010101" pitchFamily="49" charset="-122"/>
              </a:rPr>
              <a:t>txacs</a:t>
            </a: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</a:rPr>
              <a:t>  R 1-16:44:05      2 </a:t>
            </a:r>
            <a:r>
              <a:rPr lang="en-US" altLang="zh-CN" sz="1400" dirty="0" err="1">
                <a:latin typeface="楷体" panose="02010609060101010101" pitchFamily="49" charset="-122"/>
                <a:ea typeface="楷体" panose="02010609060101010101" pitchFamily="49" charset="-122"/>
              </a:rPr>
              <a:t>gn</a:t>
            </a: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</a:rPr>
              <a:t>[6-7]</a:t>
            </a:r>
          </a:p>
          <a:p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</a:rPr>
              <a:t>               911        </a:t>
            </a:r>
            <a:r>
              <a:rPr lang="en-US" altLang="zh-CN" sz="1400" dirty="0" err="1">
                <a:latin typeface="楷体" panose="02010609060101010101" pitchFamily="49" charset="-122"/>
                <a:ea typeface="楷体" panose="02010609060101010101" pitchFamily="49" charset="-122"/>
              </a:rPr>
              <a:t>ai</a:t>
            </a: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1400" dirty="0" err="1">
                <a:latin typeface="楷体" panose="02010609060101010101" pitchFamily="49" charset="-122"/>
                <a:ea typeface="楷体" panose="02010609060101010101" pitchFamily="49" charset="-122"/>
              </a:rPr>
              <a:t>myGPUJob</a:t>
            </a: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</a:rPr>
              <a:t>          </a:t>
            </a:r>
            <a:r>
              <a:rPr lang="en-US" altLang="zh-CN" sz="1400" dirty="0" err="1">
                <a:latin typeface="楷体" panose="02010609060101010101" pitchFamily="49" charset="-122"/>
                <a:ea typeface="楷体" panose="02010609060101010101" pitchFamily="49" charset="-122"/>
              </a:rPr>
              <a:t>gks</a:t>
            </a: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</a:rPr>
              <a:t>  R 5-17:02:12      2 </a:t>
            </a:r>
            <a:r>
              <a:rPr lang="en-US" altLang="zh-CN" sz="1400" dirty="0" err="1">
                <a:latin typeface="楷体" panose="02010609060101010101" pitchFamily="49" charset="-122"/>
                <a:ea typeface="楷体" panose="02010609060101010101" pitchFamily="49" charset="-122"/>
              </a:rPr>
              <a:t>gn</a:t>
            </a: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</a:rPr>
              <a:t>[11-12]</a:t>
            </a:r>
          </a:p>
          <a:p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</a:rPr>
              <a:t>               899        </a:t>
            </a:r>
            <a:r>
              <a:rPr lang="en-US" altLang="zh-CN" sz="1400" dirty="0" err="1">
                <a:latin typeface="楷体" panose="02010609060101010101" pitchFamily="49" charset="-122"/>
                <a:ea typeface="楷体" panose="02010609060101010101" pitchFamily="49" charset="-122"/>
              </a:rPr>
              <a:t>ai</a:t>
            </a: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</a:rPr>
              <a:t>     bash        </a:t>
            </a:r>
            <a:r>
              <a:rPr lang="en-US" altLang="zh-CN" sz="1400" dirty="0" err="1">
                <a:latin typeface="楷体" panose="02010609060101010101" pitchFamily="49" charset="-122"/>
                <a:ea typeface="楷体" panose="02010609060101010101" pitchFamily="49" charset="-122"/>
              </a:rPr>
              <a:t>txacs</a:t>
            </a: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</a:rPr>
              <a:t>  R 7-19:05:17      4 </a:t>
            </a:r>
            <a:r>
              <a:rPr lang="en-US" altLang="zh-CN" sz="1400" dirty="0" err="1">
                <a:latin typeface="楷体" panose="02010609060101010101" pitchFamily="49" charset="-122"/>
                <a:ea typeface="楷体" panose="02010609060101010101" pitchFamily="49" charset="-122"/>
              </a:rPr>
              <a:t>gn</a:t>
            </a: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</a:rPr>
              <a:t>[0-3</a:t>
            </a:r>
            <a:r>
              <a:rPr lang="en-US" altLang="zh-CN" sz="1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]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15564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窦实验室基金ppt-模板">
  <a:themeElements>
    <a:clrScheme name="Navy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Navy">
      <a:majorFont>
        <a:latin typeface="黑体"/>
        <a:ea typeface="黑体"/>
        <a:cs typeface="黑体"/>
      </a:majorFont>
      <a:minorFont>
        <a:latin typeface="Times New Roman"/>
        <a:ea typeface="黑体"/>
        <a:cs typeface="黑体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Navy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vy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vy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vy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vy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vy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vy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vy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vy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vy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vy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vy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窦实验室基金ppt-模板</Template>
  <TotalTime>2513</TotalTime>
  <Words>1468</Words>
  <Application>Microsoft Office PowerPoint</Application>
  <PresentationFormat>全屏显示(4:3)</PresentationFormat>
  <Paragraphs>393</Paragraphs>
  <Slides>17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30" baseType="lpstr">
      <vt:lpstr>MS PGothic</vt:lpstr>
      <vt:lpstr>Open Sans</vt:lpstr>
      <vt:lpstr>方正粗圆简体</vt:lpstr>
      <vt:lpstr>方正大标宋简体</vt:lpstr>
      <vt:lpstr>黑体</vt:lpstr>
      <vt:lpstr>华文新魏</vt:lpstr>
      <vt:lpstr>楷体</vt:lpstr>
      <vt:lpstr>宋体</vt:lpstr>
      <vt:lpstr>微软雅黑</vt:lpstr>
      <vt:lpstr>Arial</vt:lpstr>
      <vt:lpstr>Times New Roman</vt:lpstr>
      <vt:lpstr>Wingdings</vt:lpstr>
      <vt:lpstr>窦实验室基金ppt-模板</vt:lpstr>
      <vt:lpstr>系统运维管理</vt:lpstr>
      <vt:lpstr>系统概述</vt:lpstr>
      <vt:lpstr>系统结构</vt:lpstr>
      <vt:lpstr>作业加载流程</vt:lpstr>
      <vt:lpstr>创建用户</vt:lpstr>
      <vt:lpstr>上传作业</vt:lpstr>
      <vt:lpstr>查看资源情况</vt:lpstr>
      <vt:lpstr>查看资源情况</vt:lpstr>
      <vt:lpstr>占用资源</vt:lpstr>
      <vt:lpstr>加载作业</vt:lpstr>
      <vt:lpstr>加载作业</vt:lpstr>
      <vt:lpstr>加载作业</vt:lpstr>
      <vt:lpstr>作业的查看</vt:lpstr>
      <vt:lpstr>作业的查看</vt:lpstr>
      <vt:lpstr>取消作业</vt:lpstr>
      <vt:lpstr>系统安装</vt:lpstr>
      <vt:lpstr>系统安装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面向军事大数据处理的 深度学习并行体系结构及应用关键技术</dc:title>
  <dc:creator>Windows 用户</dc:creator>
  <cp:lastModifiedBy>suhh</cp:lastModifiedBy>
  <cp:revision>774</cp:revision>
  <dcterms:created xsi:type="dcterms:W3CDTF">2014-04-08T03:13:00Z</dcterms:created>
  <dcterms:modified xsi:type="dcterms:W3CDTF">2021-07-03T06:28:19Z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2052-11.1.0.10228</vt:lpwstr>
  </property>
</Properties>
</file>