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30243463" cy="42773600"/>
  <p:notesSz cx="7099300" cy="10234613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18398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436797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2155195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873593" algn="l" rtl="0" fontAlgn="base" latinLnBrk="1">
      <a:spcBef>
        <a:spcPct val="0"/>
      </a:spcBef>
      <a:spcAft>
        <a:spcPct val="0"/>
      </a:spcAft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591992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4310390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5028789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5747187" algn="l" defTabSz="1436797" rtl="0" eaLnBrk="1" latinLnBrk="1" hangingPunct="1">
      <a:defRPr kumimoji="1" sz="41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47">
          <p15:clr>
            <a:srgbClr val="A4A3A4"/>
          </p15:clr>
        </p15:guide>
        <p15:guide id="2" orient="horz" pos="26173">
          <p15:clr>
            <a:srgbClr val="A4A3A4"/>
          </p15:clr>
        </p15:guide>
        <p15:guide id="3" orient="horz" pos="25900">
          <p15:clr>
            <a:srgbClr val="A4A3A4"/>
          </p15:clr>
        </p15:guide>
        <p15:guide id="4" orient="horz" pos="771">
          <p15:clr>
            <a:srgbClr val="A4A3A4"/>
          </p15:clr>
        </p15:guide>
        <p15:guide id="5" orient="horz" pos="4899">
          <p15:clr>
            <a:srgbClr val="A4A3A4"/>
          </p15:clr>
        </p15:guide>
        <p15:guide id="6" orient="horz" pos="25583">
          <p15:clr>
            <a:srgbClr val="A4A3A4"/>
          </p15:clr>
        </p15:guide>
        <p15:guide id="7" orient="horz" pos="12429">
          <p15:clr>
            <a:srgbClr val="A4A3A4"/>
          </p15:clr>
        </p15:guide>
        <p15:guide id="8" orient="horz" pos="12882">
          <p15:clr>
            <a:srgbClr val="A4A3A4"/>
          </p15:clr>
        </p15:guide>
        <p15:guide id="9" orient="horz" pos="15468">
          <p15:clr>
            <a:srgbClr val="A4A3A4"/>
          </p15:clr>
        </p15:guide>
        <p15:guide id="10" orient="horz" pos="15014">
          <p15:clr>
            <a:srgbClr val="A4A3A4"/>
          </p15:clr>
        </p15:guide>
        <p15:guide id="11" orient="horz" pos="19097">
          <p15:clr>
            <a:srgbClr val="A4A3A4"/>
          </p15:clr>
        </p15:guide>
        <p15:guide id="12" orient="horz" pos="18643">
          <p15:clr>
            <a:srgbClr val="A4A3A4"/>
          </p15:clr>
        </p15:guide>
        <p15:guide id="13" orient="horz" pos="5353">
          <p15:clr>
            <a:srgbClr val="A4A3A4"/>
          </p15:clr>
        </p15:guide>
        <p15:guide id="14" orient="horz" pos="5579">
          <p15:clr>
            <a:srgbClr val="A4A3A4"/>
          </p15:clr>
        </p15:guide>
        <p15:guide id="15" orient="horz" pos="8120">
          <p15:clr>
            <a:srgbClr val="A4A3A4"/>
          </p15:clr>
        </p15:guide>
        <p15:guide id="16" orient="horz" pos="24177">
          <p15:clr>
            <a:srgbClr val="A4A3A4"/>
          </p15:clr>
        </p15:guide>
        <p15:guide id="17" orient="horz" pos="24630">
          <p15:clr>
            <a:srgbClr val="A4A3A4"/>
          </p15:clr>
        </p15:guide>
        <p15:guide id="18" orient="horz" pos="24404">
          <p15:clr>
            <a:srgbClr val="A4A3A4"/>
          </p15:clr>
        </p15:guide>
        <p15:guide id="19" orient="horz" pos="4627">
          <p15:clr>
            <a:srgbClr val="A4A3A4"/>
          </p15:clr>
        </p15:guide>
        <p15:guide id="20" orient="horz" pos="8800">
          <p15:clr>
            <a:srgbClr val="A4A3A4"/>
          </p15:clr>
        </p15:guide>
        <p15:guide id="21" pos="9389">
          <p15:clr>
            <a:srgbClr val="A4A3A4"/>
          </p15:clr>
        </p15:guide>
        <p15:guide id="22" pos="680">
          <p15:clr>
            <a:srgbClr val="A4A3A4"/>
          </p15:clr>
        </p15:guide>
        <p15:guide id="23" pos="18688">
          <p15:clr>
            <a:srgbClr val="A4A3A4"/>
          </p15:clr>
        </p15:guide>
        <p15:guide id="24" pos="18869">
          <p15:clr>
            <a:srgbClr val="A4A3A4"/>
          </p15:clr>
        </p15:guide>
        <p15:guide id="25" pos="181">
          <p15:clr>
            <a:srgbClr val="A4A3A4"/>
          </p15:clr>
        </p15:guide>
        <p15:guide id="26" pos="9661">
          <p15:clr>
            <a:srgbClr val="A4A3A4"/>
          </p15:clr>
        </p15:guide>
        <p15:guide id="27" pos="9207">
          <p15:clr>
            <a:srgbClr val="A4A3A4"/>
          </p15:clr>
        </p15:guide>
        <p15:guide id="28" pos="1270">
          <p15:clr>
            <a:srgbClr val="A4A3A4"/>
          </p15:clr>
        </p15:guide>
        <p15:guide id="29" pos="10160">
          <p15:clr>
            <a:srgbClr val="A4A3A4"/>
          </p15:clr>
        </p15:guide>
        <p15:guide id="30" pos="14152">
          <p15:clr>
            <a:srgbClr val="A4A3A4"/>
          </p15:clr>
        </p15:guide>
        <p15:guide id="31" pos="13970">
          <p15:clr>
            <a:srgbClr val="A4A3A4"/>
          </p15:clr>
        </p15:guide>
        <p15:guide id="32" pos="18597">
          <p15:clr>
            <a:srgbClr val="A4A3A4"/>
          </p15:clr>
        </p15:guide>
        <p15:guide id="33" pos="272">
          <p15:clr>
            <a:srgbClr val="A4A3A4"/>
          </p15:clr>
        </p15:guide>
        <p15:guide id="34" pos="97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8E1D"/>
    <a:srgbClr val="0000FF"/>
    <a:srgbClr val="080808"/>
    <a:srgbClr val="05BEFF"/>
    <a:srgbClr val="6699FF"/>
    <a:srgbClr val="FFEEB7"/>
    <a:srgbClr val="DCEEF0"/>
    <a:srgbClr val="DAA600"/>
    <a:srgbClr val="FFE181"/>
    <a:srgbClr val="A27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222" autoAdjust="0"/>
    <p:restoredTop sz="86395" autoAdjust="0"/>
  </p:normalViewPr>
  <p:slideViewPr>
    <p:cSldViewPr>
      <p:cViewPr>
        <p:scale>
          <a:sx n="49" d="100"/>
          <a:sy n="49" d="100"/>
        </p:scale>
        <p:origin x="1744" y="-5640"/>
      </p:cViewPr>
      <p:guideLst>
        <p:guide orient="horz" pos="3947"/>
        <p:guide orient="horz" pos="26173"/>
        <p:guide orient="horz" pos="25900"/>
        <p:guide orient="horz" pos="771"/>
        <p:guide orient="horz" pos="4899"/>
        <p:guide orient="horz" pos="25583"/>
        <p:guide orient="horz" pos="12429"/>
        <p:guide orient="horz" pos="12882"/>
        <p:guide orient="horz" pos="15468"/>
        <p:guide orient="horz" pos="15014"/>
        <p:guide orient="horz" pos="19097"/>
        <p:guide orient="horz" pos="18643"/>
        <p:guide orient="horz" pos="5353"/>
        <p:guide orient="horz" pos="5579"/>
        <p:guide orient="horz" pos="8120"/>
        <p:guide orient="horz" pos="24177"/>
        <p:guide orient="horz" pos="24630"/>
        <p:guide orient="horz" pos="24404"/>
        <p:guide orient="horz" pos="4627"/>
        <p:guide orient="horz" pos="8800"/>
        <p:guide pos="9389"/>
        <p:guide pos="680"/>
        <p:guide pos="18688"/>
        <p:guide pos="18869"/>
        <p:guide pos="181"/>
        <p:guide pos="9661"/>
        <p:guide pos="9207"/>
        <p:guide pos="1270"/>
        <p:guide pos="10160"/>
        <p:guide pos="14152"/>
        <p:guide pos="13970"/>
        <p:guide pos="18597"/>
        <p:guide pos="272"/>
        <p:guide pos="97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t" anchorCtr="0" compatLnSpc="1">
            <a:prstTxWarp prst="textNoShape">
              <a:avLst/>
            </a:prstTxWarp>
          </a:bodyPr>
          <a:lstStyle>
            <a:lvl1pPr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202" y="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t" anchorCtr="0" compatLnSpc="1">
            <a:prstTxWarp prst="textNoShape">
              <a:avLst/>
            </a:prstTxWarp>
          </a:bodyPr>
          <a:lstStyle>
            <a:lvl1pPr algn="r"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93925" y="768350"/>
            <a:ext cx="271145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204" y="4861612"/>
            <a:ext cx="5679440" cy="46053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095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b" anchorCtr="0" compatLnSpc="1">
            <a:prstTxWarp prst="textNoShape">
              <a:avLst/>
            </a:prstTxWarp>
          </a:bodyPr>
          <a:lstStyle>
            <a:lvl1pPr>
              <a:defRPr sz="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202" y="9720950"/>
            <a:ext cx="3076455" cy="5119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32240" tIns="16120" rIns="32240" bIns="16120" numCol="1" anchor="b" anchorCtr="0" compatLnSpc="1">
            <a:prstTxWarp prst="textNoShape">
              <a:avLst/>
            </a:prstTxWarp>
          </a:bodyPr>
          <a:lstStyle>
            <a:lvl1pPr algn="r">
              <a:defRPr sz="400"/>
            </a:lvl1pPr>
          </a:lstStyle>
          <a:p>
            <a:pPr>
              <a:defRPr/>
            </a:pPr>
            <a:fld id="{7A196F4C-6589-416D-9CFF-245884620AA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04076568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718398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1436797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2155195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2873593" algn="l" rtl="0" eaLnBrk="0" fontAlgn="base" latinLnBrk="1" hangingPunct="0">
      <a:spcBef>
        <a:spcPct val="30000"/>
      </a:spcBef>
      <a:spcAft>
        <a:spcPct val="0"/>
      </a:spcAft>
      <a:defRPr kumimoji="1" sz="1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3591992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4310390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5028789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5747187" algn="l" defTabSz="1436797" rtl="0" eaLnBrk="1" latinLnBrk="1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ADBF49-17EF-446F-A8E7-8DA5EBDC2844}" type="slidenum">
              <a:rPr lang="en-US" altLang="ko-KR" smtClean="0"/>
              <a:pPr/>
              <a:t>1</a:t>
            </a:fld>
            <a:endParaRPr lang="en-US" altLang="ko-KR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193925" y="768350"/>
            <a:ext cx="2711450" cy="3836988"/>
          </a:xfrm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" altLang="ko-KR" dirty="0"/>
          </a:p>
        </p:txBody>
      </p:sp>
    </p:spTree>
    <p:extLst>
      <p:ext uri="{BB962C8B-B14F-4D97-AF65-F5344CB8AC3E}">
        <p14:creationId xmlns:p14="http://schemas.microsoft.com/office/powerpoint/2010/main" val="2274718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267325" y="13286609"/>
            <a:ext cx="25708813" cy="9170404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4537144" y="24238208"/>
            <a:ext cx="21169176" cy="10931641"/>
          </a:xfrm>
        </p:spPr>
        <p:txBody>
          <a:bodyPr/>
          <a:lstStyle>
            <a:lvl1pPr marL="0" indent="0" algn="ctr">
              <a:buNone/>
              <a:defRPr/>
            </a:lvl1pPr>
            <a:lvl2pPr marL="718398" indent="0" algn="ctr">
              <a:buNone/>
              <a:defRPr/>
            </a:lvl2pPr>
            <a:lvl3pPr marL="1436797" indent="0" algn="ctr">
              <a:buNone/>
              <a:defRPr/>
            </a:lvl3pPr>
            <a:lvl4pPr marL="2155195" indent="0" algn="ctr">
              <a:buNone/>
              <a:defRPr/>
            </a:lvl4pPr>
            <a:lvl5pPr marL="2873593" indent="0" algn="ctr">
              <a:buNone/>
              <a:defRPr/>
            </a:lvl5pPr>
            <a:lvl6pPr marL="3591992" indent="0" algn="ctr">
              <a:buNone/>
              <a:defRPr/>
            </a:lvl6pPr>
            <a:lvl7pPr marL="4310390" indent="0" algn="ctr">
              <a:buNone/>
              <a:defRPr/>
            </a:lvl7pPr>
            <a:lvl8pPr marL="5028789" indent="0" algn="ctr">
              <a:buNone/>
              <a:defRPr/>
            </a:lvl8pPr>
            <a:lvl9pPr marL="5747187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C77325-F599-444D-B5DB-C78F755952B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C1C4F5-F822-4D5F-B2FA-7C68A193FD2C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21927446" y="1716333"/>
            <a:ext cx="6804467" cy="3648952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1511550" y="1716333"/>
            <a:ext cx="20176443" cy="3648952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09EB4B-96DE-44D4-B4A4-934569ABC9B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59586-8B19-489C-9E3B-E6545BBBC28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546" y="27486266"/>
            <a:ext cx="25706319" cy="8494350"/>
          </a:xfrm>
        </p:spPr>
        <p:txBody>
          <a:bodyPr anchor="t"/>
          <a:lstStyle>
            <a:lvl1pPr algn="l">
              <a:defRPr sz="63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2389546" y="18128763"/>
            <a:ext cx="25706319" cy="9357504"/>
          </a:xfrm>
        </p:spPr>
        <p:txBody>
          <a:bodyPr anchor="b"/>
          <a:lstStyle>
            <a:lvl1pPr marL="0" indent="0">
              <a:buNone/>
              <a:defRPr sz="3100"/>
            </a:lvl1pPr>
            <a:lvl2pPr marL="718398" indent="0">
              <a:buNone/>
              <a:defRPr sz="2800"/>
            </a:lvl2pPr>
            <a:lvl3pPr marL="1436797" indent="0">
              <a:buNone/>
              <a:defRPr sz="2500"/>
            </a:lvl3pPr>
            <a:lvl4pPr marL="2155195" indent="0">
              <a:buNone/>
              <a:defRPr sz="2200"/>
            </a:lvl4pPr>
            <a:lvl5pPr marL="2873593" indent="0">
              <a:buNone/>
              <a:defRPr sz="2200"/>
            </a:lvl5pPr>
            <a:lvl6pPr marL="3591992" indent="0">
              <a:buNone/>
              <a:defRPr sz="2200"/>
            </a:lvl6pPr>
            <a:lvl7pPr marL="4310390" indent="0">
              <a:buNone/>
              <a:defRPr sz="2200"/>
            </a:lvl7pPr>
            <a:lvl8pPr marL="5028789" indent="0">
              <a:buNone/>
              <a:defRPr sz="2200"/>
            </a:lvl8pPr>
            <a:lvl9pPr marL="5747187" indent="0">
              <a:buNone/>
              <a:defRPr sz="22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ABBD91-1726-48A0-A655-1942B614919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1511549" y="9981173"/>
            <a:ext cx="13489208" cy="2822468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240211" y="9981173"/>
            <a:ext cx="13491703" cy="28224689"/>
          </a:xfrm>
        </p:spPr>
        <p:txBody>
          <a:bodyPr/>
          <a:lstStyle>
            <a:lvl1pPr>
              <a:defRPr sz="4400"/>
            </a:lvl1pPr>
            <a:lvl2pPr>
              <a:defRPr sz="38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E50791-04CA-4E2A-A6EC-C47558FB1CD5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1550" y="1713840"/>
            <a:ext cx="27220364" cy="7127269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1511551" y="9574541"/>
            <a:ext cx="13364492" cy="3991471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8398" indent="0">
              <a:buNone/>
              <a:defRPr sz="3100" b="1"/>
            </a:lvl2pPr>
            <a:lvl3pPr marL="1436797" indent="0">
              <a:buNone/>
              <a:defRPr sz="2800" b="1"/>
            </a:lvl3pPr>
            <a:lvl4pPr marL="2155195" indent="0">
              <a:buNone/>
              <a:defRPr sz="2500" b="1"/>
            </a:lvl4pPr>
            <a:lvl5pPr marL="2873593" indent="0">
              <a:buNone/>
              <a:defRPr sz="2500" b="1"/>
            </a:lvl5pPr>
            <a:lvl6pPr marL="3591992" indent="0">
              <a:buNone/>
              <a:defRPr sz="2500" b="1"/>
            </a:lvl6pPr>
            <a:lvl7pPr marL="4310390" indent="0">
              <a:buNone/>
              <a:defRPr sz="2500" b="1"/>
            </a:lvl7pPr>
            <a:lvl8pPr marL="5028789" indent="0">
              <a:buNone/>
              <a:defRPr sz="2500" b="1"/>
            </a:lvl8pPr>
            <a:lvl9pPr marL="5747187" indent="0">
              <a:buNone/>
              <a:defRPr sz="2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1511551" y="13566013"/>
            <a:ext cx="13364492" cy="24642343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15362432" y="9574541"/>
            <a:ext cx="13369481" cy="3991471"/>
          </a:xfrm>
        </p:spPr>
        <p:txBody>
          <a:bodyPr anchor="b"/>
          <a:lstStyle>
            <a:lvl1pPr marL="0" indent="0">
              <a:buNone/>
              <a:defRPr sz="3800" b="1"/>
            </a:lvl1pPr>
            <a:lvl2pPr marL="718398" indent="0">
              <a:buNone/>
              <a:defRPr sz="3100" b="1"/>
            </a:lvl2pPr>
            <a:lvl3pPr marL="1436797" indent="0">
              <a:buNone/>
              <a:defRPr sz="2800" b="1"/>
            </a:lvl3pPr>
            <a:lvl4pPr marL="2155195" indent="0">
              <a:buNone/>
              <a:defRPr sz="2500" b="1"/>
            </a:lvl4pPr>
            <a:lvl5pPr marL="2873593" indent="0">
              <a:buNone/>
              <a:defRPr sz="2500" b="1"/>
            </a:lvl5pPr>
            <a:lvl6pPr marL="3591992" indent="0">
              <a:buNone/>
              <a:defRPr sz="2500" b="1"/>
            </a:lvl6pPr>
            <a:lvl7pPr marL="4310390" indent="0">
              <a:buNone/>
              <a:defRPr sz="2500" b="1"/>
            </a:lvl7pPr>
            <a:lvl8pPr marL="5028789" indent="0">
              <a:buNone/>
              <a:defRPr sz="2500" b="1"/>
            </a:lvl8pPr>
            <a:lvl9pPr marL="5747187" indent="0">
              <a:buNone/>
              <a:defRPr sz="25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15362432" y="13566013"/>
            <a:ext cx="13369481" cy="24642343"/>
          </a:xfrm>
        </p:spPr>
        <p:txBody>
          <a:bodyPr/>
          <a:lstStyle>
            <a:lvl1pPr>
              <a:defRPr sz="3800"/>
            </a:lvl1pPr>
            <a:lvl2pPr>
              <a:defRPr sz="3100"/>
            </a:lvl2pPr>
            <a:lvl3pPr>
              <a:defRPr sz="2800"/>
            </a:lvl3pPr>
            <a:lvl4pPr>
              <a:defRPr sz="2500"/>
            </a:lvl4pPr>
            <a:lvl5pPr>
              <a:defRPr sz="2500"/>
            </a:lvl5pPr>
            <a:lvl6pPr>
              <a:defRPr sz="2500"/>
            </a:lvl6pPr>
            <a:lvl7pPr>
              <a:defRPr sz="2500"/>
            </a:lvl7pPr>
            <a:lvl8pPr>
              <a:defRPr sz="2500"/>
            </a:lvl8pPr>
            <a:lvl9pPr>
              <a:defRPr sz="25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E9C10B-8705-4498-AC69-6CBDDA5145A0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3AC729-A666-4A93-8A75-76D77F75286A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616960-334E-4806-BE0D-B6D431E99CE6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1550" y="1703860"/>
            <a:ext cx="9949788" cy="7247014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25507" y="1703861"/>
            <a:ext cx="16906407" cy="36504495"/>
          </a:xfrm>
        </p:spPr>
        <p:txBody>
          <a:bodyPr/>
          <a:lstStyle>
            <a:lvl1pPr>
              <a:defRPr sz="5000"/>
            </a:lvl1pPr>
            <a:lvl2pPr>
              <a:defRPr sz="4400"/>
            </a:lvl2pPr>
            <a:lvl3pPr>
              <a:defRPr sz="3800"/>
            </a:lvl3pPr>
            <a:lvl4pPr>
              <a:defRPr sz="3100"/>
            </a:lvl4pPr>
            <a:lvl5pPr>
              <a:defRPr sz="3100"/>
            </a:lvl5pPr>
            <a:lvl6pPr>
              <a:defRPr sz="3100"/>
            </a:lvl6pPr>
            <a:lvl7pPr>
              <a:defRPr sz="3100"/>
            </a:lvl7pPr>
            <a:lvl8pPr>
              <a:defRPr sz="3100"/>
            </a:lvl8pPr>
            <a:lvl9pPr>
              <a:defRPr sz="31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511550" y="8950873"/>
            <a:ext cx="9949788" cy="29257482"/>
          </a:xfrm>
        </p:spPr>
        <p:txBody>
          <a:bodyPr/>
          <a:lstStyle>
            <a:lvl1pPr marL="0" indent="0">
              <a:buNone/>
              <a:defRPr sz="2200"/>
            </a:lvl1pPr>
            <a:lvl2pPr marL="718398" indent="0">
              <a:buNone/>
              <a:defRPr sz="1900"/>
            </a:lvl2pPr>
            <a:lvl3pPr marL="1436797" indent="0">
              <a:buNone/>
              <a:defRPr sz="1600"/>
            </a:lvl3pPr>
            <a:lvl4pPr marL="2155195" indent="0">
              <a:buNone/>
              <a:defRPr sz="1400"/>
            </a:lvl4pPr>
            <a:lvl5pPr marL="2873593" indent="0">
              <a:buNone/>
              <a:defRPr sz="1400"/>
            </a:lvl5pPr>
            <a:lvl6pPr marL="3591992" indent="0">
              <a:buNone/>
              <a:defRPr sz="1400"/>
            </a:lvl6pPr>
            <a:lvl7pPr marL="4310390" indent="0">
              <a:buNone/>
              <a:defRPr sz="1400"/>
            </a:lvl7pPr>
            <a:lvl8pPr marL="5028789" indent="0">
              <a:buNone/>
              <a:defRPr sz="1400"/>
            </a:lvl8pPr>
            <a:lvl9pPr marL="5747187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74D5E4-B02C-466A-8D74-869B3EF68F2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928966" y="29941021"/>
            <a:ext cx="18146077" cy="3534947"/>
          </a:xfrm>
        </p:spPr>
        <p:txBody>
          <a:bodyPr anchor="b"/>
          <a:lstStyle>
            <a:lvl1pPr algn="l">
              <a:defRPr sz="31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928966" y="3821833"/>
            <a:ext cx="18146077" cy="25665158"/>
          </a:xfrm>
        </p:spPr>
        <p:txBody>
          <a:bodyPr/>
          <a:lstStyle>
            <a:lvl1pPr marL="0" indent="0">
              <a:buNone/>
              <a:defRPr sz="5000"/>
            </a:lvl1pPr>
            <a:lvl2pPr marL="718398" indent="0">
              <a:buNone/>
              <a:defRPr sz="4400"/>
            </a:lvl2pPr>
            <a:lvl3pPr marL="1436797" indent="0">
              <a:buNone/>
              <a:defRPr sz="3800"/>
            </a:lvl3pPr>
            <a:lvl4pPr marL="2155195" indent="0">
              <a:buNone/>
              <a:defRPr sz="3100"/>
            </a:lvl4pPr>
            <a:lvl5pPr marL="2873593" indent="0">
              <a:buNone/>
              <a:defRPr sz="3100"/>
            </a:lvl5pPr>
            <a:lvl6pPr marL="3591992" indent="0">
              <a:buNone/>
              <a:defRPr sz="3100"/>
            </a:lvl6pPr>
            <a:lvl7pPr marL="4310390" indent="0">
              <a:buNone/>
              <a:defRPr sz="3100"/>
            </a:lvl7pPr>
            <a:lvl8pPr marL="5028789" indent="0">
              <a:buNone/>
              <a:defRPr sz="3100"/>
            </a:lvl8pPr>
            <a:lvl9pPr marL="5747187" indent="0">
              <a:buNone/>
              <a:defRPr sz="31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5928966" y="33475968"/>
            <a:ext cx="18146077" cy="5019275"/>
          </a:xfrm>
        </p:spPr>
        <p:txBody>
          <a:bodyPr/>
          <a:lstStyle>
            <a:lvl1pPr marL="0" indent="0">
              <a:buNone/>
              <a:defRPr sz="2200"/>
            </a:lvl1pPr>
            <a:lvl2pPr marL="718398" indent="0">
              <a:buNone/>
              <a:defRPr sz="1900"/>
            </a:lvl2pPr>
            <a:lvl3pPr marL="1436797" indent="0">
              <a:buNone/>
              <a:defRPr sz="1600"/>
            </a:lvl3pPr>
            <a:lvl4pPr marL="2155195" indent="0">
              <a:buNone/>
              <a:defRPr sz="1400"/>
            </a:lvl4pPr>
            <a:lvl5pPr marL="2873593" indent="0">
              <a:buNone/>
              <a:defRPr sz="1400"/>
            </a:lvl5pPr>
            <a:lvl6pPr marL="3591992" indent="0">
              <a:buNone/>
              <a:defRPr sz="1400"/>
            </a:lvl6pPr>
            <a:lvl7pPr marL="4310390" indent="0">
              <a:buNone/>
              <a:defRPr sz="1400"/>
            </a:lvl7pPr>
            <a:lvl8pPr marL="5028789" indent="0">
              <a:buNone/>
              <a:defRPr sz="1400"/>
            </a:lvl8pPr>
            <a:lvl9pPr marL="5747187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5F7D85-511A-4A3D-AE38-B898E4851A5B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11550" y="1716332"/>
            <a:ext cx="27220364" cy="71272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16" tIns="208609" rIns="417216" bIns="208609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11550" y="9981173"/>
            <a:ext cx="27220364" cy="282246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11549" y="38949273"/>
            <a:ext cx="7056393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33911" y="38949273"/>
            <a:ext cx="9575641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675521" y="38949273"/>
            <a:ext cx="7056393" cy="2971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417216" tIns="208609" rIns="417216" bIns="208609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>
              <a:defRPr/>
            </a:pPr>
            <a:fld id="{9E959FCD-035F-4395-88AC-A075EDA2510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4173197" rtl="0" eaLnBrk="0" fontAlgn="base" latinLnBrk="1" hangingPunct="0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718398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1436797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2155195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2873593" algn="ctr" defTabSz="4173197" rtl="0" fontAlgn="base" latinLnBrk="1">
        <a:spcBef>
          <a:spcPct val="0"/>
        </a:spcBef>
        <a:spcAft>
          <a:spcPct val="0"/>
        </a:spcAft>
        <a:defRPr kumimoji="1" sz="201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1564014" indent="-1564014" algn="l" defTabSz="4173197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4600">
          <a:solidFill>
            <a:schemeClr val="tx1"/>
          </a:solidFill>
          <a:latin typeface="+mn-lt"/>
          <a:ea typeface="+mn-ea"/>
          <a:cs typeface="+mn-cs"/>
        </a:defRPr>
      </a:lvl1pPr>
      <a:lvl2pPr marL="3389943" indent="-1304592" algn="l" defTabSz="4173197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2700">
          <a:solidFill>
            <a:schemeClr val="tx1"/>
          </a:solidFill>
          <a:latin typeface="+mn-lt"/>
          <a:ea typeface="+mn-ea"/>
        </a:defRPr>
      </a:lvl2pPr>
      <a:lvl3pPr marL="5215872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•"/>
        <a:defRPr kumimoji="1" sz="11000">
          <a:solidFill>
            <a:schemeClr val="tx1"/>
          </a:solidFill>
          <a:latin typeface="+mn-lt"/>
          <a:ea typeface="+mn-ea"/>
        </a:defRPr>
      </a:lvl3pPr>
      <a:lvl4pPr marL="7301223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–"/>
        <a:defRPr kumimoji="1" sz="9100">
          <a:solidFill>
            <a:schemeClr val="tx1"/>
          </a:solidFill>
          <a:latin typeface="+mn-lt"/>
          <a:ea typeface="+mn-ea"/>
        </a:defRPr>
      </a:lvl4pPr>
      <a:lvl5pPr marL="9386574" indent="-1042675" algn="l" defTabSz="4173197" rtl="0" eaLnBrk="0" fontAlgn="base" latinLnBrk="1" hangingPunct="0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5pPr>
      <a:lvl6pPr marL="10104972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6pPr>
      <a:lvl7pPr marL="10823371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7pPr>
      <a:lvl8pPr marL="11541769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8pPr>
      <a:lvl9pPr marL="12260167" indent="-1042675" algn="l" defTabSz="4173197" rtl="0" fontAlgn="base" latinLnBrk="1">
        <a:spcBef>
          <a:spcPct val="20000"/>
        </a:spcBef>
        <a:spcAft>
          <a:spcPct val="0"/>
        </a:spcAft>
        <a:buChar char="»"/>
        <a:defRPr kumimoji="1"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18398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436797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2155195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873593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591992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4310390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5028789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747187" algn="l" defTabSz="1436797" rtl="0" eaLnBrk="1" latinLnBrk="1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github.com/suhyeon-gwon/25_ai_final_project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github.com/SKT-AI/KoBA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0241875" cy="687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1" name="TextBox 80"/>
          <p:cNvSpPr txBox="1"/>
          <p:nvPr/>
        </p:nvSpPr>
        <p:spPr>
          <a:xfrm>
            <a:off x="3054528" y="442790"/>
            <a:ext cx="24132911" cy="2995735"/>
          </a:xfrm>
          <a:prstGeom prst="rect">
            <a:avLst/>
          </a:prstGeom>
          <a:noFill/>
        </p:spPr>
        <p:txBody>
          <a:bodyPr wrap="none" lIns="143680" tIns="71840" rIns="143680" bIns="71840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6600" b="1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A </a:t>
            </a:r>
            <a:r>
              <a:rPr lang="en-US" altLang="ko-KR" sz="6600" b="1" dirty="0" err="1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KoBART</a:t>
            </a:r>
            <a:r>
              <a:rPr lang="en-US" altLang="ko-KR" sz="6600" b="1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-Based Approach to Korean Spelling Correction:</a:t>
            </a:r>
          </a:p>
          <a:p>
            <a:pPr algn="ctr">
              <a:lnSpc>
                <a:spcPct val="150000"/>
              </a:lnSpc>
            </a:pPr>
            <a:r>
              <a:rPr lang="en-US" altLang="ko-KR" sz="6600" b="1" dirty="0">
                <a:solidFill>
                  <a:schemeClr val="bg1"/>
                </a:solidFill>
                <a:effectLst>
                  <a:glow rad="63500">
                    <a:schemeClr val="accent5">
                      <a:satMod val="175000"/>
                      <a:alpha val="25000"/>
                    </a:schemeClr>
                  </a:glow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맑은 고딕" pitchFamily="50" charset="-127"/>
                <a:ea typeface="맑은 고딕" pitchFamily="50" charset="-127"/>
              </a:rPr>
              <a:t>Impact on Downstream Korean-to-English Translation</a:t>
            </a:r>
          </a:p>
        </p:txBody>
      </p:sp>
      <p:sp>
        <p:nvSpPr>
          <p:cNvPr id="287" name="직사각형 286"/>
          <p:cNvSpPr/>
          <p:nvPr/>
        </p:nvSpPr>
        <p:spPr>
          <a:xfrm>
            <a:off x="2103921" y="3622831"/>
            <a:ext cx="26033397" cy="2058427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algn="ctr" latinLnBrk="0">
              <a:spcAft>
                <a:spcPts val="1000"/>
              </a:spcAft>
            </a:pPr>
            <a:r>
              <a:rPr lang="en-US" altLang="ko-KR" sz="4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Suhyeon</a:t>
            </a:r>
            <a:r>
              <a:rPr lang="en-US" altLang="ko-KR" sz="44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4400" b="1" dirty="0" err="1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Gwon</a:t>
            </a:r>
            <a:endParaRPr lang="en-US" altLang="ko-KR" sz="4400" b="1" baseline="30000" dirty="0">
              <a:solidFill>
                <a:schemeClr val="accent3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 algn="ctr" latinLnBrk="0"/>
            <a:r>
              <a:rPr lang="en-US" altLang="ko-KR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Korean Language and Literature, Seoul National University</a:t>
            </a:r>
          </a:p>
          <a:p>
            <a:pPr algn="ctr" latinLnBrk="0"/>
            <a:r>
              <a:rPr lang="en-US" altLang="ko-KR" sz="3600" b="1" dirty="0">
                <a:solidFill>
                  <a:schemeClr val="accent3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yhus110@snu.ac.kr</a:t>
            </a:r>
          </a:p>
        </p:txBody>
      </p:sp>
      <p:pic>
        <p:nvPicPr>
          <p:cNvPr id="289" name="그림 288" descr="top_bg.png"/>
          <p:cNvPicPr>
            <a:picLocks noChangeAspect="1"/>
          </p:cNvPicPr>
          <p:nvPr/>
        </p:nvPicPr>
        <p:blipFill>
          <a:blip r:embed="rId4" cstate="print"/>
          <a:srcRect b="11045"/>
          <a:stretch>
            <a:fillRect/>
          </a:stretch>
        </p:blipFill>
        <p:spPr>
          <a:xfrm>
            <a:off x="-2" y="41549638"/>
            <a:ext cx="30243466" cy="1223962"/>
          </a:xfrm>
          <a:prstGeom prst="rect">
            <a:avLst/>
          </a:prstGeom>
        </p:spPr>
      </p:pic>
      <p:sp>
        <p:nvSpPr>
          <p:cNvPr id="3" name="Rectangle 96"/>
          <p:cNvSpPr>
            <a:spLocks noChangeArrowheads="1"/>
          </p:cNvSpPr>
          <p:nvPr/>
        </p:nvSpPr>
        <p:spPr bwMode="auto">
          <a:xfrm>
            <a:off x="0" y="0"/>
            <a:ext cx="6840538" cy="0"/>
          </a:xfrm>
          <a:prstGeom prst="rect">
            <a:avLst/>
          </a:prstGeom>
          <a:solidFill>
            <a:srgbClr val="5D8BC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899829" tIns="0" rIns="630039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315" name="TextBox 314"/>
          <p:cNvSpPr txBox="1"/>
          <p:nvPr/>
        </p:nvSpPr>
        <p:spPr>
          <a:xfrm>
            <a:off x="9131062" y="41846129"/>
            <a:ext cx="11979113" cy="630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altLang="ko-KR" sz="3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https://github.com/suhyeon-gwon/25_ai_final_project</a:t>
            </a:r>
            <a:r>
              <a:rPr lang="ko-KR" altLang="en-US" sz="35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  <a:cs typeface="Times New Roman" pitchFamily="18" charset="0"/>
              </a:rPr>
              <a:t>  </a:t>
            </a:r>
          </a:p>
        </p:txBody>
      </p:sp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7" name="Picture 99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" t="1442" r="211" b="2354"/>
          <a:stretch/>
        </p:blipFill>
        <p:spPr bwMode="auto">
          <a:xfrm>
            <a:off x="27529584" y="41549600"/>
            <a:ext cx="2713879" cy="12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7" name="모서리가 둥근 직사각형 56"/>
          <p:cNvSpPr/>
          <p:nvPr/>
        </p:nvSpPr>
        <p:spPr bwMode="auto">
          <a:xfrm>
            <a:off x="289465" y="22745205"/>
            <a:ext cx="14616955" cy="18310083"/>
          </a:xfrm>
          <a:prstGeom prst="roundRect">
            <a:avLst>
              <a:gd name="adj" fmla="val 1976"/>
            </a:avLst>
          </a:prstGeom>
          <a:noFill/>
          <a:ln w="63500" cap="flat" cmpd="sng" algn="ctr">
            <a:gradFill flip="none" rotWithShape="1">
              <a:gsLst>
                <a:gs pos="0">
                  <a:schemeClr val="accent1">
                    <a:lumMod val="25000"/>
                  </a:schemeClr>
                </a:gs>
                <a:gs pos="100000">
                  <a:schemeClr val="accent1">
                    <a:lumMod val="50000"/>
                  </a:schemeClr>
                </a:gs>
                <a:gs pos="5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989884" y="22279706"/>
            <a:ext cx="4863534" cy="914525"/>
          </a:xfrm>
          <a:prstGeom prst="rect">
            <a:avLst/>
          </a:prstGeom>
          <a:solidFill>
            <a:schemeClr val="bg1"/>
          </a:solidFill>
        </p:spPr>
        <p:txBody>
          <a:bodyPr wrap="none" lIns="143680" tIns="71840" rIns="143680" bIns="71840" rtlCol="0">
            <a:spAutoFit/>
          </a:bodyPr>
          <a:lstStyle/>
          <a:p>
            <a:r>
              <a:rPr lang="en-US" altLang="ko-KR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Methodology </a:t>
            </a:r>
            <a:endParaRPr lang="ko-KR" altLang="en-US" sz="5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6" name="모서리가 둥근 직사각형 85"/>
          <p:cNvSpPr/>
          <p:nvPr/>
        </p:nvSpPr>
        <p:spPr bwMode="auto">
          <a:xfrm>
            <a:off x="15325555" y="36889922"/>
            <a:ext cx="14617701" cy="4165366"/>
          </a:xfrm>
          <a:prstGeom prst="roundRect">
            <a:avLst>
              <a:gd name="adj" fmla="val 3689"/>
            </a:avLst>
          </a:prstGeom>
          <a:noFill/>
          <a:ln w="63500" cap="flat" cmpd="sng" algn="ctr">
            <a:gradFill flip="none" rotWithShape="1">
              <a:gsLst>
                <a:gs pos="0">
                  <a:schemeClr val="accent1">
                    <a:lumMod val="25000"/>
                  </a:schemeClr>
                </a:gs>
                <a:gs pos="100000">
                  <a:schemeClr val="accent1">
                    <a:lumMod val="50000"/>
                  </a:schemeClr>
                </a:gs>
                <a:gs pos="5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16330879" y="36386043"/>
            <a:ext cx="6556433" cy="914525"/>
          </a:xfrm>
          <a:prstGeom prst="rect">
            <a:avLst/>
          </a:prstGeom>
          <a:solidFill>
            <a:schemeClr val="bg1"/>
          </a:solidFill>
        </p:spPr>
        <p:txBody>
          <a:bodyPr wrap="none" lIns="143680" tIns="71840" rIns="143680" bIns="71840" rtlCol="0">
            <a:spAutoFit/>
          </a:bodyPr>
          <a:lstStyle/>
          <a:p>
            <a:r>
              <a:rPr lang="en-US" altLang="ko-KR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Concluding Remarks</a:t>
            </a:r>
            <a:endParaRPr lang="ko-KR" altLang="en-US" sz="5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1" name="직사각형 90"/>
          <p:cNvSpPr/>
          <p:nvPr/>
        </p:nvSpPr>
        <p:spPr>
          <a:xfrm>
            <a:off x="15710907" y="37470622"/>
            <a:ext cx="13752935" cy="3142314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lnSpc>
                <a:spcPts val="45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en-US" altLang="ko-KR" sz="3400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Correcting input noise, specifically spelling errors in Korean, has a positive effect on the performance of machine translation.</a:t>
            </a:r>
          </a:p>
          <a:p>
            <a:pPr marL="457200" indent="-457200" algn="just" latinLnBrk="0">
              <a:lnSpc>
                <a:spcPts val="4500"/>
              </a:lnSpc>
              <a:spcBef>
                <a:spcPts val="500"/>
              </a:spcBef>
              <a:spcAft>
                <a:spcPts val="700"/>
              </a:spcAft>
              <a:buFont typeface="Wingdings" pitchFamily="2" charset="2"/>
              <a:buChar char="§"/>
            </a:pPr>
            <a:r>
              <a:rPr lang="en-US" altLang="ko-KR" sz="34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Smaller translation models like Opus-MT, which tend to be more sensitive to input noise, can particularly benefit from lightweight and efficient preprocessing models such as </a:t>
            </a:r>
            <a:r>
              <a:rPr lang="en-US" altLang="ko-KR" sz="3400" b="1" dirty="0" err="1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KoBART</a:t>
            </a:r>
            <a:r>
              <a:rPr lang="en-US" altLang="ko-KR" sz="3400" b="1" dirty="0">
                <a:solidFill>
                  <a:srgbClr val="080808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sp>
        <p:nvSpPr>
          <p:cNvPr id="44" name="모서리가 둥근 직사각형 43"/>
          <p:cNvSpPr/>
          <p:nvPr/>
        </p:nvSpPr>
        <p:spPr bwMode="auto">
          <a:xfrm>
            <a:off x="15325555" y="15719890"/>
            <a:ext cx="14609001" cy="20675682"/>
          </a:xfrm>
          <a:prstGeom prst="roundRect">
            <a:avLst>
              <a:gd name="adj" fmla="val 1948"/>
            </a:avLst>
          </a:prstGeom>
          <a:noFill/>
          <a:ln w="63500" cap="flat" cmpd="sng" algn="ctr">
            <a:gradFill flip="none" rotWithShape="1">
              <a:gsLst>
                <a:gs pos="0">
                  <a:schemeClr val="accent1">
                    <a:lumMod val="25000"/>
                  </a:schemeClr>
                </a:gs>
                <a:gs pos="100000">
                  <a:schemeClr val="accent1">
                    <a:lumMod val="50000"/>
                  </a:schemeClr>
                </a:gs>
                <a:gs pos="5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6129843" y="15217980"/>
            <a:ext cx="4267794" cy="914525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71840" rIns="143680" bIns="71840" rtlCol="0">
            <a:spAutoFit/>
          </a:bodyPr>
          <a:lstStyle/>
          <a:p>
            <a:r>
              <a:rPr lang="en-US" altLang="ko-KR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Experiments</a:t>
            </a:r>
            <a:endParaRPr lang="ko-KR" altLang="en-US" sz="5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Rectangle 23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0" y="0"/>
            <a:ext cx="30243463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9" name="직사각형 18"/>
          <p:cNvSpPr/>
          <p:nvPr/>
        </p:nvSpPr>
        <p:spPr>
          <a:xfrm>
            <a:off x="569367" y="23114992"/>
            <a:ext cx="14203957" cy="17762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b="1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</a:rPr>
              <a:t>Data</a:t>
            </a:r>
          </a:p>
          <a:p>
            <a:pPr marL="1175598" lvl="1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Utilized ‘</a:t>
            </a:r>
            <a:r>
              <a:rPr lang="ko-KR" altLang="en-US" sz="3400" dirty="0">
                <a:latin typeface="BatangChe" panose="02030609000101010101" pitchFamily="49" charset="-127"/>
                <a:ea typeface="BatangChe" panose="02030609000101010101" pitchFamily="49" charset="-127"/>
              </a:rPr>
              <a:t>인터페이스</a:t>
            </a:r>
            <a:r>
              <a:rPr lang="en-US" altLang="ko-KR" sz="3400" dirty="0">
                <a:latin typeface="BatangChe" panose="02030609000101010101" pitchFamily="49" charset="-127"/>
                <a:ea typeface="BatangChe" panose="02030609000101010101" pitchFamily="49" charset="-127"/>
              </a:rPr>
              <a:t>(</a:t>
            </a:r>
            <a:r>
              <a:rPr lang="ko-KR" altLang="en-US" sz="3400" dirty="0">
                <a:latin typeface="BatangChe" panose="02030609000101010101" pitchFamily="49" charset="-127"/>
                <a:ea typeface="BatangChe" panose="02030609000101010101" pitchFamily="49" charset="-127"/>
              </a:rPr>
              <a:t>자판</a:t>
            </a:r>
            <a:r>
              <a:rPr lang="en-US" altLang="ko-KR" sz="3400" dirty="0">
                <a:latin typeface="BatangChe" panose="02030609000101010101" pitchFamily="49" charset="-127"/>
                <a:ea typeface="BatangChe" panose="02030609000101010101" pitchFamily="49" charset="-127"/>
              </a:rPr>
              <a:t>/</a:t>
            </a:r>
            <a:r>
              <a:rPr lang="ko-KR" altLang="en-US" sz="3400" dirty="0">
                <a:latin typeface="BatangChe" panose="02030609000101010101" pitchFamily="49" charset="-127"/>
                <a:ea typeface="BatangChe" panose="02030609000101010101" pitchFamily="49" charset="-127"/>
              </a:rPr>
              <a:t>음성</a:t>
            </a:r>
            <a:r>
              <a:rPr lang="en-US" altLang="ko-KR" sz="3400" dirty="0">
                <a:latin typeface="BatangChe" panose="02030609000101010101" pitchFamily="49" charset="-127"/>
                <a:ea typeface="BatangChe" panose="02030609000101010101" pitchFamily="49" charset="-127"/>
              </a:rPr>
              <a:t>)</a:t>
            </a:r>
            <a:r>
              <a:rPr lang="ko-KR" altLang="en-US" sz="3400" dirty="0">
                <a:latin typeface="BatangChe" panose="02030609000101010101" pitchFamily="49" charset="-127"/>
                <a:ea typeface="BatangChe" panose="02030609000101010101" pitchFamily="49" charset="-127"/>
              </a:rPr>
              <a:t>별 </a:t>
            </a:r>
            <a:r>
              <a:rPr lang="ko-KR" altLang="en-US" sz="3400" dirty="0" err="1">
                <a:latin typeface="BatangChe" panose="02030609000101010101" pitchFamily="49" charset="-127"/>
                <a:ea typeface="BatangChe" panose="02030609000101010101" pitchFamily="49" charset="-127"/>
              </a:rPr>
              <a:t>고빈도</a:t>
            </a:r>
            <a:r>
              <a:rPr lang="ko-KR" altLang="en-US" sz="3400" dirty="0">
                <a:latin typeface="BatangChe" panose="02030609000101010101" pitchFamily="49" charset="-127"/>
                <a:ea typeface="BatangChe" panose="02030609000101010101" pitchFamily="49" charset="-127"/>
              </a:rPr>
              <a:t> 오류 교정 데이터</a:t>
            </a:r>
            <a:r>
              <a:rPr lang="en-US" altLang="ko-KR" sz="34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’ provided by AI Hub. Construct a dataset consisting of 15,300 training samples and 1,550 test samples, and each sample consists of an erroneous sentence paired with its corrected version.</a:t>
            </a:r>
          </a:p>
          <a:p>
            <a:pPr marL="1175598" lvl="1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Generate English translation labels from sentences without errors using the Opus-MT model, for downstream task.</a:t>
            </a:r>
            <a:endParaRPr lang="en-US" altLang="ko-KR" sz="3600" b="1" dirty="0">
              <a:solidFill>
                <a:srgbClr val="1D8E1D"/>
              </a:solidFill>
              <a:latin typeface="Times New Roman" pitchFamily="18" charset="0"/>
              <a:cs typeface="Times New Roman" pitchFamily="18" charset="0"/>
            </a:endParaRP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b="1" dirty="0" err="1">
                <a:solidFill>
                  <a:srgbClr val="008000"/>
                </a:solidFill>
                <a:latin typeface="Times New Roman" panose="02020603050405020304" pitchFamily="18" charset="0"/>
                <a:ea typeface="+mn-ea"/>
              </a:rPr>
              <a:t>KoBART</a:t>
            </a:r>
            <a:endParaRPr lang="en-US" altLang="ko-KR" sz="3400" b="1" dirty="0">
              <a:solidFill>
                <a:srgbClr val="008000"/>
              </a:solidFill>
              <a:latin typeface="Times New Roman" panose="02020603050405020304" pitchFamily="18" charset="0"/>
              <a:ea typeface="+mn-ea"/>
            </a:endParaRPr>
          </a:p>
          <a:p>
            <a:pPr marL="1175598" lvl="1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Train</a:t>
            </a:r>
            <a:r>
              <a:rPr lang="en-US" altLang="ko-KR" sz="34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: The input is an erroneous sentence, and the target output is its corresponding corrected version.</a:t>
            </a:r>
          </a:p>
          <a:p>
            <a:pPr marL="1175598" lvl="1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b="1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Inference</a:t>
            </a:r>
            <a:r>
              <a:rPr lang="en-US" altLang="ko-KR" sz="34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: Manipulated the test set such that half the sentences contain errors and the other half do not, to evaluate whether the model selectively corrects only the erroneous inputs.</a:t>
            </a: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b="1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</a:rPr>
              <a:t>Downstream Translation</a:t>
            </a:r>
          </a:p>
          <a:p>
            <a:pPr marL="1175598" lvl="1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Translated both the original and the corrected test sentences into English using the Opus-MT model.</a:t>
            </a:r>
          </a:p>
          <a:p>
            <a:pPr marL="1175598" lvl="1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The translations are then compared against the pseudo-labeled English references generated in the data preparation stage.</a:t>
            </a: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b="1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</a:rPr>
              <a:t>Evaluation</a:t>
            </a:r>
          </a:p>
          <a:p>
            <a:pPr marL="1175598" lvl="1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dirty="0">
                <a:latin typeface="Times New Roman" panose="02020603050405020304" pitchFamily="18" charset="0"/>
                <a:ea typeface="+mn-ea"/>
                <a:cs typeface="Times New Roman" pitchFamily="18" charset="0"/>
              </a:rPr>
              <a:t>Evaluated both the correction and translation performance using BLEU score and Sentence-BERT-based semantic similarity.</a:t>
            </a:r>
            <a:endParaRPr lang="en-US" altLang="ko-KR" sz="3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3" name="모서리가 둥근 직사각형 52"/>
          <p:cNvSpPr/>
          <p:nvPr/>
        </p:nvSpPr>
        <p:spPr bwMode="auto">
          <a:xfrm>
            <a:off x="286701" y="7716428"/>
            <a:ext cx="29667838" cy="7461165"/>
          </a:xfrm>
          <a:prstGeom prst="roundRect">
            <a:avLst>
              <a:gd name="adj" fmla="val 4838"/>
            </a:avLst>
          </a:prstGeom>
          <a:noFill/>
          <a:ln w="63500" cap="flat" cmpd="sng" algn="ctr">
            <a:gradFill flip="none" rotWithShape="1">
              <a:gsLst>
                <a:gs pos="0">
                  <a:schemeClr val="accent1">
                    <a:lumMod val="25000"/>
                  </a:schemeClr>
                </a:gs>
                <a:gs pos="100000">
                  <a:schemeClr val="accent1">
                    <a:lumMod val="50000"/>
                  </a:schemeClr>
                </a:gs>
                <a:gs pos="5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2655888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2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굴림" pitchFamily="50" charset="-127"/>
              <a:ea typeface="굴림" pitchFamily="50" charset="-127"/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91427" y="7239041"/>
            <a:ext cx="4454448" cy="914525"/>
          </a:xfrm>
          <a:prstGeom prst="rect">
            <a:avLst/>
          </a:prstGeom>
          <a:solidFill>
            <a:schemeClr val="bg1"/>
          </a:solidFill>
        </p:spPr>
        <p:txBody>
          <a:bodyPr wrap="none" lIns="143680" tIns="71840" rIns="143680" bIns="71840" rtlCol="0">
            <a:spAutoFit/>
          </a:bodyPr>
          <a:lstStyle/>
          <a:p>
            <a:r>
              <a:rPr lang="en-US" altLang="ko-KR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rPr>
              <a:t> Backgrounds</a:t>
            </a:r>
            <a:endParaRPr lang="ko-KR" altLang="en-US" sz="5000" b="1" dirty="0">
              <a:solidFill>
                <a:srgbClr val="11263F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직사각형 54"/>
          <p:cNvSpPr/>
          <p:nvPr/>
        </p:nvSpPr>
        <p:spPr>
          <a:xfrm>
            <a:off x="764587" y="8191909"/>
            <a:ext cx="9329938" cy="5673071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342900" indent="-3429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dirty="0">
                <a:latin typeface="Times New Roman" pitchFamily="18" charset="0"/>
                <a:cs typeface="Times New Roman" pitchFamily="18" charset="0"/>
              </a:rPr>
              <a:t>Noise in input data can significantly degrade the performance of language models. Even LLMs can be harmed by a small but widespread presence of noise.[1] This issue becomes even more critical for smaller models with limited capacity.</a:t>
            </a:r>
            <a:r>
              <a:rPr lang="ko-KR" altLang="en-US" sz="3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400" dirty="0">
                <a:latin typeface="Times New Roman" pitchFamily="18" charset="0"/>
                <a:cs typeface="Times New Roman" pitchFamily="18" charset="0"/>
              </a:rPr>
              <a:t>[4]</a:t>
            </a:r>
          </a:p>
          <a:p>
            <a:pPr marL="342900" indent="-3429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dirty="0">
                <a:latin typeface="Times New Roman" pitchFamily="18" charset="0"/>
                <a:cs typeface="Times New Roman" pitchFamily="18" charset="0"/>
              </a:rPr>
              <a:t>Such noise would also be detrimental in downstream tasks like machine translation.</a:t>
            </a:r>
          </a:p>
        </p:txBody>
      </p:sp>
      <p:grpSp>
        <p:nvGrpSpPr>
          <p:cNvPr id="2058" name="그룹 2057"/>
          <p:cNvGrpSpPr/>
          <p:nvPr/>
        </p:nvGrpSpPr>
        <p:grpSpPr>
          <a:xfrm>
            <a:off x="288083" y="15217980"/>
            <a:ext cx="14616955" cy="6979120"/>
            <a:chOff x="286701" y="18245112"/>
            <a:chExt cx="14616955" cy="6979120"/>
          </a:xfrm>
        </p:grpSpPr>
        <p:sp>
          <p:nvSpPr>
            <p:cNvPr id="1285" name="모서리가 둥근 직사각형 1284"/>
            <p:cNvSpPr/>
            <p:nvPr/>
          </p:nvSpPr>
          <p:spPr bwMode="auto">
            <a:xfrm>
              <a:off x="286701" y="18746572"/>
              <a:ext cx="14616955" cy="6477660"/>
            </a:xfrm>
            <a:prstGeom prst="roundRect">
              <a:avLst>
                <a:gd name="adj" fmla="val 4838"/>
              </a:avLst>
            </a:prstGeom>
            <a:noFill/>
            <a:ln w="63500" cap="flat" cmpd="sng" algn="ctr">
              <a:gradFill flip="none" rotWithShape="1">
                <a:gsLst>
                  <a:gs pos="0">
                    <a:schemeClr val="accent1">
                      <a:lumMod val="25000"/>
                    </a:schemeClr>
                  </a:gs>
                  <a:gs pos="100000">
                    <a:schemeClr val="accent1">
                      <a:lumMod val="50000"/>
                    </a:schemeClr>
                  </a:gs>
                  <a:gs pos="5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2655888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2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굴림" pitchFamily="50" charset="-127"/>
                <a:ea typeface="굴림" pitchFamily="50" charset="-127"/>
              </a:endParaRPr>
            </a:p>
          </p:txBody>
        </p:sp>
        <p:sp>
          <p:nvSpPr>
            <p:cNvPr id="1286" name="TextBox 1285"/>
            <p:cNvSpPr txBox="1"/>
            <p:nvPr/>
          </p:nvSpPr>
          <p:spPr>
            <a:xfrm>
              <a:off x="992415" y="18245112"/>
              <a:ext cx="4893093" cy="914525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143680" tIns="71840" rIns="143680" bIns="71840" rtlCol="0">
              <a:spAutoFit/>
            </a:bodyPr>
            <a:lstStyle/>
            <a:p>
              <a:r>
                <a:rPr lang="en-US" altLang="ko-KR" sz="5000" b="1" dirty="0">
                  <a:solidFill>
                    <a:srgbClr val="11263F"/>
                  </a:solidFill>
                  <a:latin typeface="맑은 고딕" pitchFamily="50" charset="-127"/>
                  <a:ea typeface="맑은 고딕" pitchFamily="50" charset="-127"/>
                </a:rPr>
                <a:t>Research Goals</a:t>
              </a:r>
              <a:endParaRPr lang="ko-KR" altLang="en-US" sz="5000" b="1" dirty="0">
                <a:solidFill>
                  <a:srgbClr val="11263F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1287" name="직사각형 1286"/>
            <p:cNvSpPr/>
            <p:nvPr/>
          </p:nvSpPr>
          <p:spPr>
            <a:xfrm>
              <a:off x="637662" y="19085340"/>
              <a:ext cx="13915032" cy="5929552"/>
            </a:xfrm>
            <a:prstGeom prst="rect">
              <a:avLst/>
            </a:prstGeom>
          </p:spPr>
          <p:txBody>
            <a:bodyPr wrap="square" lIns="143680" tIns="71840" rIns="143680" bIns="71840">
              <a:spAutoFit/>
            </a:bodyPr>
            <a:lstStyle/>
            <a:p>
              <a:pPr marL="457200" indent="-457200" algn="just" latinLnBrk="0">
                <a:lnSpc>
                  <a:spcPct val="150000"/>
                </a:lnSpc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4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+mn-ea"/>
                </a:rPr>
                <a:t>Propose a </a:t>
              </a:r>
              <a:r>
                <a:rPr lang="en-US" altLang="ko-KR" sz="3400" b="1" dirty="0" err="1">
                  <a:solidFill>
                    <a:srgbClr val="008000"/>
                  </a:solidFill>
                  <a:latin typeface="Times New Roman" panose="02020603050405020304" pitchFamily="18" charset="0"/>
                  <a:ea typeface="+mn-ea"/>
                </a:rPr>
                <a:t>KoBART</a:t>
              </a:r>
              <a:r>
                <a:rPr lang="en-US" altLang="ko-KR" sz="34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+mn-ea"/>
                </a:rPr>
                <a:t>-based spelling correction model tailored for Korean text preprocessing</a:t>
              </a:r>
            </a:p>
            <a:p>
              <a:pPr marL="1175598" lvl="1" indent="-457200" algn="just" latinLnBrk="0">
                <a:lnSpc>
                  <a:spcPct val="150000"/>
                </a:lnSpc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400" dirty="0">
                  <a:latin typeface="Times New Roman" pitchFamily="18" charset="0"/>
                  <a:cs typeface="Times New Roman" pitchFamily="18" charset="0"/>
                </a:rPr>
                <a:t>Improve grammatical consistency and reduce noise in input sentences</a:t>
              </a:r>
            </a:p>
            <a:p>
              <a:pPr marL="457200" indent="-457200" algn="just" latinLnBrk="0">
                <a:lnSpc>
                  <a:spcPct val="150000"/>
                </a:lnSpc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400" b="1" dirty="0">
                  <a:solidFill>
                    <a:srgbClr val="008000"/>
                  </a:solidFill>
                  <a:latin typeface="Times New Roman" panose="02020603050405020304" pitchFamily="18" charset="0"/>
                  <a:ea typeface="+mn-ea"/>
                </a:rPr>
                <a:t>Evaluate the impact of corrected input on downstream Korean-to-English translation using Opus-MT</a:t>
              </a:r>
            </a:p>
            <a:p>
              <a:pPr marL="1175598" lvl="1" indent="-457200" algn="just" latinLnBrk="0">
                <a:lnSpc>
                  <a:spcPct val="150000"/>
                </a:lnSpc>
                <a:spcAft>
                  <a:spcPts val="1000"/>
                </a:spcAft>
                <a:buFont typeface="Wingdings" pitchFamily="2" charset="2"/>
                <a:buChar char="§"/>
              </a:pPr>
              <a:r>
                <a:rPr lang="en-US" altLang="ko-KR" sz="3400" dirty="0">
                  <a:latin typeface="Times New Roman" panose="02020603050405020304" pitchFamily="18" charset="0"/>
                  <a:ea typeface="+mn-ea"/>
                  <a:cs typeface="Times New Roman" pitchFamily="18" charset="0"/>
                </a:rPr>
                <a:t>Assess translation performance using BLEU score and Sentence-BERT-based semantic similarity</a:t>
              </a:r>
            </a:p>
          </p:txBody>
        </p:sp>
      </p:grpSp>
      <p:sp>
        <p:nvSpPr>
          <p:cNvPr id="109" name="직사각형 108"/>
          <p:cNvSpPr/>
          <p:nvPr/>
        </p:nvSpPr>
        <p:spPr>
          <a:xfrm>
            <a:off x="10153179" y="8191909"/>
            <a:ext cx="9748579" cy="4888241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dirty="0">
                <a:latin typeface="Times New Roman" pitchFamily="18" charset="0"/>
                <a:cs typeface="Times New Roman" pitchFamily="18" charset="0"/>
              </a:rPr>
              <a:t>BART is a denoising autoencoder for pretraining sequence-to-sequence models, designed to handle various types of noise by reconstructing the original input from corrupted versions. [2]</a:t>
            </a: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dirty="0" err="1">
                <a:latin typeface="Times New Roman" pitchFamily="18" charset="0"/>
                <a:cs typeface="Times New Roman" pitchFamily="18" charset="0"/>
              </a:rPr>
              <a:t>KoBART</a:t>
            </a:r>
            <a:r>
              <a:rPr lang="en-US" altLang="ko-KR" sz="3400" dirty="0">
                <a:latin typeface="Times New Roman" pitchFamily="18" charset="0"/>
                <a:cs typeface="Times New Roman" pitchFamily="18" charset="0"/>
              </a:rPr>
              <a:t> is a Korean adaptation of BART, pretrained on large-scale Korean corpora. [3]</a:t>
            </a:r>
            <a:endParaRPr lang="en-US" altLang="ko-KR" sz="25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1" name="직사각형 110"/>
          <p:cNvSpPr/>
          <p:nvPr/>
        </p:nvSpPr>
        <p:spPr>
          <a:xfrm>
            <a:off x="20018275" y="8172000"/>
            <a:ext cx="9748578" cy="5862482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While large models offer improved performance, they also require significant computational resources and time. Therefore, using smaller models with enhanced noise handling capabilities can be a practical and scalable alternative,</a:t>
            </a:r>
            <a:r>
              <a:rPr lang="ko-KR" altLang="en-US" sz="3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ko-KR" sz="3600" dirty="0">
                <a:latin typeface="Times New Roman" pitchFamily="18" charset="0"/>
                <a:cs typeface="Times New Roman" pitchFamily="18" charset="0"/>
              </a:rPr>
              <a:t>especially in real-world applications with limited resources.</a:t>
            </a:r>
          </a:p>
        </p:txBody>
      </p:sp>
      <p:sp>
        <p:nvSpPr>
          <p:cNvPr id="115" name="TextBox 114"/>
          <p:cNvSpPr txBox="1"/>
          <p:nvPr/>
        </p:nvSpPr>
        <p:spPr>
          <a:xfrm>
            <a:off x="930455" y="13904358"/>
            <a:ext cx="89982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en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S. Cho, S. Jeong, J. Seo, T. Hwang, and J. C. Park, "Typos that Broke the RAG's Back: Genetic Attack on RAG Pipeline by Simulating Documents in the Wild via Low-level Perturbations," </a:t>
            </a:r>
            <a:r>
              <a:rPr lang="en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arXiv:2404.13948</a:t>
            </a:r>
            <a:r>
              <a:rPr lang="en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Oct. 2024.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5" name="직사각형 124"/>
          <p:cNvSpPr/>
          <p:nvPr/>
        </p:nvSpPr>
        <p:spPr>
          <a:xfrm>
            <a:off x="15710907" y="22074907"/>
            <a:ext cx="13915032" cy="14372889"/>
          </a:xfrm>
          <a:prstGeom prst="rect">
            <a:avLst/>
          </a:prstGeom>
        </p:spPr>
        <p:txBody>
          <a:bodyPr wrap="square" lIns="143680" tIns="71840" rIns="143680" bIns="71840">
            <a:spAutoFit/>
          </a:bodyPr>
          <a:lstStyle/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b="1" dirty="0">
                <a:solidFill>
                  <a:srgbClr val="008000"/>
                </a:solidFill>
                <a:latin typeface="Times New Roman" panose="02020603050405020304" pitchFamily="18" charset="0"/>
              </a:rPr>
              <a:t>Experimental Setup</a:t>
            </a:r>
          </a:p>
          <a:p>
            <a:pPr marL="1175598" lvl="1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b="1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KoBART</a:t>
            </a:r>
            <a:r>
              <a:rPr lang="en-US" altLang="ko-KR" sz="34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Train</a:t>
            </a:r>
            <a:r>
              <a:rPr lang="en-US" altLang="ko-KR" sz="34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: trained for 10 epochs using </a:t>
            </a:r>
            <a:r>
              <a:rPr lang="en-US" altLang="ko-KR" sz="3400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AdamW</a:t>
            </a:r>
            <a:r>
              <a:rPr lang="en-US" altLang="ko-KR" sz="34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optimizer with a cosine learning rate scheduler from 1e-5. Cross-entropy loss was used internally and the best model was selected based on the lowest validation loss(0.2249).</a:t>
            </a:r>
          </a:p>
          <a:p>
            <a:pPr marL="1175598" lvl="1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b="1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KoBART</a:t>
            </a:r>
            <a:r>
              <a:rPr lang="en-US" altLang="ko-KR" sz="3400" b="1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&amp; Opus-MT Inference</a:t>
            </a:r>
            <a:r>
              <a:rPr lang="en-US" altLang="ko-KR" sz="34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: Configured to generate outputs deterministically by setting generation temperature to 0.0, ensuring consistency in evaluation.</a:t>
            </a:r>
            <a:endParaRPr lang="en-US" altLang="ko-KR" sz="3400" b="1" dirty="0">
              <a:solidFill>
                <a:srgbClr val="008000"/>
              </a:solidFill>
              <a:latin typeface="Times New Roman" panose="02020603050405020304" pitchFamily="18" charset="0"/>
              <a:ea typeface="+mn-ea"/>
            </a:endParaRPr>
          </a:p>
          <a:p>
            <a:pPr marL="457200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b="1" dirty="0">
                <a:solidFill>
                  <a:srgbClr val="008000"/>
                </a:solidFill>
                <a:latin typeface="Times New Roman" panose="02020603050405020304" pitchFamily="18" charset="0"/>
                <a:ea typeface="+mn-ea"/>
              </a:rPr>
              <a:t>Results and Observations</a:t>
            </a:r>
          </a:p>
          <a:p>
            <a:pPr algn="just" latinLnBrk="0">
              <a:lnSpc>
                <a:spcPct val="150000"/>
              </a:lnSpc>
              <a:spcAft>
                <a:spcPts val="1000"/>
              </a:spcAft>
            </a:pPr>
            <a:endParaRPr lang="en-US" altLang="ko-KR" sz="3400" b="1" dirty="0">
              <a:solidFill>
                <a:srgbClr val="008000"/>
              </a:solidFill>
              <a:latin typeface="Times New Roman" panose="02020603050405020304" pitchFamily="18" charset="0"/>
              <a:ea typeface="+mn-ea"/>
            </a:endParaRPr>
          </a:p>
          <a:p>
            <a:pPr lvl="1" algn="just" latinLnBrk="0">
              <a:lnSpc>
                <a:spcPct val="150000"/>
              </a:lnSpc>
              <a:spcAft>
                <a:spcPts val="1000"/>
              </a:spcAft>
            </a:pPr>
            <a:r>
              <a:rPr lang="en-US" altLang="ko-KR" sz="16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</a:t>
            </a:r>
          </a:p>
          <a:p>
            <a:pPr lvl="1" algn="just" latinLnBrk="0">
              <a:lnSpc>
                <a:spcPct val="150000"/>
              </a:lnSpc>
              <a:spcAft>
                <a:spcPts val="1000"/>
              </a:spcAft>
            </a:pPr>
            <a:endParaRPr lang="en-US" altLang="ko-KR" sz="1000" dirty="0">
              <a:latin typeface="Times New Roman" pitchFamily="18" charset="0"/>
              <a:ea typeface="맑은 고딕" panose="020B0503020000020004" pitchFamily="50" charset="-127"/>
              <a:cs typeface="Times New Roman" pitchFamily="18" charset="0"/>
            </a:endParaRPr>
          </a:p>
          <a:p>
            <a:pPr marL="1175598" lvl="1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The </a:t>
            </a:r>
            <a:r>
              <a:rPr lang="en-US" altLang="ko-KR" sz="3400" dirty="0" err="1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KoBART</a:t>
            </a:r>
            <a:r>
              <a:rPr lang="en-US" altLang="ko-KR" sz="34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 model demonstrated strong performance in correcting spelling errors.</a:t>
            </a:r>
          </a:p>
          <a:p>
            <a:pPr marL="1175598" lvl="1" indent="-457200" algn="just" latinLnBrk="0">
              <a:lnSpc>
                <a:spcPct val="150000"/>
              </a:lnSpc>
              <a:spcAft>
                <a:spcPts val="1000"/>
              </a:spcAft>
              <a:buFont typeface="Wingdings" pitchFamily="2" charset="2"/>
              <a:buChar char="§"/>
            </a:pPr>
            <a:r>
              <a:rPr lang="en-US" altLang="ko-KR" sz="34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In the downstream task, the corrected inputs consistently led to improved translation quality compared to the uncorrected versions. This suggests that </a:t>
            </a:r>
            <a:r>
              <a:rPr lang="en-US" altLang="ko-KR" sz="3400" dirty="0">
                <a:solidFill>
                  <a:srgbClr val="FF0000"/>
                </a:solidFill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removing noise through spelling correction contributes positively to the overall translation performance</a:t>
            </a:r>
            <a:r>
              <a:rPr lang="en-US" altLang="ko-KR" sz="3400" dirty="0">
                <a:latin typeface="Times New Roman" pitchFamily="18" charset="0"/>
                <a:ea typeface="맑은 고딕" panose="020B0503020000020004" pitchFamily="50" charset="-127"/>
                <a:cs typeface="Times New Roman" pitchFamily="18" charset="0"/>
              </a:rPr>
              <a:t>.</a:t>
            </a:r>
          </a:p>
        </p:txBody>
      </p:sp>
      <p:sp>
        <p:nvSpPr>
          <p:cNvPr id="30" name="AutoShape 6" descr="SE (3) and the corresponding Lie algebra as tangent space at identity">
            <a:extLst>
              <a:ext uri="{FF2B5EF4-FFF2-40B4-BE49-F238E27FC236}">
                <a16:creationId xmlns:a16="http://schemas.microsoft.com/office/drawing/2014/main" id="{895578AF-4FF5-F62C-E80E-0C5437ED5BA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4957255" y="18095311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9" name="그림 8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1B4CDDBD-0458-57B7-D82A-CB1D7537AFE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32877" y="16202224"/>
            <a:ext cx="5848021" cy="5943995"/>
          </a:xfrm>
          <a:prstGeom prst="rect">
            <a:avLst/>
          </a:prstGeom>
        </p:spPr>
      </p:pic>
      <p:pic>
        <p:nvPicPr>
          <p:cNvPr id="14" name="그림 13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4EA30777-EE20-490D-AF72-29C23A75026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3306" y="16418248"/>
            <a:ext cx="5438921" cy="576075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601CBFC5-E987-58FA-C790-F3AAA776A0B7}"/>
              </a:ext>
            </a:extLst>
          </p:cNvPr>
          <p:cNvSpPr txBox="1"/>
          <p:nvPr/>
        </p:nvSpPr>
        <p:spPr>
          <a:xfrm>
            <a:off x="22178846" y="18868261"/>
            <a:ext cx="5950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endParaRPr kumimoji="1" lang="ko-KR" altLang="en-US" sz="36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0A7396B4-FE58-D6DD-B72D-DD7495406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1692622"/>
              </p:ext>
            </p:extLst>
          </p:nvPr>
        </p:nvGraphicFramePr>
        <p:xfrm>
          <a:off x="15577387" y="29676078"/>
          <a:ext cx="6568194" cy="15544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284097">
                  <a:extLst>
                    <a:ext uri="{9D8B030D-6E8A-4147-A177-3AD203B41FA5}">
                      <a16:colId xmlns:a16="http://schemas.microsoft.com/office/drawing/2014/main" val="593088783"/>
                    </a:ext>
                  </a:extLst>
                </a:gridCol>
                <a:gridCol w="3284097">
                  <a:extLst>
                    <a:ext uri="{9D8B030D-6E8A-4147-A177-3AD203B41FA5}">
                      <a16:colId xmlns:a16="http://schemas.microsoft.com/office/drawing/2014/main" val="3440094369"/>
                    </a:ext>
                  </a:extLst>
                </a:gridCol>
              </a:tblGrid>
              <a:tr h="371234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Correction Performance of </a:t>
                      </a:r>
                      <a:r>
                        <a:rPr lang="en-US" altLang="ko-KR" sz="280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KoBART</a:t>
                      </a:r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0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Semantic similarity</a:t>
                      </a:r>
                      <a:endParaRPr lang="ko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0.9629</a:t>
                      </a:r>
                      <a:endParaRPr lang="ko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0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BLEU score</a:t>
                      </a:r>
                      <a:endParaRPr lang="ko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0.7797</a:t>
                      </a:r>
                      <a:endParaRPr lang="ko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09320260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5385B834-DF91-A490-A722-6396F7B39E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861005"/>
              </p:ext>
            </p:extLst>
          </p:nvPr>
        </p:nvGraphicFramePr>
        <p:xfrm>
          <a:off x="22299890" y="29667720"/>
          <a:ext cx="7480358" cy="155448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3740179">
                  <a:extLst>
                    <a:ext uri="{9D8B030D-6E8A-4147-A177-3AD203B41FA5}">
                      <a16:colId xmlns:a16="http://schemas.microsoft.com/office/drawing/2014/main" val="593088783"/>
                    </a:ext>
                  </a:extLst>
                </a:gridCol>
                <a:gridCol w="3740179">
                  <a:extLst>
                    <a:ext uri="{9D8B030D-6E8A-4147-A177-3AD203B41FA5}">
                      <a16:colId xmlns:a16="http://schemas.microsoft.com/office/drawing/2014/main" val="3440094369"/>
                    </a:ext>
                  </a:extLst>
                </a:gridCol>
              </a:tblGrid>
              <a:tr h="124007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Translation Performance of Opus-MT</a:t>
                      </a:r>
                      <a:endParaRPr lang="ko-KR" altLang="en-US" sz="28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17097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Correction by </a:t>
                      </a:r>
                      <a:r>
                        <a:rPr lang="en-US" altLang="ko-KR" sz="28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KoBART</a:t>
                      </a:r>
                      <a:endParaRPr lang="ko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0.7308</a:t>
                      </a:r>
                      <a:endParaRPr lang="ko-KR" altLang="en-US" sz="28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41068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 Correction</a:t>
                      </a:r>
                      <a:endParaRPr lang="ko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0.6661</a:t>
                      </a:r>
                      <a:endParaRPr lang="ko-KR" altLang="en-US" sz="2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09320260"/>
                  </a:ext>
                </a:extLst>
              </a:tr>
            </a:tbl>
          </a:graphicData>
        </a:graphic>
      </p:graphicFrame>
      <p:sp>
        <p:nvSpPr>
          <p:cNvPr id="27" name="TextBox 26">
            <a:extLst>
              <a:ext uri="{FF2B5EF4-FFF2-40B4-BE49-F238E27FC236}">
                <a16:creationId xmlns:a16="http://schemas.microsoft.com/office/drawing/2014/main" id="{7081B04D-A8C6-7515-9E30-7D9EEADBF55B}"/>
              </a:ext>
            </a:extLst>
          </p:cNvPr>
          <p:cNvSpPr txBox="1"/>
          <p:nvPr/>
        </p:nvSpPr>
        <p:spPr>
          <a:xfrm>
            <a:off x="10405937" y="13244949"/>
            <a:ext cx="899820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en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M. Lewis, Y. Liu, N. Goyal, M. </a:t>
            </a:r>
            <a:r>
              <a:rPr lang="en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Ghazvininejad</a:t>
            </a:r>
            <a:r>
              <a:rPr lang="en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Mohamed, O. Levy, V. </a:t>
            </a:r>
            <a:r>
              <a:rPr lang="en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Stoyanov</a:t>
            </a:r>
            <a:r>
              <a:rPr lang="en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L. </a:t>
            </a:r>
            <a:r>
              <a:rPr lang="en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Zettlemoyer</a:t>
            </a:r>
            <a:r>
              <a:rPr lang="en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"BART: Denoising Sequence-to-Sequence Pre-training for Natural Language Generation, Translation, and Comprehension," </a:t>
            </a:r>
            <a:r>
              <a:rPr lang="en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arXiv:1910.13461</a:t>
            </a:r>
            <a:r>
              <a:rPr lang="en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Oct. 2019.</a:t>
            </a:r>
          </a:p>
          <a:p>
            <a:pPr algn="ctr"/>
            <a:r>
              <a:rPr lang="en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n" altLang="ko-K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https://github.com/SKT-AI/KoBART</a:t>
            </a:r>
            <a:r>
              <a:rPr lang="en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BEB3ED6-59CA-1EF0-86AC-838AE253C064}"/>
              </a:ext>
            </a:extLst>
          </p:cNvPr>
          <p:cNvSpPr txBox="1"/>
          <p:nvPr/>
        </p:nvSpPr>
        <p:spPr>
          <a:xfrm>
            <a:off x="20465641" y="14165974"/>
            <a:ext cx="899820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M. Moradi and M. </a:t>
            </a:r>
            <a:r>
              <a:rPr lang="en" altLang="ko-K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Samwald</a:t>
            </a:r>
            <a:r>
              <a:rPr lang="en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"Evaluating the Robustness of Neural Language Models to Input Perturbations," </a:t>
            </a:r>
            <a:r>
              <a:rPr lang="en" altLang="ko-KR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arXiv</a:t>
            </a:r>
            <a:r>
              <a:rPr lang="en" altLang="ko-KR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preprint arXiv:2108.12237</a:t>
            </a:r>
            <a:r>
              <a:rPr lang="en" altLang="ko-K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Aug. 2021.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558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2655888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EB39DE48-ADD9-AA46-A89F-5D26B3A83C10}">
  <we:reference id="wa104381909" version="3.14.0.0" store="en-GB" storeType="OMEX"/>
  <we:alternateReferences>
    <we:reference id="wa104381909" version="3.14.0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15472</TotalTime>
  <Words>763</Words>
  <Application>Microsoft Macintosh PowerPoint</Application>
  <PresentationFormat>사용자 지정</PresentationFormat>
  <Paragraphs>58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7" baseType="lpstr">
      <vt:lpstr>굴림</vt:lpstr>
      <vt:lpstr>맑은 고딕</vt:lpstr>
      <vt:lpstr>BatangChe</vt:lpstr>
      <vt:lpstr>Times New Roman</vt:lpstr>
      <vt:lpstr>Wingdings</vt:lpstr>
      <vt:lpstr>기본 디자인</vt:lpstr>
      <vt:lpstr>PowerPoint 프레젠테이션</vt:lpstr>
    </vt:vector>
  </TitlesOfParts>
  <Company>KAIST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이신목</dc:creator>
  <cp:lastModifiedBy>수현 권</cp:lastModifiedBy>
  <cp:revision>936</cp:revision>
  <cp:lastPrinted>2025-06-04T01:24:27Z</cp:lastPrinted>
  <dcterms:created xsi:type="dcterms:W3CDTF">2006-12-16T11:45:24Z</dcterms:created>
  <dcterms:modified xsi:type="dcterms:W3CDTF">2025-06-04T01:29:37Z</dcterms:modified>
</cp:coreProperties>
</file>