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4" r:id="rId4"/>
    <p:sldId id="280" r:id="rId5"/>
    <p:sldId id="283" r:id="rId6"/>
    <p:sldId id="284" r:id="rId7"/>
    <p:sldId id="278" r:id="rId8"/>
    <p:sldId id="281" r:id="rId9"/>
    <p:sldId id="275" r:id="rId10"/>
    <p:sldId id="282" r:id="rId11"/>
    <p:sldId id="277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3F37"/>
    <a:srgbClr val="2F5597"/>
    <a:srgbClr val="D4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577" autoAdjust="0"/>
  </p:normalViewPr>
  <p:slideViewPr>
    <p:cSldViewPr snapToGrid="0">
      <p:cViewPr>
        <p:scale>
          <a:sx n="56" d="100"/>
          <a:sy n="56" d="100"/>
        </p:scale>
        <p:origin x="-1280" y="-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9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2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7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8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7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2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89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D4E5F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B614-DBB6-4314-BF1A-5CD6C1BF8755}" type="datetimeFigureOut">
              <a:rPr lang="ko-KR" altLang="en-US" smtClean="0"/>
              <a:t>2019-06-06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2C65-E319-4185-A09E-D445AC487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s.naver.com/entry.nhn?docId=2275543&amp;cid=42238&amp;categoryId=5117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75009" y="6137029"/>
            <a:ext cx="482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메카트로닉스공학전공</a:t>
            </a:r>
            <a:r>
              <a:rPr lang="ko-KR" altLang="en-US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2017108070 </a:t>
            </a:r>
            <a:r>
              <a:rPr lang="ko-KR" altLang="en-US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박수연</a:t>
            </a:r>
            <a:endParaRPr lang="en-US" altLang="ko-KR" b="1" spc="-15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b="1" spc="-15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메카토르닉스공학전공</a:t>
            </a:r>
            <a:r>
              <a:rPr lang="ko-KR" altLang="en-US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2017108073 </a:t>
            </a:r>
            <a:r>
              <a:rPr lang="ko-KR" altLang="en-US" b="1" spc="-15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이수현</a:t>
            </a:r>
            <a:endParaRPr lang="ko-KR" altLang="en-US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9687" y="2048155"/>
            <a:ext cx="329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</a:t>
            </a:r>
            <a:r>
              <a:rPr lang="ko-KR" altLang="en-US" sz="28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 웹 개발론</a:t>
            </a:r>
            <a:endParaRPr lang="ko-KR" altLang="en-US" sz="28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2548" y="2636222"/>
            <a:ext cx="5140410" cy="41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2000" b="1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오픈소스의</a:t>
            </a:r>
            <a:r>
              <a:rPr lang="ko-KR" altLang="en-US" sz="2000" b="1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 철학</a:t>
            </a:r>
            <a:endParaRPr lang="ko-KR" altLang="en-US" sz="2000" b="1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3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61041" y="589592"/>
            <a:ext cx="11582807" cy="6268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508" y="127927"/>
            <a:ext cx="459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03)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오픈소스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철학이 담긴 예시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978" y="1140178"/>
            <a:ext cx="10600266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/>
              <a:t>&lt;</a:t>
            </a:r>
            <a:r>
              <a:rPr lang="ko-KR" altLang="en-US" sz="3500" b="1" dirty="0" err="1" smtClean="0"/>
              <a:t>파타고니아</a:t>
            </a:r>
            <a:r>
              <a:rPr lang="en-US" altLang="ko-KR" sz="3500" b="1" dirty="0" smtClean="0"/>
              <a:t>&gt;</a:t>
            </a:r>
          </a:p>
          <a:p>
            <a:r>
              <a:rPr lang="en-US" altLang="ko-KR" sz="2000" dirty="0" smtClean="0"/>
              <a:t>“</a:t>
            </a:r>
            <a:r>
              <a:rPr lang="ko-KR" altLang="en-US" sz="2000" dirty="0" smtClean="0"/>
              <a:t>유해물질 </a:t>
            </a:r>
            <a:r>
              <a:rPr lang="ko-KR" altLang="en-US" sz="2000" dirty="0"/>
              <a:t>측정 등 원천 기술을 공개하면 시장에서 경쟁력을 잃는 것 아니냐는 우려도 있어요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저희로서는 경쟁사에게도 우리와 함께 하자는 사인을 보내는 것이에요</a:t>
            </a:r>
            <a:r>
              <a:rPr lang="en-US" altLang="ko-KR" sz="2000" dirty="0"/>
              <a:t>. </a:t>
            </a:r>
            <a:r>
              <a:rPr lang="ko-KR" altLang="en-US" sz="2000" dirty="0"/>
              <a:t>환경을 보호하면서 회사 규모를 키우는 것이 양립할 수 있다는 것을 보여주고 싶고요</a:t>
            </a:r>
            <a:r>
              <a:rPr lang="en-US" altLang="ko-KR" sz="2000" dirty="0"/>
              <a:t>. </a:t>
            </a:r>
            <a:r>
              <a:rPr lang="ko-KR" altLang="en-US" sz="2000" dirty="0"/>
              <a:t>나아가 </a:t>
            </a:r>
            <a:r>
              <a:rPr lang="ko-KR" altLang="en-US" sz="2000" dirty="0" err="1"/>
              <a:t>파타고니아와</a:t>
            </a:r>
            <a:r>
              <a:rPr lang="ko-KR" altLang="en-US" sz="2000" dirty="0"/>
              <a:t> 틴 </a:t>
            </a:r>
            <a:r>
              <a:rPr lang="ko-KR" altLang="en-US" sz="2000" dirty="0" err="1"/>
              <a:t>쉐드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벤처스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피투자사들은</a:t>
            </a:r>
            <a:r>
              <a:rPr lang="ko-KR" altLang="en-US" sz="2000" dirty="0"/>
              <a:t> 공익적인 가치를 추구하는 기업이 늘어나길 바라요</a:t>
            </a:r>
            <a:r>
              <a:rPr lang="en-US" altLang="ko-KR" sz="2000" dirty="0"/>
              <a:t>. </a:t>
            </a:r>
            <a:r>
              <a:rPr lang="ko-KR" altLang="en-US" sz="2000" dirty="0"/>
              <a:t>저희와 같은 여정을 가는 회사가 많아져서 생태계가 커지면 좋겠죠</a:t>
            </a:r>
            <a:r>
              <a:rPr lang="ko-KR" altLang="en-US" sz="2000" dirty="0" smtClean="0"/>
              <a:t>”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1.</a:t>
            </a:r>
            <a:r>
              <a:rPr lang="ko-KR" altLang="en-US" sz="2000" dirty="0" smtClean="0"/>
              <a:t>보안의 요소 </a:t>
            </a:r>
            <a:r>
              <a:rPr lang="ko-KR" altLang="en-US" sz="2000" dirty="0" err="1" smtClean="0"/>
              <a:t>중시스템의</a:t>
            </a:r>
            <a:r>
              <a:rPr lang="ko-KR" altLang="en-US" sz="2000" dirty="0" smtClean="0"/>
              <a:t> 투명성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이 시스템이 </a:t>
            </a:r>
            <a:r>
              <a:rPr lang="ko-KR" altLang="en-US" sz="2000" dirty="0" err="1" smtClean="0"/>
              <a:t>믿을만</a:t>
            </a:r>
            <a:r>
              <a:rPr lang="ko-KR" altLang="en-US" sz="2000" dirty="0" smtClean="0"/>
              <a:t> 한지 보장할 수 있는 기술적인 장치가 </a:t>
            </a:r>
            <a:r>
              <a:rPr lang="ko-KR" altLang="en-US" sz="2000" dirty="0" err="1" smtClean="0"/>
              <a:t>오픈소스라고</a:t>
            </a:r>
            <a:r>
              <a:rPr lang="ko-KR" altLang="en-US" sz="2000" dirty="0" smtClean="0"/>
              <a:t> 생각한다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공공재와 자원을 더 많은 사람이 누리고 활용할 수 있도록 만들자는 민주주의 철학과도 맞닿아있다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03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0953" y="6365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학번을 적어주세요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0258" y="2407508"/>
            <a:ext cx="1767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 &amp; A</a:t>
            </a:r>
            <a:endParaRPr lang="ko-KR" altLang="en-US" sz="4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/>
          <p:cNvSpPr/>
          <p:nvPr/>
        </p:nvSpPr>
        <p:spPr>
          <a:xfrm>
            <a:off x="1053969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85" y="4876800"/>
            <a:ext cx="212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PRESENTATION</a:t>
            </a:r>
            <a:endParaRPr lang="ko-KR" altLang="en-US" sz="2400" b="1" spc="-15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10953" y="6365855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이름을 적어주세요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0065" y="6039564"/>
            <a:ext cx="27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팀명</a:t>
            </a:r>
            <a:r>
              <a:rPr lang="en-US" altLang="ko-KR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b="1" spc="-15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학번을 적어주세요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4473" y="2546729"/>
            <a:ext cx="44356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5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5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446638" y="3398108"/>
            <a:ext cx="709134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6089">
            <a:off x="9010669" y="2855896"/>
            <a:ext cx="2539682" cy="2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/>
          <p:cNvSpPr/>
          <p:nvPr/>
        </p:nvSpPr>
        <p:spPr>
          <a:xfrm>
            <a:off x="1053968" y="754593"/>
            <a:ext cx="10084062" cy="5112807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4876800"/>
            <a:ext cx="12192000" cy="19812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05225" y="76178"/>
            <a:ext cx="2381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gradFill>
                  <a:gsLst>
                    <a:gs pos="0">
                      <a:srgbClr val="2F5597"/>
                    </a:gs>
                    <a:gs pos="100000">
                      <a:srgbClr val="2F5597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600" b="1" spc="-150" dirty="0">
              <a:gradFill>
                <a:gsLst>
                  <a:gs pos="0">
                    <a:srgbClr val="2F5597"/>
                  </a:gs>
                  <a:gs pos="100000">
                    <a:srgbClr val="2F5597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2792117" y="2425664"/>
            <a:ext cx="733335" cy="7800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81616" y="2584864"/>
            <a:ext cx="1699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오픈소스란</a:t>
            </a:r>
            <a:r>
              <a:rPr lang="en-US" altLang="ko-KR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?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5178469" y="2425664"/>
            <a:ext cx="733335" cy="78006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40672" y="2584864"/>
            <a:ext cx="1699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오픈소스의</a:t>
            </a:r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 철학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298" b="42951" l="19916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335" t="20821" r="15054" b="62558"/>
          <a:stretch/>
        </p:blipFill>
        <p:spPr>
          <a:xfrm>
            <a:off x="7564821" y="2425664"/>
            <a:ext cx="733335" cy="7800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013376" y="2475680"/>
            <a:ext cx="169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</a:t>
            </a:r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en-US" altLang="ko-KR" sz="2400" spc="-15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2400" spc="-15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철학이 담긴 예시</a:t>
            </a:r>
            <a:endParaRPr lang="ko-KR" altLang="en-US" sz="2400" spc="-1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3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589592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2381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01) 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오픈소스란</a:t>
            </a:r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?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597" y="2677872"/>
            <a:ext cx="115828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오픈 소스 소프트웨어</a:t>
            </a:r>
            <a:r>
              <a:rPr lang="en-US" altLang="ko-KR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소프트웨어의 설계도에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 해당하는 소스코드를 인터넷 등을 통하여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itchFamily="50" charset="-127"/>
              <a:ea typeface="나눔스퀘어 Bold" pitchFamily="50" charset="-127"/>
            </a:endParaRPr>
          </a:p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무상으로 공개하여 누구나 그 소프트웨어를 개량하고</a:t>
            </a:r>
            <a:r>
              <a:rPr lang="en-US" altLang="ko-KR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,</a:t>
            </a:r>
          </a:p>
          <a:p>
            <a:pPr algn="ctr"/>
            <a:r>
              <a:rPr lang="en-US" altLang="ko-KR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이것을 </a:t>
            </a:r>
            <a:r>
              <a:rPr lang="ko-KR" altLang="en-US" sz="30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재배포할</a:t>
            </a:r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Bold" pitchFamily="50" charset="-127"/>
                <a:ea typeface="나눔스퀘어 Bold" pitchFamily="50" charset="-127"/>
              </a:rPr>
              <a:t> 수 있도록 하는 것</a:t>
            </a:r>
            <a:endParaRPr lang="ko-KR" altLang="en-US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064165" y="6457940"/>
            <a:ext cx="2829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31755" y="2195874"/>
            <a:ext cx="186781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오픈소스의</a:t>
            </a:r>
            <a:r>
              <a:rPr lang="ko-KR" altLang="en-US" sz="20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정의</a:t>
            </a:r>
            <a:endParaRPr lang="ko-KR" altLang="en-US" sz="2000" b="1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7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653964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34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02) 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 소스의 철학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9099" y="6457940"/>
            <a:ext cx="4264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오픈된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소스인가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7590" y="1570589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자유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7590" y="3986073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공유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533" y="1591609"/>
            <a:ext cx="7433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상업화가 아니라 누구나 자유로운 이용과 배포가 가능한 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SW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를 공유한다는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것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공유라는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자율적 분배로써 사회문화적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코드화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내지 사회적 분배 시스템을 이끌어 낸다는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4533" y="3986073"/>
            <a:ext cx="74334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 err="1">
                <a:latin typeface="나눔스퀘어 Bold" pitchFamily="50" charset="-127"/>
                <a:ea typeface="나눔스퀘어 Bold" pitchFamily="50" charset="-127"/>
              </a:rPr>
              <a:t>오픈소스를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 통해서 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SW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와 이에 담긴 경험을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나눔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공개된 소스코드를 통해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다른 사람이 보다 개선된 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내용을 담아냄</a:t>
            </a:r>
            <a:endParaRPr lang="ko-KR" altLang="en-US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10979" y="609013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34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02) 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 소스의 철학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9099" y="6457940"/>
            <a:ext cx="4264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오픈된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소스인가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7590" y="1904411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개선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7587" y="3986073"/>
            <a:ext cx="16352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무임 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승차 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533" y="1904411"/>
            <a:ext cx="7433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상업화가 아니라 누구나 자유로운 이용과 배포가 가능한 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SW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를 공유한다는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것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공유라는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자율적 분배로써 사회문화적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코드화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내지 사회적 분배 시스템을 이끌어 낸다는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4532" y="3968303"/>
            <a:ext cx="7433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 Bold" pitchFamily="50" charset="-127"/>
                <a:ea typeface="나눔스퀘어 Bold" pitchFamily="50" charset="-127"/>
              </a:rPr>
              <a:t>오픈소스를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무임승차하는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사례가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발견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-&gt;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개발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환경이 열악한 이유도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있지만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그만큼 </a:t>
            </a:r>
            <a:r>
              <a:rPr lang="ko-KR" altLang="en-US" sz="2800" dirty="0" err="1">
                <a:latin typeface="나눔스퀘어 Bold" pitchFamily="50" charset="-127"/>
                <a:ea typeface="나눔스퀘어 Bold" pitchFamily="50" charset="-127"/>
              </a:rPr>
              <a:t>오픈소스가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 유혹적이라는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의미도 내포</a:t>
            </a:r>
            <a:endParaRPr lang="en-US" altLang="ko-KR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50733" y="1797648"/>
            <a:ext cx="7241077" cy="3722178"/>
            <a:chOff x="4187364" y="1670583"/>
            <a:chExt cx="7011742" cy="3432881"/>
          </a:xfrm>
        </p:grpSpPr>
        <p:grpSp>
          <p:nvGrpSpPr>
            <p:cNvPr id="16" name="그룹 15"/>
            <p:cNvGrpSpPr/>
            <p:nvPr/>
          </p:nvGrpSpPr>
          <p:grpSpPr>
            <a:xfrm flipH="1">
              <a:off x="4187364" y="1670583"/>
              <a:ext cx="7011742" cy="3422879"/>
              <a:chOff x="6107054" y="7315200"/>
              <a:chExt cx="6084946" cy="3346948"/>
            </a:xfrm>
          </p:grpSpPr>
          <p:sp>
            <p:nvSpPr>
              <p:cNvPr id="20" name="말풍선: 사각형 14"/>
              <p:cNvSpPr/>
              <p:nvPr/>
            </p:nvSpPr>
            <p:spPr>
              <a:xfrm>
                <a:off x="6304548" y="7469769"/>
                <a:ext cx="5887452" cy="3192379"/>
              </a:xfrm>
              <a:prstGeom prst="wedgeRectCallout">
                <a:avLst>
                  <a:gd name="adj1" fmla="val -2577"/>
                  <a:gd name="adj2" fmla="val 66520"/>
                </a:avLst>
              </a:prstGeom>
              <a:solidFill>
                <a:srgbClr val="D4E5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말풍선: 사각형 15"/>
              <p:cNvSpPr/>
              <p:nvPr/>
            </p:nvSpPr>
            <p:spPr>
              <a:xfrm>
                <a:off x="6107054" y="7315200"/>
                <a:ext cx="5887452" cy="3192379"/>
              </a:xfrm>
              <a:prstGeom prst="wedgeRectCallout">
                <a:avLst>
                  <a:gd name="adj1" fmla="val -2577"/>
                  <a:gd name="adj2" fmla="val 66520"/>
                </a:avLst>
              </a:prstGeom>
              <a:solidFill>
                <a:schemeClr val="bg1"/>
              </a:solidFill>
              <a:ln w="444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022949" y="2271920"/>
              <a:ext cx="5750655" cy="2831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갑이라는 소프트웨어 개발 업체에서 </a:t>
              </a:r>
              <a:r>
                <a:rPr lang="en-US" altLang="ko-KR" sz="2600" dirty="0">
                  <a:latin typeface="나눔스퀘어 Bold" pitchFamily="50" charset="-127"/>
                  <a:ea typeface="나눔스퀘어 Bold" pitchFamily="50" charset="-127"/>
                </a:rPr>
                <a:t>A</a:t>
              </a:r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라는 </a:t>
              </a:r>
              <a:r>
                <a:rPr lang="ko-KR" altLang="en-US" sz="2600" dirty="0" err="1">
                  <a:latin typeface="나눔스퀘어 Bold" pitchFamily="50" charset="-127"/>
                  <a:ea typeface="나눔스퀘어 Bold" pitchFamily="50" charset="-127"/>
                </a:rPr>
                <a:t>오픈소스를</a:t>
              </a:r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 이용하여 </a:t>
              </a:r>
              <a:r>
                <a:rPr lang="en-US" altLang="ko-KR" sz="2600" dirty="0">
                  <a:latin typeface="나눔스퀘어 Bold" pitchFamily="50" charset="-127"/>
                  <a:ea typeface="나눔스퀘어 Bold" pitchFamily="50" charset="-127"/>
                </a:rPr>
                <a:t>A+</a:t>
              </a:r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라는 프로그램을 개발하였고</a:t>
              </a:r>
              <a:r>
                <a:rPr lang="en-US" altLang="ko-KR" sz="2600" dirty="0"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갑 회사를 나온 사람들이 을이라는 회사를 차려 </a:t>
              </a:r>
              <a:r>
                <a:rPr lang="en-US" altLang="ko-KR" sz="2600" dirty="0">
                  <a:latin typeface="나눔스퀘어 Bold" pitchFamily="50" charset="-127"/>
                  <a:ea typeface="나눔스퀘어 Bold" pitchFamily="50" charset="-127"/>
                </a:rPr>
                <a:t>A++</a:t>
              </a:r>
              <a:r>
                <a:rPr lang="ko-KR" altLang="en-US" sz="2600" dirty="0">
                  <a:latin typeface="나눔스퀘어 Bold" pitchFamily="50" charset="-127"/>
                  <a:ea typeface="나눔스퀘어 Bold" pitchFamily="50" charset="-127"/>
                </a:rPr>
                <a:t>라는 프로그램을 제작하여 갑과 을이 영업 비밀 침해를 다툰 사건</a:t>
              </a:r>
            </a:p>
            <a:p>
              <a:endParaRPr lang="ko-KR" altLang="en-US" sz="2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7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290049" y="609013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34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02) 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 소스의 철학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9099" y="6457940"/>
            <a:ext cx="4264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오픈된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소스인가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7587" y="3481097"/>
            <a:ext cx="16352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돌아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가</a:t>
            </a:r>
            <a:r>
              <a:rPr lang="ko-KR" altLang="en-US" sz="3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자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533" y="1399435"/>
            <a:ext cx="7433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dirty="0" err="1">
                <a:latin typeface="나눔스퀘어 Bold" pitchFamily="50" charset="-127"/>
                <a:ea typeface="나눔스퀘어 Bold" pitchFamily="50" charset="-127"/>
              </a:rPr>
              <a:t>오픈소스가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 갖는 특성은 공유로 잉여를 나누자는 것이겠지만</a:t>
            </a:r>
            <a: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그렇다고 하더라도 그에 대한 최소한의 사회적</a:t>
            </a:r>
            <a: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법적 책임은 부담</a:t>
            </a:r>
            <a:endParaRPr lang="en-US" altLang="ko-KR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4532" y="3463327"/>
            <a:ext cx="74334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 Bold" pitchFamily="50" charset="-127"/>
                <a:ea typeface="나눔스퀘어 Bold" pitchFamily="50" charset="-127"/>
              </a:rPr>
              <a:t>오픈소스의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 기본 철학인 나눔은 자신의 것을 나누는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것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타인의 것이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훌륭하더라도</a:t>
            </a:r>
            <a: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타인의 것을 나누는 것은 윤리적으로나 법적으로 자유로울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수 없음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-&gt;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개발자가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스스로 만들어 낼 수 있는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환경 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+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결과물을 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공유할 수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있는 환경 필요</a:t>
            </a:r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/>
            </a:r>
            <a:b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</a:br>
            <a:endParaRPr lang="en-US" altLang="ko-KR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77586" y="1436853"/>
            <a:ext cx="16352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바르게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가</a:t>
            </a:r>
            <a:r>
              <a:rPr lang="ko-KR" altLang="en-US" sz="3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자</a:t>
            </a:r>
            <a:endParaRPr lang="en-US" altLang="ko-KR" sz="3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9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653964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34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02) 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 소스의 철학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9099" y="6457940"/>
            <a:ext cx="4264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오픈된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소스인가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7590" y="1904411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개선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7587" y="3986073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공유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533" y="1904411"/>
            <a:ext cx="74334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상업화가 아니라 누구나 자유로운 이용과 배포가 가능한 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SW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를 공유한다는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것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공유라는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자율적 분배로써 사회문화적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코드화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내지 사회적 분배 시스템을 이끌어 낸다는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점</a:t>
            </a:r>
            <a:endParaRPr lang="en-US" altLang="ko-KR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54533" y="3986073"/>
            <a:ext cx="74334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 err="1">
                <a:latin typeface="나눔스퀘어 Bold" pitchFamily="50" charset="-127"/>
                <a:ea typeface="나눔스퀘어 Bold" pitchFamily="50" charset="-127"/>
              </a:rPr>
              <a:t>오픈소스를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 통해서 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SW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와 이에 담긴 경험을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나눔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공개된 소스코드를 통해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700" dirty="0">
                <a:latin typeface="나눔스퀘어 Bold" pitchFamily="50" charset="-127"/>
                <a:ea typeface="나눔스퀘어 Bold" pitchFamily="50" charset="-127"/>
              </a:rPr>
              <a:t>다른 사람이 보다 개선된 </a:t>
            </a:r>
            <a:endParaRPr lang="en-US" altLang="ko-KR" sz="27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내용을 담아냄</a:t>
            </a:r>
            <a:endParaRPr lang="ko-KR" altLang="en-US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5922" y="9767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https://terms.naver.com/entry.nhn?docId=2275543&amp;cid=42238&amp;categoryId=51178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6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04596" y="653964"/>
            <a:ext cx="11582807" cy="6268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08" y="127927"/>
            <a:ext cx="347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02) 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오픈 소스의 철학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629099" y="6457940"/>
            <a:ext cx="42646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출처 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– [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네이버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지식백과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 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 소스</a:t>
            </a:r>
            <a:r>
              <a:rPr lang="en-US" altLang="ko-KR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오픈된</a:t>
            </a:r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소스인가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7590" y="1570589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협</a:t>
            </a:r>
            <a:r>
              <a:rPr lang="ko-KR" altLang="en-US" sz="3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력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7590" y="3986073"/>
            <a:ext cx="1635223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나눔스퀘어 ExtraBold" pitchFamily="50" charset="-127"/>
                <a:ea typeface="나눔스퀘어 ExtraBold" pitchFamily="50" charset="-127"/>
              </a:rPr>
              <a:t>혁명</a:t>
            </a:r>
            <a:endParaRPr lang="en-US" altLang="ko-KR" sz="30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54533" y="1591609"/>
            <a:ext cx="743348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모두가 협력하여 최고의 기술을 만들 수 있음</a:t>
            </a:r>
            <a:r>
              <a:rPr lang="en-US" altLang="ko-KR" sz="2700" dirty="0">
                <a:latin typeface="나눔스퀘어 Bold" pitchFamily="50" charset="-127"/>
                <a:ea typeface="나눔스퀘어 Bold" pitchFamily="50" charset="-127"/>
              </a:rPr>
              <a:t>.</a:t>
            </a:r>
            <a:r>
              <a:rPr lang="en-US" altLang="ko-KR" sz="27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인터넷에 연결된 전세계 커뮤니티에서 새로운 아이디어와 코드는 순식간에 세계를 누빔</a:t>
            </a:r>
            <a:r>
              <a:rPr lang="en-US" altLang="ko-KR" sz="2700" dirty="0" smtClean="0"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그 결과 오픈 소스 모델은 높은 품질의 소프트웨어를 만들어냄</a:t>
            </a:r>
            <a:r>
              <a:rPr lang="en-US" altLang="ko-KR" sz="27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54533" y="3986073"/>
            <a:ext cx="743348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공유 지식이 앞으로 사회의 전체를 향한 추진력을 얻어 같이 가는 방식으로</a:t>
            </a:r>
            <a:r>
              <a:rPr lang="en-US" altLang="ko-KR" sz="2700" dirty="0" smtClean="0"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2700" dirty="0" smtClean="0">
                <a:latin typeface="나눔스퀘어 Bold" pitchFamily="50" charset="-127"/>
                <a:ea typeface="나눔스퀘어 Bold" pitchFamily="50" charset="-127"/>
              </a:rPr>
              <a:t>오픈 기술 개발은 전체 산업의 혁신을 이룰 수 있음</a:t>
            </a:r>
            <a:r>
              <a:rPr lang="en-US" altLang="ko-KR" sz="2700" dirty="0" smtClean="0"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27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02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5"/>
          <a:stretch/>
        </p:blipFill>
        <p:spPr>
          <a:xfrm>
            <a:off x="361041" y="589592"/>
            <a:ext cx="11582807" cy="62684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508" y="127927"/>
            <a:ext cx="459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03)</a:t>
            </a:r>
            <a:r>
              <a:rPr lang="ko-KR" alt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오픈소스</a:t>
            </a:r>
            <a:r>
              <a:rPr lang="ko-KR" alt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철학이 담긴 예시</a:t>
            </a:r>
            <a:endParaRPr lang="ko-KR" alt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978" y="1140178"/>
            <a:ext cx="1060026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smtClean="0"/>
              <a:t>&lt;</a:t>
            </a:r>
            <a:r>
              <a:rPr lang="ko-KR" altLang="en-US" sz="3500" b="1" dirty="0" err="1" smtClean="0"/>
              <a:t>크라우드서플라이</a:t>
            </a:r>
            <a:r>
              <a:rPr lang="en-US" altLang="ko-KR" sz="3500" b="1" dirty="0" smtClean="0"/>
              <a:t>&gt;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/>
              <a:t>서플라이는</a:t>
            </a:r>
            <a:r>
              <a:rPr lang="ko-KR" altLang="en-US" dirty="0"/>
              <a:t> 이번 자유소프트웨어 재단</a:t>
            </a:r>
            <a:r>
              <a:rPr lang="en-US" altLang="ko-KR" dirty="0"/>
              <a:t>(FSF)</a:t>
            </a:r>
            <a:r>
              <a:rPr lang="ko-KR" altLang="en-US" dirty="0"/>
              <a:t>과 손잡고 </a:t>
            </a:r>
            <a:r>
              <a:rPr lang="ko-KR" altLang="en-US" dirty="0" err="1"/>
              <a:t>오픈소스</a:t>
            </a:r>
            <a:r>
              <a:rPr lang="ko-KR" altLang="en-US" dirty="0"/>
              <a:t> 철학을 알리기 위해 힘쓰고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크라우드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서플라이는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크라우드펀딩</a:t>
            </a:r>
            <a:r>
              <a:rPr lang="ko-KR" altLang="en-US" dirty="0" smtClean="0"/>
              <a:t> 업체다</a:t>
            </a:r>
            <a:r>
              <a:rPr lang="en-US" altLang="ko-KR" dirty="0" smtClean="0"/>
              <a:t>. MIT </a:t>
            </a:r>
            <a:r>
              <a:rPr lang="ko-KR" altLang="en-US" dirty="0" err="1" smtClean="0"/>
              <a:t>미디어랩</a:t>
            </a:r>
            <a:r>
              <a:rPr lang="ko-KR" altLang="en-US" dirty="0" smtClean="0"/>
              <a:t> 출신인 </a:t>
            </a:r>
            <a:r>
              <a:rPr lang="ko-KR" altLang="en-US" dirty="0" err="1" smtClean="0"/>
              <a:t>조시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리프톤이</a:t>
            </a:r>
            <a:r>
              <a:rPr lang="ko-KR" altLang="en-US" dirty="0" smtClean="0"/>
              <a:t> 만든 </a:t>
            </a:r>
            <a:r>
              <a:rPr lang="ko-KR" altLang="en-US" dirty="0" smtClean="0"/>
              <a:t>서비스다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z="2000" dirty="0" smtClean="0"/>
              <a:t>1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프로그램을 어떠한 목적을 위해서도 실행할 수 있는 자유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</a:t>
            </a:r>
            <a:r>
              <a:rPr lang="ko-KR" altLang="en-US" sz="2000" dirty="0" smtClean="0"/>
              <a:t>프로그램의 작동 원리를 연구하고 이를 자신의 필요에 맞게 변경시킬 수 있는 자유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이러한 자유를 위해서는 소스 코드에 대한 접근이 선행되어야 한다</a:t>
            </a:r>
            <a:r>
              <a:rPr lang="en-US" altLang="ko-KR" sz="2000" dirty="0" smtClean="0"/>
              <a:t>.)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</a:t>
            </a:r>
            <a:r>
              <a:rPr lang="ko-KR" altLang="en-US" sz="2000" dirty="0" smtClean="0"/>
              <a:t>이웃을 돕기 위해서 프로그램을 복제하고 배포할 수 있는 자유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4.</a:t>
            </a:r>
            <a:r>
              <a:rPr lang="ko-KR" altLang="en-US" sz="2000" dirty="0" smtClean="0"/>
              <a:t>프로그램을 향상시키고 이를 공동체 전체의 이익을 위해서 다시 환원시킬 수 있는 자유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이러한 자유를 위해서는 소스 코드에 대한 접근이 선행되어야 한다</a:t>
            </a:r>
            <a:r>
              <a:rPr lang="en-US" altLang="ko-KR" sz="2000" dirty="0" smtClean="0"/>
              <a:t>.)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76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2814</TotalTime>
  <Words>574</Words>
  <Application>Microsoft Office PowerPoint</Application>
  <PresentationFormat>사용자 지정</PresentationFormat>
  <Paragraphs>92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Leesuhyun1001</cp:lastModifiedBy>
  <cp:revision>49</cp:revision>
  <dcterms:created xsi:type="dcterms:W3CDTF">2017-05-02T07:29:01Z</dcterms:created>
  <dcterms:modified xsi:type="dcterms:W3CDTF">2019-06-07T04:04:34Z</dcterms:modified>
</cp:coreProperties>
</file>