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62" r:id="rId4"/>
    <p:sldId id="263" r:id="rId5"/>
    <p:sldId id="257" r:id="rId6"/>
    <p:sldId id="260" r:id="rId7"/>
    <p:sldId id="25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7" r:id="rId19"/>
    <p:sldId id="279" r:id="rId20"/>
    <p:sldId id="280" r:id="rId21"/>
    <p:sldId id="268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65CB5-2194-6C73-1630-708E57D4696F}" v="3181" dt="2024-07-23T06:29:21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52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7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6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ko-KR" err="1">
                <a:latin typeface="맑은 고딕"/>
                <a:ea typeface="맑은 고딕"/>
              </a:rPr>
              <a:t>Othello</a:t>
            </a:r>
            <a:endParaRPr lang="ko-KR" dirty="0" err="1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>
                <a:ea typeface="맑은 고딕"/>
              </a:rPr>
              <a:t>기업요구 프로젝트 중심 </a:t>
            </a:r>
            <a:r>
              <a:rPr lang="ko-KR" altLang="en-US" sz="2000" err="1">
                <a:ea typeface="맑은 고딕"/>
              </a:rPr>
              <a:t>MSA기반</a:t>
            </a:r>
            <a:r>
              <a:rPr lang="ko-KR" altLang="en-US" sz="2000">
                <a:ea typeface="맑은 고딕"/>
              </a:rPr>
              <a:t> 자바 </a:t>
            </a:r>
            <a:r>
              <a:rPr lang="ko-KR" altLang="en-US" sz="2000" err="1">
                <a:ea typeface="맑은 고딕"/>
              </a:rPr>
              <a:t>풀스택</a:t>
            </a:r>
            <a:r>
              <a:rPr lang="ko-KR" altLang="en-US" sz="2000">
                <a:ea typeface="맑은 고딕"/>
              </a:rPr>
              <a:t> (클라우드 활용) 개발자 양성과정</a:t>
            </a:r>
            <a:endParaRPr lang="ko-KR" sz="2000"/>
          </a:p>
          <a:p>
            <a:pPr>
              <a:lnSpc>
                <a:spcPct val="115000"/>
              </a:lnSpc>
            </a:pPr>
            <a:r>
              <a:rPr lang="ko-KR" altLang="en-US" sz="2000">
                <a:ea typeface="맑은 고딕"/>
              </a:rPr>
              <a:t>그린컴퓨터아트학원 </a:t>
            </a:r>
            <a:r>
              <a:rPr lang="ko-KR" altLang="en-US" sz="2000" err="1">
                <a:ea typeface="맑은 고딕"/>
              </a:rPr>
              <a:t>노은효</a:t>
            </a:r>
            <a:endParaRPr lang="ko-KR" altLang="en-US" sz="2000">
              <a:ea typeface="맑은 고딕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8C13F3DB-B521-8C5C-9DD5-2E6B6438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52" r="-2" b="2116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6CB10-1704-9224-6BC2-1D70EEAA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ko-KR" dirty="0">
                <a:ea typeface="+mj-lt"/>
                <a:cs typeface="+mj-lt"/>
              </a:rPr>
              <a:t>Needed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en-US" altLang="ko-KR" dirty="0">
                <a:ea typeface="+mj-lt"/>
                <a:cs typeface="+mj-lt"/>
              </a:rPr>
              <a:t>Features</a:t>
            </a:r>
            <a:br>
              <a:rPr lang="en-US" altLang="ko-KR" dirty="0">
                <a:ea typeface="+mj-lt"/>
                <a:cs typeface="+mj-lt"/>
              </a:rPr>
            </a:br>
            <a:r>
              <a:rPr lang="en-US" altLang="ko-KR" dirty="0">
                <a:ea typeface="+mj-lt"/>
                <a:cs typeface="+mj-lt"/>
              </a:rPr>
              <a:t>(class Play)</a:t>
            </a:r>
            <a:endParaRPr lang="ko-KR" dirty="0" err="1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FF8719B-5161-59E3-78EB-220F392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16" y="2877018"/>
            <a:ext cx="3892420" cy="3152139"/>
          </a:xfrm>
        </p:spPr>
        <p:txBody>
          <a:bodyPr lIns="109728" tIns="109728" rIns="109728" bIns="91440">
            <a:noAutofit/>
          </a:bodyPr>
          <a:lstStyle/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선-</a:t>
            </a:r>
            <a:r>
              <a:rPr lang="ko-KR" altLang="en-US" err="1">
                <a:ea typeface="Microsoft GothicNeo Light"/>
                <a:cs typeface="Microsoft GothicNeo Light"/>
              </a:rPr>
              <a:t>후공</a:t>
            </a:r>
            <a:r>
              <a:rPr lang="ko-KR" altLang="en-US">
                <a:ea typeface="Microsoft GothicNeo Light"/>
                <a:cs typeface="Microsoft GothicNeo Light"/>
              </a:rPr>
              <a:t> 결정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플레이어와 컴퓨터의 턴을 번갈아 진행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게임 종료 조건을 달성 시 게임 종료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최종 결과 출력, 프로그램 종료</a:t>
            </a:r>
          </a:p>
        </p:txBody>
      </p:sp>
      <p:pic>
        <p:nvPicPr>
          <p:cNvPr id="28" name="Picture 12" descr="보드 게임의 주사위와 핀">
            <a:extLst>
              <a:ext uri="{FF2B5EF4-FFF2-40B4-BE49-F238E27FC236}">
                <a16:creationId xmlns:a16="http://schemas.microsoft.com/office/drawing/2014/main" id="{0A0D6371-33AF-138B-446F-E066C1F5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4" r="25406" b="-5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1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C6BD82-2A31-40AF-2CBD-B5FEE7BE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Play</a:t>
            </a:r>
            <a:endParaRPr lang="ko-KR" altLang="en-US" err="1"/>
          </a:p>
        </p:txBody>
      </p:sp>
      <p:pic>
        <p:nvPicPr>
          <p:cNvPr id="5" name="Picture 4" descr="많은 회색 종이 비행기와 반대 방향으로 날아가는 노란색 종이 비행기">
            <a:extLst>
              <a:ext uri="{FF2B5EF4-FFF2-40B4-BE49-F238E27FC236}">
                <a16:creationId xmlns:a16="http://schemas.microsoft.com/office/drawing/2014/main" id="{0B7ADDDC-CAF6-93CE-B1D0-3F2773AD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2" r="42389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966ED-4D17-85F1-3883-02CC6BE0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1521126"/>
            <a:ext cx="6318000" cy="3365032"/>
          </a:xfrm>
        </p:spPr>
        <p:txBody>
          <a:bodyPr lIns="109728" tIns="109728" rIns="109728" bIns="91440">
            <a:noAutofit/>
          </a:bodyPr>
          <a:lstStyle/>
          <a:p>
            <a:pPr marL="359410" indent="-35941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ko-KR" altLang="en-US" sz="1600" err="1">
                <a:latin typeface="Microsoft GothicNeo Light"/>
                <a:ea typeface="Microsoft GothicNeo Light"/>
                <a:cs typeface="Microsoft GothicNeo Light"/>
              </a:rPr>
              <a:t>Math.random</a:t>
            </a:r>
            <a:endParaRPr lang="ko-KR" altLang="en-US" sz="1600">
              <a:latin typeface="Microsoft GothicNeo Light"/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Microsoft GothicNeo Light"/>
                <a:ea typeface="Microsoft GothicNeo Light"/>
                <a:cs typeface="Microsoft GothicNeo Light"/>
              </a:rPr>
              <a:t>선-</a:t>
            </a:r>
            <a:r>
              <a:rPr lang="ko-KR" altLang="en-US" sz="1600" err="1">
                <a:latin typeface="Microsoft GothicNeo Light"/>
                <a:ea typeface="Microsoft GothicNeo Light"/>
                <a:cs typeface="Microsoft GothicNeo Light"/>
              </a:rPr>
              <a:t>후공</a:t>
            </a:r>
            <a:r>
              <a:rPr lang="ko-KR" altLang="en-US" sz="1600">
                <a:latin typeface="Microsoft GothicNeo Light"/>
                <a:ea typeface="Microsoft GothicNeo Light"/>
                <a:cs typeface="Microsoft GothicNeo Light"/>
              </a:rPr>
              <a:t> 결정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,Sans-Serif" panose="05000000000000000000" pitchFamily="2" charset="2"/>
              <a:buChar char="v"/>
            </a:pPr>
            <a:r>
              <a:rPr lang="en-US" altLang="ko-KR" sz="1600" err="1">
                <a:latin typeface="Arial"/>
                <a:ea typeface="Microsoft GothicNeo Light"/>
                <a:cs typeface="Arial"/>
              </a:rPr>
              <a:t>GameBoard</a:t>
            </a:r>
            <a:endParaRPr lang="en-US" sz="1600">
              <a:latin typeface="Arial"/>
              <a:ea typeface="Microsoft GothicNeo Light"/>
              <a:cs typeface="Arial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,Sans-Serif" panose="05000000000000000000" pitchFamily="2" charset="2"/>
              <a:buChar char="§"/>
            </a:pPr>
            <a:r>
              <a:rPr lang="en-US" altLang="ko-KR" sz="1600">
                <a:latin typeface="Arial"/>
                <a:ea typeface="Microsoft GothicNeo Light"/>
                <a:cs typeface="Arial"/>
              </a:rPr>
              <a:t>8*8</a:t>
            </a:r>
            <a:r>
              <a:rPr lang="ko-KR" sz="1600">
                <a:latin typeface="Arial"/>
                <a:ea typeface="Microsoft GothicNeo Light"/>
                <a:cs typeface="Arial"/>
              </a:rPr>
              <a:t> 그리드의 게임판을 기록한다.</a:t>
            </a:r>
            <a:endParaRPr lang="ko-KR" altLang="en-US" sz="1600">
              <a:latin typeface="Arial"/>
              <a:ea typeface="Microsoft GothicNeo Light"/>
              <a:cs typeface="Arial"/>
            </a:endParaRP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CheckRoom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ea typeface="Microsoft GothicNeo Light"/>
                <a:cs typeface="Microsoft GothicNeo Light"/>
              </a:rPr>
              <a:t>말을 놓을 수 있는 공간을 기록한다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Turn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ea typeface="Microsoft GothicNeo Light"/>
                <a:cs typeface="Microsoft GothicNeo Light"/>
              </a:rPr>
              <a:t>턴을 진행한다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Flip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ea typeface="Microsoft GothicNeo Light"/>
                <a:cs typeface="Microsoft GothicNeo Light"/>
              </a:rPr>
              <a:t>말을 놓은 위치에 따라, 뒤집힐 말을 계산하여 뒤집는다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CheckState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ea typeface="Microsoft GothicNeo Light"/>
                <a:cs typeface="Microsoft GothicNeo Light"/>
              </a:rPr>
              <a:t>게임이 종료 조건에 도달했는지 확인한다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endParaRPr lang="ko-KR" altLang="en-US" sz="160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291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16749"/>
              </p:ext>
            </p:extLst>
          </p:nvPr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13656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246190" y="359038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4649875" y="213656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ea typeface="Microsoft GothicNeo"/>
                <a:cs typeface="Microsoft GothicNeo"/>
              </a:rPr>
              <a:t>이 상태에서 백이 말을 놓을 수 있는 자리는?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백마를 놓았을 때, 백마가 흑마를 감싸는 형태가 되어야 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중간에 빈 칸이나 </a:t>
            </a:r>
            <a:r>
              <a:rPr lang="ko-KR" altLang="en-US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다른 백마가 있으면  놓을 수 없음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4647402" y="359038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48032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18136A-D873-99F4-9C7F-7D83332D011B}"/>
              </a:ext>
            </a:extLst>
          </p:cNvPr>
          <p:cNvSpPr/>
          <p:nvPr/>
        </p:nvSpPr>
        <p:spPr>
          <a:xfrm>
            <a:off x="3365572" y="438605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13656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246190" y="359038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4649875" y="213656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E41BAD-57CC-3EE3-9AED-E761ECD40C6B}"/>
              </a:ext>
            </a:extLst>
          </p:cNvPr>
          <p:cNvSpPr txBox="1"/>
          <p:nvPr/>
        </p:nvSpPr>
        <p:spPr>
          <a:xfrm>
            <a:off x="661736" y="531396"/>
            <a:ext cx="3769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i</a:t>
            </a:r>
            <a:endParaRPr lang="ko-KR" alt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319A9A-E8B6-CDEE-03C8-1858131FB811}"/>
              </a:ext>
            </a:extLst>
          </p:cNvPr>
          <p:cNvSpPr txBox="1"/>
          <p:nvPr/>
        </p:nvSpPr>
        <p:spPr>
          <a:xfrm>
            <a:off x="1042736" y="160422"/>
            <a:ext cx="3769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13CB48-6FD7-8C20-3258-406A63F83B72}"/>
              </a:ext>
            </a:extLst>
          </p:cNvPr>
          <p:cNvSpPr txBox="1"/>
          <p:nvPr/>
        </p:nvSpPr>
        <p:spPr>
          <a:xfrm>
            <a:off x="280736" y="160422"/>
            <a:ext cx="7579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room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C19C76-EC71-00CC-20BA-E6752A499BC4}"/>
              </a:ext>
            </a:extLst>
          </p:cNvPr>
          <p:cNvSpPr txBox="1"/>
          <p:nvPr/>
        </p:nvSpPr>
        <p:spPr>
          <a:xfrm>
            <a:off x="1042736" y="691816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(0,0)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407171-7874-9721-4D48-C5C26DEBC0C7}"/>
              </a:ext>
            </a:extLst>
          </p:cNvPr>
          <p:cNvSpPr txBox="1"/>
          <p:nvPr/>
        </p:nvSpPr>
        <p:spPr>
          <a:xfrm>
            <a:off x="1744578" y="691816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(0,1)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D8A079-0BB0-56A8-F832-635ACFD60E75}"/>
              </a:ext>
            </a:extLst>
          </p:cNvPr>
          <p:cNvSpPr txBox="1"/>
          <p:nvPr/>
        </p:nvSpPr>
        <p:spPr>
          <a:xfrm>
            <a:off x="2446420" y="691816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(0,2)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2F43B9-F84B-E577-5192-8786F2782677}"/>
              </a:ext>
            </a:extLst>
          </p:cNvPr>
          <p:cNvSpPr txBox="1"/>
          <p:nvPr/>
        </p:nvSpPr>
        <p:spPr>
          <a:xfrm>
            <a:off x="1042735" y="1433763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(1,1)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3CBFA5-06DC-A2FE-88CA-D8F1A20237F3}"/>
              </a:ext>
            </a:extLst>
          </p:cNvPr>
          <p:cNvSpPr txBox="1"/>
          <p:nvPr/>
        </p:nvSpPr>
        <p:spPr>
          <a:xfrm>
            <a:off x="1042735" y="2135605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(1,2)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3400" err="1">
                <a:ea typeface="+mn-lt"/>
                <a:cs typeface="+mn-lt"/>
              </a:rPr>
              <a:t>void</a:t>
            </a:r>
            <a:r>
              <a:rPr lang="ko-KR" sz="3400" dirty="0">
                <a:ea typeface="+mn-lt"/>
                <a:cs typeface="+mn-lt"/>
              </a:rPr>
              <a:t> </a:t>
            </a:r>
            <a:r>
              <a:rPr lang="ko-KR" sz="3400" err="1">
                <a:ea typeface="+mn-lt"/>
                <a:cs typeface="+mn-lt"/>
              </a:rPr>
              <a:t>checkRoom</a:t>
            </a:r>
            <a:endParaRPr lang="ko-KR" sz="3400" spc="0" err="1">
              <a:ea typeface="Microsoft GothicNeo Light"/>
              <a:cs typeface="Microsoft GothicNeo Light"/>
            </a:endParaRPr>
          </a:p>
          <a:p>
            <a:pPr lvl="1" algn="r"/>
            <a:r>
              <a:rPr lang="ko-KR" altLang="en-US" sz="2000" dirty="0" err="1">
                <a:ea typeface="Microsoft GothicNeo"/>
                <a:cs typeface="Microsoft GothicNeo"/>
              </a:rPr>
              <a:t>class</a:t>
            </a:r>
            <a:r>
              <a:rPr lang="ko-KR" altLang="en-US" sz="2000" dirty="0">
                <a:ea typeface="Microsoft GothicNeo"/>
                <a:cs typeface="Microsoft GothicNeo"/>
              </a:rPr>
              <a:t> </a:t>
            </a:r>
            <a:r>
              <a:rPr lang="ko-KR" altLang="en-US" sz="2000" dirty="0" err="1">
                <a:ea typeface="Microsoft GothicNeo"/>
                <a:cs typeface="Microsoft GothicNeo"/>
              </a:rPr>
              <a:t>CheckRoom</a:t>
            </a:r>
            <a:endParaRPr lang="ko-KR" altLang="en-US" sz="2000">
              <a:ea typeface="Microsoft GothicNeo"/>
              <a:cs typeface="Microsoft GothicNeo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 fontScale="925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err="1">
                <a:ea typeface="Microsoft GothicNeo Light"/>
                <a:cs typeface="Microsoft GothicNeo Light"/>
              </a:rPr>
              <a:t>inputList와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err="1">
                <a:ea typeface="Microsoft GothicNeo Light"/>
                <a:cs typeface="Microsoft GothicNeo Light"/>
              </a:rPr>
              <a:t>white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err="1">
                <a:ea typeface="Microsoft GothicNeo Light"/>
                <a:cs typeface="Microsoft GothicNeo Light"/>
              </a:rPr>
              <a:t>black을</a:t>
            </a:r>
            <a:r>
              <a:rPr lang="ko-KR" altLang="en-US" dirty="0">
                <a:ea typeface="Microsoft GothicNeo Light"/>
                <a:cs typeface="Microsoft GothicNeo Light"/>
              </a:rPr>
              <a:t> 초기화함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[0][0]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부터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[7][7]까지 순차적으로 확인함.</a:t>
            </a:r>
          </a:p>
          <a:p>
            <a:pPr marL="1079500" lvl="2" indent="-359410"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같은 값을 만나면, 인접한 모든 칸을 순차적으로 확인함</a:t>
            </a:r>
          </a:p>
          <a:p>
            <a:pPr marL="1079500" lvl="2" indent="-359410"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인접한 칸에 다른 색의 돌이 있다면, 해당 방향으로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check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메서드를 실행함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4647402" y="359038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48032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D8F0C4-C2FB-0D73-1B1A-D430586E45F5}"/>
              </a:ext>
            </a:extLst>
          </p:cNvPr>
          <p:cNvSpPr/>
          <p:nvPr/>
        </p:nvSpPr>
        <p:spPr>
          <a:xfrm>
            <a:off x="3355546" y="2922214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741955-D20E-C0FD-2BC2-74CBBCB89677}"/>
              </a:ext>
            </a:extLst>
          </p:cNvPr>
          <p:cNvSpPr/>
          <p:nvPr/>
        </p:nvSpPr>
        <p:spPr>
          <a:xfrm>
            <a:off x="4059393" y="293424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06B6D-34A1-A0AD-748A-43AA9A899814}"/>
              </a:ext>
            </a:extLst>
          </p:cNvPr>
          <p:cNvSpPr txBox="1"/>
          <p:nvPr/>
        </p:nvSpPr>
        <p:spPr>
          <a:xfrm>
            <a:off x="2055395" y="2807370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42F3A7-6D12-EE33-4882-D33AAD40A171}"/>
              </a:ext>
            </a:extLst>
          </p:cNvPr>
          <p:cNvCxnSpPr/>
          <p:nvPr/>
        </p:nvCxnSpPr>
        <p:spPr>
          <a:xfrm>
            <a:off x="2941722" y="2991852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4799F8-4D91-3983-1995-0B5407007846}"/>
              </a:ext>
            </a:extLst>
          </p:cNvPr>
          <p:cNvSpPr txBox="1"/>
          <p:nvPr/>
        </p:nvSpPr>
        <p:spPr>
          <a:xfrm>
            <a:off x="4674269" y="2849481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F79D33-9D74-602A-6FBA-FA453EC252E0}"/>
              </a:ext>
            </a:extLst>
          </p:cNvPr>
          <p:cNvCxnSpPr/>
          <p:nvPr/>
        </p:nvCxnSpPr>
        <p:spPr>
          <a:xfrm>
            <a:off x="4277228" y="3033963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7" grpId="0" animBg="1"/>
      <p:bldP spid="10" grpId="0" animBg="1"/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13656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246190" y="359038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4649875" y="213656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3400" dirty="0" err="1">
                <a:latin typeface="Malgun Gothic"/>
                <a:ea typeface="Malgun Gothic"/>
                <a:cs typeface="Microsoft GothicNeo"/>
              </a:rPr>
              <a:t>void</a:t>
            </a:r>
            <a:r>
              <a:rPr lang="ko-KR" sz="3400" dirty="0">
                <a:latin typeface="Malgun Gothic"/>
                <a:ea typeface="Malgun Gothic"/>
                <a:cs typeface="Microsoft GothicNeo"/>
              </a:rPr>
              <a:t> </a:t>
            </a:r>
            <a:r>
              <a:rPr lang="en-US" altLang="ko-KR" sz="3400" dirty="0">
                <a:latin typeface="Malgun Gothic"/>
                <a:ea typeface="Malgun Gothic"/>
                <a:cs typeface="Microsoft GothicNeo"/>
              </a:rPr>
              <a:t>check</a:t>
            </a:r>
            <a:endParaRPr lang="ko-KR" sz="3400" dirty="0">
              <a:latin typeface="Malgun Gothic"/>
              <a:ea typeface="Malgun Gothic"/>
              <a:cs typeface="Microsoft GothicNeo"/>
            </a:endParaRPr>
          </a:p>
          <a:p>
            <a:pPr lvl="1" algn="r"/>
            <a:r>
              <a:rPr lang="ko-KR" sz="2000" dirty="0" err="1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sz="20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sz="2000" dirty="0" err="1">
                <a:latin typeface="Malgun Gothic"/>
                <a:ea typeface="Malgun Gothic"/>
                <a:cs typeface="Microsoft GothicNeo"/>
              </a:rPr>
              <a:t>CheckRoom</a:t>
            </a:r>
            <a:endParaRPr lang="ko-KR" sz="2000" dirty="0" err="1">
              <a:latin typeface="Malgun Gothic"/>
              <a:ea typeface="Malgun Gothic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 fontScale="925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room의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범위를 벗어나면 종료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같은 값을 만나면 종료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다른 값을 만났을 때,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 빈 칸이라면, 돌을 놓을 수 있는 자리임</a:t>
            </a:r>
          </a:p>
          <a:p>
            <a:pPr marL="1079500" lvl="2" indent="-35941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Color에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맞는 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boolean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좌표를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true로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만듬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079500" lvl="2" indent="-35941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inputList에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현재 좌표를 기록함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 빈 칸이 아니라면, 재귀함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4647402" y="359038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48032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D8F0C4-C2FB-0D73-1B1A-D430586E45F5}"/>
              </a:ext>
            </a:extLst>
          </p:cNvPr>
          <p:cNvSpPr/>
          <p:nvPr/>
        </p:nvSpPr>
        <p:spPr>
          <a:xfrm>
            <a:off x="3355546" y="2922214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741955-D20E-C0FD-2BC2-74CBBCB89677}"/>
              </a:ext>
            </a:extLst>
          </p:cNvPr>
          <p:cNvSpPr/>
          <p:nvPr/>
        </p:nvSpPr>
        <p:spPr>
          <a:xfrm>
            <a:off x="4059393" y="293424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00440F7-C5FF-9C18-58DC-A969D1066A15}"/>
              </a:ext>
            </a:extLst>
          </p:cNvPr>
          <p:cNvSpPr/>
          <p:nvPr/>
        </p:nvSpPr>
        <p:spPr>
          <a:xfrm>
            <a:off x="3365572" y="370426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D6ED0-F793-5DAF-789D-370E0D40D576}"/>
              </a:ext>
            </a:extLst>
          </p:cNvPr>
          <p:cNvSpPr txBox="1"/>
          <p:nvPr/>
        </p:nvSpPr>
        <p:spPr>
          <a:xfrm>
            <a:off x="2055395" y="2807370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CE9F72-8935-2227-DCF0-1B45CB2E308D}"/>
              </a:ext>
            </a:extLst>
          </p:cNvPr>
          <p:cNvCxnSpPr/>
          <p:nvPr/>
        </p:nvCxnSpPr>
        <p:spPr>
          <a:xfrm>
            <a:off x="2941722" y="2991852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6CEFE-D1BD-8F37-1135-00FBCEA19F24}"/>
              </a:ext>
            </a:extLst>
          </p:cNvPr>
          <p:cNvSpPr txBox="1"/>
          <p:nvPr/>
        </p:nvSpPr>
        <p:spPr>
          <a:xfrm>
            <a:off x="2075447" y="3619501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092483-7D6C-3E07-0BE9-B9AB7C479F24}"/>
              </a:ext>
            </a:extLst>
          </p:cNvPr>
          <p:cNvCxnSpPr>
            <a:cxnSpLocks/>
          </p:cNvCxnSpPr>
          <p:nvPr/>
        </p:nvCxnSpPr>
        <p:spPr>
          <a:xfrm>
            <a:off x="2961774" y="3803983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66307D-A853-7060-7AC9-F09D6E9ED2C1}"/>
              </a:ext>
            </a:extLst>
          </p:cNvPr>
          <p:cNvSpPr txBox="1"/>
          <p:nvPr/>
        </p:nvSpPr>
        <p:spPr>
          <a:xfrm>
            <a:off x="3168314" y="4321342"/>
            <a:ext cx="657648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EE587-9A0A-DEE2-0E60-1BF96FDB3E5C}"/>
              </a:ext>
            </a:extLst>
          </p:cNvPr>
          <p:cNvSpPr txBox="1"/>
          <p:nvPr/>
        </p:nvSpPr>
        <p:spPr>
          <a:xfrm>
            <a:off x="4674269" y="2849481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6291A8-660A-AA20-CDE8-AAB033F1CA6A}"/>
              </a:ext>
            </a:extLst>
          </p:cNvPr>
          <p:cNvCxnSpPr/>
          <p:nvPr/>
        </p:nvCxnSpPr>
        <p:spPr>
          <a:xfrm>
            <a:off x="4277228" y="3033963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BA90E7-953E-ABA6-35C4-9ED901C27985}"/>
              </a:ext>
            </a:extLst>
          </p:cNvPr>
          <p:cNvSpPr txBox="1"/>
          <p:nvPr/>
        </p:nvSpPr>
        <p:spPr>
          <a:xfrm>
            <a:off x="5368090" y="3613486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return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0858FA-BA0D-A2BE-56B3-8AFCE9E28D3D}"/>
              </a:ext>
            </a:extLst>
          </p:cNvPr>
          <p:cNvCxnSpPr/>
          <p:nvPr/>
        </p:nvCxnSpPr>
        <p:spPr>
          <a:xfrm>
            <a:off x="4971049" y="3797968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8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class </a:t>
            </a:r>
            <a:r>
              <a:rPr lang="en-US" altLang="ko-KR" sz="3700" dirty="0" err="1">
                <a:latin typeface="Malgun Gothic"/>
                <a:ea typeface="Malgun Gothic"/>
                <a:cs typeface="Microsoft GothicNeo"/>
              </a:rPr>
              <a:t>GameBoard</a:t>
            </a:r>
            <a:endParaRPr lang="ko-KR" sz="3700" dirty="0" err="1">
              <a:latin typeface="Malgun Gothic"/>
              <a:ea typeface="Malgun Gothic"/>
              <a:cs typeface="Microsoft GothicNeo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8*8 공간의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[][]을 생성함</a:t>
            </a:r>
            <a:endParaRPr lang="ko-KR" dirty="0"/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생성자를 통해 가운데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room의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값을 초기화함</a:t>
            </a:r>
          </a:p>
          <a:p>
            <a:pPr marL="359410" indent="-35941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printBoard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</a:t>
            </a:r>
          </a:p>
          <a:p>
            <a:pPr marL="1079500" lvl="2" indent="-359410">
              <a:buChar char="§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현재 게임판의 말과, 말을 놓을 수 있는 공간을 화면에 출력함</a:t>
            </a:r>
          </a:p>
          <a:p>
            <a:pPr marL="359410" indent="-359410">
              <a:buChar char="v"/>
            </a:pP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08D77-D37E-A72E-58EB-5AE1E07BF1E6}"/>
              </a:ext>
            </a:extLst>
          </p:cNvPr>
          <p:cNvSpPr txBox="1"/>
          <p:nvPr/>
        </p:nvSpPr>
        <p:spPr>
          <a:xfrm>
            <a:off x="4541919" y="2897605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D032F-FC0F-5E8C-FFC7-DCC7241B9BAD}"/>
              </a:ext>
            </a:extLst>
          </p:cNvPr>
          <p:cNvSpPr txBox="1"/>
          <p:nvPr/>
        </p:nvSpPr>
        <p:spPr>
          <a:xfrm>
            <a:off x="3130214" y="4323347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223EC-A6E4-0268-956A-4EFE6F3FBE35}"/>
              </a:ext>
            </a:extLst>
          </p:cNvPr>
          <p:cNvSpPr txBox="1"/>
          <p:nvPr/>
        </p:nvSpPr>
        <p:spPr>
          <a:xfrm>
            <a:off x="3832056" y="213761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927E6-C77F-3F9E-EC79-E6D75074E684}"/>
              </a:ext>
            </a:extLst>
          </p:cNvPr>
          <p:cNvSpPr txBox="1"/>
          <p:nvPr/>
        </p:nvSpPr>
        <p:spPr>
          <a:xfrm>
            <a:off x="2428372" y="3631531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9215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" grpId="0" animBg="1"/>
      <p:bldP spid="56" grpId="0" animBg="1"/>
      <p:bldP spid="57" grpId="0" animBg="1"/>
      <p:bldP spid="3" grpId="0" animBg="1"/>
      <p:bldP spid="5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void </a:t>
            </a:r>
            <a:r>
              <a:rPr lang="en-US" altLang="ko-KR" sz="3700" dirty="0" err="1">
                <a:latin typeface="Malgun Gothic"/>
                <a:ea typeface="Malgun Gothic"/>
                <a:cs typeface="Microsoft GothicNeo"/>
              </a:rPr>
              <a:t>comTurn</a:t>
            </a:r>
          </a:p>
          <a:p>
            <a:pPr lvl="1" algn="r"/>
            <a:r>
              <a:rPr lang="en-US" altLang="ko-KR" sz="2300" dirty="0">
                <a:latin typeface="Malgun Gothic"/>
                <a:ea typeface="Malgun Gothic"/>
                <a:cs typeface="Microsoft GothicNeo"/>
              </a:rPr>
              <a:t>class Turn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Math.random을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통해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inputList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배열에서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랜덤한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값을 뽑음</a:t>
            </a: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 공간에 말을 놓고</a:t>
            </a:r>
          </a:p>
          <a:p>
            <a:pPr marL="359410" indent="-35941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doFlip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메서드를 실행함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927E6-C77F-3F9E-EC79-E6D75074E684}"/>
              </a:ext>
            </a:extLst>
          </p:cNvPr>
          <p:cNvSpPr txBox="1"/>
          <p:nvPr/>
        </p:nvSpPr>
        <p:spPr>
          <a:xfrm>
            <a:off x="3130214" y="213761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A38F4-9918-C5CB-202F-66E570FE84D6}"/>
              </a:ext>
            </a:extLst>
          </p:cNvPr>
          <p:cNvSpPr txBox="1"/>
          <p:nvPr/>
        </p:nvSpPr>
        <p:spPr>
          <a:xfrm>
            <a:off x="4553950" y="3581399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20E78-A176-1F80-8B88-654AED47225E}"/>
              </a:ext>
            </a:extLst>
          </p:cNvPr>
          <p:cNvSpPr txBox="1"/>
          <p:nvPr/>
        </p:nvSpPr>
        <p:spPr>
          <a:xfrm>
            <a:off x="3852108" y="431332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9C963-9C8B-AE88-2AA3-6D7475911CBD}"/>
              </a:ext>
            </a:extLst>
          </p:cNvPr>
          <p:cNvSpPr txBox="1"/>
          <p:nvPr/>
        </p:nvSpPr>
        <p:spPr>
          <a:xfrm>
            <a:off x="2428372" y="289961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27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1925C6-FA91-E372-96A5-F70F66CA5DDD}"/>
              </a:ext>
            </a:extLst>
          </p:cNvPr>
          <p:cNvSpPr/>
          <p:nvPr/>
        </p:nvSpPr>
        <p:spPr>
          <a:xfrm>
            <a:off x="4678557" y="3538852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0331C6-D87F-D8CF-8A7D-B18E34C84636}"/>
              </a:ext>
            </a:extLst>
          </p:cNvPr>
          <p:cNvSpPr/>
          <p:nvPr/>
        </p:nvSpPr>
        <p:spPr>
          <a:xfrm>
            <a:off x="3968694" y="354085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0" grpId="0" animBg="1"/>
      <p:bldP spid="2" grpId="0" animBg="1"/>
      <p:bldP spid="2" grpId="1" animBg="1"/>
      <p:bldP spid="4" grpId="0" animBg="1"/>
      <p:bldP spid="6" grpId="0" animBg="1"/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void </a:t>
            </a:r>
            <a:r>
              <a:rPr lang="en-US" altLang="ko-KR" sz="3700" err="1">
                <a:latin typeface="Malgun Gothic"/>
                <a:ea typeface="Malgun Gothic"/>
                <a:cs typeface="Microsoft GothicNeo"/>
              </a:rPr>
              <a:t>playerTurn</a:t>
            </a:r>
            <a:endParaRPr lang="ko-KR"/>
          </a:p>
          <a:p>
            <a:pPr lvl="1" algn="r"/>
            <a:r>
              <a:rPr lang="en-US" altLang="ko-KR" sz="2300" dirty="0">
                <a:latin typeface="Malgun Gothic"/>
                <a:ea typeface="Malgun Gothic"/>
                <a:cs typeface="Microsoft GothicNeo"/>
              </a:rPr>
              <a:t>class Turn</a:t>
            </a:r>
            <a:endParaRPr lang="en-US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사용자로부터 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String을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입력받음</a:t>
            </a:r>
            <a:endParaRPr lang="ko-KR" altLang="en-US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 값이 정상적인지 확인되면</a:t>
            </a: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 공간에 말을 놓고</a:t>
            </a:r>
          </a:p>
          <a:p>
            <a:pPr marL="359410" indent="-35941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doFlip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메서드를 실행함</a:t>
            </a: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값이 비정상적이라면 재귀함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1925C6-FA91-E372-96A5-F70F66CA5DDD}"/>
              </a:ext>
            </a:extLst>
          </p:cNvPr>
          <p:cNvSpPr/>
          <p:nvPr/>
        </p:nvSpPr>
        <p:spPr>
          <a:xfrm>
            <a:off x="4678557" y="3538852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0331C6-D87F-D8CF-8A7D-B18E34C84636}"/>
              </a:ext>
            </a:extLst>
          </p:cNvPr>
          <p:cNvSpPr/>
          <p:nvPr/>
        </p:nvSpPr>
        <p:spPr>
          <a:xfrm>
            <a:off x="3968694" y="354085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72E723-A5CE-0032-BD12-0D84E0F20359}"/>
              </a:ext>
            </a:extLst>
          </p:cNvPr>
          <p:cNvSpPr/>
          <p:nvPr/>
        </p:nvSpPr>
        <p:spPr>
          <a:xfrm>
            <a:off x="4677481" y="423206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E335AC-2DFD-CA99-227F-A5E347185F3A}"/>
              </a:ext>
            </a:extLst>
          </p:cNvPr>
          <p:cNvSpPr/>
          <p:nvPr/>
        </p:nvSpPr>
        <p:spPr>
          <a:xfrm>
            <a:off x="3965612" y="354024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400" dirty="0">
                <a:latin typeface="Malgun Gothic"/>
                <a:ea typeface="Malgun Gothic"/>
                <a:cs typeface="Microsoft GothicNeo"/>
              </a:rPr>
              <a:t>void </a:t>
            </a:r>
            <a:r>
              <a:rPr lang="en-US" altLang="ko-KR" sz="3400" dirty="0" err="1">
                <a:latin typeface="Malgun Gothic"/>
                <a:ea typeface="Malgun Gothic"/>
                <a:cs typeface="Microsoft GothicNeo"/>
              </a:rPr>
              <a:t>doFlip</a:t>
            </a:r>
          </a:p>
          <a:p>
            <a:pPr lvl="1" algn="r"/>
            <a:r>
              <a:rPr lang="en-US" sz="2000" dirty="0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altLang="en-US" sz="2000" dirty="0">
                <a:latin typeface="Malgun Gothic"/>
                <a:ea typeface="Malgun Gothic"/>
                <a:cs typeface="Microsoft GothicNeo"/>
              </a:rPr>
              <a:t> </a:t>
            </a:r>
            <a:r>
              <a:rPr lang="en-US" sz="2000" dirty="0">
                <a:latin typeface="Malgun Gothic"/>
                <a:ea typeface="Malgun Gothic"/>
                <a:cs typeface="Microsoft GothicNeo"/>
              </a:rPr>
              <a:t>Flip</a:t>
            </a:r>
            <a:endParaRPr lang="en-US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말을 놓은 곳에 인접한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순차적으로 확인하면서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다른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color의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말이 있다면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 방향으로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check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실행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2DDCEE-8F4C-51F9-54CF-C25E5F2CFED3}"/>
              </a:ext>
            </a:extLst>
          </p:cNvPr>
          <p:cNvSpPr/>
          <p:nvPr/>
        </p:nvSpPr>
        <p:spPr>
          <a:xfrm>
            <a:off x="4689513" y="2810332"/>
            <a:ext cx="457197" cy="459287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F66732-A186-685C-D632-5C27D407AFFB}"/>
              </a:ext>
            </a:extLst>
          </p:cNvPr>
          <p:cNvSpPr/>
          <p:nvPr/>
        </p:nvSpPr>
        <p:spPr>
          <a:xfrm>
            <a:off x="4087467" y="2912187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CDDE7-3A3F-2E60-B262-1BE21AC68D51}"/>
              </a:ext>
            </a:extLst>
          </p:cNvPr>
          <p:cNvSpPr txBox="1"/>
          <p:nvPr/>
        </p:nvSpPr>
        <p:spPr>
          <a:xfrm>
            <a:off x="3749842" y="1945106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0474C0-061C-485F-416C-AAF0201BBFD7}"/>
              </a:ext>
            </a:extLst>
          </p:cNvPr>
          <p:cNvCxnSpPr>
            <a:cxnSpLocks/>
          </p:cNvCxnSpPr>
          <p:nvPr/>
        </p:nvCxnSpPr>
        <p:spPr>
          <a:xfrm>
            <a:off x="4144880" y="2320089"/>
            <a:ext cx="2003" cy="58353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400" dirty="0">
                <a:latin typeface="Malgun Gothic"/>
                <a:ea typeface="Malgun Gothic"/>
                <a:cs typeface="Microsoft GothicNeo"/>
              </a:rPr>
              <a:t>void check</a:t>
            </a:r>
            <a:endParaRPr lang="ko-KR" altLang="en-US" dirty="0"/>
          </a:p>
          <a:p>
            <a:pPr lvl="1" algn="r" latinLnBrk="0">
              <a:spcBef>
                <a:spcPct val="0"/>
              </a:spcBef>
            </a:pPr>
            <a:r>
              <a:rPr lang="en-US" sz="2000" spc="120" dirty="0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altLang="en-US" sz="2000" spc="120" dirty="0">
                <a:latin typeface="Malgun Gothic"/>
                <a:ea typeface="Malgun Gothic"/>
                <a:cs typeface="Microsoft GothicNeo"/>
              </a:rPr>
              <a:t> </a:t>
            </a:r>
            <a:r>
              <a:rPr lang="en-US" sz="2000" spc="120" dirty="0">
                <a:latin typeface="Malgun Gothic"/>
                <a:ea typeface="Malgun Gothic"/>
                <a:cs typeface="Microsoft GothicNeo"/>
              </a:rPr>
              <a:t>Flip</a:t>
            </a:r>
            <a:endParaRPr lang="en-US" sz="2000" spc="120" dirty="0" err="1">
              <a:latin typeface="Microsoft GothicNeo"/>
              <a:ea typeface="Microsoft GothicNeo Light"/>
              <a:cs typeface="Microsoft GothicNeo Light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Check가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시작된 지점을 기준으로 주어진 방향의 다음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확인함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공백을 만나면 종료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상대의 말을 만나면 좌표를 기록하고 재귀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같은 편의 말을 만나면 기록된 좌표의 말을 모두 뒤집고 종료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F66732-A186-685C-D632-5C27D407AFFB}"/>
              </a:ext>
            </a:extLst>
          </p:cNvPr>
          <p:cNvSpPr/>
          <p:nvPr/>
        </p:nvSpPr>
        <p:spPr>
          <a:xfrm>
            <a:off x="4087467" y="2912187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CDDE7-3A3F-2E60-B262-1BE21AC68D51}"/>
              </a:ext>
            </a:extLst>
          </p:cNvPr>
          <p:cNvSpPr txBox="1"/>
          <p:nvPr/>
        </p:nvSpPr>
        <p:spPr>
          <a:xfrm>
            <a:off x="3749842" y="1945106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0474C0-061C-485F-416C-AAF0201BBFD7}"/>
              </a:ext>
            </a:extLst>
          </p:cNvPr>
          <p:cNvCxnSpPr>
            <a:cxnSpLocks/>
          </p:cNvCxnSpPr>
          <p:nvPr/>
        </p:nvCxnSpPr>
        <p:spPr>
          <a:xfrm>
            <a:off x="4144880" y="2320089"/>
            <a:ext cx="2003" cy="58353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9E19A38-8E0E-A31C-51E5-5CE6BB1B47E2}"/>
              </a:ext>
            </a:extLst>
          </p:cNvPr>
          <p:cNvSpPr/>
          <p:nvPr/>
        </p:nvSpPr>
        <p:spPr>
          <a:xfrm>
            <a:off x="4629711" y="2808403"/>
            <a:ext cx="457197" cy="459287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4C0CE4-4DFD-2688-4223-88A5D4E6A935}"/>
              </a:ext>
            </a:extLst>
          </p:cNvPr>
          <p:cNvCxnSpPr/>
          <p:nvPr/>
        </p:nvCxnSpPr>
        <p:spPr>
          <a:xfrm flipH="1" flipV="1">
            <a:off x="4086727" y="3023937"/>
            <a:ext cx="890336" cy="8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314AF66-A54E-6992-A0D0-EECC7775C710}"/>
              </a:ext>
            </a:extLst>
          </p:cNvPr>
          <p:cNvSpPr/>
          <p:nvPr/>
        </p:nvSpPr>
        <p:spPr>
          <a:xfrm>
            <a:off x="3965612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32AC82-79D7-80E4-7F96-5C4E101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altLang="ko-KR" sz="4800" spc="0"/>
              <a:t>Othello</a:t>
            </a:r>
            <a:r>
              <a:rPr lang="ko-KR" altLang="en-US" sz="4800" spc="0"/>
              <a:t>는</a:t>
            </a:r>
            <a:r>
              <a:rPr lang="en-US" altLang="ko-KR" sz="4800" spc="0"/>
              <a:t> </a:t>
            </a:r>
            <a:r>
              <a:rPr lang="ko-KR" altLang="en-US" sz="4800" spc="0"/>
              <a:t>무슨 게임인가</a:t>
            </a:r>
            <a:r>
              <a:rPr lang="en-US" altLang="ko-KR" sz="4800" spc="0"/>
              <a:t>?</a:t>
            </a:r>
          </a:p>
        </p:txBody>
      </p:sp>
      <p:pic>
        <p:nvPicPr>
          <p:cNvPr id="4" name="내용 개체 틀 3" descr="리버시(오셀로) 게임 규칙">
            <a:extLst>
              <a:ext uri="{FF2B5EF4-FFF2-40B4-BE49-F238E27FC236}">
                <a16:creationId xmlns:a16="http://schemas.microsoft.com/office/drawing/2014/main" id="{11110219-AADE-6D11-8F18-3FCAE552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75" r="2202"/>
          <a:stretch/>
        </p:blipFill>
        <p:spPr>
          <a:xfrm>
            <a:off x="540988" y="540000"/>
            <a:ext cx="5555011" cy="577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30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1850060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948032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6093664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4649874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int </a:t>
            </a:r>
            <a:r>
              <a:rPr lang="en-US" altLang="ko-KR" sz="3700" dirty="0" err="1">
                <a:latin typeface="Malgun Gothic"/>
                <a:ea typeface="Malgun Gothic"/>
                <a:cs typeface="Microsoft GothicNeo"/>
              </a:rPr>
              <a:t>checkEnd</a:t>
            </a:r>
          </a:p>
          <a:p>
            <a:pPr lvl="1" algn="r"/>
            <a:r>
              <a:rPr lang="en-US" altLang="ko-KR" sz="2200" dirty="0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sz="2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en-US" altLang="ko-KR" sz="2200" dirty="0" err="1">
                <a:latin typeface="Malgun Gothic"/>
                <a:ea typeface="Malgun Gothic"/>
                <a:cs typeface="Microsoft GothicNeo"/>
              </a:rPr>
              <a:t>CheckState</a:t>
            </a:r>
            <a:endParaRPr lang="ko-KR" dirty="0" err="1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게임이 종료 조건에 도달하면 종료함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게임판의 말 개수를 기록하여 승자와 패자를 구분함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승, 패, 무승부, 끝나지 않음의 4가지 결과를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return함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5361743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6DD4532-21A9-1487-EA70-968BE3415353}"/>
              </a:ext>
            </a:extLst>
          </p:cNvPr>
          <p:cNvSpPr/>
          <p:nvPr/>
        </p:nvSpPr>
        <p:spPr>
          <a:xfrm>
            <a:off x="1168270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7CFCBC-F902-43C3-D6BF-2AB72A392840}"/>
              </a:ext>
            </a:extLst>
          </p:cNvPr>
          <p:cNvSpPr/>
          <p:nvPr/>
        </p:nvSpPr>
        <p:spPr>
          <a:xfrm>
            <a:off x="2531849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EB8E6E-AB36-16D2-2CB3-94F39EC4D698}"/>
              </a:ext>
            </a:extLst>
          </p:cNvPr>
          <p:cNvSpPr/>
          <p:nvPr/>
        </p:nvSpPr>
        <p:spPr>
          <a:xfrm>
            <a:off x="3243718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4A2792-DE1B-9C1D-6611-0E8848A98656}"/>
              </a:ext>
            </a:extLst>
          </p:cNvPr>
          <p:cNvSpPr/>
          <p:nvPr/>
        </p:nvSpPr>
        <p:spPr>
          <a:xfrm>
            <a:off x="3945559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18F919-6CA1-5E67-6D8E-1096ACAEDE2E}"/>
              </a:ext>
            </a:extLst>
          </p:cNvPr>
          <p:cNvSpPr/>
          <p:nvPr/>
        </p:nvSpPr>
        <p:spPr>
          <a:xfrm>
            <a:off x="4647402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FF2F7D-87AD-5A40-A91C-CB6C658FF150}"/>
              </a:ext>
            </a:extLst>
          </p:cNvPr>
          <p:cNvSpPr/>
          <p:nvPr/>
        </p:nvSpPr>
        <p:spPr>
          <a:xfrm>
            <a:off x="5359270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1A07F2-28B3-832E-B595-671FBF72602B}"/>
              </a:ext>
            </a:extLst>
          </p:cNvPr>
          <p:cNvSpPr/>
          <p:nvPr/>
        </p:nvSpPr>
        <p:spPr>
          <a:xfrm>
            <a:off x="6081165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6AEAE-8A90-15FC-0F9D-E788B4E55B11}"/>
              </a:ext>
            </a:extLst>
          </p:cNvPr>
          <p:cNvSpPr/>
          <p:nvPr/>
        </p:nvSpPr>
        <p:spPr>
          <a:xfrm>
            <a:off x="1850060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CF5669-E1F5-4EFA-956D-94E2AD777D01}"/>
              </a:ext>
            </a:extLst>
          </p:cNvPr>
          <p:cNvSpPr/>
          <p:nvPr/>
        </p:nvSpPr>
        <p:spPr>
          <a:xfrm>
            <a:off x="1168270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1B4CF5-F334-4219-A05E-0E06D30E9905}"/>
              </a:ext>
            </a:extLst>
          </p:cNvPr>
          <p:cNvSpPr/>
          <p:nvPr/>
        </p:nvSpPr>
        <p:spPr>
          <a:xfrm>
            <a:off x="2531849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486C89-896A-3FAD-58C8-43557831C7B8}"/>
              </a:ext>
            </a:extLst>
          </p:cNvPr>
          <p:cNvSpPr/>
          <p:nvPr/>
        </p:nvSpPr>
        <p:spPr>
          <a:xfrm>
            <a:off x="3243718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919BF5-CB61-5ED5-A61A-7C4008C48794}"/>
              </a:ext>
            </a:extLst>
          </p:cNvPr>
          <p:cNvSpPr/>
          <p:nvPr/>
        </p:nvSpPr>
        <p:spPr>
          <a:xfrm>
            <a:off x="3945559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6D4D35-1A1B-34FD-F747-6A5EC5C572B1}"/>
              </a:ext>
            </a:extLst>
          </p:cNvPr>
          <p:cNvSpPr/>
          <p:nvPr/>
        </p:nvSpPr>
        <p:spPr>
          <a:xfrm>
            <a:off x="4647402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E78744-D6C6-028C-75D2-3FA3E9E08BEB}"/>
              </a:ext>
            </a:extLst>
          </p:cNvPr>
          <p:cNvSpPr/>
          <p:nvPr/>
        </p:nvSpPr>
        <p:spPr>
          <a:xfrm>
            <a:off x="5359270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CA8265-9C01-EFFE-1CB2-9071E5F56891}"/>
              </a:ext>
            </a:extLst>
          </p:cNvPr>
          <p:cNvSpPr/>
          <p:nvPr/>
        </p:nvSpPr>
        <p:spPr>
          <a:xfrm>
            <a:off x="3246189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C3DDF1-2D50-9F21-EB6C-189B26884D76}"/>
              </a:ext>
            </a:extLst>
          </p:cNvPr>
          <p:cNvSpPr/>
          <p:nvPr/>
        </p:nvSpPr>
        <p:spPr>
          <a:xfrm>
            <a:off x="2594479" y="5695905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5D5231-B8D7-6277-97EF-7F397E8A9E04}"/>
              </a:ext>
            </a:extLst>
          </p:cNvPr>
          <p:cNvSpPr/>
          <p:nvPr/>
        </p:nvSpPr>
        <p:spPr>
          <a:xfrm>
            <a:off x="1852532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529A8E-47C8-09F8-F2ED-6965CA10EB89}"/>
              </a:ext>
            </a:extLst>
          </p:cNvPr>
          <p:cNvSpPr/>
          <p:nvPr/>
        </p:nvSpPr>
        <p:spPr>
          <a:xfrm>
            <a:off x="1170742" y="5695905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B41F729-243F-AFC7-1493-211D570CCB4A}"/>
              </a:ext>
            </a:extLst>
          </p:cNvPr>
          <p:cNvSpPr/>
          <p:nvPr/>
        </p:nvSpPr>
        <p:spPr>
          <a:xfrm>
            <a:off x="3938005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3039EE-CC51-9980-7806-9052A65AA08F}"/>
              </a:ext>
            </a:extLst>
          </p:cNvPr>
          <p:cNvSpPr/>
          <p:nvPr/>
        </p:nvSpPr>
        <p:spPr>
          <a:xfrm>
            <a:off x="6083637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DCEF90-4D9A-6E11-3F8F-F133C7573F18}"/>
              </a:ext>
            </a:extLst>
          </p:cNvPr>
          <p:cNvSpPr/>
          <p:nvPr/>
        </p:nvSpPr>
        <p:spPr>
          <a:xfrm>
            <a:off x="4639847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F1E4A8-0FC8-1C9F-443A-22D9734A0962}"/>
              </a:ext>
            </a:extLst>
          </p:cNvPr>
          <p:cNvSpPr/>
          <p:nvPr/>
        </p:nvSpPr>
        <p:spPr>
          <a:xfrm>
            <a:off x="5351716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1440CF-91A3-50F9-E6D0-723D352BB64E}"/>
              </a:ext>
            </a:extLst>
          </p:cNvPr>
          <p:cNvSpPr/>
          <p:nvPr/>
        </p:nvSpPr>
        <p:spPr>
          <a:xfrm>
            <a:off x="3236162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727C106-9841-557D-5691-E456A48EB702}"/>
              </a:ext>
            </a:extLst>
          </p:cNvPr>
          <p:cNvSpPr/>
          <p:nvPr/>
        </p:nvSpPr>
        <p:spPr>
          <a:xfrm>
            <a:off x="2584452" y="5004089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8B82E5-71BC-51D3-44B4-F3FA4CD090D7}"/>
              </a:ext>
            </a:extLst>
          </p:cNvPr>
          <p:cNvSpPr/>
          <p:nvPr/>
        </p:nvSpPr>
        <p:spPr>
          <a:xfrm>
            <a:off x="1842505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88196A2-7EDC-1AF3-2EE8-591E29F8EED3}"/>
              </a:ext>
            </a:extLst>
          </p:cNvPr>
          <p:cNvSpPr/>
          <p:nvPr/>
        </p:nvSpPr>
        <p:spPr>
          <a:xfrm>
            <a:off x="1170742" y="5004089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C6AF7E3-EE91-ABBA-F8E5-B8CF7A1BC01F}"/>
              </a:ext>
            </a:extLst>
          </p:cNvPr>
          <p:cNvSpPr/>
          <p:nvPr/>
        </p:nvSpPr>
        <p:spPr>
          <a:xfrm>
            <a:off x="6081165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9FA0F56-7D8C-2D15-0924-10409BD51672}"/>
              </a:ext>
            </a:extLst>
          </p:cNvPr>
          <p:cNvSpPr/>
          <p:nvPr/>
        </p:nvSpPr>
        <p:spPr>
          <a:xfrm>
            <a:off x="1850060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17A74A6-726D-ACD8-2C4C-989351F09D45}"/>
              </a:ext>
            </a:extLst>
          </p:cNvPr>
          <p:cNvSpPr/>
          <p:nvPr/>
        </p:nvSpPr>
        <p:spPr>
          <a:xfrm>
            <a:off x="1168270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9B579BD-2AA8-F59A-2638-205F79D21012}"/>
              </a:ext>
            </a:extLst>
          </p:cNvPr>
          <p:cNvSpPr/>
          <p:nvPr/>
        </p:nvSpPr>
        <p:spPr>
          <a:xfrm>
            <a:off x="2531849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2290B1A-8980-BE87-BBC5-FBB2CA503F9E}"/>
              </a:ext>
            </a:extLst>
          </p:cNvPr>
          <p:cNvSpPr/>
          <p:nvPr/>
        </p:nvSpPr>
        <p:spPr>
          <a:xfrm>
            <a:off x="3243718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D3DC69A-7284-52D3-2D79-B74099C7AED5}"/>
              </a:ext>
            </a:extLst>
          </p:cNvPr>
          <p:cNvSpPr/>
          <p:nvPr/>
        </p:nvSpPr>
        <p:spPr>
          <a:xfrm>
            <a:off x="3945559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660A6EE-877B-B8CA-2C92-5EF61F016715}"/>
              </a:ext>
            </a:extLst>
          </p:cNvPr>
          <p:cNvSpPr/>
          <p:nvPr/>
        </p:nvSpPr>
        <p:spPr>
          <a:xfrm>
            <a:off x="4647402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EB2DF7-8287-0F0E-0DBD-285CFF8D85A0}"/>
              </a:ext>
            </a:extLst>
          </p:cNvPr>
          <p:cNvSpPr/>
          <p:nvPr/>
        </p:nvSpPr>
        <p:spPr>
          <a:xfrm>
            <a:off x="5359270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C558691-FAA6-124E-7AAD-1102EE5F036B}"/>
              </a:ext>
            </a:extLst>
          </p:cNvPr>
          <p:cNvSpPr/>
          <p:nvPr/>
        </p:nvSpPr>
        <p:spPr>
          <a:xfrm>
            <a:off x="6081165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7090E3-F4CE-8253-8874-4277CDED79D9}"/>
              </a:ext>
            </a:extLst>
          </p:cNvPr>
          <p:cNvSpPr/>
          <p:nvPr/>
        </p:nvSpPr>
        <p:spPr>
          <a:xfrm>
            <a:off x="1890165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E3F2E88-BE1C-C325-6758-41EAE9FD9F44}"/>
              </a:ext>
            </a:extLst>
          </p:cNvPr>
          <p:cNvSpPr/>
          <p:nvPr/>
        </p:nvSpPr>
        <p:spPr>
          <a:xfrm>
            <a:off x="1208375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037856A-13FE-0720-DB1B-E49C2D336FCE}"/>
              </a:ext>
            </a:extLst>
          </p:cNvPr>
          <p:cNvSpPr/>
          <p:nvPr/>
        </p:nvSpPr>
        <p:spPr>
          <a:xfrm>
            <a:off x="2571954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1D5BE2-6827-DBD1-4A57-EA6A641A8118}"/>
              </a:ext>
            </a:extLst>
          </p:cNvPr>
          <p:cNvSpPr/>
          <p:nvPr/>
        </p:nvSpPr>
        <p:spPr>
          <a:xfrm>
            <a:off x="3283823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81E85B2-9B9A-0F64-0784-94511C448376}"/>
              </a:ext>
            </a:extLst>
          </p:cNvPr>
          <p:cNvSpPr/>
          <p:nvPr/>
        </p:nvSpPr>
        <p:spPr>
          <a:xfrm>
            <a:off x="3985664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475754-AB80-620F-555A-8191CB9B4DC6}"/>
              </a:ext>
            </a:extLst>
          </p:cNvPr>
          <p:cNvSpPr/>
          <p:nvPr/>
        </p:nvSpPr>
        <p:spPr>
          <a:xfrm>
            <a:off x="4687507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23B27B0-A151-83AC-991D-C53C1D6AD53F}"/>
              </a:ext>
            </a:extLst>
          </p:cNvPr>
          <p:cNvSpPr/>
          <p:nvPr/>
        </p:nvSpPr>
        <p:spPr>
          <a:xfrm>
            <a:off x="5399375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DC0AA3C-2385-6BE1-E11E-9B5FE6AB7A97}"/>
              </a:ext>
            </a:extLst>
          </p:cNvPr>
          <p:cNvSpPr/>
          <p:nvPr/>
        </p:nvSpPr>
        <p:spPr>
          <a:xfrm>
            <a:off x="6121270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E21E81-AF79-1D22-5F57-FB37FF3E1B33}"/>
              </a:ext>
            </a:extLst>
          </p:cNvPr>
          <p:cNvSpPr/>
          <p:nvPr/>
        </p:nvSpPr>
        <p:spPr>
          <a:xfrm>
            <a:off x="4669926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7D42C12-1A49-DBFE-6257-A1EE1BEEE20F}"/>
              </a:ext>
            </a:extLst>
          </p:cNvPr>
          <p:cNvSpPr/>
          <p:nvPr/>
        </p:nvSpPr>
        <p:spPr>
          <a:xfrm>
            <a:off x="5371768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654D57F-F1AA-ED8F-6052-868FF7E15061}"/>
              </a:ext>
            </a:extLst>
          </p:cNvPr>
          <p:cNvSpPr/>
          <p:nvPr/>
        </p:nvSpPr>
        <p:spPr>
          <a:xfrm>
            <a:off x="6083637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DBA06A-51B5-5BEE-631A-85F1E595C419}"/>
              </a:ext>
            </a:extLst>
          </p:cNvPr>
          <p:cNvSpPr/>
          <p:nvPr/>
        </p:nvSpPr>
        <p:spPr>
          <a:xfrm>
            <a:off x="3968083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18D74E-FC25-8A0C-6E45-4AF71101D620}"/>
              </a:ext>
            </a:extLst>
          </p:cNvPr>
          <p:cNvSpPr/>
          <p:nvPr/>
        </p:nvSpPr>
        <p:spPr>
          <a:xfrm>
            <a:off x="3316373" y="429222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22FFDD-4BFC-234B-B59C-8C6C3A9ECFFD}"/>
              </a:ext>
            </a:extLst>
          </p:cNvPr>
          <p:cNvSpPr/>
          <p:nvPr/>
        </p:nvSpPr>
        <p:spPr>
          <a:xfrm>
            <a:off x="2574426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2C4EAFF-085C-7298-0C69-36B095F8D4A3}"/>
              </a:ext>
            </a:extLst>
          </p:cNvPr>
          <p:cNvSpPr/>
          <p:nvPr/>
        </p:nvSpPr>
        <p:spPr>
          <a:xfrm>
            <a:off x="1902663" y="429222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D437952-D0CC-C305-4030-E5B51C755C1C}"/>
              </a:ext>
            </a:extLst>
          </p:cNvPr>
          <p:cNvSpPr/>
          <p:nvPr/>
        </p:nvSpPr>
        <p:spPr>
          <a:xfrm>
            <a:off x="1830007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BE02E71-C234-A829-FD3E-A1965B2E25F0}"/>
              </a:ext>
            </a:extLst>
          </p:cNvPr>
          <p:cNvSpPr/>
          <p:nvPr/>
        </p:nvSpPr>
        <p:spPr>
          <a:xfrm>
            <a:off x="1148217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086154B-4499-13B9-6A29-4DB37F2DF887}"/>
              </a:ext>
            </a:extLst>
          </p:cNvPr>
          <p:cNvSpPr/>
          <p:nvPr/>
        </p:nvSpPr>
        <p:spPr>
          <a:xfrm>
            <a:off x="2511796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7268AC-AA0F-24EF-9EA2-6B7AA3A0E2E1}"/>
              </a:ext>
            </a:extLst>
          </p:cNvPr>
          <p:cNvSpPr/>
          <p:nvPr/>
        </p:nvSpPr>
        <p:spPr>
          <a:xfrm>
            <a:off x="3223665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173877C-9FF3-F1F3-8395-1DD74E299A7D}"/>
              </a:ext>
            </a:extLst>
          </p:cNvPr>
          <p:cNvSpPr/>
          <p:nvPr/>
        </p:nvSpPr>
        <p:spPr>
          <a:xfrm>
            <a:off x="3925506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BDB6666-EE5E-A588-C9E2-1D606DCF4DE4}"/>
              </a:ext>
            </a:extLst>
          </p:cNvPr>
          <p:cNvSpPr/>
          <p:nvPr/>
        </p:nvSpPr>
        <p:spPr>
          <a:xfrm>
            <a:off x="4627349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FC060-81C6-498C-0E0D-3A0EDBEF9EA6}"/>
              </a:ext>
            </a:extLst>
          </p:cNvPr>
          <p:cNvSpPr/>
          <p:nvPr/>
        </p:nvSpPr>
        <p:spPr>
          <a:xfrm>
            <a:off x="5339217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A154079-4B29-D642-C231-32867585E0AD}"/>
              </a:ext>
            </a:extLst>
          </p:cNvPr>
          <p:cNvSpPr/>
          <p:nvPr/>
        </p:nvSpPr>
        <p:spPr>
          <a:xfrm>
            <a:off x="6061112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7418D8D-8116-8B8D-7BE8-28B95C1E85ED}"/>
              </a:ext>
            </a:extLst>
          </p:cNvPr>
          <p:cNvSpPr/>
          <p:nvPr/>
        </p:nvSpPr>
        <p:spPr>
          <a:xfrm>
            <a:off x="1168269" y="429222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8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4F0406-DC1B-9A52-3EFE-696D7BEB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ResultCount</a:t>
            </a:r>
            <a:endParaRPr lang="ko-KR" altLang="en-US" err="1"/>
          </a:p>
        </p:txBody>
      </p:sp>
      <p:pic>
        <p:nvPicPr>
          <p:cNvPr id="5" name="Picture 4" descr="파란색 배경의 연필 크레용">
            <a:extLst>
              <a:ext uri="{FF2B5EF4-FFF2-40B4-BE49-F238E27FC236}">
                <a16:creationId xmlns:a16="http://schemas.microsoft.com/office/drawing/2014/main" id="{C0B2466F-4DD9-12EE-0101-F6066105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26" r="2511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23AE-1C00-7786-09B5-A4137FB7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lIns="109728" tIns="109728" rIns="109728" bIns="91440" anchor="t">
            <a:normAutofit/>
          </a:bodyPr>
          <a:lstStyle/>
          <a:p>
            <a:pPr marL="359410" indent="-359410">
              <a:lnSpc>
                <a:spcPct val="140000"/>
              </a:lnSpc>
              <a:buChar char="v"/>
            </a:pPr>
            <a:r>
              <a:rPr lang="ko-KR" altLang="en-US" sz="1700" dirty="0" err="1">
                <a:ea typeface="Microsoft GothicNeo Light"/>
                <a:cs typeface="Microsoft GothicNeo Light"/>
              </a:rPr>
              <a:t>Int</a:t>
            </a:r>
            <a:r>
              <a:rPr lang="ko-KR" altLang="en-US" sz="1700" dirty="0">
                <a:ea typeface="Microsoft GothicNeo Light"/>
                <a:cs typeface="Microsoft GothicNeo Light"/>
              </a:rPr>
              <a:t> </a:t>
            </a:r>
            <a:r>
              <a:rPr lang="ko-KR" altLang="en-US" sz="1700" dirty="0" err="1">
                <a:ea typeface="Microsoft GothicNeo Light"/>
                <a:cs typeface="Microsoft GothicNeo Light"/>
              </a:rPr>
              <a:t>win</a:t>
            </a:r>
            <a:r>
              <a:rPr lang="ko-KR" altLang="en-US" sz="1700" dirty="0">
                <a:ea typeface="Microsoft GothicNeo Light"/>
                <a:cs typeface="Microsoft GothicNeo Light"/>
              </a:rPr>
              <a:t>, </a:t>
            </a:r>
            <a:r>
              <a:rPr lang="ko-KR" altLang="en-US" sz="1700" dirty="0" err="1">
                <a:ea typeface="Microsoft GothicNeo Light"/>
                <a:cs typeface="Microsoft GothicNeo Light"/>
              </a:rPr>
              <a:t>draw</a:t>
            </a:r>
            <a:r>
              <a:rPr lang="ko-KR" altLang="en-US" sz="1700" dirty="0">
                <a:ea typeface="Microsoft GothicNeo Light"/>
                <a:cs typeface="Microsoft GothicNeo Light"/>
              </a:rPr>
              <a:t>, </a:t>
            </a:r>
            <a:r>
              <a:rPr lang="ko-KR" altLang="en-US" sz="1700" dirty="0" err="1">
                <a:ea typeface="Microsoft GothicNeo Light"/>
                <a:cs typeface="Microsoft GothicNeo Light"/>
              </a:rPr>
              <a:t>lose</a:t>
            </a:r>
            <a:r>
              <a:rPr lang="ko-KR" altLang="en-US" sz="1700" dirty="0">
                <a:ea typeface="Microsoft GothicNeo Light"/>
                <a:cs typeface="Microsoft GothicNeo Light"/>
              </a:rPr>
              <a:t> = 0 (초기값)</a:t>
            </a:r>
            <a:endParaRPr lang="ko-KR" altLang="en-US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indent="-359410">
              <a:lnSpc>
                <a:spcPct val="140000"/>
              </a:lnSpc>
              <a:buChar char="v"/>
            </a:pPr>
            <a:r>
              <a:rPr lang="en-US" altLang="ko-KR" sz="1700" dirty="0" err="1">
                <a:latin typeface="Microsoft GothicNeo Light"/>
                <a:ea typeface="Microsoft GothicNeo Light"/>
                <a:cs typeface="Microsoft GothicNeo Light"/>
              </a:rPr>
              <a:t>doCount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(</a:t>
            </a:r>
            <a:r>
              <a:rPr lang="en-US" altLang="ko-KR" sz="1700" dirty="0" err="1">
                <a:latin typeface="Microsoft GothicNeo Light"/>
                <a:ea typeface="Microsoft GothicNeo Light"/>
                <a:cs typeface="Microsoft GothicNeo Light"/>
              </a:rPr>
              <a:t>Checkstate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check,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int[][]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room)</a:t>
            </a:r>
            <a:endParaRPr lang="ko-KR" altLang="en-US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5941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 </a:t>
            </a:r>
            <a:r>
              <a:rPr lang="en-US" altLang="ko-KR" sz="1700" dirty="0" err="1">
                <a:latin typeface="Microsoft GothicNeo Light"/>
                <a:ea typeface="Microsoft GothicNeo Light"/>
                <a:cs typeface="Microsoft GothicNeo Light"/>
              </a:rPr>
              <a:t>Checkstate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로부터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1.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게임이 종료되었는지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2.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player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와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com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의 말의 개수는 몇 개인지의 정보를 </a:t>
            </a:r>
            <a:r>
              <a:rPr lang="ko-KR" altLang="en-US" sz="1700" dirty="0" err="1">
                <a:latin typeface="Microsoft GothicNeo Light"/>
                <a:ea typeface="Microsoft GothicNeo Light"/>
                <a:cs typeface="Microsoft GothicNeo Light"/>
              </a:rPr>
              <a:t>입력받는다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altLang="en-US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5941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게임이 종료되었다면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결과에 따라 승자를 출력하고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win,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draw,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lose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중 하나를 골라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1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증가시킨다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true</a:t>
            </a:r>
            <a:r>
              <a:rPr lang="ko-KR" altLang="en-US" sz="1700" dirty="0" err="1">
                <a:latin typeface="Microsoft GothicNeo Light"/>
                <a:ea typeface="Microsoft GothicNeo Light"/>
                <a:cs typeface="Microsoft GothicNeo Light"/>
              </a:rPr>
              <a:t>를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return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한다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5941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700" dirty="0">
                <a:latin typeface="Microsoft GothicNeo Light"/>
                <a:ea typeface="Microsoft GothicNeo Light"/>
                <a:cs typeface="Microsoft GothicNeo Light"/>
              </a:rPr>
              <a:t>게임이 종료되지 않았다면, </a:t>
            </a:r>
            <a:r>
              <a:rPr lang="ko-KR" sz="1700" dirty="0" err="1">
                <a:latin typeface="Microsoft GothicNeo Light"/>
                <a:ea typeface="Microsoft GothicNeo Light"/>
                <a:cs typeface="Microsoft GothicNeo Light"/>
              </a:rPr>
              <a:t>false를</a:t>
            </a:r>
            <a:r>
              <a:rPr lang="ko-KR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700" dirty="0" err="1">
                <a:latin typeface="Microsoft GothicNeo Light"/>
                <a:ea typeface="Microsoft GothicNeo Light"/>
                <a:cs typeface="Microsoft GothicNeo Light"/>
              </a:rPr>
              <a:t>return한다</a:t>
            </a:r>
            <a:r>
              <a:rPr 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sz="1700" dirty="0"/>
          </a:p>
          <a:p>
            <a:pPr marL="359410" indent="-359410">
              <a:lnSpc>
                <a:spcPct val="140000"/>
              </a:lnSpc>
              <a:buChar char="v"/>
            </a:pPr>
            <a:endParaRPr lang="ko-KR" altLang="en-US" sz="170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99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빨간색 목표물로 향하는 흰색 화살표">
            <a:extLst>
              <a:ext uri="{FF2B5EF4-FFF2-40B4-BE49-F238E27FC236}">
                <a16:creationId xmlns:a16="http://schemas.microsoft.com/office/drawing/2014/main" id="{C7284B8A-B35D-D8E0-109A-194DD32F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60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466659"/>
            <a:ext cx="10033000" cy="5890509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D545465-6708-4A06-B237-742C91A8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CB7074-2198-C2EC-CE67-8830AA23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ko-KR" altLang="en-US" sz="4800" spc="0">
                <a:solidFill>
                  <a:srgbClr val="FFFFFF"/>
                </a:solidFill>
              </a:rPr>
              <a:t>질문과 답변</a:t>
            </a:r>
          </a:p>
        </p:txBody>
      </p:sp>
    </p:spTree>
    <p:extLst>
      <p:ext uri="{BB962C8B-B14F-4D97-AF65-F5344CB8AC3E}">
        <p14:creationId xmlns:p14="http://schemas.microsoft.com/office/powerpoint/2010/main" val="64589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32AC82-79D7-80E4-7F96-5C4E101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altLang="ko-KR" sz="4800" spc="0"/>
              <a:t>Othello</a:t>
            </a:r>
            <a:r>
              <a:rPr lang="ko-KR" altLang="en-US" sz="4800" spc="0"/>
              <a:t>는</a:t>
            </a:r>
            <a:r>
              <a:rPr lang="en-US" altLang="ko-KR" sz="4800" spc="0"/>
              <a:t> </a:t>
            </a:r>
            <a:r>
              <a:rPr lang="ko-KR" altLang="en-US" sz="4800" spc="0"/>
              <a:t>무슨 게임인가</a:t>
            </a:r>
            <a:r>
              <a:rPr lang="en-US" altLang="ko-KR" sz="4800" spc="0"/>
              <a:t>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1E2A7B-DA24-5BE6-8124-F347556B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84827"/>
              </p:ext>
            </p:extLst>
          </p:nvPr>
        </p:nvGraphicFramePr>
        <p:xfrm>
          <a:off x="532356" y="521917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29E8205-6823-0230-E222-E776546420BC}"/>
              </a:ext>
            </a:extLst>
          </p:cNvPr>
          <p:cNvSpPr/>
          <p:nvPr/>
        </p:nvSpPr>
        <p:spPr>
          <a:xfrm>
            <a:off x="2734849" y="280791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FF9833F-8A4D-54D5-5344-3FC9F4986EA7}"/>
              </a:ext>
            </a:extLst>
          </p:cNvPr>
          <p:cNvSpPr/>
          <p:nvPr/>
        </p:nvSpPr>
        <p:spPr>
          <a:xfrm>
            <a:off x="3434218" y="358035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07B4EDA-C131-973F-464D-E984813726ED}"/>
              </a:ext>
            </a:extLst>
          </p:cNvPr>
          <p:cNvSpPr/>
          <p:nvPr/>
        </p:nvSpPr>
        <p:spPr>
          <a:xfrm>
            <a:off x="3434218" y="280791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F6C1FD6-8489-0F8E-3437-67927DFA863E}"/>
              </a:ext>
            </a:extLst>
          </p:cNvPr>
          <p:cNvSpPr/>
          <p:nvPr/>
        </p:nvSpPr>
        <p:spPr>
          <a:xfrm>
            <a:off x="2734848" y="358035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404ED32-1AC5-ECBE-00D9-493D1131CD7F}"/>
              </a:ext>
            </a:extLst>
          </p:cNvPr>
          <p:cNvSpPr/>
          <p:nvPr/>
        </p:nvSpPr>
        <p:spPr>
          <a:xfrm>
            <a:off x="4133588" y="280791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F6935C1-07C0-7E5B-3E26-0CE43E7C5B00}"/>
              </a:ext>
            </a:extLst>
          </p:cNvPr>
          <p:cNvSpPr/>
          <p:nvPr/>
        </p:nvSpPr>
        <p:spPr>
          <a:xfrm>
            <a:off x="3440481" y="280374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12606DB-B7FC-5ED2-EAD5-6A770B81218D}"/>
              </a:ext>
            </a:extLst>
          </p:cNvPr>
          <p:cNvSpPr/>
          <p:nvPr/>
        </p:nvSpPr>
        <p:spPr>
          <a:xfrm>
            <a:off x="2842198" y="2218367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136C03-264E-E37B-18C5-E1B285543D35}"/>
              </a:ext>
            </a:extLst>
          </p:cNvPr>
          <p:cNvSpPr/>
          <p:nvPr/>
        </p:nvSpPr>
        <p:spPr>
          <a:xfrm>
            <a:off x="4257914" y="2220372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01F3003-878A-DFD3-5290-51384EA23BF3}"/>
              </a:ext>
            </a:extLst>
          </p:cNvPr>
          <p:cNvSpPr/>
          <p:nvPr/>
        </p:nvSpPr>
        <p:spPr>
          <a:xfrm>
            <a:off x="4257914" y="3694241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8ACE00C-9989-FAEA-4348-86ED01435B49}"/>
              </a:ext>
            </a:extLst>
          </p:cNvPr>
          <p:cNvSpPr/>
          <p:nvPr/>
        </p:nvSpPr>
        <p:spPr>
          <a:xfrm>
            <a:off x="2734848" y="210648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B6BBB72-5C9C-9BB2-0AF6-D51894C2EF65}"/>
              </a:ext>
            </a:extLst>
          </p:cNvPr>
          <p:cNvSpPr/>
          <p:nvPr/>
        </p:nvSpPr>
        <p:spPr>
          <a:xfrm>
            <a:off x="2734847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41" grpId="0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4A5B7C-482C-8905-38C6-1A501DC8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Othello의</a:t>
            </a:r>
            <a:r>
              <a:rPr lang="ko-KR" altLang="en-US" dirty="0">
                <a:ea typeface="Microsoft GothicNeo"/>
                <a:cs typeface="Microsoft GothicNeo"/>
              </a:rPr>
              <a:t> 추가 룰</a:t>
            </a:r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0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122F1-9E5E-0FA5-8E32-C2D672A4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600" y="2877018"/>
            <a:ext cx="4078800" cy="2901482"/>
          </a:xfrm>
        </p:spPr>
        <p:txBody>
          <a:bodyPr lIns="109728" tIns="109728" rIns="109728" bIns="91440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8X8 보드가 가득 차면 종료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어느 한 쪽의 말이 존재하지 않으면 종료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자신의 차례에, 말을 놓을 수 있는 위치가 없으면 패스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0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63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A4895-74F4-4BF6-EB50-F7A2EF58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Structure</a:t>
            </a:r>
            <a:endParaRPr lang="ko-KR" altLang="en-US" err="1">
              <a:ea typeface="Microsoft GothicNeo"/>
              <a:cs typeface="Microsoft GothicNeo"/>
            </a:endParaRPr>
          </a:p>
        </p:txBody>
      </p:sp>
      <p:pic>
        <p:nvPicPr>
          <p:cNvPr id="21" name="Picture 20" descr="Hotel reception bell">
            <a:extLst>
              <a:ext uri="{FF2B5EF4-FFF2-40B4-BE49-F238E27FC236}">
                <a16:creationId xmlns:a16="http://schemas.microsoft.com/office/drawing/2014/main" id="{752C22EA-F61B-F778-1815-7A531D0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74" r="32473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FB155-2547-CC97-B13A-1A151429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lIns="109728" tIns="109728" rIns="109728" bIns="91440" anchor="t">
            <a:normAutofit/>
          </a:bodyPr>
          <a:lstStyle/>
          <a:p>
            <a:pPr marL="359410" indent="-359410">
              <a:lnSpc>
                <a:spcPct val="140000"/>
              </a:lnSpc>
              <a:buChar char="v"/>
            </a:pPr>
            <a:r>
              <a:rPr lang="ko-KR" altLang="en-US" sz="1400" b="1" dirty="0" err="1">
                <a:ea typeface="Microsoft GothicNeo Light"/>
                <a:cs typeface="Microsoft GothicNeo Light"/>
              </a:rPr>
              <a:t>Main</a:t>
            </a:r>
            <a:endParaRPr lang="ko-KR" altLang="en-US" sz="1400" b="1" dirty="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ko-KR" altLang="en-US" sz="1400" dirty="0">
                <a:ea typeface="Microsoft GothicNeo Light"/>
                <a:cs typeface="Microsoft GothicNeo Light"/>
              </a:rPr>
              <a:t> 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Input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en-US" altLang="ko-KR" sz="1400" dirty="0">
                <a:ea typeface="+mn-lt"/>
                <a:cs typeface="+mn-lt"/>
              </a:rPr>
              <a:t> </a:t>
            </a:r>
            <a:r>
              <a:rPr lang="en-US" altLang="ko-KR" sz="1400" dirty="0" err="1">
                <a:ea typeface="+mn-lt"/>
                <a:cs typeface="+mn-lt"/>
              </a:rPr>
              <a:t>ResultCount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 </a:t>
            </a:r>
            <a:r>
              <a:rPr lang="ko-KR" sz="1400" b="1" dirty="0" err="1">
                <a:ea typeface="+mn-lt"/>
                <a:cs typeface="+mn-lt"/>
              </a:rPr>
              <a:t>Play</a:t>
            </a:r>
            <a:endParaRPr lang="ko-KR" sz="1400" b="1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GameBoard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CheckRoom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Turn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Flip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CheckState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852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6CB10-1704-9224-6BC2-1D70EEAA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ko-KR" dirty="0">
                <a:ea typeface="+mj-lt"/>
                <a:cs typeface="+mj-lt"/>
              </a:rPr>
              <a:t>Needed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en-US" altLang="ko-KR" dirty="0">
                <a:ea typeface="+mj-lt"/>
                <a:cs typeface="+mj-lt"/>
              </a:rPr>
              <a:t>Features</a:t>
            </a:r>
            <a:br>
              <a:rPr lang="en-US" altLang="ko-KR" dirty="0">
                <a:ea typeface="+mj-lt"/>
                <a:cs typeface="+mj-lt"/>
              </a:rPr>
            </a:br>
            <a:r>
              <a:rPr lang="en-US" altLang="ko-KR" dirty="0">
                <a:ea typeface="+mj-lt"/>
                <a:cs typeface="+mj-lt"/>
              </a:rPr>
              <a:t>(class Main)</a:t>
            </a:r>
            <a:endParaRPr lang="ko-KR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8719B-5161-59E3-78EB-220F392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 lIns="109728" tIns="109728" rIns="109728" bIns="9144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게임 룰 설명을 원하는가?</a:t>
            </a:r>
            <a:endParaRPr lang="ko-KR" dirty="0"/>
          </a:p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게임 진행함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게임 종료 후, 다시 플레이를 원하는가?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최종 결과 출력, 프로그램 종료</a:t>
            </a:r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63286031-AA88-6B03-CEEF-4038F36C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" r="31770" b="4"/>
          <a:stretch/>
        </p:blipFill>
        <p:spPr>
          <a:xfrm>
            <a:off x="6080462" y="10"/>
            <a:ext cx="61115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3F8B7-A70D-6624-FE65-B73D3AF0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Main</a:t>
            </a:r>
            <a:endParaRPr lang="ko-KR" altLang="en-US" dirty="0" err="1"/>
          </a:p>
        </p:txBody>
      </p:sp>
      <p:pic>
        <p:nvPicPr>
          <p:cNvPr id="5" name="Picture 4" descr="삼목 게임용 금속 조각">
            <a:extLst>
              <a:ext uri="{FF2B5EF4-FFF2-40B4-BE49-F238E27FC236}">
                <a16:creationId xmlns:a16="http://schemas.microsoft.com/office/drawing/2014/main" id="{5DCC8085-9CD7-B811-5BF0-1057B3E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66" r="34751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B77E2-FA7A-2D16-6ECF-98649360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lIns="109728" tIns="109728" rIns="109728" bIns="91440" anchor="t">
            <a:noAutofit/>
          </a:bodyPr>
          <a:lstStyle/>
          <a:p>
            <a:pPr marL="359410" indent="-35941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>
                <a:ea typeface="Microsoft GothicNeo Light"/>
                <a:cs typeface="Microsoft GothicNeo Light"/>
              </a:rPr>
              <a:t>class</a:t>
            </a:r>
            <a:r>
              <a:rPr lang="ko-KR" altLang="en-US" sz="1600" b="1" dirty="0">
                <a:ea typeface="Microsoft GothicNeo Light"/>
                <a:cs typeface="Microsoft GothicNeo Light"/>
              </a:rPr>
              <a:t> </a:t>
            </a:r>
            <a:r>
              <a:rPr lang="ko-KR" altLang="en-US" sz="1600" b="1" dirty="0" err="1">
                <a:ea typeface="Microsoft GothicNeo Light"/>
                <a:cs typeface="Microsoft GothicNeo Light"/>
              </a:rPr>
              <a:t>Input</a:t>
            </a:r>
            <a:endParaRPr lang="en-US" altLang="ko-KR" sz="1600" b="1" dirty="0" err="1">
              <a:latin typeface="Arial"/>
              <a:ea typeface="Microsoft GothicNeo Light"/>
              <a:cs typeface="Arial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600" dirty="0">
                <a:latin typeface="Arial"/>
                <a:ea typeface="Microsoft GothicNeo Light"/>
                <a:cs typeface="Arial"/>
              </a:rPr>
              <a:t>유저의 </a:t>
            </a:r>
            <a:r>
              <a:rPr lang="ko-KR" sz="1600" dirty="0" err="1">
                <a:latin typeface="Arial"/>
                <a:ea typeface="Microsoft GothicNeo Light"/>
                <a:cs typeface="Arial"/>
              </a:rPr>
              <a:t>입력값을</a:t>
            </a:r>
            <a:r>
              <a:rPr lang="ko-KR" sz="1600" dirty="0">
                <a:latin typeface="Arial"/>
                <a:ea typeface="Microsoft GothicNeo Light"/>
                <a:cs typeface="Arial"/>
              </a:rPr>
              <a:t> 검사하고 </a:t>
            </a:r>
            <a:r>
              <a:rPr lang="ko-KR" sz="1600" dirty="0" err="1">
                <a:latin typeface="Arial"/>
                <a:ea typeface="Microsoft GothicNeo Light"/>
                <a:cs typeface="Arial"/>
              </a:rPr>
              <a:t>y나</a:t>
            </a:r>
            <a:r>
              <a:rPr lang="ko-KR" sz="1600" dirty="0">
                <a:latin typeface="Arial"/>
                <a:ea typeface="Microsoft GothicNeo Light"/>
                <a:cs typeface="Arial"/>
              </a:rPr>
              <a:t> </a:t>
            </a:r>
            <a:r>
              <a:rPr lang="ko-KR" sz="1600" dirty="0" err="1">
                <a:latin typeface="Arial"/>
                <a:ea typeface="Microsoft GothicNeo Light"/>
                <a:cs typeface="Arial"/>
              </a:rPr>
              <a:t>n에</a:t>
            </a:r>
            <a:r>
              <a:rPr lang="ko-KR" sz="1600" dirty="0">
                <a:latin typeface="Arial"/>
                <a:ea typeface="Microsoft GothicNeo Light"/>
                <a:cs typeface="Arial"/>
              </a:rPr>
              <a:t> 따른 결과를 출력함</a:t>
            </a:r>
            <a:endParaRPr lang="ko-KR" sz="1600" dirty="0">
              <a:solidFill>
                <a:srgbClr val="000000">
                  <a:alpha val="60000"/>
                </a:srgbClr>
              </a:solidFill>
              <a:latin typeface="Arial"/>
              <a:ea typeface="Microsoft GothicNeo Light"/>
              <a:cs typeface="Arial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600" dirty="0">
                <a:latin typeface="Arial"/>
                <a:ea typeface="Microsoft GothicNeo Light"/>
                <a:cs typeface="Arial"/>
              </a:rPr>
              <a:t>빈 문자열이나 엉뚱한 문자열을 입력할 경우 재귀하여 다시 입력을 받음</a:t>
            </a:r>
            <a:endParaRPr lang="ko-KR" sz="1600" dirty="0">
              <a:ea typeface="Microsoft GothicNeo Light"/>
              <a:cs typeface="Microsoft GothicNeo Light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600" dirty="0">
                <a:solidFill>
                  <a:srgbClr val="000000">
                    <a:alpha val="60000"/>
                  </a:srgbClr>
                </a:solidFill>
                <a:latin typeface="Arial"/>
                <a:ea typeface="Microsoft GothicNeo Light"/>
                <a:cs typeface="Arial"/>
              </a:rPr>
              <a:t>게임</a:t>
            </a:r>
            <a:r>
              <a:rPr lang="ko-KR" altLang="en-US" sz="1600" dirty="0">
                <a:solidFill>
                  <a:srgbClr val="000000">
                    <a:alpha val="60000"/>
                  </a:srgbClr>
                </a:solidFill>
                <a:latin typeface="Arial"/>
                <a:ea typeface="Microsoft GothicNeo Light"/>
                <a:cs typeface="Arial"/>
              </a:rPr>
              <a:t> 룰을 설명할 때나, 리플레이 기능에 사용함</a:t>
            </a:r>
            <a:endParaRPr lang="ko-KR" sz="1600" dirty="0">
              <a:latin typeface="Arial"/>
              <a:ea typeface="Microsoft GothicNeo Light"/>
              <a:cs typeface="Arial"/>
            </a:endParaRPr>
          </a:p>
          <a:p>
            <a:pPr marL="359410" indent="-35941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>
                <a:ea typeface="Microsoft GothicNeo Light"/>
                <a:cs typeface="Microsoft GothicNeo Light"/>
              </a:rPr>
              <a:t>class</a:t>
            </a:r>
            <a:r>
              <a:rPr lang="ko-KR" altLang="en-US" sz="1600" b="1" dirty="0">
                <a:ea typeface="Microsoft GothicNeo Light"/>
                <a:cs typeface="Microsoft GothicNeo Light"/>
              </a:rPr>
              <a:t> </a:t>
            </a:r>
            <a:r>
              <a:rPr lang="ko-KR" altLang="en-US" sz="1600" b="1" dirty="0" err="1">
                <a:ea typeface="Microsoft GothicNeo Light"/>
                <a:cs typeface="Microsoft GothicNeo Light"/>
              </a:rPr>
              <a:t>Play</a:t>
            </a:r>
            <a:endParaRPr lang="ko-KR" altLang="en-US" sz="1600" b="1" dirty="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Microsoft GothicNeo Light"/>
                <a:ea typeface="Microsoft GothicNeo Light"/>
                <a:cs typeface="Microsoft GothicNeo Light"/>
              </a:rPr>
              <a:t>게임을 진행함</a:t>
            </a:r>
            <a:endParaRPr lang="ko-KR" altLang="en-US" sz="1600" dirty="0">
              <a:solidFill>
                <a:srgbClr val="000000">
                  <a:alpha val="60000"/>
                </a:srgbClr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b="1" dirty="0" err="1">
                <a:latin typeface="Microsoft GothicNeo Light"/>
                <a:ea typeface="Microsoft GothicNeo Light"/>
                <a:cs typeface="Microsoft GothicNeo Light"/>
              </a:rPr>
              <a:t>class</a:t>
            </a:r>
            <a:r>
              <a:rPr lang="ko-KR" altLang="en-US" sz="1600" b="1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ko-KR" altLang="en-US" sz="1600" b="1" dirty="0" err="1">
                <a:latin typeface="Microsoft GothicNeo Light"/>
                <a:ea typeface="Microsoft GothicNeo Light"/>
                <a:cs typeface="Microsoft GothicNeo Light"/>
              </a:rPr>
              <a:t>ResultCount</a:t>
            </a:r>
            <a:endParaRPr lang="ko-KR" altLang="en-US" sz="1600" b="1" dirty="0" err="1">
              <a:solidFill>
                <a:srgbClr val="000000">
                  <a:alpha val="60000"/>
                </a:srgbClr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Microsoft GothicNeo Light"/>
                <a:cs typeface="Microsoft GothicNeo Light"/>
              </a:rPr>
              <a:t>게임 결과를 저장하고 출력함 (승, 무, 패)</a:t>
            </a:r>
            <a:endParaRPr lang="ko-KR" altLang="en-US" sz="1600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20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0BEA92-94A9-2338-D765-A9FE92F2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sz="2200" dirty="0" err="1">
                <a:ea typeface="Microsoft GothicNeo"/>
                <a:cs typeface="Microsoft GothicNeo"/>
              </a:rPr>
              <a:t>class</a:t>
            </a:r>
            <a:r>
              <a:rPr lang="ko-KR" altLang="en-US" sz="2200" dirty="0">
                <a:ea typeface="Microsoft GothicNeo"/>
                <a:cs typeface="Microsoft GothicNeo"/>
              </a:rPr>
              <a:t> </a:t>
            </a:r>
            <a:r>
              <a:rPr lang="ko-KR" altLang="en-US" sz="2200" dirty="0" err="1">
                <a:ea typeface="Microsoft GothicNeo"/>
                <a:cs typeface="Microsoft GothicNeo"/>
              </a:rPr>
              <a:t>Input</a:t>
            </a:r>
            <a:br>
              <a:rPr lang="ko-KR" altLang="en-US" sz="2200" dirty="0">
                <a:ea typeface="Microsoft GothicNeo"/>
                <a:cs typeface="Microsoft GothicNeo"/>
              </a:rPr>
            </a:br>
            <a:r>
              <a:rPr lang="ko-KR" altLang="en-US" sz="2200" dirty="0" err="1">
                <a:ea typeface="Microsoft GothicNeo"/>
                <a:cs typeface="Microsoft GothicNeo"/>
              </a:rPr>
              <a:t>inputCheck</a:t>
            </a:r>
            <a:r>
              <a:rPr lang="ko-KR" altLang="en-US" sz="2200" dirty="0">
                <a:ea typeface="Microsoft GothicNeo"/>
                <a:cs typeface="Microsoft GothicNeo"/>
              </a:rPr>
              <a:t>(</a:t>
            </a:r>
            <a:r>
              <a:rPr lang="ko-KR" altLang="en-US" sz="2200" dirty="0" err="1">
                <a:ea typeface="Microsoft GothicNeo"/>
                <a:cs typeface="Microsoft GothicNeo"/>
              </a:rPr>
              <a:t>Scanner</a:t>
            </a:r>
            <a:r>
              <a:rPr lang="ko-KR" altLang="en-US" sz="2200" dirty="0">
                <a:ea typeface="Microsoft GothicNeo"/>
                <a:cs typeface="Microsoft GothicNeo"/>
              </a:rPr>
              <a:t> </a:t>
            </a:r>
            <a:r>
              <a:rPr lang="ko-KR" altLang="en-US" sz="2200" dirty="0" err="1">
                <a:ea typeface="Microsoft GothicNeo"/>
                <a:cs typeface="Microsoft GothicNeo"/>
              </a:rPr>
              <a:t>sc</a:t>
            </a:r>
            <a:r>
              <a:rPr lang="ko-KR" altLang="en-US" sz="2200" dirty="0">
                <a:ea typeface="Microsoft GothicNeo"/>
                <a:cs typeface="Microsoft GothicNeo"/>
              </a:rPr>
              <a:t>)</a:t>
            </a:r>
            <a:endParaRPr lang="ko-KR" altLang="en-US" sz="2200" err="1">
              <a:ea typeface="Microsoft GothicNeo"/>
              <a:cs typeface="Microsoft GothicNeo"/>
            </a:endParaRPr>
          </a:p>
        </p:txBody>
      </p:sp>
      <p:pic>
        <p:nvPicPr>
          <p:cNvPr id="5" name="Picture 4" descr="계산기 키패드 클로즈업">
            <a:extLst>
              <a:ext uri="{FF2B5EF4-FFF2-40B4-BE49-F238E27FC236}">
                <a16:creationId xmlns:a16="http://schemas.microsoft.com/office/drawing/2014/main" id="{F7E054B2-E104-8894-D278-D6D7EB94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33" r="20117" b="1"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294FE-6E65-454F-27AD-87BC8D99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 lIns="109728" tIns="109728" rIns="109728" bIns="91440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Sring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input</a:t>
            </a:r>
            <a:r>
              <a:rPr lang="ko-KR" altLang="en-US" dirty="0">
                <a:ea typeface="Microsoft GothicNeo Light"/>
                <a:cs typeface="Microsoft GothicNeo Light"/>
              </a:rPr>
              <a:t> = </a:t>
            </a:r>
            <a:r>
              <a:rPr lang="ko-KR" altLang="en-US" dirty="0" err="1">
                <a:ea typeface="Microsoft GothicNeo Light"/>
                <a:cs typeface="Microsoft GothicNeo Light"/>
              </a:rPr>
              <a:t>sc.nextLine</a:t>
            </a:r>
            <a:r>
              <a:rPr lang="ko-KR" altLang="en-US" dirty="0">
                <a:ea typeface="Microsoft GothicNeo Light"/>
                <a:cs typeface="Microsoft GothicNeo Light"/>
              </a:rPr>
              <a:t>();</a:t>
            </a:r>
          </a:p>
          <a:p>
            <a:pPr marL="457200" indent="-4572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Input이</a:t>
            </a:r>
            <a:r>
              <a:rPr lang="ko-KR" altLang="en-US" dirty="0">
                <a:ea typeface="Microsoft GothicNeo Light"/>
                <a:cs typeface="Microsoft GothicNeo Light"/>
              </a:rPr>
              <a:t> 빈 문자열이면 재귀</a:t>
            </a:r>
          </a:p>
          <a:p>
            <a:pPr marL="457200" indent="-457200">
              <a:buAutoNum type="arabicPeriod"/>
            </a:pPr>
            <a:r>
              <a:rPr lang="ko-KR" altLang="en-US" err="1">
                <a:ea typeface="Microsoft GothicNeo Light"/>
                <a:cs typeface="Microsoft GothicNeo Light"/>
              </a:rPr>
              <a:t>Input이</a:t>
            </a:r>
            <a:r>
              <a:rPr lang="ko-KR" altLang="en-US">
                <a:ea typeface="Microsoft GothicNeo Light"/>
                <a:cs typeface="Microsoft GothicNeo Light"/>
              </a:rPr>
              <a:t> </a:t>
            </a:r>
            <a:r>
              <a:rPr lang="ko-KR" altLang="en-US" err="1">
                <a:ea typeface="Microsoft GothicNeo Light"/>
                <a:cs typeface="Microsoft GothicNeo Light"/>
              </a:rPr>
              <a:t>y거나</a:t>
            </a:r>
            <a:r>
              <a:rPr lang="ko-KR" altLang="en-US">
                <a:ea typeface="Microsoft GothicNeo Light"/>
                <a:cs typeface="Microsoft GothicNeo Light"/>
              </a:rPr>
              <a:t> </a:t>
            </a:r>
            <a:r>
              <a:rPr lang="ko-KR" altLang="en-US" err="1">
                <a:ea typeface="Microsoft GothicNeo Light"/>
                <a:cs typeface="Microsoft GothicNeo Light"/>
              </a:rPr>
              <a:t>n이면</a:t>
            </a:r>
            <a:r>
              <a:rPr lang="ko-KR" altLang="en-US">
                <a:ea typeface="Microsoft GothicNeo Light"/>
                <a:cs typeface="Microsoft GothicNeo Light"/>
              </a:rPr>
              <a:t> 그에 맞는 동작 수행</a:t>
            </a:r>
          </a:p>
          <a:p>
            <a:pPr marL="457200" indent="-457200">
              <a:buAutoNum type="arabicPeriod"/>
            </a:pPr>
            <a:r>
              <a:rPr lang="ko-KR" altLang="en-US" err="1">
                <a:ea typeface="Microsoft GothicNeo Light"/>
                <a:cs typeface="Microsoft GothicNeo Light"/>
              </a:rPr>
              <a:t>else</a:t>
            </a:r>
            <a:r>
              <a:rPr lang="ko-KR" altLang="en-US">
                <a:ea typeface="Microsoft GothicNeo Light"/>
                <a:cs typeface="Microsoft GothicNeo Light"/>
              </a:rPr>
              <a:t>, 재귀</a:t>
            </a:r>
          </a:p>
        </p:txBody>
      </p:sp>
    </p:spTree>
    <p:extLst>
      <p:ext uri="{BB962C8B-B14F-4D97-AF65-F5344CB8AC3E}">
        <p14:creationId xmlns:p14="http://schemas.microsoft.com/office/powerpoint/2010/main" val="8974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4F0406-DC1B-9A52-3EFE-696D7BEB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ResultCount</a:t>
            </a:r>
            <a:endParaRPr lang="ko-KR" altLang="en-US" err="1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23AE-1C00-7786-09B5-A4137FB7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3263783" cy="2901482"/>
          </a:xfrm>
        </p:spPr>
        <p:txBody>
          <a:bodyPr lIns="109728" tIns="109728" rIns="109728" bIns="91440" anchor="t">
            <a:normAutofit/>
          </a:bodyPr>
          <a:lstStyle/>
          <a:p>
            <a:pPr marL="359410" indent="-359410">
              <a:buChar char="v"/>
            </a:pPr>
            <a:r>
              <a:rPr lang="ko-KR" altLang="en-US" dirty="0" err="1">
                <a:ea typeface="Microsoft GothicNeo Light"/>
                <a:cs typeface="Microsoft GothicNeo Light"/>
              </a:rPr>
              <a:t>Int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win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draw</a:t>
            </a:r>
            <a:r>
              <a:rPr lang="ko-KR" altLang="en-US" dirty="0">
                <a:ea typeface="Microsoft GothicNeo Light"/>
                <a:cs typeface="Microsoft GothicNeo Light"/>
              </a:rPr>
              <a:t>, </a:t>
            </a:r>
            <a:r>
              <a:rPr lang="ko-KR" altLang="en-US" dirty="0" err="1">
                <a:ea typeface="Microsoft GothicNeo Light"/>
                <a:cs typeface="Microsoft GothicNeo Light"/>
              </a:rPr>
              <a:t>lose</a:t>
            </a:r>
            <a:r>
              <a:rPr lang="ko-KR" altLang="en-US" dirty="0">
                <a:ea typeface="Microsoft GothicNeo Light"/>
                <a:cs typeface="Microsoft GothicNeo Light"/>
              </a:rPr>
              <a:t> = 0</a:t>
            </a:r>
            <a:endParaRPr lang="ko-KR" dirty="0"/>
          </a:p>
          <a:p>
            <a:pPr marL="359410" indent="-359410">
              <a:buChar char="v"/>
            </a:pPr>
            <a:r>
              <a:rPr lang="ko-KR" altLang="en-US" dirty="0" err="1">
                <a:ea typeface="Microsoft GothicNeo Light"/>
                <a:cs typeface="Microsoft GothicNeo Light"/>
              </a:rPr>
              <a:t>PrintResult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lvl="1" indent="-359410">
              <a:buFont typeface="Wingdings" panose="05000000000000000000" pitchFamily="2" charset="2"/>
              <a:buChar char="Ø"/>
            </a:pPr>
            <a:r>
              <a:rPr lang="ko-KR" altLang="en-US" dirty="0">
                <a:ea typeface="Microsoft GothicNeo Light"/>
                <a:cs typeface="Microsoft GothicNeo Light"/>
              </a:rPr>
              <a:t>최종 스코어 출력</a:t>
            </a:r>
            <a:endParaRPr lang="ko-KR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indent="-359410">
              <a:buChar char="v"/>
            </a:pPr>
            <a:endParaRPr lang="ko-KR" altLang="en-US">
              <a:ea typeface="Microsoft GothicNeo Light"/>
              <a:cs typeface="Microsoft GothicNeo Light"/>
            </a:endParaRPr>
          </a:p>
        </p:txBody>
      </p:sp>
      <p:pic>
        <p:nvPicPr>
          <p:cNvPr id="5" name="Picture 4" descr="파란색 배경의 연필 크레용">
            <a:extLst>
              <a:ext uri="{FF2B5EF4-FFF2-40B4-BE49-F238E27FC236}">
                <a16:creationId xmlns:a16="http://schemas.microsoft.com/office/drawing/2014/main" id="{C0B2466F-4DD9-12EE-0101-F6066105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19" r="6810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834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5B8E2F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FrostyVTI</vt:lpstr>
      <vt:lpstr>Othello</vt:lpstr>
      <vt:lpstr>Othello는 무슨 게임인가?</vt:lpstr>
      <vt:lpstr>Othello는 무슨 게임인가?</vt:lpstr>
      <vt:lpstr>Othello의 추가 룰</vt:lpstr>
      <vt:lpstr>Structure</vt:lpstr>
      <vt:lpstr>Needed Features (class Main)</vt:lpstr>
      <vt:lpstr>class Main</vt:lpstr>
      <vt:lpstr>class Input inputCheck(Scanner sc)</vt:lpstr>
      <vt:lpstr>class ResultCount</vt:lpstr>
      <vt:lpstr>Needed Features (class Play)</vt:lpstr>
      <vt:lpstr>class Play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class ResultCount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808</cp:revision>
  <dcterms:created xsi:type="dcterms:W3CDTF">2024-07-23T02:43:57Z</dcterms:created>
  <dcterms:modified xsi:type="dcterms:W3CDTF">2024-07-23T06:30:06Z</dcterms:modified>
</cp:coreProperties>
</file>