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(</a:t>
            </a:r>
            <a:r>
              <a:rPr lang="en-US" altLang="zh-CN" sz="3200" dirty="0"/>
              <a:t>2</a:t>
            </a:r>
            <a:r>
              <a:rPr lang="en-US" altLang="zh-CN" sz="3200" dirty="0" smtClean="0"/>
              <a:t>) </a:t>
            </a:r>
            <a:r>
              <a:rPr lang="en-US" altLang="zh-CN" sz="3200" dirty="0"/>
              <a:t>neutron-l3-agent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338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 smtClean="0"/>
              <a:t>2.2</a:t>
            </a:r>
            <a:r>
              <a:rPr lang="zh-CN" altLang="en-US" sz="4800" dirty="0" smtClean="0"/>
              <a:t>、</a:t>
            </a:r>
            <a:r>
              <a:rPr lang="en-US" altLang="zh-CN" sz="4800" dirty="0"/>
              <a:t>l3_db.py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6200" dirty="0"/>
              <a:t>l3_db.py</a:t>
            </a:r>
          </a:p>
          <a:p>
            <a:r>
              <a:rPr lang="en-US" altLang="zh-CN" sz="6200" dirty="0" smtClean="0"/>
              <a:t>l3_rpc_agent_api</a:t>
            </a:r>
            <a:r>
              <a:rPr lang="zh-CN" altLang="en-US" sz="6200" dirty="0" smtClean="0"/>
              <a:t>模块源码在</a:t>
            </a:r>
            <a:r>
              <a:rPr lang="en-US" altLang="zh-CN" sz="6200" dirty="0" smtClean="0"/>
              <a:t>/neutron/api/rpc/agentnotifiers/l3_rpc_agent_api.py</a:t>
            </a:r>
            <a:r>
              <a:rPr lang="zh-CN" altLang="en-US" sz="6200" dirty="0" smtClean="0"/>
              <a:t>。</a:t>
            </a:r>
            <a:endParaRPr lang="en-US" altLang="zh-CN" sz="6200" dirty="0" smtClean="0"/>
          </a:p>
          <a:p>
            <a:r>
              <a:rPr lang="en-US" altLang="zh-CN" sz="1500" dirty="0" smtClean="0"/>
              <a:t>1.	class L3AgentNotifyAPI(</a:t>
            </a:r>
            <a:r>
              <a:rPr lang="en-US" altLang="zh-CN" sz="1500" dirty="0" err="1" smtClean="0"/>
              <a:t>n_rpc.RpcProxy</a:t>
            </a:r>
            <a:r>
              <a:rPr lang="en-US" altLang="zh-CN" sz="1500" dirty="0" smtClean="0"/>
              <a:t>):</a:t>
            </a:r>
          </a:p>
          <a:p>
            <a:r>
              <a:rPr lang="en-US" altLang="zh-CN" sz="1500" dirty="0" smtClean="0"/>
              <a:t>2.	    """API for plugin to notify L3 agent."""</a:t>
            </a:r>
          </a:p>
          <a:p>
            <a:r>
              <a:rPr lang="en-US" altLang="zh-CN" sz="1500" dirty="0" smtClean="0"/>
              <a:t>3.	    BASE_RPC_API_VERSION = '1.0'</a:t>
            </a:r>
          </a:p>
          <a:p>
            <a:r>
              <a:rPr lang="en-US" altLang="zh-CN" sz="1500" dirty="0" smtClean="0"/>
              <a:t>4.	</a:t>
            </a:r>
          </a:p>
          <a:p>
            <a:r>
              <a:rPr lang="en-US" altLang="zh-CN" sz="1500" dirty="0" smtClean="0"/>
              <a:t>5.	    </a:t>
            </a:r>
            <a:r>
              <a:rPr lang="en-US" altLang="zh-CN" sz="1500" dirty="0" err="1" smtClean="0"/>
              <a:t>def</a:t>
            </a:r>
            <a:r>
              <a:rPr lang="en-US" altLang="zh-CN" sz="1500" dirty="0" smtClean="0"/>
              <a:t> __</a:t>
            </a:r>
            <a:r>
              <a:rPr lang="en-US" altLang="zh-CN" sz="1500" dirty="0" err="1" smtClean="0"/>
              <a:t>init</a:t>
            </a:r>
            <a:r>
              <a:rPr lang="en-US" altLang="zh-CN" sz="1500" dirty="0" smtClean="0"/>
              <a:t>__(self, topic=topics.L3_AGENT):</a:t>
            </a:r>
          </a:p>
          <a:p>
            <a:r>
              <a:rPr lang="en-US" altLang="zh-CN" sz="1500" dirty="0" smtClean="0"/>
              <a:t>6.	        super(L3AgentNotifyAPI, self).__</a:t>
            </a:r>
            <a:r>
              <a:rPr lang="en-US" altLang="zh-CN" sz="1500" dirty="0" err="1" smtClean="0"/>
              <a:t>init</a:t>
            </a:r>
            <a:r>
              <a:rPr lang="en-US" altLang="zh-CN" sz="1500" dirty="0" smtClean="0"/>
              <a:t>__(</a:t>
            </a:r>
          </a:p>
          <a:p>
            <a:r>
              <a:rPr lang="en-US" altLang="zh-CN" sz="1500" dirty="0" smtClean="0"/>
              <a:t>7.	            topic=topic, </a:t>
            </a:r>
            <a:r>
              <a:rPr lang="en-US" altLang="zh-CN" sz="1500" dirty="0" err="1" smtClean="0"/>
              <a:t>default_version</a:t>
            </a:r>
            <a:r>
              <a:rPr lang="en-US" altLang="zh-CN" sz="1500" dirty="0" smtClean="0"/>
              <a:t>=</a:t>
            </a:r>
            <a:r>
              <a:rPr lang="en-US" altLang="zh-CN" sz="1500" dirty="0" err="1" smtClean="0"/>
              <a:t>self.BASE_RPC_API_VERSION</a:t>
            </a:r>
            <a:r>
              <a:rPr lang="en-US" altLang="zh-CN" sz="1500" dirty="0" smtClean="0"/>
              <a:t>)</a:t>
            </a:r>
          </a:p>
          <a:p>
            <a:r>
              <a:rPr lang="en-US" altLang="zh-CN" sz="1500" dirty="0" smtClean="0"/>
              <a:t>8.	</a:t>
            </a:r>
          </a:p>
          <a:p>
            <a:r>
              <a:rPr lang="en-US" altLang="zh-CN" sz="1500" dirty="0" smtClean="0"/>
              <a:t>9.	    </a:t>
            </a:r>
            <a:r>
              <a:rPr lang="en-US" altLang="zh-CN" sz="1500" dirty="0" err="1" smtClean="0"/>
              <a:t>def</a:t>
            </a:r>
            <a:r>
              <a:rPr lang="en-US" altLang="zh-CN" sz="1500" dirty="0" smtClean="0"/>
              <a:t> _</a:t>
            </a:r>
            <a:r>
              <a:rPr lang="en-US" altLang="zh-CN" sz="1500" dirty="0" err="1" smtClean="0"/>
              <a:t>notification_host</a:t>
            </a:r>
            <a:r>
              <a:rPr lang="en-US" altLang="zh-CN" sz="1500" dirty="0" smtClean="0"/>
              <a:t>(self, context, method, payload, host):</a:t>
            </a:r>
          </a:p>
          <a:p>
            <a:r>
              <a:rPr lang="en-US" altLang="zh-CN" sz="1500" dirty="0" smtClean="0"/>
              <a:t>10.	        """Notify the agent that is hosting the router."""        ...</a:t>
            </a:r>
          </a:p>
          <a:p>
            <a:r>
              <a:rPr lang="en-US" altLang="zh-CN" sz="1500" dirty="0" smtClean="0"/>
              <a:t>11.	</a:t>
            </a:r>
          </a:p>
          <a:p>
            <a:r>
              <a:rPr lang="en-US" altLang="zh-CN" sz="1500" dirty="0" smtClean="0"/>
              <a:t>12.	    </a:t>
            </a:r>
            <a:r>
              <a:rPr lang="en-US" altLang="zh-CN" sz="1500" dirty="0" err="1" smtClean="0"/>
              <a:t>def</a:t>
            </a:r>
            <a:r>
              <a:rPr lang="en-US" altLang="zh-CN" sz="1500" dirty="0" smtClean="0"/>
              <a:t> _</a:t>
            </a:r>
            <a:r>
              <a:rPr lang="en-US" altLang="zh-CN" sz="1500" dirty="0" err="1" smtClean="0"/>
              <a:t>agent_notification</a:t>
            </a:r>
            <a:r>
              <a:rPr lang="en-US" altLang="zh-CN" sz="1500" dirty="0" smtClean="0"/>
              <a:t>(self, context, method, </a:t>
            </a:r>
            <a:r>
              <a:rPr lang="en-US" altLang="zh-CN" sz="1500" dirty="0" err="1" smtClean="0"/>
              <a:t>router_ids</a:t>
            </a:r>
            <a:r>
              <a:rPr lang="en-US" altLang="zh-CN" sz="1500" dirty="0" smtClean="0"/>
              <a:t>,</a:t>
            </a:r>
          </a:p>
          <a:p>
            <a:r>
              <a:rPr lang="en-US" altLang="zh-CN" sz="1500" dirty="0" smtClean="0"/>
              <a:t>13.	                            operation, data):</a:t>
            </a:r>
          </a:p>
          <a:p>
            <a:r>
              <a:rPr lang="en-US" altLang="zh-CN" sz="1500" dirty="0" smtClean="0"/>
              <a:t>14.	        """Notify changed routers to hosting l3 agents."""</a:t>
            </a:r>
          </a:p>
          <a:p>
            <a:r>
              <a:rPr lang="en-US" altLang="zh-CN" sz="1500" dirty="0" smtClean="0"/>
              <a:t>15.	        ...</a:t>
            </a:r>
          </a:p>
          <a:p>
            <a:r>
              <a:rPr lang="en-US" altLang="zh-CN" sz="1500" dirty="0" smtClean="0"/>
              <a:t>16.	</a:t>
            </a:r>
            <a:r>
              <a:rPr lang="en-US" altLang="zh-CN" sz="1500" dirty="0" err="1" smtClean="0"/>
              <a:t>def</a:t>
            </a:r>
            <a:r>
              <a:rPr lang="en-US" altLang="zh-CN" sz="1500" dirty="0" smtClean="0"/>
              <a:t> _notification(self, context, method, </a:t>
            </a:r>
            <a:r>
              <a:rPr lang="en-US" altLang="zh-CN" sz="1500" dirty="0" err="1" smtClean="0"/>
              <a:t>router_ids</a:t>
            </a:r>
            <a:r>
              <a:rPr lang="en-US" altLang="zh-CN" sz="1500" dirty="0" smtClean="0"/>
              <a:t>, operation, data):</a:t>
            </a:r>
          </a:p>
          <a:p>
            <a:r>
              <a:rPr lang="en-US" altLang="zh-CN" sz="1500" dirty="0" smtClean="0"/>
              <a:t>17.	        """Notify all the agents that are hosting the routers."""</a:t>
            </a:r>
          </a:p>
          <a:p>
            <a:r>
              <a:rPr lang="en-US" altLang="zh-CN" sz="1500" dirty="0" smtClean="0"/>
              <a:t>18.	        ...</a:t>
            </a:r>
            <a:r>
              <a:rPr lang="en-US" altLang="zh-CN" sz="1500" dirty="0" err="1" smtClean="0"/>
              <a:t>def</a:t>
            </a:r>
            <a:r>
              <a:rPr lang="en-US" altLang="zh-CN" sz="1500" dirty="0" smtClean="0"/>
              <a:t> _</a:t>
            </a:r>
            <a:r>
              <a:rPr lang="en-US" altLang="zh-CN" sz="1500" dirty="0" err="1" smtClean="0"/>
              <a:t>notification_fanout</a:t>
            </a:r>
            <a:r>
              <a:rPr lang="en-US" altLang="zh-CN" sz="1500" dirty="0" smtClean="0"/>
              <a:t>(self, context, method, </a:t>
            </a:r>
            <a:r>
              <a:rPr lang="en-US" altLang="zh-CN" sz="1500" dirty="0" err="1" smtClean="0"/>
              <a:t>router_id</a:t>
            </a:r>
            <a:r>
              <a:rPr lang="en-US" altLang="zh-CN" sz="1500" dirty="0" smtClean="0"/>
              <a:t>):</a:t>
            </a:r>
          </a:p>
          <a:p>
            <a:endParaRPr lang="en-US" altLang="zh-CN" dirty="0"/>
          </a:p>
          <a:p>
            <a:endParaRPr lang="en-US" altLang="zh-CN" sz="3200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333256" y="2836719"/>
            <a:ext cx="3177927" cy="3491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 """</a:t>
            </a:r>
            <a:r>
              <a:rPr lang="en-US" altLang="zh-CN" sz="500" dirty="0" err="1"/>
              <a:t>Fanout</a:t>
            </a:r>
            <a:r>
              <a:rPr lang="en-US" altLang="zh-CN" sz="500" dirty="0"/>
              <a:t> the deleted router to all L3 agents."""</a:t>
            </a:r>
          </a:p>
          <a:p>
            <a:r>
              <a:rPr lang="en-US" altLang="zh-CN" sz="500" dirty="0"/>
              <a:t>20.	        ...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agent_updated</a:t>
            </a:r>
            <a:r>
              <a:rPr lang="en-US" altLang="zh-CN" sz="500" dirty="0"/>
              <a:t>(self, context, </a:t>
            </a:r>
            <a:r>
              <a:rPr lang="en-US" altLang="zh-CN" sz="500" dirty="0" err="1"/>
              <a:t>admin_state_up</a:t>
            </a:r>
            <a:r>
              <a:rPr lang="en-US" altLang="zh-CN" sz="500" dirty="0"/>
              <a:t>, host):</a:t>
            </a:r>
          </a:p>
          <a:p>
            <a:r>
              <a:rPr lang="en-US" altLang="zh-CN" sz="500" dirty="0"/>
              <a:t>21.	        self._</a:t>
            </a:r>
            <a:r>
              <a:rPr lang="en-US" altLang="zh-CN" sz="500" dirty="0" err="1"/>
              <a:t>notification_host</a:t>
            </a:r>
            <a:r>
              <a:rPr lang="en-US" altLang="zh-CN" sz="500" dirty="0"/>
              <a:t>(context, '</a:t>
            </a:r>
            <a:r>
              <a:rPr lang="en-US" altLang="zh-CN" sz="500" dirty="0" err="1"/>
              <a:t>agent_updated</a:t>
            </a:r>
            <a:r>
              <a:rPr lang="en-US" altLang="zh-CN" sz="500" dirty="0"/>
              <a:t>',</a:t>
            </a:r>
          </a:p>
          <a:p>
            <a:r>
              <a:rPr lang="en-US" altLang="zh-CN" sz="500" dirty="0"/>
              <a:t>22.	                                {'</a:t>
            </a:r>
            <a:r>
              <a:rPr lang="en-US" altLang="zh-CN" sz="500" dirty="0" err="1"/>
              <a:t>admin_state_up</a:t>
            </a:r>
            <a:r>
              <a:rPr lang="en-US" altLang="zh-CN" sz="500" dirty="0"/>
              <a:t>': </a:t>
            </a:r>
            <a:r>
              <a:rPr lang="en-US" altLang="zh-CN" sz="500" dirty="0" err="1"/>
              <a:t>admin_state_up</a:t>
            </a:r>
            <a:r>
              <a:rPr lang="en-US" altLang="zh-CN" sz="500" dirty="0"/>
              <a:t>},</a:t>
            </a:r>
          </a:p>
          <a:p>
            <a:r>
              <a:rPr lang="en-US" altLang="zh-CN" sz="500" dirty="0"/>
              <a:t>23.	                                host)</a:t>
            </a:r>
          </a:p>
          <a:p>
            <a:r>
              <a:rPr lang="en-US" altLang="zh-CN" sz="500" dirty="0"/>
              <a:t>24.	</a:t>
            </a:r>
          </a:p>
          <a:p>
            <a:r>
              <a:rPr lang="en-US" altLang="zh-CN" sz="500" dirty="0"/>
              <a:t>25.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router_deleted</a:t>
            </a:r>
            <a:r>
              <a:rPr lang="en-US" altLang="zh-CN" sz="500" dirty="0"/>
              <a:t>(self, context, </a:t>
            </a:r>
            <a:r>
              <a:rPr lang="en-US" altLang="zh-CN" sz="500" dirty="0" err="1"/>
              <a:t>router_id</a:t>
            </a:r>
            <a:r>
              <a:rPr lang="en-US" altLang="zh-CN" sz="500" dirty="0"/>
              <a:t>):</a:t>
            </a:r>
          </a:p>
          <a:p>
            <a:r>
              <a:rPr lang="en-US" altLang="zh-CN" sz="500" dirty="0"/>
              <a:t>26.	        self._</a:t>
            </a:r>
            <a:r>
              <a:rPr lang="en-US" altLang="zh-CN" sz="500" dirty="0" err="1"/>
              <a:t>notification_fanout</a:t>
            </a:r>
            <a:r>
              <a:rPr lang="en-US" altLang="zh-CN" sz="500" dirty="0"/>
              <a:t>(context, '</a:t>
            </a:r>
            <a:r>
              <a:rPr lang="en-US" altLang="zh-CN" sz="500" dirty="0" err="1"/>
              <a:t>router_deleted</a:t>
            </a:r>
            <a:r>
              <a:rPr lang="en-US" altLang="zh-CN" sz="500" dirty="0"/>
              <a:t>', </a:t>
            </a:r>
            <a:r>
              <a:rPr lang="en-US" altLang="zh-CN" sz="500" dirty="0" err="1"/>
              <a:t>router_id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27.	</a:t>
            </a:r>
          </a:p>
          <a:p>
            <a:r>
              <a:rPr lang="en-US" altLang="zh-CN" sz="500" dirty="0"/>
              <a:t>28.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routers_updated</a:t>
            </a:r>
            <a:r>
              <a:rPr lang="en-US" altLang="zh-CN" sz="500" dirty="0"/>
              <a:t>(self, context, </a:t>
            </a:r>
            <a:r>
              <a:rPr lang="en-US" altLang="zh-CN" sz="500" dirty="0" err="1"/>
              <a:t>router_ids</a:t>
            </a:r>
            <a:r>
              <a:rPr lang="en-US" altLang="zh-CN" sz="500" dirty="0"/>
              <a:t>, operation=None, data=None):</a:t>
            </a:r>
          </a:p>
          <a:p>
            <a:r>
              <a:rPr lang="en-US" altLang="zh-CN" sz="500" dirty="0"/>
              <a:t>29.	        if </a:t>
            </a:r>
            <a:r>
              <a:rPr lang="en-US" altLang="zh-CN" sz="500" dirty="0" err="1"/>
              <a:t>router_ids</a:t>
            </a:r>
            <a:r>
              <a:rPr lang="en-US" altLang="zh-CN" sz="500" dirty="0"/>
              <a:t>:</a:t>
            </a:r>
          </a:p>
          <a:p>
            <a:r>
              <a:rPr lang="en-US" altLang="zh-CN" sz="500" dirty="0"/>
              <a:t>30.	            </a:t>
            </a:r>
            <a:r>
              <a:rPr lang="en-US" altLang="zh-CN" sz="500" dirty="0" err="1"/>
              <a:t>self._notification</a:t>
            </a:r>
            <a:r>
              <a:rPr lang="en-US" altLang="zh-CN" sz="500" dirty="0"/>
              <a:t>(context, '</a:t>
            </a:r>
            <a:r>
              <a:rPr lang="en-US" altLang="zh-CN" sz="500" dirty="0" err="1"/>
              <a:t>routers_updated</a:t>
            </a:r>
            <a:r>
              <a:rPr lang="en-US" altLang="zh-CN" sz="500" dirty="0"/>
              <a:t>', </a:t>
            </a:r>
            <a:r>
              <a:rPr lang="en-US" altLang="zh-CN" sz="500" dirty="0" err="1"/>
              <a:t>router_ids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31.	                               operation, data)</a:t>
            </a:r>
          </a:p>
          <a:p>
            <a:r>
              <a:rPr lang="en-US" altLang="zh-CN" sz="500" dirty="0"/>
              <a:t>32.	</a:t>
            </a:r>
          </a:p>
          <a:p>
            <a:r>
              <a:rPr lang="en-US" altLang="zh-CN" sz="500" dirty="0"/>
              <a:t>33.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router_removed_from_agent</a:t>
            </a:r>
            <a:r>
              <a:rPr lang="en-US" altLang="zh-CN" sz="500" dirty="0"/>
              <a:t>(self, context, </a:t>
            </a:r>
            <a:r>
              <a:rPr lang="en-US" altLang="zh-CN" sz="500" dirty="0" err="1"/>
              <a:t>router_id</a:t>
            </a:r>
            <a:r>
              <a:rPr lang="en-US" altLang="zh-CN" sz="500" dirty="0"/>
              <a:t>, host):</a:t>
            </a:r>
          </a:p>
          <a:p>
            <a:r>
              <a:rPr lang="en-US" altLang="zh-CN" sz="500" dirty="0"/>
              <a:t>34.	        self._</a:t>
            </a:r>
            <a:r>
              <a:rPr lang="en-US" altLang="zh-CN" sz="500" dirty="0" err="1"/>
              <a:t>notification_host</a:t>
            </a:r>
            <a:r>
              <a:rPr lang="en-US" altLang="zh-CN" sz="500" dirty="0"/>
              <a:t>(context, '</a:t>
            </a:r>
            <a:r>
              <a:rPr lang="en-US" altLang="zh-CN" sz="500" dirty="0" err="1"/>
              <a:t>router_removed_from_agent</a:t>
            </a:r>
            <a:r>
              <a:rPr lang="en-US" altLang="zh-CN" sz="500" dirty="0"/>
              <a:t>',</a:t>
            </a:r>
          </a:p>
          <a:p>
            <a:r>
              <a:rPr lang="en-US" altLang="zh-CN" sz="500" dirty="0"/>
              <a:t>35.	                                {'</a:t>
            </a:r>
            <a:r>
              <a:rPr lang="en-US" altLang="zh-CN" sz="500" dirty="0" err="1"/>
              <a:t>router_id</a:t>
            </a:r>
            <a:r>
              <a:rPr lang="en-US" altLang="zh-CN" sz="500" dirty="0"/>
              <a:t>': </a:t>
            </a:r>
            <a:r>
              <a:rPr lang="en-US" altLang="zh-CN" sz="500" dirty="0" err="1"/>
              <a:t>router_id</a:t>
            </a:r>
            <a:r>
              <a:rPr lang="en-US" altLang="zh-CN" sz="500" dirty="0"/>
              <a:t>}, host)</a:t>
            </a:r>
          </a:p>
          <a:p>
            <a:endParaRPr lang="en-US" altLang="zh-CN" sz="500" dirty="0" smtClean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511183" y="2836719"/>
            <a:ext cx="3177927" cy="955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36.	</a:t>
            </a:r>
          </a:p>
          <a:p>
            <a:r>
              <a:rPr lang="en-US" altLang="zh-CN" sz="500" dirty="0"/>
              <a:t>37.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router_added_to_agent</a:t>
            </a:r>
            <a:r>
              <a:rPr lang="en-US" altLang="zh-CN" sz="500" dirty="0"/>
              <a:t>(self, context, </a:t>
            </a:r>
            <a:r>
              <a:rPr lang="en-US" altLang="zh-CN" sz="500" dirty="0" err="1"/>
              <a:t>router_ids</a:t>
            </a:r>
            <a:r>
              <a:rPr lang="en-US" altLang="zh-CN" sz="500" dirty="0"/>
              <a:t>, host):</a:t>
            </a:r>
          </a:p>
          <a:p>
            <a:r>
              <a:rPr lang="en-US" altLang="zh-CN" sz="500" dirty="0"/>
              <a:t>38.	        self._</a:t>
            </a:r>
            <a:r>
              <a:rPr lang="en-US" altLang="zh-CN" sz="500" dirty="0" err="1"/>
              <a:t>notification_host</a:t>
            </a:r>
            <a:r>
              <a:rPr lang="en-US" altLang="zh-CN" sz="500" dirty="0"/>
              <a:t>(context, '</a:t>
            </a:r>
            <a:r>
              <a:rPr lang="en-US" altLang="zh-CN" sz="500" dirty="0" err="1"/>
              <a:t>router_added_to_agent</a:t>
            </a:r>
            <a:r>
              <a:rPr lang="en-US" altLang="zh-CN" sz="500" dirty="0"/>
              <a:t>',</a:t>
            </a:r>
          </a:p>
          <a:p>
            <a:r>
              <a:rPr lang="en-US" altLang="zh-CN" sz="500" dirty="0"/>
              <a:t>39.	                                </a:t>
            </a:r>
            <a:r>
              <a:rPr lang="en-US" altLang="zh-CN" sz="500" dirty="0" err="1"/>
              <a:t>router_ids</a:t>
            </a:r>
            <a:r>
              <a:rPr lang="en-US" altLang="zh-CN" sz="500" dirty="0"/>
              <a:t>, host)</a:t>
            </a:r>
          </a:p>
          <a:p>
            <a:endParaRPr lang="en-US" altLang="zh-CN" sz="500" dirty="0" smtClean="0"/>
          </a:p>
        </p:txBody>
      </p:sp>
    </p:spTree>
    <p:extLst>
      <p:ext uri="{BB962C8B-B14F-4D97-AF65-F5344CB8AC3E}">
        <p14:creationId xmlns:p14="http://schemas.microsoft.com/office/powerpoint/2010/main" val="6963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 smtClean="0"/>
              <a:t>2.2</a:t>
            </a:r>
            <a:r>
              <a:rPr lang="zh-CN" altLang="en-US" sz="4800" dirty="0" smtClean="0"/>
              <a:t>、</a:t>
            </a:r>
            <a:r>
              <a:rPr lang="en-US" altLang="zh-CN" sz="4800" dirty="0"/>
              <a:t>l3_db.py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l3_db.py</a:t>
            </a:r>
          </a:p>
          <a:p>
            <a:pPr indent="457200"/>
            <a:r>
              <a:rPr lang="zh-CN" altLang="en-US" sz="2200" dirty="0"/>
              <a:t>这个类主要用于</a:t>
            </a:r>
            <a:r>
              <a:rPr lang="en-US" altLang="zh-CN" sz="2200" dirty="0"/>
              <a:t>plugin</a:t>
            </a:r>
            <a:r>
              <a:rPr lang="zh-CN" altLang="en-US" sz="2200" dirty="0"/>
              <a:t>发送</a:t>
            </a:r>
            <a:r>
              <a:rPr lang="en-US" altLang="zh-CN" sz="2200" dirty="0" err="1"/>
              <a:t>rpc</a:t>
            </a:r>
            <a:r>
              <a:rPr lang="zh-CN" altLang="en-US" sz="2200" dirty="0"/>
              <a:t>通知给</a:t>
            </a:r>
            <a:r>
              <a:rPr lang="en-US" altLang="zh-CN" sz="2200" dirty="0"/>
              <a:t>l3 agent</a:t>
            </a:r>
            <a:r>
              <a:rPr lang="zh-CN" altLang="en-US" sz="2200" dirty="0"/>
              <a:t>。</a:t>
            </a:r>
          </a:p>
          <a:p>
            <a:pPr indent="457200"/>
            <a:r>
              <a:rPr lang="en-US" altLang="zh-CN" sz="2200" dirty="0" err="1"/>
              <a:t>rpc</a:t>
            </a:r>
            <a:r>
              <a:rPr lang="zh-CN" altLang="en-US" sz="2200" dirty="0"/>
              <a:t>处理</a:t>
            </a:r>
          </a:p>
          <a:p>
            <a:pPr indent="457200"/>
            <a:r>
              <a:rPr lang="zh-CN" altLang="en-US" sz="2200" dirty="0"/>
              <a:t>在上面的</a:t>
            </a:r>
            <a:r>
              <a:rPr lang="en-US" altLang="zh-CN" sz="2200" dirty="0"/>
              <a:t>l3_db.py</a:t>
            </a:r>
            <a:r>
              <a:rPr lang="zh-CN" altLang="en-US" sz="2200" dirty="0"/>
              <a:t>中，会将涉及</a:t>
            </a:r>
            <a:r>
              <a:rPr lang="en-US" altLang="zh-CN" sz="2200" dirty="0"/>
              <a:t>router</a:t>
            </a:r>
            <a:r>
              <a:rPr lang="zh-CN" altLang="en-US" sz="2200" dirty="0"/>
              <a:t>和</a:t>
            </a:r>
            <a:r>
              <a:rPr lang="en-US" altLang="zh-CN" sz="2200" dirty="0"/>
              <a:t>floating </a:t>
            </a:r>
            <a:r>
              <a:rPr lang="en-US" altLang="zh-CN" sz="2200" dirty="0" err="1"/>
              <a:t>ip</a:t>
            </a:r>
            <a:r>
              <a:rPr lang="zh-CN" altLang="en-US" sz="2200" dirty="0"/>
              <a:t>的处理读取或者写入到数据中。但是还有一些操作不仅如此，还需要通过</a:t>
            </a:r>
            <a:r>
              <a:rPr lang="en-US" altLang="zh-CN" sz="2200" dirty="0" err="1"/>
              <a:t>rpc</a:t>
            </a:r>
            <a:r>
              <a:rPr lang="zh-CN" altLang="en-US" sz="2200" dirty="0"/>
              <a:t>（通过调用</a:t>
            </a:r>
            <a:r>
              <a:rPr lang="en-US" altLang="zh-CN" sz="2200" dirty="0"/>
              <a:t>l3_rpc_agent_api</a:t>
            </a:r>
            <a:r>
              <a:rPr lang="zh-CN" altLang="en-US" sz="2200" dirty="0"/>
              <a:t>中的函数，这些操作大部分会去 调用</a:t>
            </a:r>
            <a:r>
              <a:rPr lang="en-US" altLang="zh-CN" sz="2200" dirty="0" err="1"/>
              <a:t>routers_updated</a:t>
            </a:r>
            <a:r>
              <a:rPr lang="zh-CN" altLang="en-US" sz="2200" dirty="0"/>
              <a:t>），通知</a:t>
            </a:r>
            <a:r>
              <a:rPr lang="en-US" altLang="zh-CN" sz="2200" dirty="0"/>
              <a:t>l3 agent</a:t>
            </a:r>
            <a:r>
              <a:rPr lang="zh-CN" altLang="en-US" sz="2200" dirty="0"/>
              <a:t>进行处理。</a:t>
            </a:r>
          </a:p>
          <a:p>
            <a:pPr indent="457200"/>
            <a:r>
              <a:rPr lang="zh-CN" altLang="en-US" sz="2200" dirty="0"/>
              <a:t>这些需要处理的地方包括：</a:t>
            </a:r>
            <a:r>
              <a:rPr lang="en-US" altLang="zh-CN" sz="2200" dirty="0" err="1"/>
              <a:t>update_router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delete_router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add_router_interface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remove_router_interface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create_floatingip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update_floatingip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delete_floatingip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disassociate_floatingips</a:t>
            </a:r>
            <a:r>
              <a:rPr lang="en-US" altLang="zh-CN" sz="2200" dirty="0"/>
              <a:t> </a:t>
            </a:r>
            <a:r>
              <a:rPr lang="zh-CN" altLang="en-US" sz="2200" dirty="0"/>
              <a:t>等操作。</a:t>
            </a:r>
          </a:p>
          <a:p>
            <a:endParaRPr lang="en-US" altLang="zh-CN" dirty="0"/>
          </a:p>
          <a:p>
            <a:endParaRPr lang="en-US" altLang="zh-CN" sz="3200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8141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 smtClean="0"/>
              <a:t>l3_agent.py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/>
              <a:t>l3_agent.py</a:t>
            </a:r>
          </a:p>
          <a:p>
            <a:pPr indent="457200"/>
            <a:r>
              <a:rPr lang="zh-CN" altLang="en-US" sz="2200" dirty="0"/>
              <a:t>源码目录：</a:t>
            </a:r>
            <a:r>
              <a:rPr lang="en-US" altLang="zh-CN" sz="2200" dirty="0"/>
              <a:t>neutron/agent/l3_agent.py</a:t>
            </a:r>
          </a:p>
          <a:p>
            <a:pPr indent="457200"/>
            <a:r>
              <a:rPr lang="en-US" altLang="zh-CN" sz="2200" dirty="0"/>
              <a:t>l3 agent</a:t>
            </a:r>
            <a:r>
              <a:rPr lang="zh-CN" altLang="en-US" sz="2200" dirty="0"/>
              <a:t>使用</a:t>
            </a:r>
            <a:r>
              <a:rPr lang="en-US" altLang="zh-CN" sz="2200" dirty="0"/>
              <a:t>Linux </a:t>
            </a:r>
            <a:r>
              <a:rPr lang="en-US" altLang="zh-CN" sz="2200" dirty="0" err="1"/>
              <a:t>ip</a:t>
            </a:r>
            <a:r>
              <a:rPr lang="zh-CN" altLang="en-US" sz="2200" dirty="0"/>
              <a:t>协议栈和</a:t>
            </a:r>
            <a:r>
              <a:rPr lang="en-US" altLang="zh-CN" sz="2200" dirty="0" err="1"/>
              <a:t>iptables</a:t>
            </a:r>
            <a:r>
              <a:rPr lang="zh-CN" altLang="en-US" sz="2200" dirty="0"/>
              <a:t>来实现</a:t>
            </a:r>
            <a:r>
              <a:rPr lang="en-US" altLang="zh-CN" sz="2200" dirty="0"/>
              <a:t>router</a:t>
            </a:r>
            <a:r>
              <a:rPr lang="zh-CN" altLang="en-US" sz="2200" dirty="0"/>
              <a:t>和</a:t>
            </a:r>
            <a:r>
              <a:rPr lang="en-US" altLang="zh-CN" sz="2200" dirty="0"/>
              <a:t>NAT</a:t>
            </a:r>
            <a:r>
              <a:rPr lang="zh-CN" altLang="en-US" sz="2200" dirty="0"/>
              <a:t>的功能。</a:t>
            </a:r>
          </a:p>
          <a:p>
            <a:pPr indent="457200"/>
            <a:r>
              <a:rPr lang="zh-CN" altLang="en-US" sz="2200" dirty="0"/>
              <a:t>这时候，如果在</a:t>
            </a:r>
            <a:r>
              <a:rPr lang="en-US" altLang="zh-CN" sz="2200" dirty="0"/>
              <a:t>horizon</a:t>
            </a:r>
            <a:r>
              <a:rPr lang="zh-CN" altLang="en-US" sz="2200" dirty="0"/>
              <a:t>的界面创建一个路由，不进行任何操作的话，</a:t>
            </a:r>
            <a:r>
              <a:rPr lang="en-US" altLang="zh-CN" sz="2200" dirty="0"/>
              <a:t>plugin</a:t>
            </a:r>
            <a:r>
              <a:rPr lang="zh-CN" altLang="en-US" sz="2200" dirty="0"/>
              <a:t>只会操作数据库，</a:t>
            </a:r>
            <a:r>
              <a:rPr lang="en-US" altLang="zh-CN" sz="2200" dirty="0"/>
              <a:t>l3 agent</a:t>
            </a:r>
            <a:r>
              <a:rPr lang="zh-CN" altLang="en-US" sz="2200" dirty="0"/>
              <a:t>不会作处理。而当</a:t>
            </a:r>
            <a:r>
              <a:rPr lang="en-US" altLang="zh-CN" sz="2200" dirty="0"/>
              <a:t>update router</a:t>
            </a:r>
            <a:r>
              <a:rPr lang="zh-CN" altLang="en-US" sz="2200" dirty="0"/>
              <a:t>，如设置外部网关时，</a:t>
            </a:r>
            <a:r>
              <a:rPr lang="en-US" altLang="zh-CN" sz="2200" dirty="0"/>
              <a:t>l3</a:t>
            </a:r>
            <a:r>
              <a:rPr lang="zh-CN" altLang="en-US" sz="2200" dirty="0"/>
              <a:t>才会去处理请求。</a:t>
            </a:r>
          </a:p>
          <a:p>
            <a:pPr indent="457200"/>
            <a:r>
              <a:rPr lang="en-US" altLang="zh-CN" sz="2200" dirty="0"/>
              <a:t>l3 agent</a:t>
            </a:r>
            <a:r>
              <a:rPr lang="zh-CN" altLang="en-US" sz="2200" dirty="0"/>
              <a:t>使用</a:t>
            </a:r>
            <a:r>
              <a:rPr lang="en-US" altLang="zh-CN" sz="2200" dirty="0"/>
              <a:t>service</a:t>
            </a:r>
            <a:r>
              <a:rPr lang="zh-CN" altLang="en-US" sz="2200" dirty="0"/>
              <a:t>框架启动服务，其</a:t>
            </a:r>
            <a:r>
              <a:rPr lang="en-US" altLang="zh-CN" sz="2200" dirty="0"/>
              <a:t>manager</a:t>
            </a:r>
            <a:r>
              <a:rPr lang="zh-CN" altLang="en-US" sz="2200" dirty="0"/>
              <a:t>类为</a:t>
            </a:r>
            <a:r>
              <a:rPr lang="en-US" altLang="zh-CN" sz="2200" dirty="0"/>
              <a:t>neutron.agent.l3_agent.L3NATAgentWithStateReport</a:t>
            </a:r>
            <a:r>
              <a:rPr lang="zh-CN" altLang="en-US" sz="2200" dirty="0"/>
              <a:t>，该类继承自</a:t>
            </a:r>
            <a:r>
              <a:rPr lang="en-US" altLang="zh-CN" sz="2200" dirty="0"/>
              <a:t>L3NATAgent</a:t>
            </a:r>
            <a:r>
              <a:rPr lang="zh-CN" altLang="en-US" sz="2200" dirty="0"/>
              <a:t>，主要实现了基于</a:t>
            </a:r>
            <a:r>
              <a:rPr lang="en-US" altLang="zh-CN" sz="2200" dirty="0" err="1"/>
              <a:t>rpc</a:t>
            </a:r>
            <a:r>
              <a:rPr lang="zh-CN" altLang="en-US" sz="2200" dirty="0"/>
              <a:t>的</a:t>
            </a:r>
            <a:r>
              <a:rPr lang="en-US" altLang="zh-CN" sz="2200" dirty="0"/>
              <a:t>_</a:t>
            </a:r>
            <a:r>
              <a:rPr lang="en-US" altLang="zh-CN" sz="2200" dirty="0" err="1"/>
              <a:t>report_state</a:t>
            </a:r>
            <a:r>
              <a:rPr lang="zh-CN" altLang="en-US" sz="2200" dirty="0"/>
              <a:t>向</a:t>
            </a:r>
            <a:r>
              <a:rPr lang="en-US" altLang="zh-CN" sz="2200" dirty="0" err="1"/>
              <a:t>PluginReportStateAPI</a:t>
            </a:r>
            <a:r>
              <a:rPr lang="en-US" altLang="zh-CN" sz="2200" dirty="0"/>
              <a:t>(topic</a:t>
            </a:r>
            <a:r>
              <a:rPr lang="zh-CN" altLang="en-US" sz="2200" dirty="0"/>
              <a:t>为</a:t>
            </a:r>
            <a:r>
              <a:rPr lang="en-US" altLang="zh-CN" sz="2200" dirty="0"/>
              <a:t>q-plugin)</a:t>
            </a:r>
            <a:r>
              <a:rPr lang="zh-CN" altLang="en-US" sz="2200" dirty="0"/>
              <a:t>汇报状态信息，这些信息由各个</a:t>
            </a:r>
            <a:r>
              <a:rPr lang="en-US" altLang="zh-CN" sz="2200" dirty="0"/>
              <a:t>plugin</a:t>
            </a:r>
            <a:r>
              <a:rPr lang="zh-CN" altLang="en-US" sz="2200" dirty="0"/>
              <a:t>来处理（比如</a:t>
            </a:r>
            <a:r>
              <a:rPr lang="en-US" altLang="zh-CN" sz="2200" dirty="0"/>
              <a:t>ml2</a:t>
            </a:r>
            <a:r>
              <a:rPr lang="zh-CN" altLang="en-US" sz="2200" dirty="0"/>
              <a:t>中通过</a:t>
            </a:r>
            <a:r>
              <a:rPr lang="en-US" altLang="zh-CN" sz="2200" dirty="0" err="1"/>
              <a:t>start_rpc_listeners</a:t>
            </a:r>
            <a:r>
              <a:rPr lang="zh-CN" altLang="en-US" sz="2200" dirty="0"/>
              <a:t>来注册该</a:t>
            </a:r>
            <a:r>
              <a:rPr lang="en-US" altLang="zh-CN" sz="2200" dirty="0"/>
              <a:t>topic</a:t>
            </a:r>
            <a:r>
              <a:rPr lang="zh-CN" altLang="en-US" sz="2200" dirty="0"/>
              <a:t>的消费者）。</a:t>
            </a:r>
          </a:p>
          <a:p>
            <a:pPr indent="457200"/>
            <a:r>
              <a:rPr lang="en-US" altLang="zh-CN" sz="2200" dirty="0"/>
              <a:t>L3NATAgent</a:t>
            </a:r>
            <a:r>
              <a:rPr lang="zh-CN" altLang="en-US" sz="2200" dirty="0"/>
              <a:t>类是最主要的</a:t>
            </a:r>
            <a:r>
              <a:rPr lang="en-US" altLang="zh-CN" sz="2200" dirty="0"/>
              <a:t>L3 Manager</a:t>
            </a:r>
            <a:r>
              <a:rPr lang="zh-CN" altLang="en-US" sz="2200" dirty="0"/>
              <a:t>类，该类继承关系为 </a:t>
            </a:r>
            <a:r>
              <a:rPr lang="en-US" altLang="zh-CN" sz="2200" dirty="0"/>
              <a:t>class L3NATAgent(firewall_l3_agent.FWaaSL3AgentRpcCallback, </a:t>
            </a:r>
            <a:r>
              <a:rPr lang="en-US" altLang="zh-CN" sz="2200" dirty="0" err="1"/>
              <a:t>manager.Manager</a:t>
            </a:r>
            <a:r>
              <a:rPr lang="en-US" altLang="zh-CN" sz="2200" dirty="0"/>
              <a:t>)</a:t>
            </a:r>
            <a:r>
              <a:rPr lang="zh-CN" altLang="en-US" sz="2200" dirty="0"/>
              <a:t>；</a:t>
            </a:r>
            <a:r>
              <a:rPr lang="en-US" altLang="zh-CN" sz="2200" dirty="0"/>
              <a:t>FWaaSL3AgentRpcCallback</a:t>
            </a:r>
            <a:r>
              <a:rPr lang="zh-CN" altLang="en-US" sz="2200" dirty="0"/>
              <a:t>主要是加载防火墙驱动，并创建</a:t>
            </a:r>
            <a:r>
              <a:rPr lang="en-US" altLang="zh-CN" sz="2200" dirty="0"/>
              <a:t>RPC</a:t>
            </a:r>
            <a:r>
              <a:rPr lang="zh-CN" altLang="en-US" sz="2200" dirty="0"/>
              <a:t>与</a:t>
            </a:r>
            <a:r>
              <a:rPr lang="en-US" altLang="zh-CN" sz="2200" dirty="0"/>
              <a:t>Plugin</a:t>
            </a:r>
            <a:r>
              <a:rPr lang="zh-CN" altLang="en-US" sz="2200" dirty="0"/>
              <a:t>通信。</a:t>
            </a:r>
          </a:p>
          <a:p>
            <a:endParaRPr lang="en-US" altLang="zh-CN" dirty="0"/>
          </a:p>
          <a:p>
            <a:endParaRPr lang="en-US" altLang="zh-CN" sz="3200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027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 smtClean="0"/>
              <a:t>l3_agent.py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/>
              <a:t>l3_agent.py</a:t>
            </a:r>
          </a:p>
          <a:p>
            <a:pPr indent="457200"/>
            <a:r>
              <a:rPr lang="zh-CN" altLang="en-US" sz="2200" dirty="0"/>
              <a:t>源码目录：</a:t>
            </a:r>
            <a:r>
              <a:rPr lang="en-US" altLang="zh-CN" sz="2200" dirty="0"/>
              <a:t>neutron/agent/l3_agent.py</a:t>
            </a:r>
          </a:p>
          <a:p>
            <a:pPr indent="457200"/>
            <a:r>
              <a:rPr lang="en-US" altLang="zh-CN" sz="2200" dirty="0"/>
              <a:t>l3 agent</a:t>
            </a:r>
            <a:r>
              <a:rPr lang="zh-CN" altLang="en-US" sz="2200" dirty="0"/>
              <a:t>使用</a:t>
            </a:r>
            <a:r>
              <a:rPr lang="en-US" altLang="zh-CN" sz="2200" dirty="0"/>
              <a:t>Linux </a:t>
            </a:r>
            <a:r>
              <a:rPr lang="en-US" altLang="zh-CN" sz="2200" dirty="0" err="1"/>
              <a:t>ip</a:t>
            </a:r>
            <a:r>
              <a:rPr lang="zh-CN" altLang="en-US" sz="2200" dirty="0"/>
              <a:t>协议栈和</a:t>
            </a:r>
            <a:r>
              <a:rPr lang="en-US" altLang="zh-CN" sz="2200" dirty="0" err="1"/>
              <a:t>iptables</a:t>
            </a:r>
            <a:r>
              <a:rPr lang="zh-CN" altLang="en-US" sz="2200" dirty="0"/>
              <a:t>来实现</a:t>
            </a:r>
            <a:r>
              <a:rPr lang="en-US" altLang="zh-CN" sz="2200" dirty="0"/>
              <a:t>router</a:t>
            </a:r>
            <a:r>
              <a:rPr lang="zh-CN" altLang="en-US" sz="2200" dirty="0"/>
              <a:t>和</a:t>
            </a:r>
            <a:r>
              <a:rPr lang="en-US" altLang="zh-CN" sz="2200" dirty="0"/>
              <a:t>NAT</a:t>
            </a:r>
            <a:r>
              <a:rPr lang="zh-CN" altLang="en-US" sz="2200" dirty="0"/>
              <a:t>的功能。</a:t>
            </a:r>
          </a:p>
          <a:p>
            <a:pPr indent="457200"/>
            <a:r>
              <a:rPr lang="zh-CN" altLang="en-US" sz="2200" dirty="0"/>
              <a:t>这时候，如果在</a:t>
            </a:r>
            <a:r>
              <a:rPr lang="en-US" altLang="zh-CN" sz="2200" dirty="0"/>
              <a:t>horizon</a:t>
            </a:r>
            <a:r>
              <a:rPr lang="zh-CN" altLang="en-US" sz="2200" dirty="0"/>
              <a:t>的界面创建一个路由，不进行任何操作的话，</a:t>
            </a:r>
            <a:r>
              <a:rPr lang="en-US" altLang="zh-CN" sz="2200" dirty="0"/>
              <a:t>plugin</a:t>
            </a:r>
            <a:r>
              <a:rPr lang="zh-CN" altLang="en-US" sz="2200" dirty="0"/>
              <a:t>只会操作数据库，</a:t>
            </a:r>
            <a:r>
              <a:rPr lang="en-US" altLang="zh-CN" sz="2200" dirty="0"/>
              <a:t>l3 agent</a:t>
            </a:r>
            <a:r>
              <a:rPr lang="zh-CN" altLang="en-US" sz="2200" dirty="0"/>
              <a:t>不会作处理。而当</a:t>
            </a:r>
            <a:r>
              <a:rPr lang="en-US" altLang="zh-CN" sz="2200" dirty="0"/>
              <a:t>update router</a:t>
            </a:r>
            <a:r>
              <a:rPr lang="zh-CN" altLang="en-US" sz="2200" dirty="0"/>
              <a:t>，如设置外部网关时，</a:t>
            </a:r>
            <a:r>
              <a:rPr lang="en-US" altLang="zh-CN" sz="2200" dirty="0"/>
              <a:t>l3</a:t>
            </a:r>
            <a:r>
              <a:rPr lang="zh-CN" altLang="en-US" sz="2200" dirty="0"/>
              <a:t>才会去处理请求。</a:t>
            </a:r>
          </a:p>
          <a:p>
            <a:pPr indent="457200"/>
            <a:r>
              <a:rPr lang="en-US" altLang="zh-CN" sz="2200" dirty="0"/>
              <a:t>l3 agent</a:t>
            </a:r>
            <a:r>
              <a:rPr lang="zh-CN" altLang="en-US" sz="2200" dirty="0"/>
              <a:t>使用</a:t>
            </a:r>
            <a:r>
              <a:rPr lang="en-US" altLang="zh-CN" sz="2200" dirty="0"/>
              <a:t>service</a:t>
            </a:r>
            <a:r>
              <a:rPr lang="zh-CN" altLang="en-US" sz="2200" dirty="0"/>
              <a:t>框架启动服务，其</a:t>
            </a:r>
            <a:r>
              <a:rPr lang="en-US" altLang="zh-CN" sz="2200" dirty="0"/>
              <a:t>manager</a:t>
            </a:r>
            <a:r>
              <a:rPr lang="zh-CN" altLang="en-US" sz="2200" dirty="0"/>
              <a:t>类为</a:t>
            </a:r>
            <a:r>
              <a:rPr lang="en-US" altLang="zh-CN" sz="2200" dirty="0"/>
              <a:t>neutron.agent.l3_agent.L3NATAgentWithStateReport</a:t>
            </a:r>
            <a:r>
              <a:rPr lang="zh-CN" altLang="en-US" sz="2200" dirty="0"/>
              <a:t>，该类继承自</a:t>
            </a:r>
            <a:r>
              <a:rPr lang="en-US" altLang="zh-CN" sz="2200" dirty="0"/>
              <a:t>L3NATAgent</a:t>
            </a:r>
            <a:r>
              <a:rPr lang="zh-CN" altLang="en-US" sz="2200" dirty="0"/>
              <a:t>，主要实现了基于</a:t>
            </a:r>
            <a:r>
              <a:rPr lang="en-US" altLang="zh-CN" sz="2200" dirty="0" err="1"/>
              <a:t>rpc</a:t>
            </a:r>
            <a:r>
              <a:rPr lang="zh-CN" altLang="en-US" sz="2200" dirty="0"/>
              <a:t>的</a:t>
            </a:r>
            <a:r>
              <a:rPr lang="en-US" altLang="zh-CN" sz="2200" dirty="0"/>
              <a:t>_</a:t>
            </a:r>
            <a:r>
              <a:rPr lang="en-US" altLang="zh-CN" sz="2200" dirty="0" err="1"/>
              <a:t>report_state</a:t>
            </a:r>
            <a:r>
              <a:rPr lang="zh-CN" altLang="en-US" sz="2200" dirty="0"/>
              <a:t>向</a:t>
            </a:r>
            <a:r>
              <a:rPr lang="en-US" altLang="zh-CN" sz="2200" dirty="0" err="1"/>
              <a:t>PluginReportStateAPI</a:t>
            </a:r>
            <a:r>
              <a:rPr lang="en-US" altLang="zh-CN" sz="2200" dirty="0"/>
              <a:t>(topic</a:t>
            </a:r>
            <a:r>
              <a:rPr lang="zh-CN" altLang="en-US" sz="2200" dirty="0"/>
              <a:t>为</a:t>
            </a:r>
            <a:r>
              <a:rPr lang="en-US" altLang="zh-CN" sz="2200" dirty="0"/>
              <a:t>q-plugin)</a:t>
            </a:r>
            <a:r>
              <a:rPr lang="zh-CN" altLang="en-US" sz="2200" dirty="0"/>
              <a:t>汇报状态信息，这些信息由各个</a:t>
            </a:r>
            <a:r>
              <a:rPr lang="en-US" altLang="zh-CN" sz="2200" dirty="0"/>
              <a:t>plugin</a:t>
            </a:r>
            <a:r>
              <a:rPr lang="zh-CN" altLang="en-US" sz="2200" dirty="0"/>
              <a:t>来处理（比如</a:t>
            </a:r>
            <a:r>
              <a:rPr lang="en-US" altLang="zh-CN" sz="2200" dirty="0"/>
              <a:t>ml2</a:t>
            </a:r>
            <a:r>
              <a:rPr lang="zh-CN" altLang="en-US" sz="2200" dirty="0"/>
              <a:t>中通过</a:t>
            </a:r>
            <a:r>
              <a:rPr lang="en-US" altLang="zh-CN" sz="2200" dirty="0" err="1"/>
              <a:t>start_rpc_listeners</a:t>
            </a:r>
            <a:r>
              <a:rPr lang="zh-CN" altLang="en-US" sz="2200" dirty="0"/>
              <a:t>来注册该</a:t>
            </a:r>
            <a:r>
              <a:rPr lang="en-US" altLang="zh-CN" sz="2200" dirty="0"/>
              <a:t>topic</a:t>
            </a:r>
            <a:r>
              <a:rPr lang="zh-CN" altLang="en-US" sz="2200" dirty="0"/>
              <a:t>的消费者）。</a:t>
            </a:r>
          </a:p>
          <a:p>
            <a:pPr indent="457200"/>
            <a:r>
              <a:rPr lang="en-US" altLang="zh-CN" sz="2200" dirty="0"/>
              <a:t>L3NATAgent</a:t>
            </a:r>
            <a:r>
              <a:rPr lang="zh-CN" altLang="en-US" sz="2200" dirty="0"/>
              <a:t>类是最主要的</a:t>
            </a:r>
            <a:r>
              <a:rPr lang="en-US" altLang="zh-CN" sz="2200" dirty="0"/>
              <a:t>L3 Manager</a:t>
            </a:r>
            <a:r>
              <a:rPr lang="zh-CN" altLang="en-US" sz="2200" dirty="0"/>
              <a:t>类，该类继承关系为 </a:t>
            </a:r>
            <a:r>
              <a:rPr lang="en-US" altLang="zh-CN" sz="2200" dirty="0"/>
              <a:t>class L3NATAgent(firewall_l3_agent.FWaaSL3AgentRpcCallback, </a:t>
            </a:r>
            <a:r>
              <a:rPr lang="en-US" altLang="zh-CN" sz="2200" dirty="0" err="1"/>
              <a:t>manager.Manager</a:t>
            </a:r>
            <a:r>
              <a:rPr lang="en-US" altLang="zh-CN" sz="2200" dirty="0"/>
              <a:t>)</a:t>
            </a:r>
            <a:r>
              <a:rPr lang="zh-CN" altLang="en-US" sz="2200" dirty="0"/>
              <a:t>；</a:t>
            </a:r>
            <a:r>
              <a:rPr lang="en-US" altLang="zh-CN" sz="2200" dirty="0"/>
              <a:t>FWaaSL3AgentRpcCallback</a:t>
            </a:r>
            <a:r>
              <a:rPr lang="zh-CN" altLang="en-US" sz="2200" dirty="0"/>
              <a:t>主要是加载防火墙驱动，并创建</a:t>
            </a:r>
            <a:r>
              <a:rPr lang="en-US" altLang="zh-CN" sz="2200" dirty="0"/>
              <a:t>RPC</a:t>
            </a:r>
            <a:r>
              <a:rPr lang="zh-CN" altLang="en-US" sz="2200" dirty="0"/>
              <a:t>与</a:t>
            </a:r>
            <a:r>
              <a:rPr lang="en-US" altLang="zh-CN" sz="2200" dirty="0"/>
              <a:t>Plugin</a:t>
            </a:r>
            <a:r>
              <a:rPr lang="zh-CN" altLang="en-US" sz="2200" dirty="0"/>
              <a:t>通信。</a:t>
            </a:r>
          </a:p>
          <a:p>
            <a:endParaRPr lang="en-US" altLang="zh-CN" dirty="0"/>
          </a:p>
          <a:p>
            <a:endParaRPr lang="en-US" altLang="zh-CN" sz="3200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9394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 smtClean="0"/>
              <a:t>l3_agent.py</a:t>
            </a:r>
          </a:p>
          <a:p>
            <a:r>
              <a:rPr lang="zh-CN" altLang="en-US" sz="8000" dirty="0"/>
              <a:t>再来看</a:t>
            </a:r>
            <a:r>
              <a:rPr lang="en-US" altLang="zh-CN" sz="8000" dirty="0"/>
              <a:t>L3NATAgent</a:t>
            </a:r>
            <a:r>
              <a:rPr lang="zh-CN" altLang="en-US" sz="8000" dirty="0"/>
              <a:t>的创建过程：</a:t>
            </a:r>
          </a:p>
          <a:p>
            <a:r>
              <a:rPr lang="en-US" altLang="zh-CN" sz="2000" dirty="0"/>
              <a:t>1.	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__(self, host, 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=None):</a:t>
            </a:r>
          </a:p>
          <a:p>
            <a:r>
              <a:rPr lang="en-US" altLang="zh-CN" sz="2000" dirty="0"/>
              <a:t>2.	        if 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3.	            </a:t>
            </a:r>
            <a:r>
              <a:rPr lang="en-US" altLang="zh-CN" sz="2000" dirty="0" err="1"/>
              <a:t>self.conf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conf</a:t>
            </a:r>
            <a:endParaRPr lang="en-US" altLang="zh-CN" sz="2000" dirty="0"/>
          </a:p>
          <a:p>
            <a:r>
              <a:rPr lang="en-US" altLang="zh-CN" sz="2000" dirty="0"/>
              <a:t>4.	        else:</a:t>
            </a:r>
          </a:p>
          <a:p>
            <a:r>
              <a:rPr lang="en-US" altLang="zh-CN" sz="2000" dirty="0"/>
              <a:t>5.	            </a:t>
            </a:r>
            <a:r>
              <a:rPr lang="en-US" altLang="zh-CN" sz="2000" dirty="0" err="1"/>
              <a:t>self.conf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cfg.CONF</a:t>
            </a:r>
            <a:endParaRPr lang="en-US" altLang="zh-CN" sz="2000" dirty="0"/>
          </a:p>
          <a:p>
            <a:r>
              <a:rPr lang="en-US" altLang="zh-CN" sz="2000" dirty="0"/>
              <a:t>6.	        </a:t>
            </a:r>
            <a:r>
              <a:rPr lang="en-US" altLang="zh-CN" sz="2000" dirty="0" err="1"/>
              <a:t>self.root_helper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config.get_root_helper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self.conf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7.	        </a:t>
            </a:r>
            <a:r>
              <a:rPr lang="en-US" altLang="zh-CN" sz="2000" dirty="0" err="1"/>
              <a:t>self.router_info</a:t>
            </a:r>
            <a:r>
              <a:rPr lang="en-US" altLang="zh-CN" sz="2000" dirty="0"/>
              <a:t> = {}</a:t>
            </a:r>
          </a:p>
          <a:p>
            <a:r>
              <a:rPr lang="en-US" altLang="zh-CN" sz="2000" dirty="0"/>
              <a:t>8.	</a:t>
            </a:r>
          </a:p>
          <a:p>
            <a:r>
              <a:rPr lang="en-US" altLang="zh-CN" sz="2000" dirty="0"/>
              <a:t>9.	        self._</a:t>
            </a:r>
            <a:r>
              <a:rPr lang="en-US" altLang="zh-CN" sz="2000" dirty="0" err="1"/>
              <a:t>check_config_params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10.	</a:t>
            </a:r>
          </a:p>
          <a:p>
            <a:r>
              <a:rPr lang="en-US" altLang="zh-CN" sz="2000" dirty="0"/>
              <a:t>11.	        try:</a:t>
            </a:r>
          </a:p>
          <a:p>
            <a:r>
              <a:rPr lang="en-US" altLang="zh-CN" sz="2000" dirty="0"/>
              <a:t>12.	</a:t>
            </a:r>
            <a:r>
              <a:rPr lang="zh-CN" altLang="en-US" sz="2000" dirty="0"/>
              <a:t>　　　　　　  </a:t>
            </a:r>
            <a:r>
              <a:rPr lang="en-US" altLang="zh-CN" sz="2000" dirty="0"/>
              <a:t># import driver from l3_agent.init </a:t>
            </a:r>
          </a:p>
          <a:p>
            <a:r>
              <a:rPr lang="en-US" altLang="zh-CN" sz="2000" dirty="0"/>
              <a:t>13.	            # Example: </a:t>
            </a:r>
            <a:r>
              <a:rPr lang="en-US" altLang="zh-CN" sz="2000" dirty="0" err="1"/>
              <a:t>interface_driver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neutron.agent.linux.interface.OVSInterfaceDriver</a:t>
            </a:r>
            <a:endParaRPr lang="en-US" altLang="zh-CN" sz="2000" dirty="0"/>
          </a:p>
          <a:p>
            <a:r>
              <a:rPr lang="en-US" altLang="zh-CN" sz="2000" dirty="0"/>
              <a:t>14.	            </a:t>
            </a:r>
            <a:r>
              <a:rPr lang="en-US" altLang="zh-CN" sz="2000" dirty="0" err="1"/>
              <a:t>self.driver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importutils.import_object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15.	                </a:t>
            </a:r>
            <a:r>
              <a:rPr lang="en-US" altLang="zh-CN" sz="2000" dirty="0" err="1"/>
              <a:t>self.conf.interface_driver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16.	                </a:t>
            </a:r>
            <a:r>
              <a:rPr lang="en-US" altLang="zh-CN" sz="2000" dirty="0" err="1"/>
              <a:t>self.conf</a:t>
            </a:r>
            <a:endParaRPr lang="en-US" altLang="zh-CN" sz="2000" dirty="0"/>
          </a:p>
          <a:p>
            <a:r>
              <a:rPr lang="en-US" altLang="zh-CN" sz="2000" dirty="0"/>
              <a:t>17.	            )</a:t>
            </a:r>
          </a:p>
          <a:p>
            <a:r>
              <a:rPr lang="en-US" altLang="zh-CN" sz="2000" dirty="0"/>
              <a:t>18.	        except Exception:</a:t>
            </a:r>
          </a:p>
          <a:p>
            <a:r>
              <a:rPr lang="en-US" altLang="zh-CN" sz="2000" dirty="0"/>
              <a:t>19.	           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_("Error importing interface driver "</a:t>
            </a:r>
          </a:p>
          <a:p>
            <a:r>
              <a:rPr lang="en-US" altLang="zh-CN" sz="2000" dirty="0"/>
              <a:t>20.	                    "'%s'") % </a:t>
            </a:r>
            <a:r>
              <a:rPr lang="en-US" altLang="zh-CN" sz="2000" dirty="0" err="1"/>
              <a:t>self.conf.interface_driver</a:t>
            </a:r>
            <a:endParaRPr lang="en-US" altLang="zh-CN" sz="2000" dirty="0"/>
          </a:p>
          <a:p>
            <a:r>
              <a:rPr lang="en-US" altLang="zh-CN" sz="2000" dirty="0"/>
              <a:t>21.	            </a:t>
            </a:r>
            <a:r>
              <a:rPr lang="en-US" altLang="zh-CN" sz="2000" dirty="0" err="1"/>
              <a:t>LOG.error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22.	            raise </a:t>
            </a:r>
            <a:r>
              <a:rPr lang="en-US" altLang="zh-CN" sz="2000" dirty="0" err="1"/>
              <a:t>SystemExit</a:t>
            </a:r>
            <a:r>
              <a:rPr lang="en-US" altLang="zh-CN" sz="2000" dirty="0"/>
              <a:t>(1)</a:t>
            </a:r>
          </a:p>
          <a:p>
            <a:endParaRPr lang="en-US" altLang="zh-CN" sz="3200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819156" y="2743199"/>
            <a:ext cx="3177927" cy="3491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23.	</a:t>
            </a:r>
          </a:p>
          <a:p>
            <a:r>
              <a:rPr lang="en-US" altLang="zh-CN" sz="500" dirty="0"/>
              <a:t>24.	        </a:t>
            </a:r>
            <a:r>
              <a:rPr lang="en-US" altLang="zh-CN" sz="500" dirty="0" err="1"/>
              <a:t>self.context</a:t>
            </a:r>
            <a:r>
              <a:rPr lang="en-US" altLang="zh-CN" sz="500" dirty="0"/>
              <a:t> = </a:t>
            </a:r>
            <a:r>
              <a:rPr lang="en-US" altLang="zh-CN" sz="500" dirty="0" err="1"/>
              <a:t>context.get_admin_context_without_session</a:t>
            </a:r>
            <a:r>
              <a:rPr lang="en-US" altLang="zh-CN" sz="500" dirty="0"/>
              <a:t>()</a:t>
            </a:r>
          </a:p>
          <a:p>
            <a:r>
              <a:rPr lang="en-US" altLang="zh-CN" sz="500" dirty="0"/>
              <a:t>25.	       </a:t>
            </a:r>
            <a:r>
              <a:rPr lang="zh-CN" altLang="en-US" sz="500" dirty="0"/>
              <a:t>＃ </a:t>
            </a:r>
            <a:r>
              <a:rPr lang="en-US" altLang="zh-CN" sz="500" dirty="0"/>
              <a:t>Agent side of the l3 agent RPC API, topic is 'q-l3-plugin'</a:t>
            </a:r>
          </a:p>
          <a:p>
            <a:r>
              <a:rPr lang="en-US" altLang="zh-CN" sz="500" dirty="0"/>
              <a:t>26.	        </a:t>
            </a:r>
            <a:r>
              <a:rPr lang="en-US" altLang="zh-CN" sz="500" dirty="0" err="1"/>
              <a:t>self.plugin_rpc</a:t>
            </a:r>
            <a:r>
              <a:rPr lang="en-US" altLang="zh-CN" sz="500" dirty="0"/>
              <a:t> = L3PluginApi(topics.L3PLUGIN, host)</a:t>
            </a:r>
          </a:p>
          <a:p>
            <a:r>
              <a:rPr lang="en-US" altLang="zh-CN" sz="500" dirty="0"/>
              <a:t>27.	        </a:t>
            </a:r>
            <a:r>
              <a:rPr lang="en-US" altLang="zh-CN" sz="500" dirty="0" err="1"/>
              <a:t>self.fullsync</a:t>
            </a:r>
            <a:r>
              <a:rPr lang="en-US" altLang="zh-CN" sz="500" dirty="0"/>
              <a:t> = True</a:t>
            </a:r>
          </a:p>
          <a:p>
            <a:r>
              <a:rPr lang="en-US" altLang="zh-CN" sz="500" dirty="0"/>
              <a:t>28.	        </a:t>
            </a:r>
            <a:r>
              <a:rPr lang="en-US" altLang="zh-CN" sz="500" dirty="0" err="1"/>
              <a:t>self.updated_routers</a:t>
            </a:r>
            <a:r>
              <a:rPr lang="en-US" altLang="zh-CN" sz="500" dirty="0"/>
              <a:t> = set()</a:t>
            </a:r>
          </a:p>
          <a:p>
            <a:r>
              <a:rPr lang="en-US" altLang="zh-CN" sz="500" dirty="0"/>
              <a:t>29.	        </a:t>
            </a:r>
            <a:r>
              <a:rPr lang="en-US" altLang="zh-CN" sz="500" dirty="0" err="1"/>
              <a:t>self.removed_routers</a:t>
            </a:r>
            <a:r>
              <a:rPr lang="en-US" altLang="zh-CN" sz="500" dirty="0"/>
              <a:t> = set()</a:t>
            </a:r>
          </a:p>
          <a:p>
            <a:r>
              <a:rPr lang="en-US" altLang="zh-CN" sz="500" dirty="0"/>
              <a:t>30.	        </a:t>
            </a:r>
            <a:r>
              <a:rPr lang="en-US" altLang="zh-CN" sz="500" dirty="0" err="1"/>
              <a:t>self.sync_progress</a:t>
            </a:r>
            <a:r>
              <a:rPr lang="en-US" altLang="zh-CN" sz="500" dirty="0"/>
              <a:t> = False</a:t>
            </a:r>
          </a:p>
          <a:p>
            <a:r>
              <a:rPr lang="en-US" altLang="zh-CN" sz="500" dirty="0"/>
              <a:t>31.	</a:t>
            </a:r>
          </a:p>
          <a:p>
            <a:r>
              <a:rPr lang="en-US" altLang="zh-CN" sz="500" dirty="0"/>
              <a:t>32.	        self._</a:t>
            </a:r>
            <a:r>
              <a:rPr lang="en-US" altLang="zh-CN" sz="500" dirty="0" err="1"/>
              <a:t>clean_stale_namespaces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self.conf.use_namespaces</a:t>
            </a:r>
            <a:endParaRPr lang="en-US" altLang="zh-CN" sz="500" dirty="0"/>
          </a:p>
          <a:p>
            <a:r>
              <a:rPr lang="en-US" altLang="zh-CN" sz="500" dirty="0"/>
              <a:t>33.	        # Start RPC Loop </a:t>
            </a:r>
          </a:p>
          <a:p>
            <a:r>
              <a:rPr lang="en-US" altLang="zh-CN" sz="500" dirty="0"/>
              <a:t>34.	        </a:t>
            </a:r>
            <a:r>
              <a:rPr lang="en-US" altLang="zh-CN" sz="500" dirty="0" err="1"/>
              <a:t>self.rpc_loop</a:t>
            </a:r>
            <a:r>
              <a:rPr lang="en-US" altLang="zh-CN" sz="500" dirty="0"/>
              <a:t> = </a:t>
            </a:r>
            <a:r>
              <a:rPr lang="en-US" altLang="zh-CN" sz="500" dirty="0" err="1"/>
              <a:t>loopingcall.FixedIntervalLoopingCall</a:t>
            </a:r>
            <a:r>
              <a:rPr lang="en-US" altLang="zh-CN" sz="500" dirty="0"/>
              <a:t>(</a:t>
            </a:r>
          </a:p>
          <a:p>
            <a:r>
              <a:rPr lang="en-US" altLang="zh-CN" sz="500" dirty="0"/>
              <a:t>35.	            self._</a:t>
            </a:r>
            <a:r>
              <a:rPr lang="en-US" altLang="zh-CN" sz="500" dirty="0" err="1"/>
              <a:t>rpc_loop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36.	        </a:t>
            </a:r>
            <a:r>
              <a:rPr lang="en-US" altLang="zh-CN" sz="500" dirty="0" err="1"/>
              <a:t>self.rpc_loop.start</a:t>
            </a:r>
            <a:r>
              <a:rPr lang="en-US" altLang="zh-CN" sz="500" dirty="0"/>
              <a:t>(interval=RPC_LOOP_INTERVAL)</a:t>
            </a:r>
          </a:p>
          <a:p>
            <a:r>
              <a:rPr lang="en-US" altLang="zh-CN" sz="500" dirty="0"/>
              <a:t>37.	        super(L3NATAgent, self).__</a:t>
            </a:r>
            <a:r>
              <a:rPr lang="en-US" altLang="zh-CN" sz="500" dirty="0" err="1"/>
              <a:t>init</a:t>
            </a:r>
            <a:r>
              <a:rPr lang="en-US" altLang="zh-CN" sz="500" dirty="0"/>
              <a:t>__(</a:t>
            </a:r>
            <a:r>
              <a:rPr lang="en-US" altLang="zh-CN" sz="500" dirty="0" err="1"/>
              <a:t>conf</a:t>
            </a:r>
            <a:r>
              <a:rPr lang="en-US" altLang="zh-CN" sz="500" dirty="0"/>
              <a:t>=</a:t>
            </a:r>
            <a:r>
              <a:rPr lang="en-US" altLang="zh-CN" sz="500" dirty="0" err="1"/>
              <a:t>self.conf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38.	</a:t>
            </a:r>
          </a:p>
          <a:p>
            <a:r>
              <a:rPr lang="en-US" altLang="zh-CN" sz="500" dirty="0"/>
              <a:t>39.	        </a:t>
            </a:r>
            <a:r>
              <a:rPr lang="en-US" altLang="zh-CN" sz="500" dirty="0" err="1"/>
              <a:t>self.target_ex_net_id</a:t>
            </a:r>
            <a:r>
              <a:rPr lang="en-US" altLang="zh-CN" sz="500" dirty="0"/>
              <a:t> = None</a:t>
            </a:r>
          </a:p>
          <a:p>
            <a:endParaRPr lang="en-US" altLang="zh-CN" sz="500" dirty="0" smtClean="0"/>
          </a:p>
        </p:txBody>
      </p:sp>
    </p:spTree>
    <p:extLst>
      <p:ext uri="{BB962C8B-B14F-4D97-AF65-F5344CB8AC3E}">
        <p14:creationId xmlns:p14="http://schemas.microsoft.com/office/powerpoint/2010/main" val="33573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 smtClean="0"/>
              <a:t>l3_agent.py</a:t>
            </a:r>
          </a:p>
          <a:p>
            <a:r>
              <a:rPr lang="zh-CN" altLang="en-US" sz="8000" dirty="0"/>
              <a:t>上面的</a:t>
            </a:r>
            <a:r>
              <a:rPr lang="en-US" altLang="zh-CN" sz="8000" dirty="0" err="1"/>
              <a:t>self.plugin_rpc</a:t>
            </a:r>
            <a:r>
              <a:rPr lang="zh-CN" altLang="en-US" sz="8000" dirty="0"/>
              <a:t>会处理</a:t>
            </a:r>
            <a:r>
              <a:rPr lang="en-US" altLang="zh-CN" sz="8000" dirty="0"/>
              <a:t>neutron-server</a:t>
            </a:r>
            <a:r>
              <a:rPr lang="zh-CN" altLang="en-US" sz="8000" dirty="0"/>
              <a:t>转发过来的请求，这个请求是通过</a:t>
            </a:r>
            <a:r>
              <a:rPr lang="en-US" altLang="zh-CN" sz="8000" dirty="0" err="1"/>
              <a:t>service_plugins</a:t>
            </a:r>
            <a:r>
              <a:rPr lang="zh-CN" altLang="en-US" sz="8000" dirty="0"/>
              <a:t>的方式处理的：</a:t>
            </a:r>
          </a:p>
          <a:p>
            <a:endParaRPr lang="zh-CN" altLang="en-US" sz="8000" dirty="0"/>
          </a:p>
          <a:p>
            <a:r>
              <a:rPr lang="en-US" altLang="zh-CN" sz="6400" dirty="0"/>
              <a:t>1.	</a:t>
            </a:r>
            <a:r>
              <a:rPr lang="en-US" altLang="zh-CN" sz="6400" dirty="0" err="1"/>
              <a:t>neutron.service_plugins</a:t>
            </a:r>
            <a:r>
              <a:rPr lang="en-US" altLang="zh-CN" sz="6400" dirty="0"/>
              <a:t> =</a:t>
            </a:r>
          </a:p>
          <a:p>
            <a:r>
              <a:rPr lang="en-US" altLang="zh-CN" sz="6400" dirty="0"/>
              <a:t>2.	    dummy = </a:t>
            </a:r>
            <a:r>
              <a:rPr lang="en-US" altLang="zh-CN" sz="6400" dirty="0" err="1"/>
              <a:t>neutron.tests.unit.dummy_plugin:DummyServicePlugin</a:t>
            </a:r>
            <a:endParaRPr lang="en-US" altLang="zh-CN" sz="6400" dirty="0"/>
          </a:p>
          <a:p>
            <a:r>
              <a:rPr lang="en-US" altLang="zh-CN" sz="6400" dirty="0"/>
              <a:t>3.	    router = neutron.services.l3_router.l3_router_plugin:L3RouterPlugin</a:t>
            </a:r>
          </a:p>
          <a:p>
            <a:r>
              <a:rPr lang="en-US" altLang="zh-CN" sz="6400" dirty="0"/>
              <a:t>4.	    firewall = </a:t>
            </a:r>
            <a:r>
              <a:rPr lang="en-US" altLang="zh-CN" sz="6400" dirty="0" err="1"/>
              <a:t>neutron.services.firewall.fwaas_plugin:FirewallPlugin</a:t>
            </a:r>
            <a:endParaRPr lang="en-US" altLang="zh-CN" sz="6400" dirty="0"/>
          </a:p>
          <a:p>
            <a:r>
              <a:rPr lang="en-US" altLang="zh-CN" sz="6400" dirty="0"/>
              <a:t>5.	    </a:t>
            </a:r>
            <a:r>
              <a:rPr lang="en-US" altLang="zh-CN" sz="6400" dirty="0" err="1"/>
              <a:t>lbaas</a:t>
            </a:r>
            <a:r>
              <a:rPr lang="en-US" altLang="zh-CN" sz="6400" dirty="0"/>
              <a:t> = </a:t>
            </a:r>
            <a:r>
              <a:rPr lang="en-US" altLang="zh-CN" sz="6400" dirty="0" err="1"/>
              <a:t>neutron.services.loadbalancer.plugin:LoadBalancerPlugin</a:t>
            </a:r>
            <a:endParaRPr lang="en-US" altLang="zh-CN" sz="6400" dirty="0"/>
          </a:p>
          <a:p>
            <a:r>
              <a:rPr lang="en-US" altLang="zh-CN" sz="6400" dirty="0"/>
              <a:t>6.	    </a:t>
            </a:r>
            <a:r>
              <a:rPr lang="en-US" altLang="zh-CN" sz="6400" dirty="0" err="1"/>
              <a:t>vpnaas</a:t>
            </a:r>
            <a:r>
              <a:rPr lang="en-US" altLang="zh-CN" sz="6400" dirty="0"/>
              <a:t> = </a:t>
            </a:r>
            <a:r>
              <a:rPr lang="en-US" altLang="zh-CN" sz="6400" dirty="0" err="1"/>
              <a:t>neutron.services.vpn.plugin:VPNDriverPlugin</a:t>
            </a:r>
            <a:endParaRPr lang="en-US" altLang="zh-CN" sz="6400" dirty="0"/>
          </a:p>
          <a:p>
            <a:r>
              <a:rPr lang="en-US" altLang="zh-CN" sz="6400" dirty="0"/>
              <a:t>7.	    metering = </a:t>
            </a:r>
            <a:r>
              <a:rPr lang="en-US" altLang="zh-CN" sz="6400" dirty="0" err="1"/>
              <a:t>neutron.services.metering.metering_plugin:MeteringPlugin</a:t>
            </a:r>
            <a:endParaRPr lang="en-US" altLang="zh-CN" sz="7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9911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 smtClean="0"/>
              <a:t>l3_agent.py</a:t>
            </a:r>
          </a:p>
          <a:p>
            <a:r>
              <a:rPr lang="en-US" altLang="zh-CN" sz="8000" dirty="0" err="1"/>
              <a:t>self.rpc_loop</a:t>
            </a:r>
            <a:r>
              <a:rPr lang="zh-CN" altLang="en-US" sz="8000" dirty="0"/>
              <a:t>会循环检测从</a:t>
            </a:r>
            <a:r>
              <a:rPr lang="en-US" altLang="zh-CN" sz="8000" dirty="0"/>
              <a:t>plugin</a:t>
            </a:r>
            <a:r>
              <a:rPr lang="zh-CN" altLang="en-US" sz="8000" dirty="0"/>
              <a:t>发送过来的</a:t>
            </a:r>
            <a:r>
              <a:rPr lang="en-US" altLang="zh-CN" sz="8000" dirty="0" err="1"/>
              <a:t>rpc</a:t>
            </a:r>
            <a:r>
              <a:rPr lang="zh-CN" altLang="en-US" sz="8000" dirty="0"/>
              <a:t>请求：</a:t>
            </a:r>
          </a:p>
          <a:p>
            <a:r>
              <a:rPr lang="en-US" altLang="zh-CN" sz="2000" dirty="0"/>
              <a:t>1.	@</a:t>
            </a:r>
            <a:r>
              <a:rPr lang="en-US" altLang="zh-CN" sz="2000" dirty="0" err="1"/>
              <a:t>lockutils.synchronized</a:t>
            </a:r>
            <a:r>
              <a:rPr lang="en-US" altLang="zh-CN" sz="2000" dirty="0"/>
              <a:t>('l3-agent', 'neutron-')</a:t>
            </a:r>
          </a:p>
          <a:p>
            <a:r>
              <a:rPr lang="en-US" altLang="zh-CN" sz="2000" dirty="0"/>
              <a:t>2.	   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rpc_loop</a:t>
            </a:r>
            <a:r>
              <a:rPr lang="en-US" altLang="zh-CN" sz="2000" dirty="0"/>
              <a:t>(self):</a:t>
            </a:r>
          </a:p>
          <a:p>
            <a:r>
              <a:rPr lang="en-US" altLang="zh-CN" sz="2000" dirty="0"/>
              <a:t>3.	        # _</a:t>
            </a:r>
            <a:r>
              <a:rPr lang="en-US" altLang="zh-CN" sz="2000" dirty="0" err="1"/>
              <a:t>rpc_loop</a:t>
            </a:r>
            <a:r>
              <a:rPr lang="en-US" altLang="zh-CN" sz="2000" dirty="0"/>
              <a:t> and _</a:t>
            </a:r>
            <a:r>
              <a:rPr lang="en-US" altLang="zh-CN" sz="2000" dirty="0" err="1"/>
              <a:t>sync_routers_task</a:t>
            </a:r>
            <a:r>
              <a:rPr lang="en-US" altLang="zh-CN" sz="2000" dirty="0"/>
              <a:t> will not be</a:t>
            </a:r>
          </a:p>
          <a:p>
            <a:r>
              <a:rPr lang="en-US" altLang="zh-CN" sz="2000" dirty="0"/>
              <a:t>4.	        # executed in the same time because of lock.</a:t>
            </a:r>
          </a:p>
          <a:p>
            <a:r>
              <a:rPr lang="en-US" altLang="zh-CN" sz="2000" dirty="0"/>
              <a:t>5.	        # so we can clear the value of </a:t>
            </a:r>
            <a:r>
              <a:rPr lang="en-US" altLang="zh-CN" sz="2000" dirty="0" err="1"/>
              <a:t>updated_routers</a:t>
            </a:r>
            <a:endParaRPr lang="en-US" altLang="zh-CN" sz="2000" dirty="0"/>
          </a:p>
          <a:p>
            <a:r>
              <a:rPr lang="en-US" altLang="zh-CN" sz="2000" dirty="0"/>
              <a:t>6.	        # and </a:t>
            </a:r>
            <a:r>
              <a:rPr lang="en-US" altLang="zh-CN" sz="2000" dirty="0" err="1"/>
              <a:t>removed_routers</a:t>
            </a:r>
            <a:r>
              <a:rPr lang="en-US" altLang="zh-CN" sz="2000" dirty="0"/>
              <a:t>, but they can be updated by</a:t>
            </a:r>
          </a:p>
          <a:p>
            <a:r>
              <a:rPr lang="en-US" altLang="zh-CN" sz="2000" dirty="0"/>
              <a:t>7.	        # </a:t>
            </a:r>
            <a:r>
              <a:rPr lang="en-US" altLang="zh-CN" sz="2000" dirty="0" err="1"/>
              <a:t>updated_routers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removed_routers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rpc</a:t>
            </a:r>
            <a:r>
              <a:rPr lang="en-US" altLang="zh-CN" sz="2000" dirty="0"/>
              <a:t> call</a:t>
            </a:r>
          </a:p>
          <a:p>
            <a:r>
              <a:rPr lang="en-US" altLang="zh-CN" sz="2000" dirty="0"/>
              <a:t>8.	        try:</a:t>
            </a:r>
          </a:p>
          <a:p>
            <a:r>
              <a:rPr lang="en-US" altLang="zh-CN" sz="2000" dirty="0"/>
              <a:t>9.	            </a:t>
            </a:r>
            <a:r>
              <a:rPr lang="en-US" altLang="zh-CN" sz="2000" dirty="0" err="1"/>
              <a:t>LOG.debug</a:t>
            </a:r>
            <a:r>
              <a:rPr lang="en-US" altLang="zh-CN" sz="2000" dirty="0"/>
              <a:t>(_("Starting RPC loop for %d updated routers"),</a:t>
            </a:r>
          </a:p>
          <a:p>
            <a:r>
              <a:rPr lang="en-US" altLang="zh-CN" sz="2000" dirty="0"/>
              <a:t>10.	                     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self.updated_routers</a:t>
            </a:r>
            <a:r>
              <a:rPr lang="en-US" altLang="zh-CN" sz="2000" dirty="0"/>
              <a:t>))</a:t>
            </a:r>
          </a:p>
          <a:p>
            <a:r>
              <a:rPr lang="en-US" altLang="zh-CN" sz="2000" dirty="0"/>
              <a:t>11.	            if </a:t>
            </a:r>
            <a:r>
              <a:rPr lang="en-US" altLang="zh-CN" sz="2000" dirty="0" err="1"/>
              <a:t>self.updated_routers</a:t>
            </a:r>
            <a:r>
              <a:rPr lang="en-US" altLang="zh-CN" sz="2000" dirty="0"/>
              <a:t>:  # </a:t>
            </a:r>
            <a:r>
              <a:rPr lang="zh-CN" altLang="en-US" sz="2000" dirty="0"/>
              <a:t>保存了需要本次处理的</a:t>
            </a:r>
            <a:r>
              <a:rPr lang="en-US" altLang="zh-CN" sz="2000" dirty="0"/>
              <a:t>router</a:t>
            </a:r>
            <a:r>
              <a:rPr lang="zh-CN" altLang="en-US" sz="2000" dirty="0"/>
              <a:t>信息</a:t>
            </a:r>
          </a:p>
          <a:p>
            <a:r>
              <a:rPr lang="en-US" altLang="zh-CN" sz="2000" dirty="0"/>
              <a:t>12.	                # We're capturing and clearing the list, and </a:t>
            </a:r>
            <a:r>
              <a:rPr lang="en-US" altLang="zh-CN" sz="2000" dirty="0" smtClean="0"/>
              <a:t>will</a:t>
            </a:r>
            <a:endParaRPr lang="en-US" altLang="zh-CN" sz="2000" dirty="0"/>
          </a:p>
          <a:p>
            <a:r>
              <a:rPr lang="en-US" altLang="zh-CN" sz="2000" dirty="0"/>
              <a:t>13.	                # process the "captured" updates in this loop,</a:t>
            </a:r>
          </a:p>
          <a:p>
            <a:r>
              <a:rPr lang="en-US" altLang="zh-CN" sz="2000" dirty="0"/>
              <a:t>14.	                # and any updates that happen due to a context switch</a:t>
            </a:r>
          </a:p>
          <a:p>
            <a:r>
              <a:rPr lang="en-US" altLang="zh-CN" sz="2000" dirty="0"/>
              <a:t>15.	                # will be picked up on the next pass.</a:t>
            </a:r>
          </a:p>
          <a:p>
            <a:r>
              <a:rPr lang="en-US" altLang="zh-CN" sz="2000" dirty="0"/>
              <a:t>16.	                </a:t>
            </a:r>
            <a:r>
              <a:rPr lang="en-US" altLang="zh-CN" sz="2000" dirty="0" err="1"/>
              <a:t>updated_routers</a:t>
            </a:r>
            <a:r>
              <a:rPr lang="en-US" altLang="zh-CN" sz="2000" dirty="0"/>
              <a:t> = set(</a:t>
            </a:r>
            <a:r>
              <a:rPr lang="en-US" altLang="zh-CN" sz="2000" dirty="0" err="1"/>
              <a:t>self.updated_routers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17.	                </a:t>
            </a:r>
            <a:r>
              <a:rPr lang="en-US" altLang="zh-CN" sz="2000" dirty="0" err="1"/>
              <a:t>self.updated_routers.clear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18.	                </a:t>
            </a:r>
            <a:r>
              <a:rPr lang="en-US" altLang="zh-CN" sz="2000" dirty="0" err="1"/>
              <a:t>router_ids</a:t>
            </a:r>
            <a:r>
              <a:rPr lang="en-US" altLang="zh-CN" sz="2000" dirty="0"/>
              <a:t> = list(</a:t>
            </a:r>
            <a:r>
              <a:rPr lang="en-US" altLang="zh-CN" sz="2000" dirty="0" err="1"/>
              <a:t>updated_routers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19.	                routers = </a:t>
            </a:r>
            <a:r>
              <a:rPr lang="en-US" altLang="zh-CN" sz="2000" dirty="0" err="1"/>
              <a:t>self.plugin_rpc.get_routers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20.	                    </a:t>
            </a:r>
            <a:r>
              <a:rPr lang="en-US" altLang="zh-CN" sz="2000" dirty="0" err="1"/>
              <a:t>self.context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router_ids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819156" y="2743199"/>
            <a:ext cx="3177927" cy="3491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21.	                # routers with </a:t>
            </a:r>
            <a:r>
              <a:rPr lang="en-US" altLang="zh-CN" sz="500" dirty="0" err="1"/>
              <a:t>admin_state_up</a:t>
            </a:r>
            <a:r>
              <a:rPr lang="en-US" altLang="zh-CN" sz="500" dirty="0"/>
              <a:t>=false will not be in the fetched</a:t>
            </a:r>
          </a:p>
          <a:p>
            <a:r>
              <a:rPr lang="en-US" altLang="zh-CN" sz="500" dirty="0"/>
              <a:t>22.	                fetched = set([r['id'] for r in routers])</a:t>
            </a:r>
          </a:p>
          <a:p>
            <a:r>
              <a:rPr lang="en-US" altLang="zh-CN" sz="500" dirty="0"/>
              <a:t>23.	                </a:t>
            </a:r>
            <a:r>
              <a:rPr lang="zh-CN" altLang="en-US" sz="500" dirty="0"/>
              <a:t>＃不在</a:t>
            </a:r>
            <a:r>
              <a:rPr lang="en-US" altLang="zh-CN" sz="500" dirty="0"/>
              <a:t>fetched</a:t>
            </a:r>
            <a:r>
              <a:rPr lang="zh-CN" altLang="en-US" sz="500" dirty="0"/>
              <a:t>中而在</a:t>
            </a:r>
            <a:r>
              <a:rPr lang="en-US" altLang="zh-CN" sz="500" dirty="0" err="1"/>
              <a:t>updated_routers</a:t>
            </a:r>
            <a:r>
              <a:rPr lang="zh-CN" altLang="en-US" sz="500" dirty="0"/>
              <a:t>中，说明需删除</a:t>
            </a:r>
          </a:p>
          <a:p>
            <a:r>
              <a:rPr lang="en-US" altLang="zh-CN" sz="500" dirty="0"/>
              <a:t>24.	                </a:t>
            </a:r>
            <a:r>
              <a:rPr lang="en-US" altLang="zh-CN" sz="500" dirty="0" err="1"/>
              <a:t>self.removed_routers.update</a:t>
            </a:r>
            <a:r>
              <a:rPr lang="en-US" altLang="zh-CN" sz="500" dirty="0"/>
              <a:t>(</a:t>
            </a:r>
            <a:r>
              <a:rPr lang="en-US" altLang="zh-CN" sz="500" dirty="0" err="1"/>
              <a:t>updated_routers</a:t>
            </a:r>
            <a:r>
              <a:rPr lang="en-US" altLang="zh-CN" sz="500" dirty="0"/>
              <a:t> - fetched)   </a:t>
            </a:r>
          </a:p>
          <a:p>
            <a:r>
              <a:rPr lang="en-US" altLang="zh-CN" sz="500" dirty="0"/>
              <a:t>25.	</a:t>
            </a:r>
          </a:p>
          <a:p>
            <a:r>
              <a:rPr lang="en-US" altLang="zh-CN" sz="500" dirty="0" smtClean="0"/>
              <a:t>26	                 </a:t>
            </a:r>
            <a:r>
              <a:rPr lang="en-US" altLang="zh-CN" sz="500" dirty="0"/>
              <a:t>self._</a:t>
            </a:r>
            <a:r>
              <a:rPr lang="en-US" altLang="zh-CN" sz="500" dirty="0" err="1"/>
              <a:t>process_routers</a:t>
            </a:r>
            <a:r>
              <a:rPr lang="en-US" altLang="zh-CN" sz="500" dirty="0"/>
              <a:t>(routers)</a:t>
            </a:r>
          </a:p>
          <a:p>
            <a:r>
              <a:rPr lang="en-US" altLang="zh-CN" sz="500" dirty="0"/>
              <a:t>27.	            self._</a:t>
            </a:r>
            <a:r>
              <a:rPr lang="en-US" altLang="zh-CN" sz="500" dirty="0" err="1"/>
              <a:t>process_router_delete</a:t>
            </a:r>
            <a:r>
              <a:rPr lang="en-US" altLang="zh-CN" sz="500" dirty="0"/>
              <a:t>()</a:t>
            </a:r>
          </a:p>
          <a:p>
            <a:r>
              <a:rPr lang="en-US" altLang="zh-CN" sz="500" dirty="0"/>
              <a:t>28.	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(_("RPC loop successfully completed"))</a:t>
            </a:r>
          </a:p>
          <a:p>
            <a:pPr marL="228600" indent="-228600">
              <a:buAutoNum type="arabicPeriod" startAt="29"/>
            </a:pPr>
            <a:r>
              <a:rPr lang="en-US" altLang="zh-CN" sz="500" dirty="0" smtClean="0"/>
              <a:t>except </a:t>
            </a:r>
            <a:r>
              <a:rPr lang="en-US" altLang="zh-CN" sz="500" dirty="0"/>
              <a:t>Exception</a:t>
            </a:r>
            <a:r>
              <a:rPr lang="en-US" altLang="zh-CN" sz="500" dirty="0" smtClean="0"/>
              <a:t>:</a:t>
            </a:r>
          </a:p>
          <a:p>
            <a:pPr marL="228600" indent="-228600">
              <a:buAutoNum type="arabicPeriod" startAt="29"/>
            </a:pPr>
            <a:r>
              <a:rPr lang="en-US" altLang="zh-CN" sz="500" dirty="0"/>
              <a:t>	            </a:t>
            </a:r>
            <a:r>
              <a:rPr lang="en-US" altLang="zh-CN" sz="500" dirty="0" err="1"/>
              <a:t>LOG.exception</a:t>
            </a:r>
            <a:r>
              <a:rPr lang="en-US" altLang="zh-CN" sz="500" dirty="0"/>
              <a:t>(_("Failed synchronizing routers"))</a:t>
            </a:r>
          </a:p>
          <a:p>
            <a:pPr marL="228600" indent="-228600">
              <a:buAutoNum type="arabicPeriod" startAt="29"/>
            </a:pPr>
            <a:r>
              <a:rPr lang="en-US" altLang="zh-CN" sz="500" dirty="0"/>
              <a:t>	            </a:t>
            </a:r>
            <a:r>
              <a:rPr lang="en-US" altLang="zh-CN" sz="500" dirty="0" err="1"/>
              <a:t>self.fullsync</a:t>
            </a:r>
            <a:r>
              <a:rPr lang="en-US" altLang="zh-CN" sz="500" dirty="0"/>
              <a:t> = True</a:t>
            </a:r>
          </a:p>
          <a:p>
            <a:pPr marL="228600" indent="-228600">
              <a:buAutoNum type="arabicPeriod" startAt="29"/>
            </a:pPr>
            <a:endParaRPr lang="en-US" altLang="zh-CN" sz="500" dirty="0" smtClean="0"/>
          </a:p>
        </p:txBody>
      </p:sp>
    </p:spTree>
    <p:extLst>
      <p:ext uri="{BB962C8B-B14F-4D97-AF65-F5344CB8AC3E}">
        <p14:creationId xmlns:p14="http://schemas.microsoft.com/office/powerpoint/2010/main" val="22631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 smtClean="0"/>
              <a:t>l3_agent.py</a:t>
            </a:r>
          </a:p>
          <a:p>
            <a:pPr indent="457200"/>
            <a:r>
              <a:rPr lang="en-US" altLang="zh-CN" sz="2200" dirty="0"/>
              <a:t>_</a:t>
            </a:r>
            <a:r>
              <a:rPr lang="en-US" altLang="zh-CN" sz="2200" dirty="0" err="1"/>
              <a:t>process_routers</a:t>
            </a:r>
            <a:endParaRPr lang="en-US" altLang="zh-CN" sz="2200" dirty="0"/>
          </a:p>
          <a:p>
            <a:pPr indent="457200"/>
            <a:r>
              <a:rPr lang="zh-CN" altLang="en-US" sz="2200" dirty="0"/>
              <a:t>如果有</a:t>
            </a:r>
            <a:r>
              <a:rPr lang="en-US" altLang="zh-CN" sz="2200" dirty="0" err="1"/>
              <a:t>rpc</a:t>
            </a:r>
            <a:r>
              <a:rPr lang="zh-CN" altLang="en-US" sz="2200" dirty="0"/>
              <a:t>请求过来，即需要更新路由信息，或者添加路由子接口，创建</a:t>
            </a:r>
            <a:r>
              <a:rPr lang="en-US" altLang="zh-CN" sz="2200" dirty="0"/>
              <a:t>floating </a:t>
            </a:r>
            <a:r>
              <a:rPr lang="en-US" altLang="zh-CN" sz="2200" dirty="0" err="1"/>
              <a:t>ip</a:t>
            </a:r>
            <a:r>
              <a:rPr lang="zh-CN" altLang="en-US" sz="2200" dirty="0"/>
              <a:t>等操作，都会在这里执行。这个函数里会去调用</a:t>
            </a:r>
            <a:r>
              <a:rPr lang="en-US" altLang="zh-CN" sz="2200" dirty="0"/>
              <a:t>_</a:t>
            </a:r>
            <a:r>
              <a:rPr lang="en-US" altLang="zh-CN" sz="2200" dirty="0" err="1"/>
              <a:t>process_routers</a:t>
            </a:r>
            <a:r>
              <a:rPr lang="zh-CN" altLang="en-US" sz="2200" dirty="0"/>
              <a:t>函数，在</a:t>
            </a:r>
            <a:r>
              <a:rPr lang="en-US" altLang="zh-CN" sz="2200" dirty="0"/>
              <a:t>_</a:t>
            </a:r>
            <a:r>
              <a:rPr lang="en-US" altLang="zh-CN" sz="2200" dirty="0" err="1"/>
              <a:t>process_routers</a:t>
            </a:r>
            <a:r>
              <a:rPr lang="zh-CN" altLang="en-US" sz="2200" dirty="0"/>
              <a:t>函数中会去创建绿色线程，执行</a:t>
            </a:r>
            <a:r>
              <a:rPr lang="en-US" altLang="zh-CN" sz="2200" dirty="0" err="1"/>
              <a:t>process_router</a:t>
            </a:r>
            <a:r>
              <a:rPr lang="zh-CN" altLang="en-US" sz="2200" dirty="0"/>
              <a:t>函数。可以说，</a:t>
            </a:r>
            <a:r>
              <a:rPr lang="en-US" altLang="zh-CN" sz="2200" dirty="0"/>
              <a:t>l3 agent</a:t>
            </a:r>
            <a:r>
              <a:rPr lang="zh-CN" altLang="en-US" sz="2200" dirty="0"/>
              <a:t>调用网络设备的工作都会在</a:t>
            </a:r>
            <a:r>
              <a:rPr lang="en-US" altLang="zh-CN" sz="2200" dirty="0" err="1" smtClean="0"/>
              <a:t>process_router</a:t>
            </a:r>
            <a:r>
              <a:rPr lang="zh-CN" altLang="en-US" sz="2200" dirty="0"/>
              <a:t>中进行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indent="457200"/>
            <a:r>
              <a:rPr lang="en-US" altLang="zh-CN" sz="500" dirty="0"/>
              <a:t>1.	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process_router</a:t>
            </a:r>
            <a:r>
              <a:rPr lang="en-US" altLang="zh-CN" sz="500" dirty="0"/>
              <a:t>(self, </a:t>
            </a:r>
            <a:r>
              <a:rPr lang="en-US" altLang="zh-CN" sz="500" dirty="0" err="1"/>
              <a:t>ri</a:t>
            </a:r>
            <a:r>
              <a:rPr lang="en-US" altLang="zh-CN" sz="500" dirty="0"/>
              <a:t>):</a:t>
            </a:r>
          </a:p>
          <a:p>
            <a:pPr indent="457200"/>
            <a:r>
              <a:rPr lang="en-US" altLang="zh-CN" sz="500" dirty="0"/>
              <a:t>2.	        </a:t>
            </a:r>
            <a:r>
              <a:rPr lang="en-US" altLang="zh-CN" sz="500" dirty="0" err="1"/>
              <a:t>ri.iptables_manager.defer_apply_on</a:t>
            </a:r>
            <a:r>
              <a:rPr lang="en-US" altLang="zh-CN" sz="500" dirty="0"/>
              <a:t>()</a:t>
            </a:r>
          </a:p>
          <a:p>
            <a:pPr indent="457200"/>
            <a:r>
              <a:rPr lang="en-US" altLang="zh-CN" sz="500" dirty="0"/>
              <a:t>3.	        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 = self._</a:t>
            </a:r>
            <a:r>
              <a:rPr lang="en-US" altLang="zh-CN" sz="500" dirty="0" err="1"/>
              <a:t>get_ex_gw_port</a:t>
            </a:r>
            <a:r>
              <a:rPr lang="en-US" altLang="zh-CN" sz="500" dirty="0"/>
              <a:t>(</a:t>
            </a:r>
            <a:r>
              <a:rPr lang="en-US" altLang="zh-CN" sz="500" dirty="0" err="1"/>
              <a:t>ri</a:t>
            </a:r>
            <a:r>
              <a:rPr lang="en-US" altLang="zh-CN" sz="500" dirty="0"/>
              <a:t>)</a:t>
            </a:r>
          </a:p>
          <a:p>
            <a:pPr indent="457200"/>
            <a:r>
              <a:rPr lang="en-US" altLang="zh-CN" sz="500" dirty="0"/>
              <a:t>4.	        </a:t>
            </a:r>
            <a:r>
              <a:rPr lang="en-US" altLang="zh-CN" sz="500" dirty="0" err="1"/>
              <a:t>internal_ports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ri.router.get</a:t>
            </a:r>
            <a:r>
              <a:rPr lang="en-US" altLang="zh-CN" sz="500" dirty="0"/>
              <a:t>(l3_constants.INTERFACE_KEY, [])</a:t>
            </a:r>
          </a:p>
          <a:p>
            <a:pPr indent="457200"/>
            <a:r>
              <a:rPr lang="en-US" altLang="zh-CN" sz="500" dirty="0"/>
              <a:t>5.	        </a:t>
            </a:r>
            <a:r>
              <a:rPr lang="en-US" altLang="zh-CN" sz="500" dirty="0" err="1"/>
              <a:t>existing_port_ids</a:t>
            </a:r>
            <a:r>
              <a:rPr lang="en-US" altLang="zh-CN" sz="500" dirty="0"/>
              <a:t> = set([p['id'] for p in </a:t>
            </a:r>
            <a:r>
              <a:rPr lang="en-US" altLang="zh-CN" sz="500" dirty="0" err="1"/>
              <a:t>ri.internal_ports</a:t>
            </a:r>
            <a:r>
              <a:rPr lang="en-US" altLang="zh-CN" sz="500" dirty="0"/>
              <a:t>])</a:t>
            </a:r>
          </a:p>
          <a:p>
            <a:pPr indent="457200"/>
            <a:r>
              <a:rPr lang="en-US" altLang="zh-CN" sz="500" dirty="0"/>
              <a:t>6.	        </a:t>
            </a:r>
            <a:r>
              <a:rPr lang="en-US" altLang="zh-CN" sz="500" dirty="0" err="1"/>
              <a:t>current_port_ids</a:t>
            </a:r>
            <a:r>
              <a:rPr lang="en-US" altLang="zh-CN" sz="500" dirty="0"/>
              <a:t> = set([p['id'] for p in </a:t>
            </a:r>
            <a:r>
              <a:rPr lang="en-US" altLang="zh-CN" sz="500" dirty="0" err="1"/>
              <a:t>internal_ports</a:t>
            </a:r>
            <a:endParaRPr lang="en-US" altLang="zh-CN" sz="500" dirty="0"/>
          </a:p>
          <a:p>
            <a:pPr indent="457200"/>
            <a:r>
              <a:rPr lang="en-US" altLang="zh-CN" sz="500" dirty="0"/>
              <a:t>7.	                                if p['</a:t>
            </a:r>
            <a:r>
              <a:rPr lang="en-US" altLang="zh-CN" sz="500" dirty="0" err="1"/>
              <a:t>admin_state_up</a:t>
            </a:r>
            <a:r>
              <a:rPr lang="en-US" altLang="zh-CN" sz="500" dirty="0"/>
              <a:t>']])</a:t>
            </a:r>
          </a:p>
          <a:p>
            <a:pPr indent="457200"/>
            <a:r>
              <a:rPr lang="en-US" altLang="zh-CN" sz="500" dirty="0"/>
              <a:t>8.	        </a:t>
            </a:r>
            <a:r>
              <a:rPr lang="en-US" altLang="zh-CN" sz="500" dirty="0" err="1"/>
              <a:t>new_ports</a:t>
            </a:r>
            <a:r>
              <a:rPr lang="en-US" altLang="zh-CN" sz="500" dirty="0"/>
              <a:t> = [p for p in </a:t>
            </a:r>
            <a:r>
              <a:rPr lang="en-US" altLang="zh-CN" sz="500" dirty="0" err="1"/>
              <a:t>internal_ports</a:t>
            </a:r>
            <a:r>
              <a:rPr lang="en-US" altLang="zh-CN" sz="500" dirty="0"/>
              <a:t> if</a:t>
            </a:r>
          </a:p>
          <a:p>
            <a:pPr indent="457200"/>
            <a:r>
              <a:rPr lang="en-US" altLang="zh-CN" sz="500" dirty="0"/>
              <a:t>9.	                     p['id'] in </a:t>
            </a:r>
            <a:r>
              <a:rPr lang="en-US" altLang="zh-CN" sz="500" dirty="0" err="1"/>
              <a:t>current_port_ids</a:t>
            </a:r>
            <a:r>
              <a:rPr lang="en-US" altLang="zh-CN" sz="500" dirty="0"/>
              <a:t> and</a:t>
            </a:r>
          </a:p>
          <a:p>
            <a:pPr indent="457200"/>
            <a:r>
              <a:rPr lang="en-US" altLang="zh-CN" sz="500" dirty="0"/>
              <a:t>10.	                     p['id'] not in </a:t>
            </a:r>
            <a:r>
              <a:rPr lang="en-US" altLang="zh-CN" sz="500" dirty="0" err="1"/>
              <a:t>existing_port_ids</a:t>
            </a:r>
            <a:r>
              <a:rPr lang="en-US" altLang="zh-CN" sz="500" dirty="0"/>
              <a:t>]</a:t>
            </a:r>
          </a:p>
          <a:p>
            <a:pPr indent="457200"/>
            <a:r>
              <a:rPr lang="en-US" altLang="zh-CN" sz="500" dirty="0"/>
              <a:t>11.	        </a:t>
            </a:r>
            <a:r>
              <a:rPr lang="en-US" altLang="zh-CN" sz="500" dirty="0" err="1"/>
              <a:t>old_ports</a:t>
            </a:r>
            <a:r>
              <a:rPr lang="en-US" altLang="zh-CN" sz="500" dirty="0"/>
              <a:t> = [p for p in </a:t>
            </a:r>
            <a:r>
              <a:rPr lang="en-US" altLang="zh-CN" sz="500" dirty="0" err="1"/>
              <a:t>ri.internal_ports</a:t>
            </a:r>
            <a:r>
              <a:rPr lang="en-US" altLang="zh-CN" sz="500" dirty="0"/>
              <a:t> if</a:t>
            </a:r>
          </a:p>
          <a:p>
            <a:pPr indent="457200"/>
            <a:r>
              <a:rPr lang="en-US" altLang="zh-CN" sz="500" dirty="0"/>
              <a:t>12.	                     p['id'] not in </a:t>
            </a:r>
            <a:r>
              <a:rPr lang="en-US" altLang="zh-CN" sz="500" dirty="0" err="1"/>
              <a:t>current_port_ids</a:t>
            </a:r>
            <a:r>
              <a:rPr lang="en-US" altLang="zh-CN" sz="500" dirty="0"/>
              <a:t>]</a:t>
            </a:r>
          </a:p>
          <a:p>
            <a:pPr indent="457200"/>
            <a:endParaRPr lang="en-US" altLang="zh-CN" sz="2000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819156" y="4260273"/>
            <a:ext cx="3177927" cy="197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13.	        for p in </a:t>
            </a:r>
            <a:r>
              <a:rPr lang="en-US" altLang="zh-CN" sz="500" dirty="0" err="1"/>
              <a:t>new_ports</a:t>
            </a:r>
            <a:r>
              <a:rPr lang="en-US" altLang="zh-CN" sz="500" dirty="0"/>
              <a:t>:</a:t>
            </a:r>
          </a:p>
          <a:p>
            <a:r>
              <a:rPr lang="en-US" altLang="zh-CN" sz="500" dirty="0"/>
              <a:t>14.	            self._</a:t>
            </a:r>
            <a:r>
              <a:rPr lang="en-US" altLang="zh-CN" sz="500" dirty="0" err="1"/>
              <a:t>set_subnet_info</a:t>
            </a:r>
            <a:r>
              <a:rPr lang="en-US" altLang="zh-CN" sz="500" dirty="0"/>
              <a:t>(p)</a:t>
            </a:r>
          </a:p>
          <a:p>
            <a:r>
              <a:rPr lang="en-US" altLang="zh-CN" sz="500" dirty="0"/>
              <a:t>15.	            </a:t>
            </a:r>
            <a:r>
              <a:rPr lang="en-US" altLang="zh-CN" sz="500" dirty="0" err="1"/>
              <a:t>self.internal_network_added</a:t>
            </a:r>
            <a:r>
              <a:rPr lang="en-US" altLang="zh-CN" sz="500" dirty="0"/>
              <a:t>(</a:t>
            </a:r>
            <a:r>
              <a:rPr lang="en-US" altLang="zh-CN" sz="500" dirty="0" err="1"/>
              <a:t>ri</a:t>
            </a:r>
            <a:r>
              <a:rPr lang="en-US" altLang="zh-CN" sz="500" dirty="0"/>
              <a:t>, p['</a:t>
            </a:r>
            <a:r>
              <a:rPr lang="en-US" altLang="zh-CN" sz="500" dirty="0" err="1"/>
              <a:t>network_id</a:t>
            </a:r>
            <a:r>
              <a:rPr lang="en-US" altLang="zh-CN" sz="500" dirty="0"/>
              <a:t>'], p['id'],</a:t>
            </a:r>
          </a:p>
          <a:p>
            <a:r>
              <a:rPr lang="en-US" altLang="zh-CN" sz="500" dirty="0"/>
              <a:t>16.	                                        p['</a:t>
            </a:r>
            <a:r>
              <a:rPr lang="en-US" altLang="zh-CN" sz="500" dirty="0" err="1"/>
              <a:t>ip_cidr</a:t>
            </a:r>
            <a:r>
              <a:rPr lang="en-US" altLang="zh-CN" sz="500" dirty="0"/>
              <a:t>'], p['</a:t>
            </a:r>
            <a:r>
              <a:rPr lang="en-US" altLang="zh-CN" sz="500" dirty="0" err="1"/>
              <a:t>mac_address</a:t>
            </a:r>
            <a:r>
              <a:rPr lang="en-US" altLang="zh-CN" sz="500" dirty="0"/>
              <a:t>'])</a:t>
            </a:r>
          </a:p>
          <a:p>
            <a:r>
              <a:rPr lang="en-US" altLang="zh-CN" sz="500" dirty="0"/>
              <a:t>17.	            </a:t>
            </a:r>
            <a:r>
              <a:rPr lang="en-US" altLang="zh-CN" sz="500" dirty="0" err="1"/>
              <a:t>ri.internal_ports.append</a:t>
            </a:r>
            <a:r>
              <a:rPr lang="en-US" altLang="zh-CN" sz="500" dirty="0"/>
              <a:t>(p)</a:t>
            </a:r>
          </a:p>
          <a:p>
            <a:r>
              <a:rPr lang="en-US" altLang="zh-CN" sz="500" dirty="0"/>
              <a:t>18.	</a:t>
            </a:r>
          </a:p>
          <a:p>
            <a:r>
              <a:rPr lang="en-US" altLang="zh-CN" sz="500" dirty="0"/>
              <a:t>19.	        for p in </a:t>
            </a:r>
            <a:r>
              <a:rPr lang="en-US" altLang="zh-CN" sz="500" dirty="0" err="1"/>
              <a:t>old_ports</a:t>
            </a:r>
            <a:r>
              <a:rPr lang="en-US" altLang="zh-CN" sz="500" dirty="0"/>
              <a:t>:</a:t>
            </a:r>
          </a:p>
          <a:p>
            <a:r>
              <a:rPr lang="en-US" altLang="zh-CN" sz="500" dirty="0"/>
              <a:t>20.	            </a:t>
            </a:r>
            <a:r>
              <a:rPr lang="en-US" altLang="zh-CN" sz="500" dirty="0" err="1"/>
              <a:t>self.internal_network_removed</a:t>
            </a:r>
            <a:r>
              <a:rPr lang="en-US" altLang="zh-CN" sz="500" dirty="0"/>
              <a:t>(</a:t>
            </a:r>
            <a:r>
              <a:rPr lang="en-US" altLang="zh-CN" sz="500" dirty="0" err="1"/>
              <a:t>ri</a:t>
            </a:r>
            <a:r>
              <a:rPr lang="en-US" altLang="zh-CN" sz="500" dirty="0"/>
              <a:t>, p['id'], p['</a:t>
            </a:r>
            <a:r>
              <a:rPr lang="en-US" altLang="zh-CN" sz="500" dirty="0" err="1"/>
              <a:t>ip_cidr</a:t>
            </a:r>
            <a:r>
              <a:rPr lang="en-US" altLang="zh-CN" sz="500" dirty="0"/>
              <a:t>'])</a:t>
            </a:r>
          </a:p>
          <a:p>
            <a:r>
              <a:rPr lang="en-US" altLang="zh-CN" sz="500" dirty="0"/>
              <a:t>21.	            </a:t>
            </a:r>
            <a:r>
              <a:rPr lang="en-US" altLang="zh-CN" sz="500" dirty="0" err="1"/>
              <a:t>ri.internal_ports.remove</a:t>
            </a:r>
            <a:r>
              <a:rPr lang="en-US" altLang="zh-CN" sz="500" dirty="0"/>
              <a:t>(p)</a:t>
            </a:r>
          </a:p>
          <a:p>
            <a:r>
              <a:rPr lang="en-US" altLang="zh-CN" sz="500" dirty="0"/>
              <a:t>22.	</a:t>
            </a:r>
          </a:p>
          <a:p>
            <a:pPr marL="228600" indent="-228600">
              <a:buAutoNum type="arabicPeriod" startAt="29"/>
            </a:pPr>
            <a:endParaRPr lang="en-US" altLang="zh-CN" sz="500" dirty="0" smtClean="0"/>
          </a:p>
        </p:txBody>
      </p:sp>
    </p:spTree>
    <p:extLst>
      <p:ext uri="{BB962C8B-B14F-4D97-AF65-F5344CB8AC3E}">
        <p14:creationId xmlns:p14="http://schemas.microsoft.com/office/powerpoint/2010/main" val="31392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200" dirty="0" smtClean="0"/>
              <a:t>l3_agent.py</a:t>
            </a:r>
          </a:p>
          <a:p>
            <a:pPr indent="457200"/>
            <a:endParaRPr lang="en-US" altLang="zh-CN" sz="2000" dirty="0" smtClean="0"/>
          </a:p>
          <a:p>
            <a:pPr indent="457200"/>
            <a:r>
              <a:rPr lang="en-US" altLang="zh-CN" sz="2000" dirty="0" smtClean="0"/>
              <a:t> </a:t>
            </a:r>
            <a:r>
              <a:rPr lang="en-US" altLang="zh-CN" sz="2000" dirty="0" err="1"/>
              <a:t>existing_devices</a:t>
            </a:r>
            <a:r>
              <a:rPr lang="en-US" altLang="zh-CN" sz="2000" dirty="0"/>
              <a:t> = self._</a:t>
            </a:r>
            <a:r>
              <a:rPr lang="en-US" altLang="zh-CN" sz="2000" dirty="0" err="1"/>
              <a:t>get_existing_devices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ri</a:t>
            </a:r>
            <a:r>
              <a:rPr lang="en-US" altLang="zh-CN" sz="2000" dirty="0"/>
              <a:t>)</a:t>
            </a:r>
          </a:p>
          <a:p>
            <a:pPr indent="457200"/>
            <a:r>
              <a:rPr lang="en-US" altLang="zh-CN" sz="2000" dirty="0"/>
              <a:t>24.	        </a:t>
            </a:r>
            <a:r>
              <a:rPr lang="en-US" altLang="zh-CN" sz="2000" dirty="0" err="1"/>
              <a:t>current_internal_devs</a:t>
            </a:r>
            <a:r>
              <a:rPr lang="en-US" altLang="zh-CN" sz="2000" dirty="0"/>
              <a:t> = set([n for n in </a:t>
            </a:r>
            <a:r>
              <a:rPr lang="en-US" altLang="zh-CN" sz="2000" dirty="0" err="1"/>
              <a:t>existing_devices</a:t>
            </a:r>
            <a:endParaRPr lang="en-US" altLang="zh-CN" sz="2000" dirty="0"/>
          </a:p>
          <a:p>
            <a:pPr indent="457200"/>
            <a:r>
              <a:rPr lang="en-US" altLang="zh-CN" sz="2000" dirty="0"/>
              <a:t>25.	                                     if </a:t>
            </a:r>
            <a:r>
              <a:rPr lang="en-US" altLang="zh-CN" sz="2000" dirty="0" err="1"/>
              <a:t>n.startswith</a:t>
            </a:r>
            <a:r>
              <a:rPr lang="en-US" altLang="zh-CN" sz="2000" dirty="0"/>
              <a:t>(INTERNAL_DEV_PREFIX)])</a:t>
            </a:r>
          </a:p>
          <a:p>
            <a:pPr indent="457200"/>
            <a:r>
              <a:rPr lang="en-US" altLang="zh-CN" sz="2000" dirty="0"/>
              <a:t>26.	        </a:t>
            </a:r>
            <a:r>
              <a:rPr lang="en-US" altLang="zh-CN" sz="2000" dirty="0" err="1"/>
              <a:t>current_port_devs</a:t>
            </a:r>
            <a:r>
              <a:rPr lang="en-US" altLang="zh-CN" sz="2000" dirty="0"/>
              <a:t> = set([</a:t>
            </a:r>
            <a:r>
              <a:rPr lang="en-US" altLang="zh-CN" sz="2000" dirty="0" err="1"/>
              <a:t>self.get_internal_device_name</a:t>
            </a:r>
            <a:r>
              <a:rPr lang="en-US" altLang="zh-CN" sz="2000" dirty="0"/>
              <a:t>(id) for</a:t>
            </a:r>
          </a:p>
          <a:p>
            <a:pPr indent="457200"/>
            <a:r>
              <a:rPr lang="en-US" altLang="zh-CN" sz="2000" dirty="0"/>
              <a:t>27.	                                 id in </a:t>
            </a:r>
            <a:r>
              <a:rPr lang="en-US" altLang="zh-CN" sz="2000" dirty="0" err="1"/>
              <a:t>current_port_ids</a:t>
            </a:r>
            <a:r>
              <a:rPr lang="en-US" altLang="zh-CN" sz="2000" dirty="0"/>
              <a:t>])</a:t>
            </a:r>
          </a:p>
          <a:p>
            <a:pPr indent="457200"/>
            <a:r>
              <a:rPr lang="en-US" altLang="zh-CN" sz="2000" dirty="0"/>
              <a:t>28.	        </a:t>
            </a:r>
            <a:r>
              <a:rPr lang="en-US" altLang="zh-CN" sz="2000" dirty="0" err="1"/>
              <a:t>stale_devs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current_internal_devs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current_port_devs</a:t>
            </a:r>
            <a:endParaRPr lang="en-US" altLang="zh-CN" sz="2000" dirty="0"/>
          </a:p>
          <a:p>
            <a:pPr indent="457200"/>
            <a:r>
              <a:rPr lang="en-US" altLang="zh-CN" sz="2000" dirty="0"/>
              <a:t>29.	        for </a:t>
            </a:r>
            <a:r>
              <a:rPr lang="en-US" altLang="zh-CN" sz="2000" dirty="0" err="1"/>
              <a:t>stale_dev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stale_devs</a:t>
            </a:r>
            <a:r>
              <a:rPr lang="en-US" altLang="zh-CN" sz="2000" dirty="0"/>
              <a:t>:</a:t>
            </a:r>
          </a:p>
          <a:p>
            <a:pPr indent="457200"/>
            <a:r>
              <a:rPr lang="en-US" altLang="zh-CN" sz="2000" dirty="0"/>
              <a:t>30.	            </a:t>
            </a:r>
            <a:r>
              <a:rPr lang="en-US" altLang="zh-CN" sz="2000" dirty="0" err="1"/>
              <a:t>LOG.debug</a:t>
            </a:r>
            <a:r>
              <a:rPr lang="en-US" altLang="zh-CN" sz="2000" dirty="0"/>
              <a:t>(_('Deleting stale internal router device: %s'),</a:t>
            </a:r>
          </a:p>
          <a:p>
            <a:pPr indent="457200"/>
            <a:r>
              <a:rPr lang="en-US" altLang="zh-CN" sz="2000" dirty="0"/>
              <a:t>31.	                      </a:t>
            </a:r>
            <a:r>
              <a:rPr lang="en-US" altLang="zh-CN" sz="2000" dirty="0" err="1"/>
              <a:t>stale_dev</a:t>
            </a:r>
            <a:r>
              <a:rPr lang="en-US" altLang="zh-CN" sz="2000" dirty="0"/>
              <a:t>)</a:t>
            </a:r>
          </a:p>
          <a:p>
            <a:pPr indent="457200"/>
            <a:r>
              <a:rPr lang="en-US" altLang="zh-CN" sz="2000" dirty="0"/>
              <a:t>32.	            </a:t>
            </a:r>
            <a:r>
              <a:rPr lang="en-US" altLang="zh-CN" sz="2000" dirty="0" err="1"/>
              <a:t>self.driver.unplug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stale_dev</a:t>
            </a:r>
            <a:r>
              <a:rPr lang="en-US" altLang="zh-CN" sz="2000" dirty="0"/>
              <a:t>,</a:t>
            </a:r>
          </a:p>
          <a:p>
            <a:pPr indent="457200"/>
            <a:r>
              <a:rPr lang="en-US" altLang="zh-CN" sz="2000" dirty="0"/>
              <a:t>33.	                               namespace=</a:t>
            </a:r>
            <a:r>
              <a:rPr lang="en-US" altLang="zh-CN" sz="2000" dirty="0" err="1"/>
              <a:t>ri.ns_name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pPr indent="457200"/>
            <a:r>
              <a:rPr lang="en-US" altLang="zh-CN" sz="2000" dirty="0"/>
              <a:t>34.	                               prefix=INTERNAL_DEV_PREFIX)</a:t>
            </a:r>
          </a:p>
          <a:p>
            <a:pPr indent="457200"/>
            <a:r>
              <a:rPr lang="en-US" altLang="zh-CN" sz="2000" dirty="0"/>
              <a:t>35.	</a:t>
            </a:r>
          </a:p>
          <a:p>
            <a:pPr indent="457200"/>
            <a:r>
              <a:rPr lang="en-US" altLang="zh-CN" sz="2000" dirty="0"/>
              <a:t>36.	        # Get IPv4 only internal CIDRs</a:t>
            </a:r>
          </a:p>
          <a:p>
            <a:pPr indent="457200"/>
            <a:r>
              <a:rPr lang="en-US" altLang="zh-CN" sz="2000" dirty="0"/>
              <a:t>37.	        </a:t>
            </a:r>
            <a:r>
              <a:rPr lang="en-US" altLang="zh-CN" sz="2000" dirty="0" err="1"/>
              <a:t>internal_cidrs</a:t>
            </a:r>
            <a:r>
              <a:rPr lang="en-US" altLang="zh-CN" sz="2000" dirty="0"/>
              <a:t> = [p['</a:t>
            </a:r>
            <a:r>
              <a:rPr lang="en-US" altLang="zh-CN" sz="2000" dirty="0" err="1"/>
              <a:t>ip_cidr</a:t>
            </a:r>
            <a:r>
              <a:rPr lang="en-US" altLang="zh-CN" sz="2000" dirty="0"/>
              <a:t>'] for p in </a:t>
            </a:r>
            <a:r>
              <a:rPr lang="en-US" altLang="zh-CN" sz="2000" dirty="0" err="1"/>
              <a:t>ri.internal_ports</a:t>
            </a:r>
            <a:endParaRPr lang="en-US" altLang="zh-CN" sz="2000" dirty="0"/>
          </a:p>
          <a:p>
            <a:pPr indent="457200"/>
            <a:r>
              <a:rPr lang="en-US" altLang="zh-CN" sz="2000" dirty="0"/>
              <a:t>38.	                          if </a:t>
            </a:r>
            <a:r>
              <a:rPr lang="en-US" altLang="zh-CN" sz="2000" dirty="0" err="1"/>
              <a:t>netaddr.IPNetwork</a:t>
            </a:r>
            <a:r>
              <a:rPr lang="en-US" altLang="zh-CN" sz="2000" dirty="0"/>
              <a:t>(p['</a:t>
            </a:r>
            <a:r>
              <a:rPr lang="en-US" altLang="zh-CN" sz="2000" dirty="0" err="1"/>
              <a:t>ip_cidr</a:t>
            </a:r>
            <a:r>
              <a:rPr lang="en-US" altLang="zh-CN" sz="2000" dirty="0"/>
              <a:t>']).version == 4]</a:t>
            </a:r>
          </a:p>
          <a:p>
            <a:pPr indent="457200"/>
            <a:r>
              <a:rPr lang="en-US" altLang="zh-CN" sz="2000" dirty="0"/>
              <a:t>39.	        # TODO(</a:t>
            </a:r>
            <a:r>
              <a:rPr lang="en-US" altLang="zh-CN" sz="2000" dirty="0" err="1"/>
              <a:t>salv-orlando</a:t>
            </a:r>
            <a:r>
              <a:rPr lang="en-US" altLang="zh-CN" sz="2000" dirty="0"/>
              <a:t>): </a:t>
            </a:r>
            <a:r>
              <a:rPr lang="en-US" altLang="zh-CN" sz="2000" dirty="0" err="1"/>
              <a:t>RouterInfo</a:t>
            </a:r>
            <a:r>
              <a:rPr lang="en-US" altLang="zh-CN" sz="2000" dirty="0"/>
              <a:t> would be a better place for</a:t>
            </a:r>
          </a:p>
          <a:p>
            <a:pPr indent="457200"/>
            <a:r>
              <a:rPr lang="en-US" altLang="zh-CN" sz="2000" dirty="0"/>
              <a:t>40.	        # this logic too</a:t>
            </a:r>
          </a:p>
          <a:p>
            <a:pPr indent="457200"/>
            <a:r>
              <a:rPr lang="en-US" altLang="zh-CN" sz="2000" dirty="0"/>
              <a:t>41.	        </a:t>
            </a:r>
            <a:r>
              <a:rPr lang="en-US" altLang="zh-CN" sz="2000" dirty="0" err="1"/>
              <a:t>ex_gw_port_id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ex_gw_port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ex_gw_port</a:t>
            </a:r>
            <a:r>
              <a:rPr lang="en-US" altLang="zh-CN" sz="2000" dirty="0"/>
              <a:t>['id'] or</a:t>
            </a:r>
          </a:p>
          <a:p>
            <a:pPr indent="457200"/>
            <a:r>
              <a:rPr lang="en-US" altLang="zh-CN" sz="2000" dirty="0"/>
              <a:t>42.	                         </a:t>
            </a:r>
            <a:r>
              <a:rPr lang="en-US" altLang="zh-CN" sz="2000" dirty="0" err="1"/>
              <a:t>ri.ex_gw_port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ri.ex_gw_port</a:t>
            </a:r>
            <a:r>
              <a:rPr lang="en-US" altLang="zh-CN" sz="2000" dirty="0"/>
              <a:t>['id'])</a:t>
            </a:r>
          </a:p>
          <a:p>
            <a:pPr indent="457200"/>
            <a:r>
              <a:rPr lang="en-US" altLang="zh-CN" sz="2000" dirty="0"/>
              <a:t>43.	</a:t>
            </a:r>
            <a:endParaRPr lang="en-US" altLang="zh-CN" sz="1600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019056" y="2462645"/>
            <a:ext cx="3177927" cy="3948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44.	        </a:t>
            </a:r>
            <a:r>
              <a:rPr lang="en-US" altLang="zh-CN" sz="500" dirty="0" err="1"/>
              <a:t>interface_name</a:t>
            </a:r>
            <a:r>
              <a:rPr lang="en-US" altLang="zh-CN" sz="500" dirty="0"/>
              <a:t> = None</a:t>
            </a:r>
          </a:p>
          <a:p>
            <a:r>
              <a:rPr lang="en-US" altLang="zh-CN" sz="500" dirty="0"/>
              <a:t>45.	        if </a:t>
            </a:r>
            <a:r>
              <a:rPr lang="en-US" altLang="zh-CN" sz="500" dirty="0" err="1"/>
              <a:t>ex_gw_port_id</a:t>
            </a:r>
            <a:r>
              <a:rPr lang="en-US" altLang="zh-CN" sz="500" dirty="0"/>
              <a:t>:</a:t>
            </a:r>
          </a:p>
          <a:p>
            <a:r>
              <a:rPr lang="en-US" altLang="zh-CN" sz="500" dirty="0"/>
              <a:t>46.	            </a:t>
            </a:r>
            <a:r>
              <a:rPr lang="en-US" altLang="zh-CN" sz="500" dirty="0" err="1"/>
              <a:t>interface_name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self.get_external_device_name</a:t>
            </a:r>
            <a:r>
              <a:rPr lang="en-US" altLang="zh-CN" sz="500" dirty="0"/>
              <a:t>(</a:t>
            </a:r>
            <a:r>
              <a:rPr lang="en-US" altLang="zh-CN" sz="500" dirty="0" err="1"/>
              <a:t>ex_gw_port_id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47.	        if 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 and 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 != </a:t>
            </a:r>
            <a:r>
              <a:rPr lang="en-US" altLang="zh-CN" sz="500" dirty="0" err="1"/>
              <a:t>ri.ex_gw_port</a:t>
            </a:r>
            <a:r>
              <a:rPr lang="en-US" altLang="zh-CN" sz="500" dirty="0"/>
              <a:t>:</a:t>
            </a:r>
          </a:p>
          <a:p>
            <a:r>
              <a:rPr lang="en-US" altLang="zh-CN" sz="500" dirty="0"/>
              <a:t>48.	            self._</a:t>
            </a:r>
            <a:r>
              <a:rPr lang="en-US" altLang="zh-CN" sz="500" dirty="0" err="1"/>
              <a:t>set_subnet_info</a:t>
            </a:r>
            <a:r>
              <a:rPr lang="en-US" altLang="zh-CN" sz="500" dirty="0"/>
              <a:t>(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49.	            </a:t>
            </a:r>
            <a:r>
              <a:rPr lang="en-US" altLang="zh-CN" sz="500" dirty="0" err="1"/>
              <a:t>self.external_gateway_added</a:t>
            </a:r>
            <a:r>
              <a:rPr lang="en-US" altLang="zh-CN" sz="500" dirty="0"/>
              <a:t>(</a:t>
            </a:r>
            <a:r>
              <a:rPr lang="en-US" altLang="zh-CN" sz="500" dirty="0" err="1"/>
              <a:t>ri</a:t>
            </a:r>
            <a:r>
              <a:rPr lang="en-US" altLang="zh-CN" sz="500" dirty="0"/>
              <a:t>, 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50.	                                        </a:t>
            </a:r>
            <a:r>
              <a:rPr lang="en-US" altLang="zh-CN" sz="500" dirty="0" err="1"/>
              <a:t>interface_name</a:t>
            </a:r>
            <a:r>
              <a:rPr lang="en-US" altLang="zh-CN" sz="500" dirty="0"/>
              <a:t>, </a:t>
            </a:r>
            <a:r>
              <a:rPr lang="en-US" altLang="zh-CN" sz="500" dirty="0" err="1"/>
              <a:t>internal_cidrs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51.	        </a:t>
            </a:r>
            <a:r>
              <a:rPr lang="en-US" altLang="zh-CN" sz="500" dirty="0" err="1"/>
              <a:t>elif</a:t>
            </a:r>
            <a:r>
              <a:rPr lang="en-US" altLang="zh-CN" sz="500" dirty="0"/>
              <a:t> not 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 and </a:t>
            </a:r>
            <a:r>
              <a:rPr lang="en-US" altLang="zh-CN" sz="500" dirty="0" err="1"/>
              <a:t>ri.ex_gw_port</a:t>
            </a:r>
            <a:r>
              <a:rPr lang="en-US" altLang="zh-CN" sz="500" dirty="0"/>
              <a:t>:</a:t>
            </a:r>
          </a:p>
          <a:p>
            <a:r>
              <a:rPr lang="en-US" altLang="zh-CN" sz="500" dirty="0"/>
              <a:t>52.	            </a:t>
            </a:r>
            <a:r>
              <a:rPr lang="en-US" altLang="zh-CN" sz="500" dirty="0" err="1"/>
              <a:t>self.external_gateway_removed</a:t>
            </a:r>
            <a:r>
              <a:rPr lang="en-US" altLang="zh-CN" sz="500" dirty="0"/>
              <a:t>(</a:t>
            </a:r>
            <a:r>
              <a:rPr lang="en-US" altLang="zh-CN" sz="500" dirty="0" err="1"/>
              <a:t>ri</a:t>
            </a:r>
            <a:r>
              <a:rPr lang="en-US" altLang="zh-CN" sz="500" dirty="0"/>
              <a:t>, </a:t>
            </a:r>
            <a:r>
              <a:rPr lang="en-US" altLang="zh-CN" sz="500" dirty="0" err="1"/>
              <a:t>ri.ex_gw_port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53.	                                          </a:t>
            </a:r>
            <a:r>
              <a:rPr lang="en-US" altLang="zh-CN" sz="500" dirty="0" err="1"/>
              <a:t>interface_name</a:t>
            </a:r>
            <a:r>
              <a:rPr lang="en-US" altLang="zh-CN" sz="500" dirty="0"/>
              <a:t>, </a:t>
            </a:r>
            <a:r>
              <a:rPr lang="en-US" altLang="zh-CN" sz="500" dirty="0" err="1"/>
              <a:t>internal_cidrs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54.	</a:t>
            </a:r>
          </a:p>
          <a:p>
            <a:r>
              <a:rPr lang="en-US" altLang="zh-CN" sz="500" dirty="0"/>
              <a:t>55.	        </a:t>
            </a:r>
            <a:r>
              <a:rPr lang="en-US" altLang="zh-CN" sz="500" dirty="0" err="1"/>
              <a:t>stale_devs</a:t>
            </a:r>
            <a:r>
              <a:rPr lang="en-US" altLang="zh-CN" sz="500" dirty="0"/>
              <a:t> = [</a:t>
            </a:r>
            <a:r>
              <a:rPr lang="en-US" altLang="zh-CN" sz="500" dirty="0" err="1"/>
              <a:t>dev</a:t>
            </a:r>
            <a:r>
              <a:rPr lang="en-US" altLang="zh-CN" sz="500" dirty="0"/>
              <a:t> for </a:t>
            </a:r>
            <a:r>
              <a:rPr lang="en-US" altLang="zh-CN" sz="500" dirty="0" err="1"/>
              <a:t>dev</a:t>
            </a:r>
            <a:r>
              <a:rPr lang="en-US" altLang="zh-CN" sz="500" dirty="0"/>
              <a:t> in </a:t>
            </a:r>
            <a:r>
              <a:rPr lang="en-US" altLang="zh-CN" sz="500" dirty="0" err="1"/>
              <a:t>existing_devices</a:t>
            </a:r>
            <a:endParaRPr lang="en-US" altLang="zh-CN" sz="500" dirty="0"/>
          </a:p>
          <a:p>
            <a:r>
              <a:rPr lang="en-US" altLang="zh-CN" sz="500" dirty="0"/>
              <a:t>56.	                      if </a:t>
            </a:r>
            <a:r>
              <a:rPr lang="en-US" altLang="zh-CN" sz="500" dirty="0" err="1"/>
              <a:t>dev.startswith</a:t>
            </a:r>
            <a:r>
              <a:rPr lang="en-US" altLang="zh-CN" sz="500" dirty="0"/>
              <a:t>(EXTERNAL_DEV_PREFIX)</a:t>
            </a:r>
          </a:p>
          <a:p>
            <a:r>
              <a:rPr lang="en-US" altLang="zh-CN" sz="500" dirty="0"/>
              <a:t>57.	                      and </a:t>
            </a:r>
            <a:r>
              <a:rPr lang="en-US" altLang="zh-CN" sz="500" dirty="0" err="1"/>
              <a:t>dev</a:t>
            </a:r>
            <a:r>
              <a:rPr lang="en-US" altLang="zh-CN" sz="500" dirty="0"/>
              <a:t> != </a:t>
            </a:r>
            <a:r>
              <a:rPr lang="en-US" altLang="zh-CN" sz="500" dirty="0" err="1"/>
              <a:t>interface_name</a:t>
            </a:r>
            <a:r>
              <a:rPr lang="en-US" altLang="zh-CN" sz="500" dirty="0"/>
              <a:t>]</a:t>
            </a:r>
          </a:p>
          <a:p>
            <a:r>
              <a:rPr lang="en-US" altLang="zh-CN" sz="500" dirty="0"/>
              <a:t>58.	        for </a:t>
            </a:r>
            <a:r>
              <a:rPr lang="en-US" altLang="zh-CN" sz="500" dirty="0" err="1"/>
              <a:t>stale_dev</a:t>
            </a:r>
            <a:r>
              <a:rPr lang="en-US" altLang="zh-CN" sz="500" dirty="0"/>
              <a:t> in </a:t>
            </a:r>
            <a:r>
              <a:rPr lang="en-US" altLang="zh-CN" sz="500" dirty="0" err="1"/>
              <a:t>stale_devs</a:t>
            </a:r>
            <a:r>
              <a:rPr lang="en-US" altLang="zh-CN" sz="500" dirty="0"/>
              <a:t>:</a:t>
            </a:r>
          </a:p>
          <a:p>
            <a:r>
              <a:rPr lang="en-US" altLang="zh-CN" sz="500" dirty="0"/>
              <a:t>59.	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(_('Deleting stale external router device: %s'),</a:t>
            </a:r>
          </a:p>
          <a:p>
            <a:r>
              <a:rPr lang="en-US" altLang="zh-CN" sz="500" dirty="0"/>
              <a:t>60.	                      </a:t>
            </a:r>
            <a:r>
              <a:rPr lang="en-US" altLang="zh-CN" sz="500" dirty="0" err="1"/>
              <a:t>stale_dev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61.	            </a:t>
            </a:r>
            <a:r>
              <a:rPr lang="en-US" altLang="zh-CN" sz="500" dirty="0" err="1"/>
              <a:t>self.driver.unplug</a:t>
            </a:r>
            <a:r>
              <a:rPr lang="en-US" altLang="zh-CN" sz="500" dirty="0"/>
              <a:t>(</a:t>
            </a:r>
            <a:r>
              <a:rPr lang="en-US" altLang="zh-CN" sz="500" dirty="0" err="1"/>
              <a:t>stale_dev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62.	                               bridge=</a:t>
            </a:r>
            <a:r>
              <a:rPr lang="en-US" altLang="zh-CN" sz="500" dirty="0" err="1"/>
              <a:t>self.conf.external_network_bridge</a:t>
            </a:r>
            <a:r>
              <a:rPr lang="en-US" altLang="zh-CN" sz="500" dirty="0" smtClean="0"/>
              <a:t>,</a:t>
            </a:r>
            <a:endParaRPr lang="en-US" altLang="zh-CN" sz="5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845384" y="2315952"/>
            <a:ext cx="3177927" cy="3948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63.	                               namespace=</a:t>
            </a:r>
            <a:r>
              <a:rPr lang="en-US" altLang="zh-CN" sz="500" dirty="0" err="1"/>
              <a:t>ri.ns_name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64.	                               prefix=EXTERNAL_DEV_PREFIX)</a:t>
            </a:r>
          </a:p>
          <a:p>
            <a:r>
              <a:rPr lang="en-US" altLang="zh-CN" sz="500" dirty="0"/>
              <a:t>65.	</a:t>
            </a:r>
          </a:p>
          <a:p>
            <a:r>
              <a:rPr lang="en-US" altLang="zh-CN" sz="500" dirty="0"/>
              <a:t>66.	        # Process static routes for router</a:t>
            </a:r>
          </a:p>
          <a:p>
            <a:r>
              <a:rPr lang="en-US" altLang="zh-CN" sz="500" dirty="0"/>
              <a:t>67.	        </a:t>
            </a:r>
            <a:r>
              <a:rPr lang="en-US" altLang="zh-CN" sz="500" dirty="0" err="1"/>
              <a:t>self.routes_updated</a:t>
            </a:r>
            <a:r>
              <a:rPr lang="en-US" altLang="zh-CN" sz="500" dirty="0"/>
              <a:t>(</a:t>
            </a:r>
            <a:r>
              <a:rPr lang="en-US" altLang="zh-CN" sz="500" dirty="0" err="1"/>
              <a:t>ri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68.	        # Process SNAT rules for external gateway</a:t>
            </a:r>
          </a:p>
          <a:p>
            <a:r>
              <a:rPr lang="en-US" altLang="zh-CN" sz="500" dirty="0"/>
              <a:t>69.	        </a:t>
            </a:r>
            <a:r>
              <a:rPr lang="en-US" altLang="zh-CN" sz="500" dirty="0" err="1"/>
              <a:t>ri.perform_snat_action</a:t>
            </a:r>
            <a:r>
              <a:rPr lang="en-US" altLang="zh-CN" sz="500" dirty="0"/>
              <a:t>(self._</a:t>
            </a:r>
            <a:r>
              <a:rPr lang="en-US" altLang="zh-CN" sz="500" dirty="0" err="1"/>
              <a:t>handle_router_snat_rules</a:t>
            </a:r>
            <a:r>
              <a:rPr lang="en-US" altLang="zh-CN" sz="500" dirty="0"/>
              <a:t>,</a:t>
            </a:r>
          </a:p>
          <a:p>
            <a:pPr marL="228600" indent="-228600">
              <a:buAutoNum type="arabicPeriod" startAt="70"/>
            </a:pPr>
            <a:r>
              <a:rPr lang="en-US" altLang="zh-CN" sz="500" dirty="0" smtClean="0"/>
              <a:t>                    </a:t>
            </a:r>
            <a:r>
              <a:rPr lang="en-US" altLang="zh-CN" sz="500" dirty="0" err="1" smtClean="0"/>
              <a:t>internal_cidrs</a:t>
            </a:r>
            <a:r>
              <a:rPr lang="en-US" altLang="zh-CN" sz="500" dirty="0"/>
              <a:t>, </a:t>
            </a:r>
            <a:r>
              <a:rPr lang="en-US" altLang="zh-CN" sz="500" dirty="0" err="1"/>
              <a:t>interface_name</a:t>
            </a:r>
            <a:r>
              <a:rPr lang="en-US" altLang="zh-CN" sz="500" dirty="0" smtClean="0"/>
              <a:t>)</a:t>
            </a:r>
            <a:endParaRPr lang="en-US" altLang="zh-CN" sz="500" dirty="0"/>
          </a:p>
          <a:p>
            <a:r>
              <a:rPr lang="en-US" altLang="zh-CN" sz="500" dirty="0"/>
              <a:t>71.	</a:t>
            </a:r>
          </a:p>
          <a:p>
            <a:r>
              <a:rPr lang="en-US" altLang="zh-CN" sz="500" dirty="0"/>
              <a:t>72.	        # Process SNAT/DNAT rules for floating IPs</a:t>
            </a:r>
          </a:p>
          <a:p>
            <a:r>
              <a:rPr lang="en-US" altLang="zh-CN" sz="500" dirty="0"/>
              <a:t>73.	        </a:t>
            </a:r>
            <a:r>
              <a:rPr lang="en-US" altLang="zh-CN" sz="500" dirty="0" err="1"/>
              <a:t>fip_statuses</a:t>
            </a:r>
            <a:r>
              <a:rPr lang="en-US" altLang="zh-CN" sz="500" dirty="0"/>
              <a:t> = {}</a:t>
            </a:r>
          </a:p>
          <a:p>
            <a:r>
              <a:rPr lang="en-US" altLang="zh-CN" sz="500" dirty="0"/>
              <a:t>74.	        try:</a:t>
            </a:r>
          </a:p>
          <a:p>
            <a:r>
              <a:rPr lang="en-US" altLang="zh-CN" sz="500" dirty="0"/>
              <a:t>75.	            if 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:</a:t>
            </a:r>
          </a:p>
          <a:p>
            <a:r>
              <a:rPr lang="en-US" altLang="zh-CN" sz="500" dirty="0"/>
              <a:t>76.	                </a:t>
            </a:r>
            <a:r>
              <a:rPr lang="en-US" altLang="zh-CN" sz="500" dirty="0" err="1"/>
              <a:t>existing_floating_ips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ri.floating_ips</a:t>
            </a:r>
            <a:endParaRPr lang="en-US" altLang="zh-CN" sz="500" dirty="0"/>
          </a:p>
          <a:p>
            <a:r>
              <a:rPr lang="en-US" altLang="zh-CN" sz="500" dirty="0"/>
              <a:t>77.	                </a:t>
            </a:r>
            <a:r>
              <a:rPr lang="en-US" altLang="zh-CN" sz="500" dirty="0" err="1"/>
              <a:t>self.process_router_floating_ip_nat_rules</a:t>
            </a:r>
            <a:r>
              <a:rPr lang="en-US" altLang="zh-CN" sz="500" dirty="0"/>
              <a:t>(</a:t>
            </a:r>
            <a:r>
              <a:rPr lang="en-US" altLang="zh-CN" sz="500" dirty="0" err="1"/>
              <a:t>ri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78.	                </a:t>
            </a:r>
            <a:r>
              <a:rPr lang="en-US" altLang="zh-CN" sz="500" dirty="0" err="1"/>
              <a:t>ri.iptables_manager.defer_apply_off</a:t>
            </a:r>
            <a:r>
              <a:rPr lang="en-US" altLang="zh-CN" sz="500" dirty="0"/>
              <a:t>()</a:t>
            </a:r>
          </a:p>
          <a:p>
            <a:r>
              <a:rPr lang="en-US" altLang="zh-CN" sz="500" dirty="0"/>
              <a:t>79.	                # Once NAT rules for floating IPs are safely in place</a:t>
            </a:r>
          </a:p>
          <a:p>
            <a:r>
              <a:rPr lang="en-US" altLang="zh-CN" sz="500" dirty="0"/>
              <a:t>80.	                # configure their addresses on the external gateway port</a:t>
            </a:r>
          </a:p>
          <a:p>
            <a:r>
              <a:rPr lang="en-US" altLang="zh-CN" sz="500" dirty="0"/>
              <a:t>81.	                </a:t>
            </a:r>
            <a:r>
              <a:rPr lang="en-US" altLang="zh-CN" sz="500" dirty="0" err="1"/>
              <a:t>fip_statuses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self.process_router_floating_ip_addresses</a:t>
            </a:r>
            <a:r>
              <a:rPr lang="en-US" altLang="zh-CN" sz="500" dirty="0" smtClean="0"/>
              <a:t>(</a:t>
            </a:r>
            <a:endParaRPr lang="en-US" altLang="zh-CN" sz="500" dirty="0"/>
          </a:p>
        </p:txBody>
      </p:sp>
    </p:spTree>
    <p:extLst>
      <p:ext uri="{BB962C8B-B14F-4D97-AF65-F5344CB8AC3E}">
        <p14:creationId xmlns:p14="http://schemas.microsoft.com/office/powerpoint/2010/main" val="24890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l3_agent.py</a:t>
            </a:r>
          </a:p>
          <a:p>
            <a:pPr indent="457200"/>
            <a:endParaRPr lang="en-US" altLang="zh-CN" sz="2000" dirty="0" smtClean="0"/>
          </a:p>
          <a:p>
            <a:pPr indent="457200"/>
            <a:r>
              <a:rPr lang="en-US" altLang="zh-CN" sz="500" dirty="0"/>
              <a:t>82.	                    </a:t>
            </a:r>
            <a:r>
              <a:rPr lang="en-US" altLang="zh-CN" sz="500" dirty="0" err="1"/>
              <a:t>ri</a:t>
            </a:r>
            <a:r>
              <a:rPr lang="en-US" altLang="zh-CN" sz="500" dirty="0"/>
              <a:t>, 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)</a:t>
            </a:r>
          </a:p>
          <a:p>
            <a:pPr indent="457200"/>
            <a:r>
              <a:rPr lang="en-US" altLang="zh-CN" sz="500" dirty="0"/>
              <a:t>83.	        except Exception:</a:t>
            </a:r>
          </a:p>
          <a:p>
            <a:pPr indent="457200"/>
            <a:r>
              <a:rPr lang="en-US" altLang="zh-CN" sz="500" dirty="0"/>
              <a:t>84.	            # TODO(</a:t>
            </a:r>
            <a:r>
              <a:rPr lang="en-US" altLang="zh-CN" sz="500" dirty="0" err="1"/>
              <a:t>salv-orlando</a:t>
            </a:r>
            <a:r>
              <a:rPr lang="en-US" altLang="zh-CN" sz="500" dirty="0"/>
              <a:t>): Less broad catching</a:t>
            </a:r>
          </a:p>
          <a:p>
            <a:pPr indent="457200"/>
            <a:r>
              <a:rPr lang="en-US" altLang="zh-CN" sz="500" dirty="0"/>
              <a:t>85.	            # All floating IPs must be put in error state</a:t>
            </a:r>
          </a:p>
          <a:p>
            <a:pPr indent="457200"/>
            <a:r>
              <a:rPr lang="en-US" altLang="zh-CN" sz="500" dirty="0"/>
              <a:t>86.	            for </a:t>
            </a:r>
            <a:r>
              <a:rPr lang="en-US" altLang="zh-CN" sz="500" dirty="0" err="1"/>
              <a:t>fip</a:t>
            </a:r>
            <a:r>
              <a:rPr lang="en-US" altLang="zh-CN" sz="500" dirty="0"/>
              <a:t> in </a:t>
            </a:r>
            <a:r>
              <a:rPr lang="en-US" altLang="zh-CN" sz="500" dirty="0" err="1"/>
              <a:t>ri.router.get</a:t>
            </a:r>
            <a:r>
              <a:rPr lang="en-US" altLang="zh-CN" sz="500" dirty="0"/>
              <a:t>(l3_constants.FLOATINGIP_KEY, []):</a:t>
            </a:r>
          </a:p>
          <a:p>
            <a:pPr indent="457200"/>
            <a:r>
              <a:rPr lang="en-US" altLang="zh-CN" sz="500" dirty="0"/>
              <a:t>87.	                </a:t>
            </a:r>
            <a:r>
              <a:rPr lang="en-US" altLang="zh-CN" sz="500" dirty="0" err="1"/>
              <a:t>fip_statuses</a:t>
            </a:r>
            <a:r>
              <a:rPr lang="en-US" altLang="zh-CN" sz="500" dirty="0"/>
              <a:t>[</a:t>
            </a:r>
            <a:r>
              <a:rPr lang="en-US" altLang="zh-CN" sz="500" dirty="0" err="1"/>
              <a:t>fip</a:t>
            </a:r>
            <a:r>
              <a:rPr lang="en-US" altLang="zh-CN" sz="500" dirty="0"/>
              <a:t>['id']] = l3_constants.FLOATINGIP_STATUS_ERROR</a:t>
            </a:r>
          </a:p>
          <a:p>
            <a:pPr indent="457200"/>
            <a:r>
              <a:rPr lang="en-US" altLang="zh-CN" sz="500" dirty="0"/>
              <a:t>88.	</a:t>
            </a:r>
          </a:p>
          <a:p>
            <a:pPr indent="457200"/>
            <a:r>
              <a:rPr lang="en-US" altLang="zh-CN" sz="500" dirty="0"/>
              <a:t>89.	        if 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:</a:t>
            </a:r>
          </a:p>
          <a:p>
            <a:pPr indent="457200"/>
            <a:r>
              <a:rPr lang="en-US" altLang="zh-CN" sz="500" dirty="0"/>
              <a:t>90.	            # Identify floating IPs which were disabled</a:t>
            </a:r>
          </a:p>
          <a:p>
            <a:pPr indent="457200"/>
            <a:r>
              <a:rPr lang="en-US" altLang="zh-CN" sz="500" dirty="0"/>
              <a:t>91.	            </a:t>
            </a:r>
            <a:r>
              <a:rPr lang="en-US" altLang="zh-CN" sz="500" dirty="0" err="1"/>
              <a:t>ri.floating_ips</a:t>
            </a:r>
            <a:r>
              <a:rPr lang="en-US" altLang="zh-CN" sz="500" dirty="0"/>
              <a:t> = set(</a:t>
            </a:r>
            <a:r>
              <a:rPr lang="en-US" altLang="zh-CN" sz="500" dirty="0" err="1"/>
              <a:t>fip_statuses.keys</a:t>
            </a:r>
            <a:r>
              <a:rPr lang="en-US" altLang="zh-CN" sz="500" dirty="0"/>
              <a:t>())</a:t>
            </a:r>
          </a:p>
          <a:p>
            <a:pPr indent="457200"/>
            <a:r>
              <a:rPr lang="en-US" altLang="zh-CN" sz="500" dirty="0"/>
              <a:t>92.	            for </a:t>
            </a:r>
            <a:r>
              <a:rPr lang="en-US" altLang="zh-CN" sz="500" dirty="0" err="1"/>
              <a:t>fip_id</a:t>
            </a:r>
            <a:r>
              <a:rPr lang="en-US" altLang="zh-CN" sz="500" dirty="0"/>
              <a:t> in </a:t>
            </a:r>
            <a:r>
              <a:rPr lang="en-US" altLang="zh-CN" sz="500" dirty="0" err="1"/>
              <a:t>existing_floating_ips</a:t>
            </a:r>
            <a:r>
              <a:rPr lang="en-US" altLang="zh-CN" sz="500" dirty="0"/>
              <a:t> - </a:t>
            </a:r>
            <a:r>
              <a:rPr lang="en-US" altLang="zh-CN" sz="500" dirty="0" err="1"/>
              <a:t>ri.floating_ips</a:t>
            </a:r>
            <a:r>
              <a:rPr lang="en-US" altLang="zh-CN" sz="500" dirty="0"/>
              <a:t>:</a:t>
            </a:r>
          </a:p>
          <a:p>
            <a:pPr indent="457200"/>
            <a:r>
              <a:rPr lang="en-US" altLang="zh-CN" sz="500" dirty="0"/>
              <a:t>93.	                </a:t>
            </a:r>
            <a:r>
              <a:rPr lang="en-US" altLang="zh-CN" sz="500" dirty="0" err="1"/>
              <a:t>fip_statuses</a:t>
            </a:r>
            <a:r>
              <a:rPr lang="en-US" altLang="zh-CN" sz="500" dirty="0"/>
              <a:t>[</a:t>
            </a:r>
            <a:r>
              <a:rPr lang="en-US" altLang="zh-CN" sz="500" dirty="0" err="1"/>
              <a:t>fip_id</a:t>
            </a:r>
            <a:r>
              <a:rPr lang="en-US" altLang="zh-CN" sz="500" dirty="0"/>
              <a:t>] = l3_constants.FLOATINGIP_STATUS_DOWN</a:t>
            </a:r>
          </a:p>
          <a:p>
            <a:pPr indent="457200"/>
            <a:r>
              <a:rPr lang="en-US" altLang="zh-CN" sz="500" dirty="0"/>
              <a:t>94.	            # Update floating IP status on the neutron server</a:t>
            </a:r>
          </a:p>
          <a:p>
            <a:pPr indent="457200"/>
            <a:r>
              <a:rPr lang="en-US" altLang="zh-CN" sz="500" dirty="0"/>
              <a:t>95.	            </a:t>
            </a:r>
            <a:r>
              <a:rPr lang="en-US" altLang="zh-CN" sz="500" dirty="0" err="1"/>
              <a:t>self.plugin_rpc.update_floatingip_statuses</a:t>
            </a:r>
            <a:r>
              <a:rPr lang="en-US" altLang="zh-CN" sz="500" dirty="0"/>
              <a:t>(</a:t>
            </a:r>
          </a:p>
          <a:p>
            <a:pPr indent="457200"/>
            <a:r>
              <a:rPr lang="en-US" altLang="zh-CN" sz="500" dirty="0"/>
              <a:t>96.	                </a:t>
            </a:r>
            <a:r>
              <a:rPr lang="en-US" altLang="zh-CN" sz="500" dirty="0" err="1"/>
              <a:t>self.context</a:t>
            </a:r>
            <a:r>
              <a:rPr lang="en-US" altLang="zh-CN" sz="500" dirty="0"/>
              <a:t>, </a:t>
            </a:r>
            <a:r>
              <a:rPr lang="en-US" altLang="zh-CN" sz="500" dirty="0" err="1"/>
              <a:t>ri.router_id</a:t>
            </a:r>
            <a:r>
              <a:rPr lang="en-US" altLang="zh-CN" sz="500" dirty="0"/>
              <a:t>, </a:t>
            </a:r>
            <a:r>
              <a:rPr lang="en-US" altLang="zh-CN" sz="500" dirty="0" err="1"/>
              <a:t>fip_statuses</a:t>
            </a:r>
            <a:r>
              <a:rPr lang="en-US" altLang="zh-CN" sz="500" dirty="0"/>
              <a:t>)</a:t>
            </a:r>
          </a:p>
          <a:p>
            <a:pPr indent="457200"/>
            <a:r>
              <a:rPr lang="en-US" altLang="zh-CN" sz="500" dirty="0"/>
              <a:t>97.	</a:t>
            </a:r>
          </a:p>
          <a:p>
            <a:pPr indent="457200"/>
            <a:r>
              <a:rPr lang="en-US" altLang="zh-CN" sz="500" dirty="0"/>
              <a:t>98.	        # Update </a:t>
            </a:r>
            <a:r>
              <a:rPr lang="en-US" altLang="zh-CN" sz="500" dirty="0" err="1"/>
              <a:t>ex_gw_port</a:t>
            </a:r>
            <a:r>
              <a:rPr lang="en-US" altLang="zh-CN" sz="500" dirty="0"/>
              <a:t> and </a:t>
            </a:r>
            <a:r>
              <a:rPr lang="en-US" altLang="zh-CN" sz="500" dirty="0" err="1"/>
              <a:t>enable_snat</a:t>
            </a:r>
            <a:r>
              <a:rPr lang="en-US" altLang="zh-CN" sz="500" dirty="0"/>
              <a:t> on the router info cache</a:t>
            </a:r>
          </a:p>
          <a:p>
            <a:pPr indent="457200"/>
            <a:r>
              <a:rPr lang="en-US" altLang="zh-CN" sz="500" dirty="0"/>
              <a:t>99.	        </a:t>
            </a:r>
            <a:r>
              <a:rPr lang="en-US" altLang="zh-CN" sz="500" dirty="0" err="1"/>
              <a:t>ri.ex_gw_port</a:t>
            </a:r>
            <a:r>
              <a:rPr lang="en-US" altLang="zh-CN" sz="500" dirty="0"/>
              <a:t> = </a:t>
            </a:r>
            <a:r>
              <a:rPr lang="en-US" altLang="zh-CN" sz="500" dirty="0" err="1"/>
              <a:t>ex_gw_port</a:t>
            </a:r>
            <a:endParaRPr lang="en-US" altLang="zh-CN" sz="500" dirty="0"/>
          </a:p>
          <a:p>
            <a:pPr indent="457200"/>
            <a:r>
              <a:rPr lang="en-US" altLang="zh-CN" sz="500" dirty="0"/>
              <a:t>100.	        </a:t>
            </a:r>
            <a:r>
              <a:rPr lang="en-US" altLang="zh-CN" sz="500" dirty="0" err="1"/>
              <a:t>ri.enable_snat</a:t>
            </a:r>
            <a:r>
              <a:rPr lang="en-US" altLang="zh-CN" sz="500" dirty="0"/>
              <a:t> = </a:t>
            </a:r>
            <a:r>
              <a:rPr lang="en-US" altLang="zh-CN" sz="500" dirty="0" err="1"/>
              <a:t>ri.router.get</a:t>
            </a:r>
            <a:r>
              <a:rPr lang="en-US" altLang="zh-CN" sz="500" dirty="0"/>
              <a:t>('</a:t>
            </a:r>
            <a:r>
              <a:rPr lang="en-US" altLang="zh-CN" sz="500" dirty="0" err="1"/>
              <a:t>enable_snat</a:t>
            </a:r>
            <a:r>
              <a:rPr lang="en-US" altLang="zh-CN" sz="500" dirty="0"/>
              <a:t>')</a:t>
            </a:r>
          </a:p>
          <a:p>
            <a:pPr indent="457200"/>
            <a:endParaRPr lang="en-US" altLang="zh-CN" sz="2000" dirty="0"/>
          </a:p>
          <a:p>
            <a:pPr indent="457200"/>
            <a:endParaRPr lang="en-US" altLang="zh-CN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76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89213" y="1880755"/>
            <a:ext cx="8915399" cy="7560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smtClean="0"/>
              <a:t>openstack</a:t>
            </a:r>
            <a:r>
              <a:rPr lang="zh-CN" altLang="en-US" sz="4800" smtClean="0"/>
              <a:t>之</a:t>
            </a:r>
            <a:r>
              <a:rPr lang="en-US" altLang="zh-CN" sz="4800" smtClean="0"/>
              <a:t>neutron</a:t>
            </a:r>
            <a:r>
              <a:rPr lang="zh-CN" altLang="en-US" sz="4800" smtClean="0"/>
              <a:t>代码分析</a:t>
            </a:r>
            <a:endParaRPr lang="zh-CN" altLang="en-US" sz="4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713904" y="2948579"/>
            <a:ext cx="8915399" cy="2485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(1)neutron</a:t>
            </a:r>
            <a:r>
              <a:rPr lang="zh-CN" altLang="en-US" sz="2000" dirty="0" smtClean="0"/>
              <a:t>初始化流程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(2)neutron-l3-agent</a:t>
            </a:r>
          </a:p>
          <a:p>
            <a:r>
              <a:rPr lang="en-US" altLang="zh-CN" sz="2000" dirty="0" smtClean="0"/>
              <a:t>(3)neutron-</a:t>
            </a:r>
            <a:r>
              <a:rPr lang="en-US" altLang="zh-CN" sz="2000" dirty="0" err="1" smtClean="0"/>
              <a:t>dhcp</a:t>
            </a:r>
            <a:r>
              <a:rPr lang="en-US" altLang="zh-CN" sz="2000" dirty="0" smtClean="0"/>
              <a:t>-agent</a:t>
            </a:r>
            <a:r>
              <a:rPr lang="zh-CN" altLang="en-US" sz="2000" dirty="0" smtClean="0"/>
              <a:t>源码分析</a:t>
            </a:r>
          </a:p>
          <a:p>
            <a:r>
              <a:rPr lang="en-US" altLang="zh-CN" sz="2000" dirty="0" smtClean="0"/>
              <a:t>(4)neutron-l3-agent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iptables</a:t>
            </a:r>
            <a:endParaRPr lang="en-US" altLang="zh-CN" sz="2000" dirty="0" smtClean="0"/>
          </a:p>
          <a:p>
            <a:r>
              <a:rPr lang="en-US" altLang="zh-CN" sz="2000" dirty="0" smtClean="0"/>
              <a:t>(5)neutron </a:t>
            </a:r>
            <a:r>
              <a:rPr lang="en-US" altLang="zh-CN" sz="2000" dirty="0" err="1" smtClean="0"/>
              <a:t>openvswitch</a:t>
            </a:r>
            <a:r>
              <a:rPr lang="en-US" altLang="zh-CN" sz="2000" dirty="0" smtClean="0"/>
              <a:t> agent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71534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dirty="0" smtClean="0"/>
              <a:t>l3_agent.py</a:t>
            </a:r>
          </a:p>
          <a:p>
            <a:pPr indent="457200"/>
            <a:endParaRPr lang="en-US" altLang="zh-CN" sz="2000" dirty="0" smtClean="0"/>
          </a:p>
          <a:p>
            <a:pPr indent="457200"/>
            <a:r>
              <a:rPr lang="en-US" altLang="zh-CN" sz="2000" dirty="0" err="1"/>
              <a:t>process_router</a:t>
            </a:r>
            <a:r>
              <a:rPr lang="zh-CN" altLang="en-US" sz="2000" dirty="0"/>
              <a:t>函数所做的工作有：</a:t>
            </a:r>
          </a:p>
          <a:p>
            <a:pPr indent="457200"/>
            <a:r>
              <a:rPr lang="en-US" altLang="zh-CN" sz="2000" dirty="0"/>
              <a:t>1.</a:t>
            </a:r>
            <a:r>
              <a:rPr lang="zh-CN" altLang="en-US" sz="2000" dirty="0"/>
              <a:t>处理内部接口</a:t>
            </a:r>
          </a:p>
          <a:p>
            <a:pPr indent="457200"/>
            <a:r>
              <a:rPr lang="zh-CN" altLang="en-US" sz="2000" dirty="0"/>
              <a:t>这个是在</a:t>
            </a:r>
            <a:r>
              <a:rPr lang="en-US" altLang="zh-CN" sz="2000" dirty="0"/>
              <a:t>router</a:t>
            </a:r>
            <a:r>
              <a:rPr lang="zh-CN" altLang="en-US" sz="2000" dirty="0"/>
              <a:t>添加和删除子接口时工作。它会调用</a:t>
            </a:r>
            <a:r>
              <a:rPr lang="en-US" altLang="zh-CN" sz="2000" dirty="0" err="1"/>
              <a:t>internal_network_added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internal_network_removed</a:t>
            </a:r>
            <a:r>
              <a:rPr lang="zh-CN" altLang="en-US" sz="2000" dirty="0"/>
              <a:t>这个两个函数。</a:t>
            </a:r>
          </a:p>
          <a:p>
            <a:pPr indent="457200"/>
            <a:r>
              <a:rPr lang="zh-CN" altLang="en-US" sz="2000" dirty="0"/>
              <a:t>在</a:t>
            </a:r>
            <a:r>
              <a:rPr lang="en-US" altLang="zh-CN" sz="2000" dirty="0" err="1"/>
              <a:t>internal_network_added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internal_network_removed</a:t>
            </a:r>
            <a:r>
              <a:rPr lang="zh-CN" altLang="en-US" sz="2000" dirty="0"/>
              <a:t>这个两个函数会去调用</a:t>
            </a:r>
            <a:r>
              <a:rPr lang="en-US" altLang="zh-CN" sz="2000" dirty="0" err="1"/>
              <a:t>OVSInterfaceDriver</a:t>
            </a:r>
            <a:r>
              <a:rPr lang="zh-CN" altLang="en-US" sz="2000" dirty="0"/>
              <a:t>的</a:t>
            </a:r>
            <a:r>
              <a:rPr lang="en-US" altLang="zh-CN" sz="2000" dirty="0"/>
              <a:t>plug</a:t>
            </a:r>
            <a:r>
              <a:rPr lang="zh-CN" altLang="en-US" sz="2000" dirty="0"/>
              <a:t>和</a:t>
            </a:r>
            <a:r>
              <a:rPr lang="en-US" altLang="zh-CN" sz="2000" dirty="0"/>
              <a:t>unplug </a:t>
            </a:r>
            <a:r>
              <a:rPr lang="zh-CN" altLang="en-US" sz="2000" dirty="0"/>
              <a:t>函数，这两个函数最终会用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link 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的命令去处理接口和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地址。</a:t>
            </a:r>
          </a:p>
          <a:p>
            <a:pPr indent="457200"/>
            <a:endParaRPr lang="zh-CN" altLang="en-US" sz="2000" dirty="0"/>
          </a:p>
          <a:p>
            <a:pPr indent="457200"/>
            <a:r>
              <a:rPr lang="en-US" altLang="zh-CN" sz="2000" dirty="0"/>
              <a:t>2.</a:t>
            </a:r>
            <a:r>
              <a:rPr lang="zh-CN" altLang="en-US" sz="2000" dirty="0"/>
              <a:t>处理外部网关</a:t>
            </a:r>
          </a:p>
          <a:p>
            <a:pPr indent="457200"/>
            <a:r>
              <a:rPr lang="en-US" altLang="zh-CN" sz="2000" dirty="0"/>
              <a:t>router</a:t>
            </a:r>
            <a:r>
              <a:rPr lang="zh-CN" altLang="en-US" sz="2000" dirty="0"/>
              <a:t>添加和删除外部网关。调用</a:t>
            </a:r>
            <a:r>
              <a:rPr lang="en-US" altLang="zh-CN" sz="2000" dirty="0" err="1"/>
              <a:t>external_gateway_added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external_gateway_removed</a:t>
            </a:r>
            <a:r>
              <a:rPr lang="zh-CN" altLang="en-US" sz="2000" dirty="0"/>
              <a:t>函数，同样也会调用</a:t>
            </a:r>
            <a:r>
              <a:rPr lang="en-US" altLang="zh-CN" sz="2000" dirty="0"/>
              <a:t>plug</a:t>
            </a:r>
            <a:r>
              <a:rPr lang="zh-CN" altLang="en-US" sz="2000" dirty="0"/>
              <a:t>和</a:t>
            </a:r>
            <a:r>
              <a:rPr lang="en-US" altLang="zh-CN" sz="2000" dirty="0"/>
              <a:t>unplug</a:t>
            </a:r>
            <a:r>
              <a:rPr lang="zh-CN" altLang="en-US" sz="2000" dirty="0"/>
              <a:t>函数，用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link 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的命令进行最终处理</a:t>
            </a:r>
          </a:p>
          <a:p>
            <a:pPr indent="457200"/>
            <a:endParaRPr lang="zh-CN" altLang="en-US" sz="2000" dirty="0"/>
          </a:p>
          <a:p>
            <a:pPr indent="457200"/>
            <a:r>
              <a:rPr lang="en-US" altLang="zh-CN" sz="2000" dirty="0"/>
              <a:t>3.</a:t>
            </a:r>
            <a:r>
              <a:rPr lang="zh-CN" altLang="en-US" sz="2000" dirty="0"/>
              <a:t>为外部网关做</a:t>
            </a:r>
            <a:r>
              <a:rPr lang="en-US" altLang="zh-CN" sz="2000" dirty="0"/>
              <a:t>SNAT</a:t>
            </a:r>
          </a:p>
          <a:p>
            <a:pPr indent="457200"/>
            <a:endParaRPr lang="en-US" altLang="zh-CN" sz="2000" dirty="0"/>
          </a:p>
          <a:p>
            <a:pPr indent="457200"/>
            <a:endParaRPr lang="en-US" altLang="zh-CN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8826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92500"/>
          </a:bodyPr>
          <a:lstStyle/>
          <a:p>
            <a:r>
              <a:rPr lang="en-US" altLang="zh-CN" sz="2000" dirty="0" smtClean="0"/>
              <a:t>l3_agent.py</a:t>
            </a:r>
          </a:p>
          <a:p>
            <a:pPr indent="457200"/>
            <a:endParaRPr lang="en-US" altLang="zh-CN" sz="2000" dirty="0" smtClean="0"/>
          </a:p>
          <a:p>
            <a:pPr indent="457200"/>
            <a:r>
              <a:rPr lang="zh-CN" altLang="en-US" sz="2000" dirty="0"/>
              <a:t>调用</a:t>
            </a:r>
            <a:r>
              <a:rPr lang="en-US" altLang="zh-CN" sz="2000" dirty="0"/>
              <a:t>_</a:t>
            </a:r>
            <a:r>
              <a:rPr lang="en-US" altLang="zh-CN" sz="2000" dirty="0" err="1"/>
              <a:t>handle_router_snat_rules</a:t>
            </a:r>
            <a:r>
              <a:rPr lang="zh-CN" altLang="en-US" sz="2000" dirty="0"/>
              <a:t>函数，使用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来加链和删除链。</a:t>
            </a:r>
          </a:p>
          <a:p>
            <a:pPr indent="457200"/>
            <a:r>
              <a:rPr lang="zh-CN" altLang="en-US" sz="2000" dirty="0"/>
              <a:t>在我的测试网络中，</a:t>
            </a:r>
            <a:r>
              <a:rPr lang="en-US" altLang="zh-CN" sz="2000" dirty="0"/>
              <a:t>router</a:t>
            </a:r>
            <a:r>
              <a:rPr lang="zh-CN" altLang="en-US" sz="2000" dirty="0"/>
              <a:t>上有</a:t>
            </a:r>
            <a:r>
              <a:rPr lang="en-US" altLang="zh-CN" sz="2000" dirty="0"/>
              <a:t>3</a:t>
            </a:r>
            <a:r>
              <a:rPr lang="zh-CN" altLang="en-US" sz="2000" dirty="0"/>
              <a:t>个接口，外部网关地址为</a:t>
            </a:r>
            <a:r>
              <a:rPr lang="en-US" altLang="zh-CN" sz="2000" dirty="0"/>
              <a:t>192.168.39.2</a:t>
            </a:r>
            <a:r>
              <a:rPr lang="zh-CN" altLang="en-US" sz="2000" dirty="0"/>
              <a:t>，内部两个子网的网关为</a:t>
            </a:r>
            <a:r>
              <a:rPr lang="en-US" altLang="zh-CN" sz="2000" dirty="0"/>
              <a:t>10.1.0.1</a:t>
            </a:r>
            <a:r>
              <a:rPr lang="zh-CN" altLang="en-US" sz="2000" dirty="0"/>
              <a:t>，</a:t>
            </a:r>
            <a:r>
              <a:rPr lang="en-US" altLang="zh-CN" sz="2000" dirty="0"/>
              <a:t>10.2.0.1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规则如下：</a:t>
            </a:r>
          </a:p>
          <a:p>
            <a:pPr indent="457200"/>
            <a:endParaRPr lang="zh-CN" altLang="en-US" sz="2000" dirty="0"/>
          </a:p>
          <a:p>
            <a:pPr indent="457200"/>
            <a:r>
              <a:rPr lang="en-US" altLang="zh-CN" sz="1500" dirty="0"/>
              <a:t>1.	</a:t>
            </a:r>
            <a:r>
              <a:rPr lang="en-US" altLang="zh-CN" sz="1500" dirty="0" err="1"/>
              <a:t>iptables</a:t>
            </a:r>
            <a:r>
              <a:rPr lang="en-US" altLang="zh-CN" sz="1500" dirty="0"/>
              <a:t> -t </a:t>
            </a:r>
            <a:r>
              <a:rPr lang="en-US" altLang="zh-CN" sz="1500" dirty="0" err="1"/>
              <a:t>nat</a:t>
            </a:r>
            <a:r>
              <a:rPr lang="en-US" altLang="zh-CN" sz="1500" dirty="0"/>
              <a:t> -A POSTROUTING ! -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qg-fcb1a762-1f ! -o qg-fcb1a762-1f -m </a:t>
            </a:r>
            <a:r>
              <a:rPr lang="en-US" altLang="zh-CN" sz="1500" dirty="0" err="1"/>
              <a:t>conntrack</a:t>
            </a:r>
            <a:r>
              <a:rPr lang="en-US" altLang="zh-CN" sz="1500" dirty="0"/>
              <a:t> ! --</a:t>
            </a:r>
            <a:r>
              <a:rPr lang="en-US" altLang="zh-CN" sz="1500" dirty="0" err="1"/>
              <a:t>ctstate</a:t>
            </a:r>
            <a:r>
              <a:rPr lang="en-US" altLang="zh-CN" sz="1500" dirty="0"/>
              <a:t> DNAT -j ACCEPT</a:t>
            </a:r>
          </a:p>
          <a:p>
            <a:pPr indent="457200"/>
            <a:r>
              <a:rPr lang="en-US" altLang="zh-CN" sz="1500" dirty="0"/>
              <a:t>2.	</a:t>
            </a:r>
            <a:r>
              <a:rPr lang="en-US" altLang="zh-CN" sz="1500" dirty="0" err="1"/>
              <a:t>iptables</a:t>
            </a:r>
            <a:r>
              <a:rPr lang="en-US" altLang="zh-CN" sz="1500" dirty="0"/>
              <a:t> -t </a:t>
            </a:r>
            <a:r>
              <a:rPr lang="en-US" altLang="zh-CN" sz="1500" dirty="0" err="1"/>
              <a:t>nat</a:t>
            </a:r>
            <a:r>
              <a:rPr lang="en-US" altLang="zh-CN" sz="1500" dirty="0"/>
              <a:t> -A </a:t>
            </a:r>
            <a:r>
              <a:rPr lang="en-US" altLang="zh-CN" sz="1500" dirty="0" err="1"/>
              <a:t>snat</a:t>
            </a:r>
            <a:r>
              <a:rPr lang="en-US" altLang="zh-CN" sz="1500" dirty="0"/>
              <a:t> -s 10.2.0.1/24 -j SNAT --to-source 192.168.39.2</a:t>
            </a:r>
          </a:p>
          <a:p>
            <a:pPr indent="457200"/>
            <a:r>
              <a:rPr lang="en-US" altLang="zh-CN" sz="1500" dirty="0" smtClean="0"/>
              <a:t>3.	</a:t>
            </a:r>
            <a:r>
              <a:rPr lang="en-US" altLang="zh-CN" sz="1500" dirty="0" err="1" smtClean="0"/>
              <a:t>iptables</a:t>
            </a:r>
            <a:r>
              <a:rPr lang="en-US" altLang="zh-CN" sz="1500" dirty="0" smtClean="0"/>
              <a:t> </a:t>
            </a:r>
            <a:r>
              <a:rPr lang="en-US" altLang="zh-CN" sz="1500" dirty="0"/>
              <a:t>-t </a:t>
            </a:r>
            <a:r>
              <a:rPr lang="en-US" altLang="zh-CN" sz="1500" dirty="0" err="1"/>
              <a:t>nat</a:t>
            </a:r>
            <a:r>
              <a:rPr lang="en-US" altLang="zh-CN" sz="1500" dirty="0"/>
              <a:t> -A </a:t>
            </a:r>
            <a:r>
              <a:rPr lang="en-US" altLang="zh-CN" sz="1500" dirty="0" err="1"/>
              <a:t>snat</a:t>
            </a:r>
            <a:r>
              <a:rPr lang="en-US" altLang="zh-CN" sz="1500" dirty="0"/>
              <a:t> -s 10.1.0.1/24 -j SNAT --to-source </a:t>
            </a:r>
            <a:r>
              <a:rPr lang="en-US" altLang="zh-CN" sz="1500" dirty="0" smtClean="0"/>
              <a:t>192.168.39.2</a:t>
            </a:r>
          </a:p>
          <a:p>
            <a:pPr indent="457200"/>
            <a:endParaRPr lang="zh-CN" altLang="en-US" sz="2000" dirty="0"/>
          </a:p>
          <a:p>
            <a:pPr indent="457200"/>
            <a:r>
              <a:rPr lang="en-US" altLang="zh-CN" sz="2000" dirty="0"/>
              <a:t>qg-fcb1a762-1f</a:t>
            </a:r>
            <a:r>
              <a:rPr lang="zh-CN" altLang="en-US" sz="2000" dirty="0"/>
              <a:t>为外部网关接口的索引，使用</a:t>
            </a:r>
            <a:r>
              <a:rPr lang="en-US" altLang="zh-CN" sz="1500" dirty="0" err="1"/>
              <a:t>ip</a:t>
            </a:r>
            <a:r>
              <a:rPr lang="en-US" altLang="zh-CN" sz="1500" dirty="0"/>
              <a:t> </a:t>
            </a:r>
            <a:r>
              <a:rPr lang="en-US" altLang="zh-CN" sz="1500" dirty="0" err="1"/>
              <a:t>netns</a:t>
            </a:r>
            <a:r>
              <a:rPr lang="en-US" altLang="zh-CN" sz="1500" dirty="0"/>
              <a:t> exec $namespace </a:t>
            </a:r>
            <a:r>
              <a:rPr lang="en-US" altLang="zh-CN" sz="1500" dirty="0" err="1"/>
              <a:t>ip</a:t>
            </a:r>
            <a:r>
              <a:rPr lang="en-US" altLang="zh-CN" sz="1500" dirty="0"/>
              <a:t> link list</a:t>
            </a:r>
            <a:r>
              <a:rPr lang="zh-CN" altLang="en-US" sz="2000" dirty="0"/>
              <a:t>可查看。</a:t>
            </a:r>
          </a:p>
          <a:p>
            <a:pPr indent="457200"/>
            <a:endParaRPr lang="en-US" altLang="zh-CN" sz="2000" dirty="0"/>
          </a:p>
          <a:p>
            <a:pPr indent="457200"/>
            <a:endParaRPr lang="en-US" altLang="zh-CN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1813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92500"/>
          </a:bodyPr>
          <a:lstStyle/>
          <a:p>
            <a:r>
              <a:rPr lang="en-US" altLang="zh-CN" sz="2000" dirty="0" smtClean="0"/>
              <a:t>l3_agent.py</a:t>
            </a:r>
          </a:p>
          <a:p>
            <a:pPr indent="457200"/>
            <a:endParaRPr lang="en-US" altLang="zh-CN" sz="2000" dirty="0" smtClean="0"/>
          </a:p>
          <a:p>
            <a:pPr indent="457200"/>
            <a:r>
              <a:rPr lang="zh-CN" altLang="en-US" sz="2000" dirty="0"/>
              <a:t>调用</a:t>
            </a:r>
            <a:r>
              <a:rPr lang="en-US" altLang="zh-CN" sz="2000" dirty="0"/>
              <a:t>_</a:t>
            </a:r>
            <a:r>
              <a:rPr lang="en-US" altLang="zh-CN" sz="2000" dirty="0" err="1"/>
              <a:t>handle_router_snat_rules</a:t>
            </a:r>
            <a:r>
              <a:rPr lang="zh-CN" altLang="en-US" sz="2000" dirty="0"/>
              <a:t>函数，使用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来加链和删除链。</a:t>
            </a:r>
          </a:p>
          <a:p>
            <a:pPr indent="457200"/>
            <a:r>
              <a:rPr lang="zh-CN" altLang="en-US" sz="2000" dirty="0"/>
              <a:t>在我的测试网络中，</a:t>
            </a:r>
            <a:r>
              <a:rPr lang="en-US" altLang="zh-CN" sz="2000" dirty="0"/>
              <a:t>router</a:t>
            </a:r>
            <a:r>
              <a:rPr lang="zh-CN" altLang="en-US" sz="2000" dirty="0"/>
              <a:t>上有</a:t>
            </a:r>
            <a:r>
              <a:rPr lang="en-US" altLang="zh-CN" sz="2000" dirty="0"/>
              <a:t>3</a:t>
            </a:r>
            <a:r>
              <a:rPr lang="zh-CN" altLang="en-US" sz="2000" dirty="0"/>
              <a:t>个接口，外部网关地址为</a:t>
            </a:r>
            <a:r>
              <a:rPr lang="en-US" altLang="zh-CN" sz="2000" dirty="0"/>
              <a:t>192.168.39.2</a:t>
            </a:r>
            <a:r>
              <a:rPr lang="zh-CN" altLang="en-US" sz="2000" dirty="0"/>
              <a:t>，内部两个子网的网关为</a:t>
            </a:r>
            <a:r>
              <a:rPr lang="en-US" altLang="zh-CN" sz="2000" dirty="0"/>
              <a:t>10.1.0.1</a:t>
            </a:r>
            <a:r>
              <a:rPr lang="zh-CN" altLang="en-US" sz="2000" dirty="0"/>
              <a:t>，</a:t>
            </a:r>
            <a:r>
              <a:rPr lang="en-US" altLang="zh-CN" sz="2000" dirty="0"/>
              <a:t>10.2.0.1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iptables</a:t>
            </a:r>
            <a:r>
              <a:rPr lang="zh-CN" altLang="en-US" sz="2000" dirty="0"/>
              <a:t>规则如下：</a:t>
            </a:r>
          </a:p>
          <a:p>
            <a:pPr indent="457200"/>
            <a:endParaRPr lang="zh-CN" altLang="en-US" sz="2000" dirty="0"/>
          </a:p>
          <a:p>
            <a:pPr indent="457200"/>
            <a:r>
              <a:rPr lang="en-US" altLang="zh-CN" sz="1500" dirty="0"/>
              <a:t>1.	</a:t>
            </a:r>
            <a:r>
              <a:rPr lang="en-US" altLang="zh-CN" sz="1500" dirty="0" err="1"/>
              <a:t>iptables</a:t>
            </a:r>
            <a:r>
              <a:rPr lang="en-US" altLang="zh-CN" sz="1500" dirty="0"/>
              <a:t> -t </a:t>
            </a:r>
            <a:r>
              <a:rPr lang="en-US" altLang="zh-CN" sz="1500" dirty="0" err="1"/>
              <a:t>nat</a:t>
            </a:r>
            <a:r>
              <a:rPr lang="en-US" altLang="zh-CN" sz="1500" dirty="0"/>
              <a:t> -A POSTROUTING ! -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qg-fcb1a762-1f ! -o qg-fcb1a762-1f -m </a:t>
            </a:r>
            <a:r>
              <a:rPr lang="en-US" altLang="zh-CN" sz="1500" dirty="0" err="1"/>
              <a:t>conntrack</a:t>
            </a:r>
            <a:r>
              <a:rPr lang="en-US" altLang="zh-CN" sz="1500" dirty="0"/>
              <a:t> ! --</a:t>
            </a:r>
            <a:r>
              <a:rPr lang="en-US" altLang="zh-CN" sz="1500" dirty="0" err="1"/>
              <a:t>ctstate</a:t>
            </a:r>
            <a:r>
              <a:rPr lang="en-US" altLang="zh-CN" sz="1500" dirty="0"/>
              <a:t> DNAT -j ACCEPT</a:t>
            </a:r>
          </a:p>
          <a:p>
            <a:pPr indent="457200"/>
            <a:r>
              <a:rPr lang="en-US" altLang="zh-CN" sz="1500" dirty="0"/>
              <a:t>2.	</a:t>
            </a:r>
            <a:r>
              <a:rPr lang="en-US" altLang="zh-CN" sz="1500" dirty="0" err="1"/>
              <a:t>iptables</a:t>
            </a:r>
            <a:r>
              <a:rPr lang="en-US" altLang="zh-CN" sz="1500" dirty="0"/>
              <a:t> -t </a:t>
            </a:r>
            <a:r>
              <a:rPr lang="en-US" altLang="zh-CN" sz="1500" dirty="0" err="1"/>
              <a:t>nat</a:t>
            </a:r>
            <a:r>
              <a:rPr lang="en-US" altLang="zh-CN" sz="1500" dirty="0"/>
              <a:t> -A </a:t>
            </a:r>
            <a:r>
              <a:rPr lang="en-US" altLang="zh-CN" sz="1500" dirty="0" err="1"/>
              <a:t>snat</a:t>
            </a:r>
            <a:r>
              <a:rPr lang="en-US" altLang="zh-CN" sz="1500" dirty="0"/>
              <a:t> -s 10.2.0.1/24 -j SNAT --to-source 192.168.39.2</a:t>
            </a:r>
          </a:p>
          <a:p>
            <a:pPr indent="457200"/>
            <a:r>
              <a:rPr lang="en-US" altLang="zh-CN" sz="1500" dirty="0" smtClean="0"/>
              <a:t>3.	</a:t>
            </a:r>
            <a:r>
              <a:rPr lang="en-US" altLang="zh-CN" sz="1500" dirty="0" err="1" smtClean="0"/>
              <a:t>iptables</a:t>
            </a:r>
            <a:r>
              <a:rPr lang="en-US" altLang="zh-CN" sz="1500" dirty="0" smtClean="0"/>
              <a:t> </a:t>
            </a:r>
            <a:r>
              <a:rPr lang="en-US" altLang="zh-CN" sz="1500" dirty="0"/>
              <a:t>-t </a:t>
            </a:r>
            <a:r>
              <a:rPr lang="en-US" altLang="zh-CN" sz="1500" dirty="0" err="1"/>
              <a:t>nat</a:t>
            </a:r>
            <a:r>
              <a:rPr lang="en-US" altLang="zh-CN" sz="1500" dirty="0"/>
              <a:t> -A </a:t>
            </a:r>
            <a:r>
              <a:rPr lang="en-US" altLang="zh-CN" sz="1500" dirty="0" err="1"/>
              <a:t>snat</a:t>
            </a:r>
            <a:r>
              <a:rPr lang="en-US" altLang="zh-CN" sz="1500" dirty="0"/>
              <a:t> -s 10.1.0.1/24 -j SNAT --to-source </a:t>
            </a:r>
            <a:r>
              <a:rPr lang="en-US" altLang="zh-CN" sz="1500" dirty="0" smtClean="0"/>
              <a:t>192.168.39.2</a:t>
            </a:r>
          </a:p>
          <a:p>
            <a:pPr indent="457200"/>
            <a:endParaRPr lang="zh-CN" altLang="en-US" sz="2000" dirty="0"/>
          </a:p>
          <a:p>
            <a:pPr indent="457200"/>
            <a:r>
              <a:rPr lang="en-US" altLang="zh-CN" sz="2000" dirty="0"/>
              <a:t>qg-fcb1a762-1f</a:t>
            </a:r>
            <a:r>
              <a:rPr lang="zh-CN" altLang="en-US" sz="2000" dirty="0"/>
              <a:t>为外部网关接口的索引，使用</a:t>
            </a:r>
            <a:r>
              <a:rPr lang="en-US" altLang="zh-CN" sz="1500" dirty="0" err="1"/>
              <a:t>ip</a:t>
            </a:r>
            <a:r>
              <a:rPr lang="en-US" altLang="zh-CN" sz="1500" dirty="0"/>
              <a:t> </a:t>
            </a:r>
            <a:r>
              <a:rPr lang="en-US" altLang="zh-CN" sz="1500" dirty="0" err="1"/>
              <a:t>netns</a:t>
            </a:r>
            <a:r>
              <a:rPr lang="en-US" altLang="zh-CN" sz="1500" dirty="0"/>
              <a:t> exec $namespace </a:t>
            </a:r>
            <a:r>
              <a:rPr lang="en-US" altLang="zh-CN" sz="1500" dirty="0" err="1"/>
              <a:t>ip</a:t>
            </a:r>
            <a:r>
              <a:rPr lang="en-US" altLang="zh-CN" sz="1500" dirty="0"/>
              <a:t> link list</a:t>
            </a:r>
            <a:r>
              <a:rPr lang="zh-CN" altLang="en-US" sz="2000" dirty="0"/>
              <a:t>可查看。</a:t>
            </a:r>
          </a:p>
          <a:p>
            <a:pPr indent="457200"/>
            <a:endParaRPr lang="en-US" altLang="zh-CN" sz="2000" dirty="0"/>
          </a:p>
          <a:p>
            <a:pPr indent="457200"/>
            <a:endParaRPr lang="en-US" altLang="zh-CN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8832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899096"/>
            <a:ext cx="8674533" cy="478225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 smtClean="0"/>
              <a:t>l3_agent.py</a:t>
            </a:r>
          </a:p>
          <a:p>
            <a:pPr indent="457200"/>
            <a:r>
              <a:rPr lang="en-US" altLang="zh-CN" sz="8000" dirty="0"/>
              <a:t>4.</a:t>
            </a:r>
            <a:r>
              <a:rPr lang="zh-CN" altLang="en-US" sz="8000" dirty="0"/>
              <a:t>为</a:t>
            </a:r>
            <a:r>
              <a:rPr lang="en-US" altLang="zh-CN" sz="8000" dirty="0"/>
              <a:t>floating </a:t>
            </a:r>
            <a:r>
              <a:rPr lang="en-US" altLang="zh-CN" sz="8000" dirty="0" err="1"/>
              <a:t>ip</a:t>
            </a:r>
            <a:r>
              <a:rPr lang="zh-CN" altLang="en-US" sz="8000" dirty="0"/>
              <a:t>做</a:t>
            </a:r>
            <a:r>
              <a:rPr lang="en-US" altLang="zh-CN" sz="8000" dirty="0" smtClean="0"/>
              <a:t>SNAT/DNAT</a:t>
            </a:r>
            <a:endParaRPr lang="en-US" altLang="zh-CN" sz="8000" dirty="0"/>
          </a:p>
          <a:p>
            <a:pPr indent="457200"/>
            <a:r>
              <a:rPr lang="zh-CN" altLang="en-US" sz="8000" dirty="0"/>
              <a:t>和浮</a:t>
            </a:r>
          </a:p>
          <a:p>
            <a:pPr indent="457200"/>
            <a:r>
              <a:rPr lang="zh-CN" altLang="en-US" sz="8000" dirty="0"/>
              <a:t>不同</a:t>
            </a:r>
            <a:r>
              <a:rPr lang="en-US" altLang="zh-CN" sz="8000" dirty="0"/>
              <a:t>neutron</a:t>
            </a:r>
            <a:r>
              <a:rPr lang="zh-CN" altLang="en-US" sz="8000" dirty="0"/>
              <a:t>版本这部分的处理不同，这里是基于</a:t>
            </a:r>
            <a:r>
              <a:rPr lang="en-US" altLang="zh-CN" sz="8000" dirty="0"/>
              <a:t>Icehouse rc1</a:t>
            </a:r>
            <a:r>
              <a:rPr lang="zh-CN" altLang="en-US" sz="8000" dirty="0"/>
              <a:t>版本的，在</a:t>
            </a:r>
            <a:r>
              <a:rPr lang="en-US" altLang="zh-CN" sz="8000" dirty="0" err="1"/>
              <a:t>havava</a:t>
            </a:r>
            <a:r>
              <a:rPr lang="en-US" altLang="zh-CN" sz="8000" dirty="0"/>
              <a:t> stable</a:t>
            </a:r>
            <a:r>
              <a:rPr lang="zh-CN" altLang="en-US" sz="8000" dirty="0"/>
              <a:t>版本，只有一个函数来处理</a:t>
            </a:r>
            <a:r>
              <a:rPr lang="en-US" altLang="zh-CN" sz="8000" dirty="0" err="1"/>
              <a:t>iptables</a:t>
            </a:r>
            <a:r>
              <a:rPr lang="zh-CN" altLang="en-US" sz="8000" dirty="0"/>
              <a:t>规则和</a:t>
            </a:r>
            <a:r>
              <a:rPr lang="en-US" altLang="zh-CN" sz="8000" dirty="0"/>
              <a:t>floating </a:t>
            </a:r>
            <a:r>
              <a:rPr lang="en-US" altLang="zh-CN" sz="8000" dirty="0" err="1"/>
              <a:t>ip</a:t>
            </a:r>
            <a:r>
              <a:rPr lang="zh-CN" altLang="en-US" sz="8000" dirty="0" smtClean="0"/>
              <a:t>。</a:t>
            </a:r>
            <a:endParaRPr lang="zh-CN" altLang="en-US" sz="8000" dirty="0"/>
          </a:p>
          <a:p>
            <a:pPr indent="457200"/>
            <a:r>
              <a:rPr lang="en-US" altLang="zh-CN" sz="8000" dirty="0" err="1"/>
              <a:t>process_router_floating_ip_nat_rules</a:t>
            </a:r>
            <a:r>
              <a:rPr lang="en-US" altLang="zh-CN" sz="8000" dirty="0"/>
              <a:t> </a:t>
            </a:r>
            <a:r>
              <a:rPr lang="zh-CN" altLang="en-US" sz="8000" dirty="0"/>
              <a:t>：当</a:t>
            </a:r>
            <a:r>
              <a:rPr lang="en-US" altLang="zh-CN" sz="8000" dirty="0"/>
              <a:t>floating </a:t>
            </a:r>
            <a:r>
              <a:rPr lang="en-US" altLang="zh-CN" sz="8000" dirty="0" err="1"/>
              <a:t>ip</a:t>
            </a:r>
            <a:r>
              <a:rPr lang="zh-CN" altLang="en-US" sz="8000" dirty="0"/>
              <a:t>与云主机绑定时，会先清除已有的</a:t>
            </a:r>
            <a:r>
              <a:rPr lang="en-US" altLang="zh-CN" sz="8000" dirty="0" err="1"/>
              <a:t>floating_ip</a:t>
            </a:r>
            <a:r>
              <a:rPr lang="zh-CN" altLang="en-US" sz="8000" dirty="0"/>
              <a:t>规则，再加上要添加的</a:t>
            </a:r>
            <a:r>
              <a:rPr lang="en-US" altLang="zh-CN" sz="8000" dirty="0" err="1"/>
              <a:t>iptables</a:t>
            </a:r>
            <a:r>
              <a:rPr lang="zh-CN" altLang="en-US" sz="8000" dirty="0"/>
              <a:t>规则</a:t>
            </a:r>
            <a:r>
              <a:rPr lang="en-US" altLang="zh-CN" sz="8000" dirty="0"/>
              <a:t>,</a:t>
            </a:r>
            <a:r>
              <a:rPr lang="zh-CN" altLang="en-US" sz="8000" dirty="0"/>
              <a:t>同时重新加载清除的</a:t>
            </a:r>
            <a:r>
              <a:rPr lang="en-US" altLang="zh-CN" sz="8000" dirty="0" err="1"/>
              <a:t>iptables</a:t>
            </a:r>
            <a:r>
              <a:rPr lang="zh-CN" altLang="en-US" sz="8000" dirty="0"/>
              <a:t>规则</a:t>
            </a:r>
            <a:r>
              <a:rPr lang="zh-CN" altLang="en-US" sz="8000" dirty="0" smtClean="0"/>
              <a:t>。</a:t>
            </a:r>
            <a:endParaRPr lang="zh-CN" altLang="en-US" sz="8000" dirty="0"/>
          </a:p>
          <a:p>
            <a:pPr indent="457200"/>
            <a:r>
              <a:rPr lang="zh-CN" altLang="en-US" sz="8000" dirty="0"/>
              <a:t>比如，一个云主机</a:t>
            </a:r>
            <a:r>
              <a:rPr lang="en-US" altLang="zh-CN" sz="8000" dirty="0"/>
              <a:t>10.1.0.2</a:t>
            </a:r>
            <a:r>
              <a:rPr lang="zh-CN" altLang="en-US" sz="8000" dirty="0"/>
              <a:t>上绑定了一个</a:t>
            </a:r>
            <a:r>
              <a:rPr lang="en-US" altLang="zh-CN" sz="8000" dirty="0"/>
              <a:t>floating </a:t>
            </a:r>
            <a:r>
              <a:rPr lang="en-US" altLang="zh-CN" sz="8000" dirty="0" err="1"/>
              <a:t>ip</a:t>
            </a:r>
            <a:r>
              <a:rPr lang="zh-CN" altLang="en-US" sz="8000" dirty="0"/>
              <a:t>（</a:t>
            </a:r>
            <a:r>
              <a:rPr lang="en-US" altLang="zh-CN" sz="8000" dirty="0"/>
              <a:t>192.168.39.5</a:t>
            </a:r>
            <a:r>
              <a:rPr lang="zh-CN" altLang="en-US" sz="8000" dirty="0"/>
              <a:t>）。那么最终会在</a:t>
            </a:r>
            <a:r>
              <a:rPr lang="en-US" altLang="zh-CN" sz="8000" dirty="0" err="1"/>
              <a:t>iptable</a:t>
            </a:r>
            <a:r>
              <a:rPr lang="zh-CN" altLang="en-US" sz="8000" dirty="0"/>
              <a:t>不同的链中添加</a:t>
            </a:r>
            <a:r>
              <a:rPr lang="en-US" altLang="zh-CN" sz="8000" dirty="0" err="1"/>
              <a:t>iptables</a:t>
            </a:r>
            <a:r>
              <a:rPr lang="zh-CN" altLang="en-US" sz="8000" dirty="0"/>
              <a:t>规则，</a:t>
            </a:r>
            <a:r>
              <a:rPr lang="en-US" altLang="zh-CN" sz="8000" dirty="0"/>
              <a:t>float-</a:t>
            </a:r>
            <a:r>
              <a:rPr lang="en-US" altLang="zh-CN" sz="8000" dirty="0" err="1"/>
              <a:t>snat</a:t>
            </a:r>
            <a:r>
              <a:rPr lang="zh-CN" altLang="en-US" sz="8000" dirty="0"/>
              <a:t>为</a:t>
            </a:r>
            <a:r>
              <a:rPr lang="en-US" altLang="zh-CN" sz="8000" dirty="0"/>
              <a:t>neutron</a:t>
            </a:r>
            <a:r>
              <a:rPr lang="zh-CN" altLang="en-US" sz="8000" dirty="0"/>
              <a:t>自定义链</a:t>
            </a:r>
            <a:r>
              <a:rPr lang="zh-CN" altLang="en-US" sz="8000" dirty="0" smtClean="0"/>
              <a:t>。</a:t>
            </a:r>
            <a:endParaRPr lang="zh-CN" altLang="en-US" sz="7200" dirty="0"/>
          </a:p>
          <a:p>
            <a:pPr indent="457200"/>
            <a:r>
              <a:rPr lang="en-US" altLang="zh-CN" sz="3700" dirty="0"/>
              <a:t>1.	</a:t>
            </a:r>
            <a:r>
              <a:rPr lang="en-US" altLang="zh-CN" sz="3700" dirty="0" err="1"/>
              <a:t>iptables</a:t>
            </a:r>
            <a:r>
              <a:rPr lang="en-US" altLang="zh-CN" sz="3700" dirty="0"/>
              <a:t> -t </a:t>
            </a:r>
            <a:r>
              <a:rPr lang="en-US" altLang="zh-CN" sz="3700" dirty="0" err="1"/>
              <a:t>nat</a:t>
            </a:r>
            <a:r>
              <a:rPr lang="en-US" altLang="zh-CN" sz="3700" dirty="0"/>
              <a:t> -A PREROUTING -d 192.168.39.5 -j DNAT --to 10.1.0.2</a:t>
            </a:r>
          </a:p>
          <a:p>
            <a:pPr indent="457200"/>
            <a:r>
              <a:rPr lang="en-US" altLang="zh-CN" sz="3700" dirty="0"/>
              <a:t>2.	</a:t>
            </a:r>
            <a:r>
              <a:rPr lang="en-US" altLang="zh-CN" sz="3700" dirty="0" err="1"/>
              <a:t>iptables</a:t>
            </a:r>
            <a:r>
              <a:rPr lang="en-US" altLang="zh-CN" sz="3700" dirty="0"/>
              <a:t> -t </a:t>
            </a:r>
            <a:r>
              <a:rPr lang="en-US" altLang="zh-CN" sz="3700" dirty="0" err="1"/>
              <a:t>nat</a:t>
            </a:r>
            <a:r>
              <a:rPr lang="en-US" altLang="zh-CN" sz="3700" dirty="0"/>
              <a:t> -A OUTPUT -d 192.168.39.5 -j DNAT --to 10.1.0.2</a:t>
            </a:r>
          </a:p>
          <a:p>
            <a:pPr indent="457200"/>
            <a:r>
              <a:rPr lang="en-US" altLang="zh-CN" sz="3700" dirty="0"/>
              <a:t>3.	</a:t>
            </a:r>
            <a:r>
              <a:rPr lang="en-US" altLang="zh-CN" sz="3700" dirty="0" err="1"/>
              <a:t>iptables</a:t>
            </a:r>
            <a:r>
              <a:rPr lang="en-US" altLang="zh-CN" sz="3700" dirty="0"/>
              <a:t> -t </a:t>
            </a:r>
            <a:r>
              <a:rPr lang="en-US" altLang="zh-CN" sz="3700" dirty="0" err="1"/>
              <a:t>nat</a:t>
            </a:r>
            <a:r>
              <a:rPr lang="en-US" altLang="zh-CN" sz="3700" dirty="0"/>
              <a:t> -A float-</a:t>
            </a:r>
            <a:r>
              <a:rPr lang="en-US" altLang="zh-CN" sz="3700" dirty="0" err="1"/>
              <a:t>snat</a:t>
            </a:r>
            <a:r>
              <a:rPr lang="en-US" altLang="zh-CN" sz="3700" dirty="0"/>
              <a:t> -s 10.1.0.2 -j SNAT --to 192.168.39.5</a:t>
            </a:r>
          </a:p>
          <a:p>
            <a:pPr indent="457200"/>
            <a:r>
              <a:rPr lang="zh-CN" altLang="en-US" sz="7200" dirty="0"/>
              <a:t>动</a:t>
            </a:r>
            <a:r>
              <a:rPr lang="en-US" altLang="zh-CN" sz="7200" dirty="0"/>
              <a:t>IP</a:t>
            </a:r>
            <a:r>
              <a:rPr lang="zh-CN" altLang="en-US" sz="7200" dirty="0"/>
              <a:t>相关，如创建，更新，删除，绑定到一个云主机的接口，解绑定等。</a:t>
            </a:r>
          </a:p>
          <a:p>
            <a:pPr indent="457200"/>
            <a:endParaRPr lang="en-US" altLang="zh-CN" sz="3200" dirty="0"/>
          </a:p>
          <a:p>
            <a:pPr indent="457200"/>
            <a:endParaRPr lang="en-US" altLang="zh-CN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7886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1899096"/>
            <a:ext cx="8674533" cy="478225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l3_agent.py</a:t>
            </a:r>
          </a:p>
          <a:p>
            <a:pPr indent="457200"/>
            <a:r>
              <a:rPr lang="en-US" altLang="zh-CN" sz="2000" dirty="0" err="1"/>
              <a:t>process_router_floating_ip_addresses</a:t>
            </a:r>
            <a:r>
              <a:rPr lang="zh-CN" altLang="en-US" sz="2000" dirty="0"/>
              <a:t>：</a:t>
            </a:r>
          </a:p>
          <a:p>
            <a:pPr indent="457200"/>
            <a:r>
              <a:rPr lang="zh-CN" altLang="en-US" sz="2000" dirty="0"/>
              <a:t>将</a:t>
            </a:r>
            <a:r>
              <a:rPr lang="en-US" altLang="zh-CN" sz="2000" dirty="0"/>
              <a:t>floating 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和云主机绑定时，使用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 add</a:t>
            </a:r>
            <a:r>
              <a:rPr lang="zh-CN" altLang="en-US" sz="2000" dirty="0"/>
              <a:t>命令添加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地址。</a:t>
            </a:r>
          </a:p>
          <a:p>
            <a:pPr indent="457200"/>
            <a:r>
              <a:rPr lang="zh-CN" altLang="en-US" sz="2000" dirty="0"/>
              <a:t>解除</a:t>
            </a:r>
            <a:r>
              <a:rPr lang="en-US" altLang="zh-CN" sz="2000" dirty="0"/>
              <a:t>floating 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和云主机绑定时，使用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 del</a:t>
            </a:r>
            <a:r>
              <a:rPr lang="zh-CN" altLang="en-US" sz="2000" dirty="0"/>
              <a:t>命令将</a:t>
            </a:r>
            <a:r>
              <a:rPr lang="en-US" altLang="zh-CN" sz="2000" dirty="0"/>
              <a:t>floating 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删除。</a:t>
            </a:r>
          </a:p>
          <a:p>
            <a:pPr indent="457200"/>
            <a:endParaRPr lang="en-US" altLang="zh-CN" sz="3200" dirty="0"/>
          </a:p>
          <a:p>
            <a:pPr indent="457200"/>
            <a:endParaRPr lang="en-US" altLang="zh-CN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375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2.3</a:t>
            </a:r>
            <a:r>
              <a:rPr lang="zh-CN" altLang="en-US" sz="4800" dirty="0"/>
              <a:t>、</a:t>
            </a:r>
            <a:r>
              <a:rPr lang="en-US" altLang="zh-CN" sz="4800" dirty="0"/>
              <a:t>l3_agent.py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2199" y="2836718"/>
            <a:ext cx="5517573" cy="33978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endParaRPr lang="en-US" altLang="zh-CN" sz="3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72" y="1771589"/>
            <a:ext cx="10021809" cy="4327874"/>
          </a:xfrm>
          <a:prstGeom prst="rect">
            <a:avLst/>
          </a:prstGeom>
        </p:spPr>
      </p:pic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5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915399" cy="318205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/>
              <a:t>Layer-3 Networking </a:t>
            </a:r>
            <a:r>
              <a:rPr lang="en-US" altLang="zh-CN" sz="3200" dirty="0" smtClean="0"/>
              <a:t>Extension</a:t>
            </a:r>
          </a:p>
          <a:p>
            <a:r>
              <a:rPr lang="en-US" altLang="zh-CN" sz="3200" dirty="0" smtClean="0"/>
              <a:t>2</a:t>
            </a:r>
            <a:r>
              <a:rPr lang="zh-CN" altLang="en-US" sz="3200" dirty="0"/>
              <a:t>、二</a:t>
            </a:r>
            <a:r>
              <a:rPr lang="en-US" altLang="zh-CN" sz="3200" dirty="0"/>
              <a:t>.</a:t>
            </a:r>
            <a:r>
              <a:rPr lang="zh-CN" altLang="en-US" sz="3200" dirty="0"/>
              <a:t>代码</a:t>
            </a:r>
            <a:r>
              <a:rPr lang="zh-CN" altLang="en-US" sz="3200" dirty="0" smtClean="0"/>
              <a:t>分析</a:t>
            </a:r>
            <a:endParaRPr lang="en-US" altLang="zh-CN" sz="3200" dirty="0" smtClean="0"/>
          </a:p>
          <a:p>
            <a:r>
              <a:rPr lang="en-US" altLang="zh-CN" sz="3200" dirty="0" smtClean="0"/>
              <a:t>2.1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l3.py</a:t>
            </a:r>
          </a:p>
          <a:p>
            <a:r>
              <a:rPr lang="en-US" altLang="zh-CN" sz="3200" dirty="0" smtClean="0"/>
              <a:t>2.2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l3_db.py</a:t>
            </a:r>
          </a:p>
          <a:p>
            <a:r>
              <a:rPr lang="en-US" altLang="zh-CN" sz="3200" dirty="0" smtClean="0"/>
              <a:t>2.3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l3_agent.py</a:t>
            </a:r>
          </a:p>
        </p:txBody>
      </p:sp>
    </p:spTree>
    <p:extLst>
      <p:ext uri="{BB962C8B-B14F-4D97-AF65-F5344CB8AC3E}">
        <p14:creationId xmlns:p14="http://schemas.microsoft.com/office/powerpoint/2010/main" val="14574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1</a:t>
            </a:r>
            <a:r>
              <a:rPr lang="zh-CN" altLang="en-US" sz="4800" dirty="0"/>
              <a:t>、</a:t>
            </a:r>
            <a:r>
              <a:rPr lang="en-US" altLang="zh-CN" sz="4800" dirty="0"/>
              <a:t>Layer-3 Networking Extension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915399" cy="3182059"/>
          </a:xfrm>
        </p:spPr>
        <p:txBody>
          <a:bodyPr>
            <a:normAutofit/>
          </a:bodyPr>
          <a:lstStyle/>
          <a:p>
            <a:pPr indent="457200"/>
            <a:r>
              <a:rPr lang="en-US" altLang="zh-CN" sz="2000" dirty="0"/>
              <a:t>neutron l3</a:t>
            </a:r>
            <a:r>
              <a:rPr lang="zh-CN" altLang="en-US" sz="2000" dirty="0"/>
              <a:t>作为一种</a:t>
            </a:r>
            <a:r>
              <a:rPr lang="en-US" altLang="zh-CN" sz="2000" dirty="0"/>
              <a:t>API</a:t>
            </a:r>
            <a:r>
              <a:rPr lang="zh-CN" altLang="en-US" sz="2000" dirty="0"/>
              <a:t>扩展，向租户提供了路由和</a:t>
            </a:r>
            <a:r>
              <a:rPr lang="en-US" altLang="zh-CN" sz="2000" dirty="0"/>
              <a:t>NAT</a:t>
            </a:r>
            <a:r>
              <a:rPr lang="zh-CN" altLang="en-US" sz="2000" dirty="0"/>
              <a:t>功能。</a:t>
            </a:r>
          </a:p>
          <a:p>
            <a:pPr indent="457200"/>
            <a:r>
              <a:rPr lang="en-US" altLang="zh-CN" sz="2000" dirty="0"/>
              <a:t>l3</a:t>
            </a:r>
            <a:r>
              <a:rPr lang="zh-CN" altLang="en-US" sz="2000" dirty="0"/>
              <a:t>扩展包含两种资源：</a:t>
            </a:r>
          </a:p>
          <a:p>
            <a:pPr indent="457200"/>
            <a:r>
              <a:rPr lang="en-US" altLang="zh-CN" sz="2000" dirty="0"/>
              <a:t>•	router</a:t>
            </a:r>
            <a:r>
              <a:rPr lang="zh-CN" altLang="en-US" sz="2000" dirty="0"/>
              <a:t>：在不同内部子网中转发数据包；通过指定内部网关做</a:t>
            </a:r>
            <a:r>
              <a:rPr lang="en-US" altLang="zh-CN" sz="2000" dirty="0"/>
              <a:t>NAT</a:t>
            </a:r>
            <a:r>
              <a:rPr lang="zh-CN" altLang="en-US" sz="2000" dirty="0"/>
              <a:t>。每一个子网对应</a:t>
            </a:r>
            <a:r>
              <a:rPr lang="en-US" altLang="zh-CN" sz="2000" dirty="0"/>
              <a:t>router</a:t>
            </a:r>
            <a:r>
              <a:rPr lang="zh-CN" altLang="en-US" sz="2000" dirty="0"/>
              <a:t>上的一个端口，这个端口的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就是子网的网关。</a:t>
            </a:r>
          </a:p>
          <a:p>
            <a:pPr indent="457200"/>
            <a:r>
              <a:rPr lang="en-US" altLang="zh-CN" sz="2000" dirty="0"/>
              <a:t>•	floating 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：代表一个外部网络的</a:t>
            </a:r>
            <a:r>
              <a:rPr lang="en-US" altLang="zh-CN" sz="2000" dirty="0"/>
              <a:t>IP</a:t>
            </a:r>
            <a:r>
              <a:rPr lang="zh-CN" altLang="en-US" sz="2000" dirty="0"/>
              <a:t>，映射到内部网络的端口上。当网络的</a:t>
            </a:r>
            <a:r>
              <a:rPr lang="en-US" altLang="zh-CN" sz="2000" dirty="0" err="1"/>
              <a:t>router:external</a:t>
            </a:r>
            <a:r>
              <a:rPr lang="zh-CN" altLang="en-US" sz="2000" dirty="0"/>
              <a:t>属性为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</a:t>
            </a:r>
            <a:r>
              <a:rPr lang="en-US" altLang="zh-CN" sz="2000" dirty="0"/>
              <a:t>floating 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才能定义。</a:t>
            </a:r>
          </a:p>
          <a:p>
            <a:pPr indent="457200"/>
            <a:r>
              <a:rPr lang="zh-CN" altLang="en-US" sz="2000" dirty="0"/>
              <a:t>这两种资源都对应有不同的属性。支持</a:t>
            </a:r>
            <a:r>
              <a:rPr lang="en-US" altLang="zh-CN" sz="2000" dirty="0"/>
              <a:t>CRUD</a:t>
            </a:r>
            <a:r>
              <a:rPr lang="zh-CN" altLang="en-US" sz="2000" dirty="0"/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15639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代码分析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915399" cy="3182059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2.1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l3.py</a:t>
            </a:r>
          </a:p>
          <a:p>
            <a:r>
              <a:rPr lang="en-US" altLang="zh-CN" sz="3200" dirty="0" smtClean="0"/>
              <a:t>2.2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l3_db.py</a:t>
            </a:r>
          </a:p>
          <a:p>
            <a:r>
              <a:rPr lang="en-US" altLang="zh-CN" sz="3200" dirty="0" smtClean="0"/>
              <a:t>2.3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l3_agent.py</a:t>
            </a:r>
          </a:p>
        </p:txBody>
      </p:sp>
    </p:spTree>
    <p:extLst>
      <p:ext uri="{BB962C8B-B14F-4D97-AF65-F5344CB8AC3E}">
        <p14:creationId xmlns:p14="http://schemas.microsoft.com/office/powerpoint/2010/main" val="34470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代码分析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915399" cy="4189977"/>
          </a:xfrm>
        </p:spPr>
        <p:txBody>
          <a:bodyPr>
            <a:noAutofit/>
          </a:bodyPr>
          <a:lstStyle/>
          <a:p>
            <a:pPr indent="457200"/>
            <a:r>
              <a:rPr lang="zh-CN" altLang="en-US" sz="2000" dirty="0"/>
              <a:t>既然</a:t>
            </a:r>
            <a:r>
              <a:rPr lang="en-US" altLang="zh-CN" sz="2000" dirty="0"/>
              <a:t>neutron</a:t>
            </a:r>
            <a:r>
              <a:rPr lang="zh-CN" altLang="en-US" sz="2000" dirty="0"/>
              <a:t>中支持了</a:t>
            </a:r>
            <a:r>
              <a:rPr lang="en-US" altLang="zh-CN" sz="2000" dirty="0"/>
              <a:t>l3</a:t>
            </a:r>
            <a:r>
              <a:rPr lang="zh-CN" altLang="en-US" sz="2000" dirty="0"/>
              <a:t>扩展，那么怎样通过</a:t>
            </a:r>
            <a:r>
              <a:rPr lang="en-US" altLang="zh-CN" sz="2000" dirty="0"/>
              <a:t>API</a:t>
            </a:r>
            <a:r>
              <a:rPr lang="zh-CN" altLang="en-US" sz="2000" dirty="0"/>
              <a:t>来创建</a:t>
            </a:r>
            <a:r>
              <a:rPr lang="en-US" altLang="zh-CN" sz="2000" dirty="0"/>
              <a:t>router</a:t>
            </a:r>
            <a:r>
              <a:rPr lang="zh-CN" altLang="en-US" sz="2000" dirty="0"/>
              <a:t>或者</a:t>
            </a:r>
            <a:r>
              <a:rPr lang="en-US" altLang="zh-CN" sz="2000" dirty="0"/>
              <a:t>floating 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，以提供路由以及</a:t>
            </a:r>
            <a:r>
              <a:rPr lang="en-US" altLang="zh-CN" sz="2000" dirty="0"/>
              <a:t>NAT</a:t>
            </a:r>
            <a:r>
              <a:rPr lang="zh-CN" altLang="en-US" sz="2000" dirty="0"/>
              <a:t>的功能的呢？</a:t>
            </a:r>
          </a:p>
          <a:p>
            <a:pPr indent="457200"/>
            <a:r>
              <a:rPr lang="zh-CN" altLang="en-US" sz="2000" dirty="0"/>
              <a:t>主要有以下几个步骤：</a:t>
            </a:r>
          </a:p>
          <a:p>
            <a:pPr indent="457200"/>
            <a:r>
              <a:rPr lang="en-US" altLang="zh-CN" sz="2000" dirty="0"/>
              <a:t>1.</a:t>
            </a:r>
            <a:r>
              <a:rPr lang="zh-CN" altLang="en-US" sz="2000" dirty="0"/>
              <a:t>租户通过</a:t>
            </a:r>
            <a:r>
              <a:rPr lang="en-US" altLang="zh-CN" sz="2000" dirty="0"/>
              <a:t>horizon</a:t>
            </a:r>
            <a:r>
              <a:rPr lang="zh-CN" altLang="en-US" sz="2000" dirty="0"/>
              <a:t>，</a:t>
            </a:r>
            <a:r>
              <a:rPr lang="en-US" altLang="zh-CN" sz="2000" dirty="0"/>
              <a:t>nova</a:t>
            </a:r>
            <a:r>
              <a:rPr lang="zh-CN" altLang="en-US" sz="2000" dirty="0"/>
              <a:t>命令或者自定义的脚本，发送与</a:t>
            </a:r>
            <a:r>
              <a:rPr lang="en-US" altLang="zh-CN" sz="2000" dirty="0"/>
              <a:t>router</a:t>
            </a:r>
            <a:r>
              <a:rPr lang="zh-CN" altLang="en-US" sz="2000" dirty="0"/>
              <a:t>或</a:t>
            </a:r>
            <a:r>
              <a:rPr lang="en-US" altLang="zh-CN" sz="2000" dirty="0"/>
              <a:t>floating 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相关的操作。</a:t>
            </a:r>
          </a:p>
          <a:p>
            <a:pPr indent="457200"/>
            <a:r>
              <a:rPr lang="en-US" altLang="zh-CN" sz="2000" dirty="0"/>
              <a:t>2.</a:t>
            </a:r>
            <a:r>
              <a:rPr lang="zh-CN" altLang="en-US" sz="2000" dirty="0"/>
              <a:t>这些</a:t>
            </a:r>
            <a:r>
              <a:rPr lang="en-US" altLang="zh-CN" sz="2000" dirty="0"/>
              <a:t>API</a:t>
            </a:r>
            <a:r>
              <a:rPr lang="zh-CN" altLang="en-US" sz="2000" dirty="0"/>
              <a:t>请求发送到</a:t>
            </a:r>
            <a:r>
              <a:rPr lang="en-US" altLang="zh-CN" sz="2000" dirty="0"/>
              <a:t>neutron server</a:t>
            </a:r>
            <a:r>
              <a:rPr lang="zh-CN" altLang="en-US" sz="2000" dirty="0"/>
              <a:t>，通过</a:t>
            </a:r>
            <a:r>
              <a:rPr lang="en-US" altLang="zh-CN" sz="2000" dirty="0"/>
              <a:t>neutron</a:t>
            </a:r>
            <a:r>
              <a:rPr lang="zh-CN" altLang="en-US" sz="2000" dirty="0"/>
              <a:t>提供的</a:t>
            </a:r>
            <a:r>
              <a:rPr lang="en-US" altLang="zh-CN" sz="2000" dirty="0"/>
              <a:t>API extension</a:t>
            </a:r>
            <a:r>
              <a:rPr lang="zh-CN" altLang="en-US" sz="2000" dirty="0"/>
              <a:t>相对应。</a:t>
            </a:r>
          </a:p>
          <a:p>
            <a:pPr indent="457200"/>
            <a:r>
              <a:rPr lang="en-US" altLang="zh-CN" sz="2000" dirty="0"/>
              <a:t>3.</a:t>
            </a:r>
            <a:r>
              <a:rPr lang="zh-CN" altLang="en-US" sz="2000" dirty="0"/>
              <a:t>实现这些</a:t>
            </a:r>
            <a:r>
              <a:rPr lang="en-US" altLang="zh-CN" sz="2000" dirty="0"/>
              <a:t>API extension</a:t>
            </a:r>
            <a:r>
              <a:rPr lang="zh-CN" altLang="en-US" sz="2000" dirty="0"/>
              <a:t>的操作，比如说</a:t>
            </a:r>
            <a:r>
              <a:rPr lang="en-US" altLang="zh-CN" sz="2000" dirty="0" err="1"/>
              <a:t>create_router</a:t>
            </a:r>
            <a:r>
              <a:rPr lang="zh-CN" altLang="en-US" sz="2000" dirty="0"/>
              <a:t>，则由具体的</a:t>
            </a:r>
            <a:r>
              <a:rPr lang="en-US" altLang="zh-CN" sz="2000" dirty="0"/>
              <a:t>plugin</a:t>
            </a:r>
            <a:r>
              <a:rPr lang="zh-CN" altLang="en-US" sz="2000" dirty="0"/>
              <a:t>和</a:t>
            </a:r>
            <a:r>
              <a:rPr lang="en-US" altLang="zh-CN" sz="2000" dirty="0"/>
              <a:t>database</a:t>
            </a:r>
            <a:r>
              <a:rPr lang="zh-CN" altLang="en-US" sz="2000" dirty="0"/>
              <a:t>来共同完成。</a:t>
            </a:r>
          </a:p>
          <a:p>
            <a:pPr indent="457200"/>
            <a:r>
              <a:rPr lang="en-US" altLang="zh-CN" sz="2000" dirty="0"/>
              <a:t>4.plugin</a:t>
            </a:r>
            <a:r>
              <a:rPr lang="zh-CN" altLang="en-US" sz="2000" dirty="0"/>
              <a:t>会通过</a:t>
            </a:r>
            <a:r>
              <a:rPr lang="en-US" altLang="zh-CN" sz="2000" dirty="0" err="1"/>
              <a:t>rpc</a:t>
            </a:r>
            <a:r>
              <a:rPr lang="zh-CN" altLang="en-US" sz="2000" dirty="0"/>
              <a:t>机制与计算网络节点上运行的</a:t>
            </a:r>
            <a:r>
              <a:rPr lang="en-US" altLang="zh-CN" sz="2000" dirty="0"/>
              <a:t>l3 agent</a:t>
            </a:r>
            <a:r>
              <a:rPr lang="zh-CN" altLang="en-US" sz="2000" dirty="0"/>
              <a:t>来执行</a:t>
            </a:r>
            <a:r>
              <a:rPr lang="en-US" altLang="zh-CN" sz="2000" dirty="0"/>
              <a:t>l3 </a:t>
            </a:r>
            <a:r>
              <a:rPr lang="zh-CN" altLang="en-US" sz="2000" dirty="0"/>
              <a:t>转发和</a:t>
            </a:r>
            <a:r>
              <a:rPr lang="en-US" altLang="zh-CN" sz="2000" dirty="0"/>
              <a:t>NAT</a:t>
            </a:r>
            <a:r>
              <a:rPr lang="zh-CN" altLang="en-US" sz="2000" dirty="0"/>
              <a:t>的功能。</a:t>
            </a:r>
          </a:p>
        </p:txBody>
      </p:sp>
    </p:spTree>
    <p:extLst>
      <p:ext uri="{BB962C8B-B14F-4D97-AF65-F5344CB8AC3E}">
        <p14:creationId xmlns:p14="http://schemas.microsoft.com/office/powerpoint/2010/main" val="7596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2.1</a:t>
            </a:r>
            <a:r>
              <a:rPr lang="zh-CN" altLang="en-US" sz="4800" dirty="0"/>
              <a:t>、</a:t>
            </a:r>
            <a:r>
              <a:rPr lang="en-US" altLang="zh-CN" sz="4800" dirty="0" smtClean="0"/>
              <a:t>l3.py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1899096"/>
            <a:ext cx="4798724" cy="4532877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 smtClean="0"/>
              <a:t>l3.py</a:t>
            </a:r>
          </a:p>
          <a:p>
            <a:r>
              <a:rPr lang="zh-CN" altLang="en-US" sz="8000" dirty="0"/>
              <a:t>源代码目录：</a:t>
            </a:r>
            <a:r>
              <a:rPr lang="en-US" altLang="zh-CN" sz="8000" dirty="0"/>
              <a:t>neutron/extensions/l3.py</a:t>
            </a:r>
          </a:p>
          <a:p>
            <a:r>
              <a:rPr lang="en-US" altLang="zh-CN" sz="2400" dirty="0"/>
              <a:t>1.	class </a:t>
            </a:r>
            <a:r>
              <a:rPr lang="en-US" altLang="zh-CN" sz="2400" dirty="0" err="1"/>
              <a:t>RouterPluginBase</a:t>
            </a:r>
            <a:r>
              <a:rPr lang="en-US" altLang="zh-CN" sz="2400" dirty="0"/>
              <a:t>(object):</a:t>
            </a:r>
          </a:p>
          <a:p>
            <a:r>
              <a:rPr lang="en-US" altLang="zh-CN" sz="2400" dirty="0"/>
              <a:t>2.	</a:t>
            </a:r>
          </a:p>
          <a:p>
            <a:r>
              <a:rPr lang="en-US" altLang="zh-CN" sz="2400" dirty="0"/>
              <a:t>3.	    @</a:t>
            </a:r>
            <a:r>
              <a:rPr lang="en-US" altLang="zh-CN" sz="2400" dirty="0" err="1"/>
              <a:t>abc.abstractmethod</a:t>
            </a:r>
            <a:endParaRPr lang="en-US" altLang="zh-CN" sz="2400" dirty="0"/>
          </a:p>
          <a:p>
            <a:r>
              <a:rPr lang="en-US" altLang="zh-CN" sz="2400" dirty="0"/>
              <a:t>4.	   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create_router</a:t>
            </a:r>
            <a:r>
              <a:rPr lang="en-US" altLang="zh-CN" sz="2400" dirty="0"/>
              <a:t>(self, context, router):</a:t>
            </a:r>
          </a:p>
          <a:p>
            <a:r>
              <a:rPr lang="en-US" altLang="zh-CN" sz="2400" dirty="0"/>
              <a:t>5.	        pass</a:t>
            </a:r>
          </a:p>
          <a:p>
            <a:r>
              <a:rPr lang="en-US" altLang="zh-CN" sz="2400" dirty="0"/>
              <a:t>6.	</a:t>
            </a:r>
          </a:p>
          <a:p>
            <a:r>
              <a:rPr lang="en-US" altLang="zh-CN" sz="2400" dirty="0"/>
              <a:t>7.	    @</a:t>
            </a:r>
            <a:r>
              <a:rPr lang="en-US" altLang="zh-CN" sz="2400" dirty="0" err="1"/>
              <a:t>abc.abstractmethod</a:t>
            </a:r>
            <a:endParaRPr lang="en-US" altLang="zh-CN" sz="2400" dirty="0"/>
          </a:p>
          <a:p>
            <a:r>
              <a:rPr lang="en-US" altLang="zh-CN" sz="2400" dirty="0"/>
              <a:t>8.	   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update_router</a:t>
            </a:r>
            <a:r>
              <a:rPr lang="en-US" altLang="zh-CN" sz="2400" dirty="0"/>
              <a:t>(self, context, id, router):</a:t>
            </a:r>
          </a:p>
          <a:p>
            <a:r>
              <a:rPr lang="en-US" altLang="zh-CN" sz="2400" dirty="0"/>
              <a:t>9.	        pass</a:t>
            </a:r>
          </a:p>
          <a:p>
            <a:r>
              <a:rPr lang="en-US" altLang="zh-CN" sz="2400" dirty="0"/>
              <a:t>10.	</a:t>
            </a:r>
          </a:p>
          <a:p>
            <a:r>
              <a:rPr lang="en-US" altLang="zh-CN" sz="2400" dirty="0"/>
              <a:t>11.	    @</a:t>
            </a:r>
            <a:r>
              <a:rPr lang="en-US" altLang="zh-CN" sz="2400" dirty="0" err="1"/>
              <a:t>abc.abstractmethod</a:t>
            </a:r>
            <a:endParaRPr lang="en-US" altLang="zh-CN" sz="2400" dirty="0"/>
          </a:p>
          <a:p>
            <a:r>
              <a:rPr lang="en-US" altLang="zh-CN" sz="2400" dirty="0"/>
              <a:t>12.	   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get_router</a:t>
            </a:r>
            <a:r>
              <a:rPr lang="en-US" altLang="zh-CN" sz="2400" dirty="0"/>
              <a:t>(self, context, id, fields=None):</a:t>
            </a:r>
          </a:p>
          <a:p>
            <a:r>
              <a:rPr lang="en-US" altLang="zh-CN" sz="2400" dirty="0"/>
              <a:t>13.	        pass</a:t>
            </a:r>
          </a:p>
          <a:p>
            <a:r>
              <a:rPr lang="en-US" altLang="zh-CN" sz="2400" dirty="0"/>
              <a:t>14.	</a:t>
            </a:r>
          </a:p>
          <a:p>
            <a:r>
              <a:rPr lang="en-US" altLang="zh-CN" sz="2400" dirty="0"/>
              <a:t>15.	    @</a:t>
            </a:r>
            <a:r>
              <a:rPr lang="en-US" altLang="zh-CN" sz="2400" dirty="0" err="1"/>
              <a:t>abc.abstractmethod</a:t>
            </a:r>
            <a:endParaRPr lang="en-US" altLang="zh-CN" sz="2400" dirty="0"/>
          </a:p>
          <a:p>
            <a:r>
              <a:rPr lang="en-US" altLang="zh-CN" sz="2400" dirty="0"/>
              <a:t>16.	   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delete_router</a:t>
            </a:r>
            <a:r>
              <a:rPr lang="en-US" altLang="zh-CN" sz="2400" dirty="0"/>
              <a:t>(self, context, id):</a:t>
            </a:r>
          </a:p>
          <a:p>
            <a:r>
              <a:rPr lang="en-US" altLang="zh-CN" sz="2400" dirty="0"/>
              <a:t>17.	        pass</a:t>
            </a:r>
          </a:p>
          <a:p>
            <a:endParaRPr lang="en-US" altLang="zh-CN" sz="3200" dirty="0" smtClean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7471065" y="1899095"/>
            <a:ext cx="3906981" cy="4532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18.	</a:t>
            </a:r>
          </a:p>
          <a:p>
            <a:r>
              <a:rPr lang="en-US" altLang="zh-CN" sz="500" dirty="0"/>
              <a:t>19.	    @</a:t>
            </a:r>
            <a:r>
              <a:rPr lang="en-US" altLang="zh-CN" sz="500" dirty="0" err="1"/>
              <a:t>abc.abstractmethod</a:t>
            </a:r>
            <a:endParaRPr lang="en-US" altLang="zh-CN" sz="500" dirty="0"/>
          </a:p>
          <a:p>
            <a:r>
              <a:rPr lang="en-US" altLang="zh-CN" sz="500" dirty="0"/>
              <a:t>20.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get_routers</a:t>
            </a:r>
            <a:r>
              <a:rPr lang="en-US" altLang="zh-CN" sz="500" dirty="0"/>
              <a:t>(self, context, filters=None, fields=None,</a:t>
            </a:r>
          </a:p>
          <a:p>
            <a:r>
              <a:rPr lang="en-US" altLang="zh-CN" sz="500" dirty="0"/>
              <a:t>21.	                    sorts=None, limit=None, marker=None, </a:t>
            </a:r>
            <a:r>
              <a:rPr lang="en-US" altLang="zh-CN" sz="500" dirty="0" err="1"/>
              <a:t>page_reverse</a:t>
            </a:r>
            <a:r>
              <a:rPr lang="en-US" altLang="zh-CN" sz="500" dirty="0"/>
              <a:t>=False):</a:t>
            </a:r>
          </a:p>
          <a:p>
            <a:r>
              <a:rPr lang="en-US" altLang="zh-CN" sz="500" dirty="0"/>
              <a:t>22.	        pass</a:t>
            </a:r>
          </a:p>
          <a:p>
            <a:r>
              <a:rPr lang="en-US" altLang="zh-CN" sz="500" dirty="0"/>
              <a:t>23.	</a:t>
            </a:r>
          </a:p>
          <a:p>
            <a:r>
              <a:rPr lang="en-US" altLang="zh-CN" sz="500" dirty="0"/>
              <a:t>24.	    @</a:t>
            </a:r>
            <a:r>
              <a:rPr lang="en-US" altLang="zh-CN" sz="500" dirty="0" err="1"/>
              <a:t>abc.abstractmethod</a:t>
            </a:r>
            <a:endParaRPr lang="en-US" altLang="zh-CN" sz="500" dirty="0"/>
          </a:p>
          <a:p>
            <a:r>
              <a:rPr lang="en-US" altLang="zh-CN" sz="500" dirty="0"/>
              <a:t>25.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add_router_interface</a:t>
            </a:r>
            <a:r>
              <a:rPr lang="en-US" altLang="zh-CN" sz="500" dirty="0"/>
              <a:t>(self, context, </a:t>
            </a:r>
            <a:r>
              <a:rPr lang="en-US" altLang="zh-CN" sz="500" dirty="0" err="1"/>
              <a:t>router_id</a:t>
            </a:r>
            <a:r>
              <a:rPr lang="en-US" altLang="zh-CN" sz="500" dirty="0"/>
              <a:t>, </a:t>
            </a:r>
            <a:r>
              <a:rPr lang="en-US" altLang="zh-CN" sz="500" dirty="0" err="1"/>
              <a:t>interface_info</a:t>
            </a:r>
            <a:r>
              <a:rPr lang="en-US" altLang="zh-CN" sz="500" dirty="0"/>
              <a:t>):</a:t>
            </a:r>
          </a:p>
          <a:p>
            <a:r>
              <a:rPr lang="en-US" altLang="zh-CN" sz="500" dirty="0"/>
              <a:t>26.	        pass</a:t>
            </a:r>
          </a:p>
          <a:p>
            <a:r>
              <a:rPr lang="en-US" altLang="zh-CN" sz="500" dirty="0"/>
              <a:t>27.	</a:t>
            </a:r>
          </a:p>
          <a:p>
            <a:r>
              <a:rPr lang="en-US" altLang="zh-CN" sz="500" dirty="0"/>
              <a:t>28.	    @</a:t>
            </a:r>
            <a:r>
              <a:rPr lang="en-US" altLang="zh-CN" sz="500" dirty="0" err="1"/>
              <a:t>abc.abstractmethod</a:t>
            </a:r>
            <a:endParaRPr lang="en-US" altLang="zh-CN" sz="500" dirty="0"/>
          </a:p>
          <a:p>
            <a:r>
              <a:rPr lang="en-US" altLang="zh-CN" sz="500" dirty="0"/>
              <a:t>29.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remove_router_interface</a:t>
            </a:r>
            <a:r>
              <a:rPr lang="en-US" altLang="zh-CN" sz="500" dirty="0"/>
              <a:t>(self, context, </a:t>
            </a:r>
            <a:r>
              <a:rPr lang="en-US" altLang="zh-CN" sz="500" dirty="0" err="1"/>
              <a:t>router_id</a:t>
            </a:r>
            <a:r>
              <a:rPr lang="en-US" altLang="zh-CN" sz="500" dirty="0"/>
              <a:t>, </a:t>
            </a:r>
            <a:r>
              <a:rPr lang="en-US" altLang="zh-CN" sz="500" dirty="0" err="1"/>
              <a:t>interface_info</a:t>
            </a:r>
            <a:r>
              <a:rPr lang="en-US" altLang="zh-CN" sz="500" dirty="0"/>
              <a:t>):</a:t>
            </a:r>
          </a:p>
          <a:p>
            <a:r>
              <a:rPr lang="en-US" altLang="zh-CN" sz="500" dirty="0"/>
              <a:t>30.	        pass</a:t>
            </a:r>
          </a:p>
          <a:p>
            <a:r>
              <a:rPr lang="en-US" altLang="zh-CN" sz="500" dirty="0"/>
              <a:t>31.	</a:t>
            </a:r>
          </a:p>
          <a:p>
            <a:r>
              <a:rPr lang="en-US" altLang="zh-CN" sz="500" dirty="0"/>
              <a:t>32.	    @</a:t>
            </a:r>
            <a:r>
              <a:rPr lang="en-US" altLang="zh-CN" sz="500" dirty="0" err="1"/>
              <a:t>abc.abstractmethod</a:t>
            </a:r>
            <a:endParaRPr lang="en-US" altLang="zh-CN" sz="500" dirty="0"/>
          </a:p>
          <a:p>
            <a:r>
              <a:rPr lang="en-US" altLang="zh-CN" sz="500" dirty="0"/>
              <a:t>33.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create_floatingip</a:t>
            </a:r>
            <a:r>
              <a:rPr lang="en-US" altLang="zh-CN" sz="500" dirty="0"/>
              <a:t>(self, context, </a:t>
            </a:r>
            <a:r>
              <a:rPr lang="en-US" altLang="zh-CN" sz="500" dirty="0" err="1"/>
              <a:t>floatingip</a:t>
            </a:r>
            <a:r>
              <a:rPr lang="en-US" altLang="zh-CN" sz="500" dirty="0"/>
              <a:t>):</a:t>
            </a:r>
          </a:p>
          <a:p>
            <a:r>
              <a:rPr lang="en-US" altLang="zh-CN" sz="500" dirty="0"/>
              <a:t>34.	        pass</a:t>
            </a:r>
          </a:p>
          <a:p>
            <a:r>
              <a:rPr lang="en-US" altLang="zh-CN" sz="500" dirty="0"/>
              <a:t>35.	</a:t>
            </a:r>
          </a:p>
          <a:p>
            <a:r>
              <a:rPr lang="en-US" altLang="zh-CN" sz="500" dirty="0"/>
              <a:t>36.	    @</a:t>
            </a:r>
            <a:r>
              <a:rPr lang="en-US" altLang="zh-CN" sz="500" dirty="0" err="1"/>
              <a:t>abc.abstractmethod</a:t>
            </a:r>
            <a:endParaRPr lang="en-US" altLang="zh-CN" sz="500" dirty="0"/>
          </a:p>
          <a:p>
            <a:r>
              <a:rPr lang="en-US" altLang="zh-CN" sz="500" dirty="0"/>
              <a:t>37.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update_floatingip</a:t>
            </a:r>
            <a:r>
              <a:rPr lang="en-US" altLang="zh-CN" sz="500" dirty="0"/>
              <a:t>(self, context, id, </a:t>
            </a:r>
            <a:r>
              <a:rPr lang="en-US" altLang="zh-CN" sz="500" dirty="0" err="1"/>
              <a:t>floatingip</a:t>
            </a:r>
            <a:r>
              <a:rPr lang="en-US" altLang="zh-CN" sz="500" dirty="0"/>
              <a:t>):</a:t>
            </a:r>
          </a:p>
          <a:p>
            <a:r>
              <a:rPr lang="en-US" altLang="zh-CN" sz="500" dirty="0"/>
              <a:t>38.	        pass</a:t>
            </a:r>
          </a:p>
          <a:p>
            <a:r>
              <a:rPr lang="en-US" altLang="zh-CN" sz="500" dirty="0"/>
              <a:t>39.	</a:t>
            </a:r>
          </a:p>
        </p:txBody>
      </p:sp>
    </p:spTree>
    <p:extLst>
      <p:ext uri="{BB962C8B-B14F-4D97-AF65-F5344CB8AC3E}">
        <p14:creationId xmlns:p14="http://schemas.microsoft.com/office/powerpoint/2010/main" val="5555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/>
              <a:t>2.1</a:t>
            </a:r>
            <a:r>
              <a:rPr lang="zh-CN" altLang="en-US" sz="4800" dirty="0"/>
              <a:t>、</a:t>
            </a:r>
            <a:r>
              <a:rPr lang="en-US" altLang="zh-CN" sz="4800" dirty="0" smtClean="0"/>
              <a:t>l3.py</a:t>
            </a:r>
            <a:endParaRPr lang="en-US" altLang="zh-CN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6783387" cy="4782259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6200" dirty="0" smtClean="0"/>
              <a:t>l3.py</a:t>
            </a:r>
          </a:p>
          <a:p>
            <a:r>
              <a:rPr lang="zh-CN" altLang="en-US" sz="6200" dirty="0"/>
              <a:t>源代码目录：</a:t>
            </a:r>
            <a:r>
              <a:rPr lang="en-US" altLang="zh-CN" sz="6200" dirty="0"/>
              <a:t>neutron/extensions/l3.py</a:t>
            </a:r>
          </a:p>
          <a:p>
            <a:r>
              <a:rPr lang="en-US" altLang="zh-CN" sz="1500" dirty="0"/>
              <a:t>40.	    @</a:t>
            </a:r>
            <a:r>
              <a:rPr lang="en-US" altLang="zh-CN" sz="1500" dirty="0" err="1"/>
              <a:t>abc.abstractmethod</a:t>
            </a:r>
            <a:endParaRPr lang="en-US" altLang="zh-CN" sz="1500" dirty="0"/>
          </a:p>
          <a:p>
            <a:r>
              <a:rPr lang="en-US" altLang="zh-CN" sz="1500" dirty="0"/>
              <a:t>41.	    </a:t>
            </a:r>
            <a:r>
              <a:rPr lang="en-US" altLang="zh-CN" sz="1500" dirty="0" err="1"/>
              <a:t>def</a:t>
            </a:r>
            <a:r>
              <a:rPr lang="en-US" altLang="zh-CN" sz="1500" dirty="0"/>
              <a:t> </a:t>
            </a:r>
            <a:r>
              <a:rPr lang="en-US" altLang="zh-CN" sz="1500" dirty="0" err="1"/>
              <a:t>get_floatingip</a:t>
            </a:r>
            <a:r>
              <a:rPr lang="en-US" altLang="zh-CN" sz="1500" dirty="0"/>
              <a:t>(self, context, id, fields=None):</a:t>
            </a:r>
          </a:p>
          <a:p>
            <a:r>
              <a:rPr lang="en-US" altLang="zh-CN" sz="1500" dirty="0"/>
              <a:t>42.	        pass</a:t>
            </a:r>
          </a:p>
          <a:p>
            <a:r>
              <a:rPr lang="en-US" altLang="zh-CN" sz="1500" dirty="0"/>
              <a:t>43.	</a:t>
            </a:r>
          </a:p>
          <a:p>
            <a:r>
              <a:rPr lang="en-US" altLang="zh-CN" sz="1500" dirty="0"/>
              <a:t>44.	    @</a:t>
            </a:r>
            <a:r>
              <a:rPr lang="en-US" altLang="zh-CN" sz="1500" dirty="0" err="1"/>
              <a:t>abc.abstractmethod</a:t>
            </a:r>
            <a:endParaRPr lang="en-US" altLang="zh-CN" sz="1500" dirty="0"/>
          </a:p>
          <a:p>
            <a:r>
              <a:rPr lang="en-US" altLang="zh-CN" sz="1500" dirty="0"/>
              <a:t>45.	    </a:t>
            </a:r>
            <a:r>
              <a:rPr lang="en-US" altLang="zh-CN" sz="1500" dirty="0" err="1"/>
              <a:t>def</a:t>
            </a:r>
            <a:r>
              <a:rPr lang="en-US" altLang="zh-CN" sz="1500" dirty="0"/>
              <a:t> </a:t>
            </a:r>
            <a:r>
              <a:rPr lang="en-US" altLang="zh-CN" sz="1500" dirty="0" err="1"/>
              <a:t>delete_floatingip</a:t>
            </a:r>
            <a:r>
              <a:rPr lang="en-US" altLang="zh-CN" sz="1500" dirty="0"/>
              <a:t>(self, context, id):</a:t>
            </a:r>
          </a:p>
          <a:p>
            <a:r>
              <a:rPr lang="en-US" altLang="zh-CN" sz="1500" dirty="0"/>
              <a:t>46.	        pass</a:t>
            </a:r>
          </a:p>
          <a:p>
            <a:r>
              <a:rPr lang="en-US" altLang="zh-CN" sz="1500" dirty="0"/>
              <a:t>47.	</a:t>
            </a:r>
          </a:p>
          <a:p>
            <a:r>
              <a:rPr lang="en-US" altLang="zh-CN" sz="1500" dirty="0"/>
              <a:t>48.	    @</a:t>
            </a:r>
            <a:r>
              <a:rPr lang="en-US" altLang="zh-CN" sz="1500" dirty="0" err="1"/>
              <a:t>abc.abstractmethod</a:t>
            </a:r>
            <a:endParaRPr lang="en-US" altLang="zh-CN" sz="1500" dirty="0"/>
          </a:p>
          <a:p>
            <a:r>
              <a:rPr lang="en-US" altLang="zh-CN" sz="1500" dirty="0"/>
              <a:t>49.	    </a:t>
            </a:r>
            <a:r>
              <a:rPr lang="en-US" altLang="zh-CN" sz="1500" dirty="0" err="1"/>
              <a:t>def</a:t>
            </a:r>
            <a:r>
              <a:rPr lang="en-US" altLang="zh-CN" sz="1500" dirty="0"/>
              <a:t> </a:t>
            </a:r>
            <a:r>
              <a:rPr lang="en-US" altLang="zh-CN" sz="1500" dirty="0" err="1"/>
              <a:t>get_floatingips</a:t>
            </a:r>
            <a:r>
              <a:rPr lang="en-US" altLang="zh-CN" sz="1500" dirty="0"/>
              <a:t>(self, context, filters=None, fields=None,</a:t>
            </a:r>
          </a:p>
          <a:p>
            <a:r>
              <a:rPr lang="en-US" altLang="zh-CN" sz="1500" dirty="0"/>
              <a:t>50.	                        sorts=None, limit=None, marker=None,</a:t>
            </a:r>
          </a:p>
          <a:p>
            <a:r>
              <a:rPr lang="en-US" altLang="zh-CN" sz="1500" dirty="0"/>
              <a:t>51.	                        </a:t>
            </a:r>
            <a:r>
              <a:rPr lang="en-US" altLang="zh-CN" sz="1500" dirty="0" err="1"/>
              <a:t>page_reverse</a:t>
            </a:r>
            <a:r>
              <a:rPr lang="en-US" altLang="zh-CN" sz="1500" dirty="0"/>
              <a:t>=False):</a:t>
            </a:r>
          </a:p>
          <a:p>
            <a:r>
              <a:rPr lang="en-US" altLang="zh-CN" sz="1500" dirty="0"/>
              <a:t>52.	        pass</a:t>
            </a:r>
          </a:p>
          <a:p>
            <a:r>
              <a:rPr lang="en-US" altLang="zh-CN" sz="1500" dirty="0"/>
              <a:t>53.	</a:t>
            </a:r>
          </a:p>
          <a:p>
            <a:r>
              <a:rPr lang="en-US" altLang="zh-CN" sz="1500" dirty="0"/>
              <a:t>54.	    </a:t>
            </a:r>
            <a:r>
              <a:rPr lang="en-US" altLang="zh-CN" sz="1500" dirty="0" err="1"/>
              <a:t>def</a:t>
            </a:r>
            <a:r>
              <a:rPr lang="en-US" altLang="zh-CN" sz="1500" dirty="0"/>
              <a:t> </a:t>
            </a:r>
            <a:r>
              <a:rPr lang="en-US" altLang="zh-CN" sz="1500" dirty="0" err="1"/>
              <a:t>get_routers_count</a:t>
            </a:r>
            <a:r>
              <a:rPr lang="en-US" altLang="zh-CN" sz="1500" dirty="0"/>
              <a:t>(self, context, filters=None):</a:t>
            </a:r>
          </a:p>
          <a:p>
            <a:r>
              <a:rPr lang="en-US" altLang="zh-CN" sz="1500" dirty="0"/>
              <a:t>55.	        raise </a:t>
            </a:r>
            <a:r>
              <a:rPr lang="en-US" altLang="zh-CN" sz="1500" dirty="0" err="1"/>
              <a:t>NotImplementedError</a:t>
            </a:r>
            <a:r>
              <a:rPr lang="en-US" altLang="zh-CN" sz="1500" dirty="0"/>
              <a:t>()</a:t>
            </a:r>
          </a:p>
          <a:p>
            <a:r>
              <a:rPr lang="en-US" altLang="zh-CN" sz="1500" dirty="0"/>
              <a:t>56.	</a:t>
            </a:r>
          </a:p>
          <a:p>
            <a:r>
              <a:rPr lang="en-US" altLang="zh-CN" sz="1500" dirty="0"/>
              <a:t>57.	    </a:t>
            </a:r>
            <a:r>
              <a:rPr lang="en-US" altLang="zh-CN" sz="1500" dirty="0" err="1"/>
              <a:t>def</a:t>
            </a:r>
            <a:r>
              <a:rPr lang="en-US" altLang="zh-CN" sz="1500" dirty="0"/>
              <a:t> </a:t>
            </a:r>
            <a:r>
              <a:rPr lang="en-US" altLang="zh-CN" sz="1500" dirty="0" err="1"/>
              <a:t>get_floatingips_count</a:t>
            </a:r>
            <a:r>
              <a:rPr lang="en-US" altLang="zh-CN" sz="1500" dirty="0"/>
              <a:t>(self, context, filters=None):</a:t>
            </a:r>
          </a:p>
          <a:p>
            <a:pPr marL="342900" indent="-342900">
              <a:buAutoNum type="arabicPeriod" startAt="58"/>
            </a:pPr>
            <a:r>
              <a:rPr lang="en-US" altLang="zh-CN" sz="1500" dirty="0" smtClean="0"/>
              <a:t>raise </a:t>
            </a:r>
            <a:r>
              <a:rPr lang="en-US" altLang="zh-CN" sz="1500" dirty="0" err="1"/>
              <a:t>NotImplementedError</a:t>
            </a:r>
            <a:r>
              <a:rPr lang="en-US" altLang="zh-CN" sz="1500" dirty="0" smtClean="0"/>
              <a:t>()</a:t>
            </a:r>
          </a:p>
          <a:p>
            <a:r>
              <a:rPr lang="zh-CN" altLang="en-US" sz="5000" dirty="0"/>
              <a:t>这个模块中，</a:t>
            </a:r>
            <a:r>
              <a:rPr lang="en-US" altLang="zh-CN" sz="5000" dirty="0"/>
              <a:t>class </a:t>
            </a:r>
            <a:r>
              <a:rPr lang="en-US" altLang="zh-CN" sz="5000" dirty="0" err="1"/>
              <a:t>RouterPluginBase</a:t>
            </a:r>
            <a:r>
              <a:rPr lang="zh-CN" altLang="en-US" sz="5000" dirty="0"/>
              <a:t>定义了</a:t>
            </a:r>
            <a:r>
              <a:rPr lang="en-US" altLang="zh-CN" sz="5000" dirty="0"/>
              <a:t>plugin</a:t>
            </a:r>
            <a:r>
              <a:rPr lang="zh-CN" altLang="en-US" sz="5000" dirty="0"/>
              <a:t>中需要实现的方法。</a:t>
            </a:r>
            <a:endParaRPr lang="en-US" altLang="zh-CN" sz="5000" dirty="0"/>
          </a:p>
          <a:p>
            <a:endParaRPr lang="en-US" altLang="zh-CN" sz="1500" dirty="0"/>
          </a:p>
          <a:p>
            <a:endParaRPr lang="en-US" altLang="zh-CN" sz="2400" dirty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4832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467592"/>
            <a:ext cx="8915399" cy="74814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2</a:t>
            </a:r>
            <a:r>
              <a:rPr lang="zh-CN" altLang="en-US" sz="4800" dirty="0"/>
              <a:t>、二</a:t>
            </a:r>
            <a:r>
              <a:rPr lang="en-US" altLang="zh-CN" sz="4800" dirty="0"/>
              <a:t>.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分析：</a:t>
            </a:r>
            <a:r>
              <a:rPr lang="en-US" altLang="zh-CN" sz="4800" dirty="0" smtClean="0"/>
              <a:t>2.2</a:t>
            </a:r>
            <a:r>
              <a:rPr lang="zh-CN" altLang="en-US" sz="4800" dirty="0" smtClean="0"/>
              <a:t>、</a:t>
            </a:r>
            <a:r>
              <a:rPr lang="en-US" altLang="zh-CN" sz="4800" dirty="0"/>
              <a:t>l3_db.py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899096"/>
            <a:ext cx="8269288" cy="478225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600" dirty="0"/>
              <a:t>l3_db.py</a:t>
            </a:r>
          </a:p>
          <a:p>
            <a:r>
              <a:rPr lang="zh-CN" altLang="en-US" sz="2600" dirty="0"/>
              <a:t>源码目录：</a:t>
            </a:r>
            <a:r>
              <a:rPr lang="en-US" altLang="zh-CN" sz="2600" dirty="0"/>
              <a:t>/neutron/db/l3_db.py</a:t>
            </a:r>
          </a:p>
          <a:p>
            <a:r>
              <a:rPr lang="zh-CN" altLang="en-US" sz="2600" dirty="0"/>
              <a:t>这个模块中，</a:t>
            </a:r>
            <a:r>
              <a:rPr lang="en-US" altLang="zh-CN" sz="2600" dirty="0"/>
              <a:t>class L3_NAT_db_mixin</a:t>
            </a:r>
            <a:r>
              <a:rPr lang="zh-CN" altLang="en-US" sz="2600" dirty="0"/>
              <a:t>继承了上面</a:t>
            </a:r>
            <a:r>
              <a:rPr lang="en-US" altLang="zh-CN" sz="2600" dirty="0"/>
              <a:t>l3</a:t>
            </a:r>
            <a:r>
              <a:rPr lang="zh-CN" altLang="en-US" sz="2600" dirty="0"/>
              <a:t>模块的</a:t>
            </a:r>
            <a:r>
              <a:rPr lang="en-US" altLang="zh-CN" sz="2600" dirty="0"/>
              <a:t>class </a:t>
            </a:r>
            <a:r>
              <a:rPr lang="en-US" altLang="zh-CN" sz="2600" dirty="0" err="1"/>
              <a:t>RouterPluginBase</a:t>
            </a:r>
            <a:r>
              <a:rPr lang="zh-CN" altLang="en-US" sz="2600" dirty="0"/>
              <a:t>，因此在</a:t>
            </a:r>
            <a:r>
              <a:rPr lang="en-US" altLang="zh-CN" sz="2600" dirty="0" err="1"/>
              <a:t>RouterPluginBase</a:t>
            </a:r>
            <a:r>
              <a:rPr lang="zh-CN" altLang="en-US" sz="2600" dirty="0"/>
              <a:t>中定义的抽象方法就要在这里实现了。</a:t>
            </a:r>
          </a:p>
          <a:p>
            <a:r>
              <a:rPr lang="zh-CN" altLang="en-US" sz="2600" dirty="0"/>
              <a:t>类注释中写道，</a:t>
            </a:r>
            <a:r>
              <a:rPr lang="en-US" altLang="zh-CN" sz="2600" dirty="0" err="1"/>
              <a:t>Mixin</a:t>
            </a:r>
            <a:r>
              <a:rPr lang="en-US" altLang="zh-CN" sz="2600" dirty="0"/>
              <a:t> class to add L3/NAT router methods to db_plugin_base_v2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/>
              <a:t>在类的开始，有这样一段代码：</a:t>
            </a:r>
          </a:p>
          <a:p>
            <a:r>
              <a:rPr lang="en-US" altLang="zh-CN" sz="900" dirty="0"/>
              <a:t>1.	@property</a:t>
            </a:r>
          </a:p>
          <a:p>
            <a:r>
              <a:rPr lang="en-US" altLang="zh-CN" sz="900" dirty="0"/>
              <a:t>2.	    </a:t>
            </a:r>
            <a:r>
              <a:rPr lang="en-US" altLang="zh-CN" sz="900" dirty="0" err="1"/>
              <a:t>def</a:t>
            </a:r>
            <a:r>
              <a:rPr lang="en-US" altLang="zh-CN" sz="900" dirty="0"/>
              <a:t> l3_rpc_notifier(self):</a:t>
            </a:r>
          </a:p>
          <a:p>
            <a:r>
              <a:rPr lang="en-US" altLang="zh-CN" sz="900" dirty="0"/>
              <a:t>3.	        if not </a:t>
            </a:r>
            <a:r>
              <a:rPr lang="en-US" altLang="zh-CN" sz="900" dirty="0" err="1"/>
              <a:t>hasattr</a:t>
            </a:r>
            <a:r>
              <a:rPr lang="en-US" altLang="zh-CN" sz="900" dirty="0"/>
              <a:t>(self, '_l3_rpc_notifier'):</a:t>
            </a:r>
          </a:p>
          <a:p>
            <a:r>
              <a:rPr lang="en-US" altLang="zh-CN" sz="900" dirty="0"/>
              <a:t>4.	            self._l3_rpc_notifier = l3_rpc_agent_api.L3AgentNotifyAPI()</a:t>
            </a:r>
          </a:p>
          <a:p>
            <a:r>
              <a:rPr lang="en-US" altLang="zh-CN" sz="900" dirty="0"/>
              <a:t>5.	        return self._l3_rpc_notifier</a:t>
            </a:r>
          </a:p>
          <a:p>
            <a:r>
              <a:rPr lang="zh-CN" altLang="en-US" sz="2400" dirty="0"/>
              <a:t>说明</a:t>
            </a:r>
            <a:r>
              <a:rPr lang="en-US" altLang="zh-CN" sz="2400" dirty="0"/>
              <a:t>l3_rpc_notifier</a:t>
            </a:r>
            <a:r>
              <a:rPr lang="zh-CN" altLang="en-US" sz="2400" dirty="0"/>
              <a:t>，是模块</a:t>
            </a:r>
            <a:r>
              <a:rPr lang="en-US" altLang="zh-CN" sz="2400" dirty="0"/>
              <a:t>l3_rpc_agent_api</a:t>
            </a:r>
            <a:r>
              <a:rPr lang="zh-CN" altLang="en-US" sz="2400" dirty="0"/>
              <a:t>中类</a:t>
            </a:r>
            <a:r>
              <a:rPr lang="en-US" altLang="zh-CN" sz="2400" dirty="0"/>
              <a:t>L3AgentNotifyAPI</a:t>
            </a:r>
            <a:r>
              <a:rPr lang="zh-CN" altLang="en-US" sz="2400" dirty="0"/>
              <a:t>的一个实例。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4052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1474</Words>
  <Application>Microsoft Office PowerPoint</Application>
  <PresentationFormat>宽屏</PresentationFormat>
  <Paragraphs>419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幼圆</vt:lpstr>
      <vt:lpstr>Arial</vt:lpstr>
      <vt:lpstr>Century Gothic</vt:lpstr>
      <vt:lpstr>Wingdings 3</vt:lpstr>
      <vt:lpstr>丝状</vt:lpstr>
      <vt:lpstr>openstack之neutron代码分析</vt:lpstr>
      <vt:lpstr>PowerPoint 演示文稿</vt:lpstr>
      <vt:lpstr>openstack之neutron代码分析</vt:lpstr>
      <vt:lpstr>1、Layer-3 Networking Extension</vt:lpstr>
      <vt:lpstr>2、二.代码分析</vt:lpstr>
      <vt:lpstr>2、二.代码分析</vt:lpstr>
      <vt:lpstr>2、二.代码分析：2.1、l3.py</vt:lpstr>
      <vt:lpstr>2、二.代码分析：2.1、l3.py</vt:lpstr>
      <vt:lpstr>2、二.代码分析：2.2、l3_db.py</vt:lpstr>
      <vt:lpstr>2、二.代码分析：2.2、l3_db.py</vt:lpstr>
      <vt:lpstr>2、二.代码分析：2.2、l3_db.py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  <vt:lpstr>2、二.代码分析：2.3、l3_agent.py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openstack之neutron代码分析</dc:title>
  <dc:creator>XH</dc:creator>
  <cp:lastModifiedBy>XH</cp:lastModifiedBy>
  <cp:revision>15</cp:revision>
  <dcterms:created xsi:type="dcterms:W3CDTF">2017-05-04T03:07:07Z</dcterms:created>
  <dcterms:modified xsi:type="dcterms:W3CDTF">2017-05-10T03:17:51Z</dcterms:modified>
</cp:coreProperties>
</file>