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4062845"/>
            <a:ext cx="8915399" cy="714536"/>
          </a:xfrm>
        </p:spPr>
        <p:txBody>
          <a:bodyPr>
            <a:normAutofit fontScale="90000"/>
          </a:bodyPr>
          <a:lstStyle/>
          <a:p>
            <a:r>
              <a:rPr lang="en-US" altLang="zh-CN" sz="4800" dirty="0" err="1"/>
              <a:t>openstack</a:t>
            </a:r>
            <a:r>
              <a:rPr lang="zh-CN" altLang="en-US" sz="4800" dirty="0"/>
              <a:t>之</a:t>
            </a:r>
            <a:r>
              <a:rPr lang="en-US" altLang="zh-CN" sz="4800" dirty="0"/>
              <a:t>neutron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(4) </a:t>
            </a:r>
            <a:r>
              <a:rPr lang="en-US" altLang="zh-CN" sz="3200" dirty="0"/>
              <a:t>neutron-l3-agent</a:t>
            </a:r>
            <a:r>
              <a:rPr lang="zh-CN" altLang="en-US" sz="3200" dirty="0"/>
              <a:t>中的</a:t>
            </a:r>
            <a:r>
              <a:rPr lang="en-US" altLang="zh-CN" sz="3200" dirty="0" err="1"/>
              <a:t>iptables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338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26026"/>
            <a:ext cx="8915399" cy="672972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代码分析：三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iptables_manager</a:t>
            </a:r>
            <a:r>
              <a:rPr lang="zh-CN" altLang="en-US" sz="2400" dirty="0"/>
              <a:t>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61600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三</a:t>
            </a:r>
            <a:r>
              <a:rPr lang="en-US" altLang="zh-CN" sz="2000" dirty="0"/>
              <a:t>.iptables_manager</a:t>
            </a:r>
            <a:r>
              <a:rPr lang="zh-CN" altLang="en-US" sz="2000" dirty="0" smtClean="0"/>
              <a:t>初始化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1200" dirty="0"/>
              <a:t>1.	# Add a neutron-filter-top chain. It's intended to be shared</a:t>
            </a:r>
          </a:p>
          <a:p>
            <a:r>
              <a:rPr lang="en-US" altLang="zh-CN" sz="1200" dirty="0"/>
              <a:t>2.	        # among the various nova components. It sits at the very top</a:t>
            </a:r>
          </a:p>
          <a:p>
            <a:r>
              <a:rPr lang="en-US" altLang="zh-CN" sz="1200" dirty="0"/>
              <a:t>3.	        # of FORWARD and OUTPUT.</a:t>
            </a:r>
          </a:p>
          <a:p>
            <a:r>
              <a:rPr lang="en-US" altLang="zh-CN" sz="1200" dirty="0"/>
              <a:t>4.	        for tables in [self.ipv4, self.ipv6]:</a:t>
            </a:r>
          </a:p>
          <a:p>
            <a:r>
              <a:rPr lang="en-US" altLang="zh-CN" sz="1200" dirty="0"/>
              <a:t>5.	            tables['filter'].</a:t>
            </a:r>
            <a:r>
              <a:rPr lang="en-US" altLang="zh-CN" sz="1200" dirty="0" err="1"/>
              <a:t>add_chain</a:t>
            </a:r>
            <a:r>
              <a:rPr lang="en-US" altLang="zh-CN" sz="1200" dirty="0"/>
              <a:t>('neutron-filter-top', wrap=False)</a:t>
            </a:r>
          </a:p>
          <a:p>
            <a:r>
              <a:rPr lang="en-US" altLang="zh-CN" sz="1200" dirty="0"/>
              <a:t>6.	            tables['filter'].</a:t>
            </a:r>
            <a:r>
              <a:rPr lang="en-US" altLang="zh-CN" sz="1200" dirty="0" err="1"/>
              <a:t>add_rule</a:t>
            </a:r>
            <a:r>
              <a:rPr lang="en-US" altLang="zh-CN" sz="1200" dirty="0"/>
              <a:t>('FORWARD', '-j neutron-filter-top',</a:t>
            </a:r>
          </a:p>
          <a:p>
            <a:r>
              <a:rPr lang="en-US" altLang="zh-CN" sz="1200" dirty="0"/>
              <a:t>7.	                                      wrap=False, top=True)</a:t>
            </a:r>
          </a:p>
          <a:p>
            <a:r>
              <a:rPr lang="en-US" altLang="zh-CN" sz="1200" dirty="0"/>
              <a:t>8.	            tables['filter'].</a:t>
            </a:r>
            <a:r>
              <a:rPr lang="en-US" altLang="zh-CN" sz="1200" dirty="0" err="1"/>
              <a:t>add_rule</a:t>
            </a:r>
            <a:r>
              <a:rPr lang="en-US" altLang="zh-CN" sz="1200" dirty="0"/>
              <a:t>('OUTPUT', '-j neutron-filter-top',</a:t>
            </a:r>
          </a:p>
          <a:p>
            <a:r>
              <a:rPr lang="en-US" altLang="zh-CN" sz="1200" dirty="0"/>
              <a:t>9.	                                      wrap=False, top=True)</a:t>
            </a:r>
          </a:p>
          <a:p>
            <a:r>
              <a:rPr lang="en-US" altLang="zh-CN" sz="1200" dirty="0"/>
              <a:t>10.	</a:t>
            </a:r>
          </a:p>
          <a:p>
            <a:r>
              <a:rPr lang="en-US" altLang="zh-CN" sz="1200" dirty="0"/>
              <a:t>11.	            tables['filter'].</a:t>
            </a:r>
            <a:r>
              <a:rPr lang="en-US" altLang="zh-CN" sz="1200" dirty="0" err="1"/>
              <a:t>add_chain</a:t>
            </a:r>
            <a:r>
              <a:rPr lang="en-US" altLang="zh-CN" sz="1200" dirty="0"/>
              <a:t>('local')</a:t>
            </a:r>
          </a:p>
          <a:p>
            <a:r>
              <a:rPr lang="en-US" altLang="zh-CN" sz="1200" dirty="0"/>
              <a:t>12.	            tables['filter'].</a:t>
            </a:r>
            <a:r>
              <a:rPr lang="en-US" altLang="zh-CN" sz="1200" dirty="0" err="1"/>
              <a:t>add_rule</a:t>
            </a:r>
            <a:r>
              <a:rPr lang="en-US" altLang="zh-CN" sz="1200" dirty="0"/>
              <a:t>('neutron-filter-top', '-j $local',</a:t>
            </a:r>
          </a:p>
          <a:p>
            <a:r>
              <a:rPr lang="en-US" altLang="zh-CN" sz="1200" dirty="0"/>
              <a:t>13.	     </a:t>
            </a:r>
            <a:r>
              <a:rPr lang="en-US" altLang="zh-CN" sz="1200" dirty="0" smtClean="0"/>
              <a:t>                                 wrap=False</a:t>
            </a:r>
            <a:r>
              <a:rPr lang="en-US" altLang="zh-CN" sz="1200" dirty="0"/>
              <a:t>)</a:t>
            </a: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94496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26026"/>
            <a:ext cx="8915399" cy="672972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代码分析：三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iptables_manager</a:t>
            </a:r>
            <a:r>
              <a:rPr lang="zh-CN" altLang="en-US" sz="2400" dirty="0"/>
              <a:t>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74069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三</a:t>
            </a:r>
            <a:r>
              <a:rPr lang="en-US" altLang="zh-CN" sz="2000" dirty="0"/>
              <a:t>.iptables_manager</a:t>
            </a:r>
            <a:r>
              <a:rPr lang="zh-CN" altLang="en-US" sz="2000" dirty="0" smtClean="0"/>
              <a:t>初始化</a:t>
            </a:r>
            <a:endParaRPr lang="en-US" altLang="zh-CN" sz="2000" dirty="0" smtClean="0"/>
          </a:p>
          <a:p>
            <a:r>
              <a:rPr lang="zh-CN" altLang="en-US" sz="1600" dirty="0"/>
              <a:t>包装</a:t>
            </a:r>
            <a:r>
              <a:rPr lang="en-US" altLang="zh-CN" sz="1600" dirty="0"/>
              <a:t>IPv4</a:t>
            </a:r>
            <a:r>
              <a:rPr lang="zh-CN" altLang="en-US" sz="1600" dirty="0"/>
              <a:t>和</a:t>
            </a:r>
            <a:r>
              <a:rPr lang="en-US" altLang="zh-CN" sz="1600" dirty="0"/>
              <a:t>IPv6 filter</a:t>
            </a:r>
            <a:r>
              <a:rPr lang="zh-CN" altLang="en-US" sz="1600" dirty="0"/>
              <a:t>表的</a:t>
            </a:r>
            <a:r>
              <a:rPr lang="en-US" altLang="zh-CN" sz="1600" dirty="0"/>
              <a:t>INPUT</a:t>
            </a:r>
            <a:r>
              <a:rPr lang="zh-CN" altLang="en-US" sz="1600" dirty="0"/>
              <a:t>，</a:t>
            </a:r>
            <a:r>
              <a:rPr lang="en-US" altLang="zh-CN" sz="1600" dirty="0"/>
              <a:t>OUTPUT</a:t>
            </a:r>
            <a:r>
              <a:rPr lang="zh-CN" altLang="en-US" sz="1600" dirty="0"/>
              <a:t>，</a:t>
            </a:r>
            <a:r>
              <a:rPr lang="en-US" altLang="zh-CN" sz="1600" dirty="0"/>
              <a:t>FORWARD</a:t>
            </a:r>
            <a:r>
              <a:rPr lang="zh-CN" altLang="en-US" sz="1600" dirty="0"/>
              <a:t>链，以及</a:t>
            </a:r>
            <a:r>
              <a:rPr lang="en-US" altLang="zh-CN" sz="1600" dirty="0"/>
              <a:t>IPv4 nat</a:t>
            </a:r>
            <a:r>
              <a:rPr lang="zh-CN" altLang="en-US" sz="1600" dirty="0"/>
              <a:t>表的</a:t>
            </a:r>
            <a:r>
              <a:rPr lang="en-US" altLang="zh-CN" sz="1600" dirty="0"/>
              <a:t>PREROUTING</a:t>
            </a:r>
            <a:r>
              <a:rPr lang="zh-CN" altLang="en-US" sz="1600" dirty="0"/>
              <a:t>，</a:t>
            </a:r>
            <a:r>
              <a:rPr lang="en-US" altLang="zh-CN" sz="1600" dirty="0"/>
              <a:t>OUTPUT</a:t>
            </a:r>
            <a:r>
              <a:rPr lang="zh-CN" altLang="en-US" sz="1600" dirty="0"/>
              <a:t>，</a:t>
            </a:r>
            <a:r>
              <a:rPr lang="en-US" altLang="zh-CN" sz="1600" dirty="0"/>
              <a:t>POSTROUTING</a:t>
            </a:r>
            <a:r>
              <a:rPr lang="zh-CN" altLang="en-US" sz="1600" dirty="0"/>
              <a:t>链。</a:t>
            </a:r>
          </a:p>
          <a:p>
            <a:r>
              <a:rPr lang="zh-CN" altLang="en-US" sz="1600" dirty="0"/>
              <a:t>将到达原链的数据包转发到包装链</a:t>
            </a:r>
            <a:r>
              <a:rPr lang="zh-CN" altLang="en-US" sz="1600" dirty="0" smtClean="0"/>
              <a:t>：</a:t>
            </a:r>
            <a:endParaRPr lang="zh-CN" altLang="en-US" sz="2000" dirty="0"/>
          </a:p>
          <a:p>
            <a:r>
              <a:rPr lang="en-US" altLang="zh-CN" sz="1000" dirty="0"/>
              <a:t>1.	# Wrap the built-in chains</a:t>
            </a:r>
          </a:p>
          <a:p>
            <a:r>
              <a:rPr lang="en-US" altLang="zh-CN" sz="1000" dirty="0"/>
              <a:t>2.	        </a:t>
            </a:r>
            <a:r>
              <a:rPr lang="en-US" altLang="zh-CN" sz="1000" dirty="0" err="1"/>
              <a:t>builtin_chains</a:t>
            </a:r>
            <a:r>
              <a:rPr lang="en-US" altLang="zh-CN" sz="1000" dirty="0"/>
              <a:t> = {4: {'filter': ['INPUT', 'OUTPUT', 'FORWARD']},</a:t>
            </a:r>
          </a:p>
          <a:p>
            <a:r>
              <a:rPr lang="en-US" altLang="zh-CN" sz="1000" dirty="0"/>
              <a:t>3.	                          6: {'filter': ['INPUT', 'OUTPUT', 'FORWARD']}}</a:t>
            </a:r>
          </a:p>
          <a:p>
            <a:r>
              <a:rPr lang="en-US" altLang="zh-CN" sz="1000" dirty="0"/>
              <a:t>4.	</a:t>
            </a:r>
          </a:p>
          <a:p>
            <a:r>
              <a:rPr lang="en-US" altLang="zh-CN" sz="1000" dirty="0"/>
              <a:t>5.	        if not </a:t>
            </a:r>
            <a:r>
              <a:rPr lang="en-US" altLang="zh-CN" sz="1000" dirty="0" err="1"/>
              <a:t>state_less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6.	            self.ipv4.update(</a:t>
            </a:r>
          </a:p>
          <a:p>
            <a:r>
              <a:rPr lang="en-US" altLang="zh-CN" sz="1000" dirty="0"/>
              <a:t>7.	                {'nat': </a:t>
            </a:r>
            <a:r>
              <a:rPr lang="en-US" altLang="zh-CN" sz="1000" dirty="0" err="1"/>
              <a:t>IptablesTable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binary_name</a:t>
            </a:r>
            <a:r>
              <a:rPr lang="en-US" altLang="zh-CN" sz="1000" dirty="0"/>
              <a:t>=</a:t>
            </a:r>
            <a:r>
              <a:rPr lang="en-US" altLang="zh-CN" sz="1000" dirty="0" err="1"/>
              <a:t>self.wrap_name</a:t>
            </a:r>
            <a:r>
              <a:rPr lang="en-US" altLang="zh-CN" sz="1000" dirty="0"/>
              <a:t>)})</a:t>
            </a:r>
          </a:p>
          <a:p>
            <a:r>
              <a:rPr lang="en-US" altLang="zh-CN" sz="1000" dirty="0"/>
              <a:t>8.	            </a:t>
            </a:r>
            <a:r>
              <a:rPr lang="en-US" altLang="zh-CN" sz="1000" dirty="0" err="1"/>
              <a:t>builtin_chains</a:t>
            </a:r>
            <a:r>
              <a:rPr lang="en-US" altLang="zh-CN" sz="1000" dirty="0"/>
              <a:t>[4].update({'nat': ['PREROUTING',</a:t>
            </a:r>
          </a:p>
          <a:p>
            <a:r>
              <a:rPr lang="en-US" altLang="zh-CN" sz="1000" dirty="0"/>
              <a:t>9.	                                      'OUTPUT', 'POSTROUTING']})</a:t>
            </a:r>
          </a:p>
          <a:p>
            <a:r>
              <a:rPr lang="en-US" altLang="zh-CN" sz="1000" dirty="0"/>
              <a:t>10.	</a:t>
            </a:r>
          </a:p>
          <a:p>
            <a:r>
              <a:rPr lang="en-US" altLang="zh-CN" sz="1000" dirty="0"/>
              <a:t>11.	        for </a:t>
            </a:r>
            <a:r>
              <a:rPr lang="en-US" altLang="zh-CN" sz="1000" dirty="0" err="1"/>
              <a:t>ip_version</a:t>
            </a:r>
            <a:r>
              <a:rPr lang="en-US" altLang="zh-CN" sz="1000" dirty="0"/>
              <a:t> in </a:t>
            </a:r>
            <a:r>
              <a:rPr lang="en-US" altLang="zh-CN" sz="1000" dirty="0" err="1"/>
              <a:t>builtin_chains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12.	            if </a:t>
            </a:r>
            <a:r>
              <a:rPr lang="en-US" altLang="zh-CN" sz="1000" dirty="0" err="1"/>
              <a:t>ip_version</a:t>
            </a:r>
            <a:r>
              <a:rPr lang="en-US" altLang="zh-CN" sz="1000" dirty="0"/>
              <a:t> == 4:</a:t>
            </a:r>
          </a:p>
          <a:p>
            <a:r>
              <a:rPr lang="en-US" altLang="zh-CN" sz="1000" dirty="0"/>
              <a:t>13.	                tables = self.ipv4</a:t>
            </a: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6635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26026"/>
            <a:ext cx="8915399" cy="672972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代码分析：三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iptables_manager</a:t>
            </a:r>
            <a:r>
              <a:rPr lang="zh-CN" altLang="en-US" sz="2400" dirty="0"/>
              <a:t>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74069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三</a:t>
            </a:r>
            <a:r>
              <a:rPr lang="en-US" altLang="zh-CN" sz="2000" dirty="0"/>
              <a:t>.iptables_manager</a:t>
            </a:r>
            <a:r>
              <a:rPr lang="zh-CN" altLang="en-US" sz="2000" dirty="0" smtClean="0"/>
              <a:t>初始化</a:t>
            </a:r>
            <a:endParaRPr lang="en-US" altLang="zh-CN" sz="2000" dirty="0" smtClean="0"/>
          </a:p>
          <a:p>
            <a:r>
              <a:rPr lang="en-US" altLang="zh-CN" sz="1000" dirty="0"/>
              <a:t>14.	            </a:t>
            </a:r>
            <a:r>
              <a:rPr lang="en-US" altLang="zh-CN" sz="1000" dirty="0" err="1"/>
              <a:t>elif</a:t>
            </a:r>
            <a:r>
              <a:rPr lang="en-US" altLang="zh-CN" sz="1000" dirty="0"/>
              <a:t> </a:t>
            </a:r>
            <a:r>
              <a:rPr lang="en-US" altLang="zh-CN" sz="1000" dirty="0" err="1"/>
              <a:t>ip_version</a:t>
            </a:r>
            <a:r>
              <a:rPr lang="en-US" altLang="zh-CN" sz="1000" dirty="0"/>
              <a:t> == 6:</a:t>
            </a:r>
          </a:p>
          <a:p>
            <a:r>
              <a:rPr lang="en-US" altLang="zh-CN" sz="1000" dirty="0"/>
              <a:t>15.	                tables = self.ipv6</a:t>
            </a:r>
          </a:p>
          <a:p>
            <a:r>
              <a:rPr lang="en-US" altLang="zh-CN" sz="1000" dirty="0"/>
              <a:t>16.	</a:t>
            </a:r>
          </a:p>
          <a:p>
            <a:r>
              <a:rPr lang="en-US" altLang="zh-CN" sz="1000" dirty="0"/>
              <a:t>17.	            for table, chains in </a:t>
            </a:r>
            <a:r>
              <a:rPr lang="en-US" altLang="zh-CN" sz="1000" dirty="0" err="1"/>
              <a:t>builtin_chains</a:t>
            </a:r>
            <a:r>
              <a:rPr lang="en-US" altLang="zh-CN" sz="1000" dirty="0"/>
              <a:t>[</a:t>
            </a:r>
            <a:r>
              <a:rPr lang="en-US" altLang="zh-CN" sz="1000" dirty="0" err="1"/>
              <a:t>ip_version</a:t>
            </a:r>
            <a:r>
              <a:rPr lang="en-US" altLang="zh-CN" sz="1000" dirty="0"/>
              <a:t>].</a:t>
            </a:r>
            <a:r>
              <a:rPr lang="en-US" altLang="zh-CN" sz="1000" dirty="0" err="1"/>
              <a:t>iteritems</a:t>
            </a:r>
            <a:r>
              <a:rPr lang="en-US" altLang="zh-CN" sz="1000" dirty="0"/>
              <a:t>():</a:t>
            </a:r>
          </a:p>
          <a:p>
            <a:r>
              <a:rPr lang="en-US" altLang="zh-CN" sz="1000" dirty="0"/>
              <a:t>18.	                for chain in chains:</a:t>
            </a:r>
          </a:p>
          <a:p>
            <a:r>
              <a:rPr lang="en-US" altLang="zh-CN" sz="1000" dirty="0"/>
              <a:t>19.	                    tables[table].</a:t>
            </a:r>
            <a:r>
              <a:rPr lang="en-US" altLang="zh-CN" sz="1000" dirty="0" err="1"/>
              <a:t>add_chain</a:t>
            </a:r>
            <a:r>
              <a:rPr lang="en-US" altLang="zh-CN" sz="1000" dirty="0"/>
              <a:t>(chain)</a:t>
            </a:r>
          </a:p>
          <a:p>
            <a:r>
              <a:rPr lang="en-US" altLang="zh-CN" sz="1000" dirty="0"/>
              <a:t>20.	                    tables[table].</a:t>
            </a:r>
            <a:r>
              <a:rPr lang="en-US" altLang="zh-CN" sz="1000" dirty="0" err="1"/>
              <a:t>add_rule</a:t>
            </a:r>
            <a:r>
              <a:rPr lang="en-US" altLang="zh-CN" sz="1000" dirty="0"/>
              <a:t>(chain, '-j $%s' %</a:t>
            </a:r>
          </a:p>
          <a:p>
            <a:r>
              <a:rPr lang="en-US" altLang="zh-CN" sz="1000" dirty="0"/>
              <a:t>21.	                                           (chain), wrap=False)</a:t>
            </a:r>
          </a:p>
          <a:p>
            <a:pPr indent="457200"/>
            <a:r>
              <a:rPr lang="zh-CN" altLang="en-US" sz="1400" dirty="0"/>
              <a:t>包装链</a:t>
            </a:r>
            <a:r>
              <a:rPr lang="en-US" altLang="zh-CN" sz="1400" dirty="0"/>
              <a:t>neutron-l3-agent-INPUT</a:t>
            </a:r>
            <a:r>
              <a:rPr lang="zh-CN" altLang="en-US" sz="1400" dirty="0"/>
              <a:t>，</a:t>
            </a:r>
            <a:r>
              <a:rPr lang="en-US" altLang="zh-CN" sz="1400" dirty="0"/>
              <a:t>neutron-l3-agent-OUTPUT</a:t>
            </a:r>
            <a:r>
              <a:rPr lang="zh-CN" altLang="en-US" sz="1400" dirty="0"/>
              <a:t>，</a:t>
            </a:r>
            <a:r>
              <a:rPr lang="en-US" altLang="zh-CN" sz="1400" dirty="0"/>
              <a:t>neutron-l3-agent-FORWARD</a:t>
            </a:r>
            <a:r>
              <a:rPr lang="zh-CN" altLang="en-US" sz="1400" dirty="0"/>
              <a:t>，添加规则：</a:t>
            </a:r>
          </a:p>
          <a:p>
            <a:pPr indent="457200"/>
            <a:r>
              <a:rPr lang="en-US" altLang="zh-CN" sz="1400" dirty="0"/>
              <a:t>-A INPUT -j neutron-l3-agent-INPUT</a:t>
            </a:r>
          </a:p>
          <a:p>
            <a:pPr indent="457200"/>
            <a:r>
              <a:rPr lang="en-US" altLang="zh-CN" sz="1400" dirty="0"/>
              <a:t>-A OUTPUT -j neutron-l3-agent-OUTPUT</a:t>
            </a:r>
          </a:p>
          <a:p>
            <a:pPr indent="457200"/>
            <a:r>
              <a:rPr lang="en-US" altLang="zh-CN" sz="1400" dirty="0"/>
              <a:t>-A FORWARD -j neutron-l3-agent-FORWARD</a:t>
            </a: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02393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26026"/>
            <a:ext cx="8915399" cy="672972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代码分析：三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iptables_manager</a:t>
            </a:r>
            <a:r>
              <a:rPr lang="zh-CN" altLang="en-US" sz="2400" dirty="0"/>
              <a:t>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74069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三</a:t>
            </a:r>
            <a:r>
              <a:rPr lang="en-US" altLang="zh-CN" sz="2000" dirty="0"/>
              <a:t>.iptables_manager</a:t>
            </a:r>
            <a:r>
              <a:rPr lang="zh-CN" altLang="en-US" sz="2000" dirty="0" smtClean="0"/>
              <a:t>初始化</a:t>
            </a:r>
            <a:endParaRPr lang="en-US" altLang="zh-CN" sz="2000" dirty="0" smtClean="0"/>
          </a:p>
          <a:p>
            <a:pPr indent="457200"/>
            <a:r>
              <a:rPr lang="en-US" altLang="zh-CN" sz="1600" dirty="0"/>
              <a:t>nat</a:t>
            </a:r>
            <a:r>
              <a:rPr lang="zh-CN" altLang="en-US" sz="1600" dirty="0"/>
              <a:t>表的操作</a:t>
            </a:r>
            <a:r>
              <a:rPr lang="zh-CN" altLang="en-US" sz="1600" dirty="0" smtClean="0"/>
              <a:t>：（</a:t>
            </a:r>
            <a:r>
              <a:rPr lang="zh-CN" altLang="en-US" sz="1600" dirty="0"/>
              <a:t>承上面的代码）</a:t>
            </a:r>
          </a:p>
          <a:p>
            <a:pPr indent="457200"/>
            <a:r>
              <a:rPr lang="zh-CN" altLang="en-US" sz="1600" dirty="0"/>
              <a:t>包装链</a:t>
            </a:r>
            <a:r>
              <a:rPr lang="en-US" altLang="zh-CN" sz="1600" dirty="0"/>
              <a:t>neutron-l3-agent-PREROUTING</a:t>
            </a:r>
            <a:r>
              <a:rPr lang="zh-CN" altLang="en-US" sz="1600" dirty="0"/>
              <a:t>，</a:t>
            </a:r>
            <a:r>
              <a:rPr lang="en-US" altLang="zh-CN" sz="1600" dirty="0"/>
              <a:t>neutron-l3-agent-OUTPUT</a:t>
            </a:r>
            <a:r>
              <a:rPr lang="zh-CN" altLang="en-US" sz="1600" dirty="0"/>
              <a:t>，</a:t>
            </a:r>
            <a:r>
              <a:rPr lang="en-US" altLang="zh-CN" sz="1600" dirty="0"/>
              <a:t>neutron-l3-agent-POSTROUTING</a:t>
            </a:r>
            <a:r>
              <a:rPr lang="zh-CN" altLang="en-US" sz="1600" dirty="0"/>
              <a:t>，添加规则：</a:t>
            </a:r>
          </a:p>
          <a:p>
            <a:pPr indent="457200"/>
            <a:r>
              <a:rPr lang="en-US" altLang="zh-CN" sz="1600" dirty="0"/>
              <a:t>-A PREROUTING -j neutron-l3-agent-PREROUTING</a:t>
            </a:r>
          </a:p>
          <a:p>
            <a:pPr indent="457200"/>
            <a:r>
              <a:rPr lang="en-US" altLang="zh-CN" sz="1600" dirty="0"/>
              <a:t>-A OUTPUT -j neutron-l3-agent-OUTPUT</a:t>
            </a:r>
          </a:p>
          <a:p>
            <a:pPr indent="457200"/>
            <a:r>
              <a:rPr lang="en-US" altLang="zh-CN" sz="1600" dirty="0"/>
              <a:t>-A POSTROUTING -j neutron-l3-agent-POSTROUTING</a:t>
            </a:r>
          </a:p>
          <a:p>
            <a:pPr indent="457200"/>
            <a:r>
              <a:rPr lang="en-US" altLang="zh-CN" sz="1600" dirty="0"/>
              <a:t>nat</a:t>
            </a:r>
            <a:r>
              <a:rPr lang="zh-CN" altLang="en-US" sz="1600" dirty="0"/>
              <a:t>表中添加</a:t>
            </a:r>
            <a:r>
              <a:rPr lang="en-US" altLang="zh-CN" sz="1600" dirty="0"/>
              <a:t>neutron-</a:t>
            </a:r>
            <a:r>
              <a:rPr lang="en-US" altLang="zh-CN" sz="1600" dirty="0" err="1"/>
              <a:t>postrouting</a:t>
            </a:r>
            <a:r>
              <a:rPr lang="en-US" altLang="zh-CN" sz="1600" dirty="0"/>
              <a:t>-bottom</a:t>
            </a:r>
            <a:r>
              <a:rPr lang="zh-CN" altLang="en-US" sz="1600" dirty="0"/>
              <a:t>链，增加规则：</a:t>
            </a:r>
          </a:p>
          <a:p>
            <a:pPr indent="457200"/>
            <a:r>
              <a:rPr lang="en-US" altLang="zh-CN" sz="1600" dirty="0"/>
              <a:t>-A POSTROUTING -j neutron-</a:t>
            </a:r>
            <a:r>
              <a:rPr lang="en-US" altLang="zh-CN" sz="1600" dirty="0" err="1"/>
              <a:t>postrouting</a:t>
            </a:r>
            <a:r>
              <a:rPr lang="en-US" altLang="zh-CN" sz="1600" dirty="0"/>
              <a:t>-bottom</a:t>
            </a:r>
          </a:p>
          <a:p>
            <a:pPr indent="457200"/>
            <a:r>
              <a:rPr lang="en-US" altLang="zh-CN" sz="1600" dirty="0"/>
              <a:t>nat</a:t>
            </a:r>
            <a:r>
              <a:rPr lang="zh-CN" altLang="en-US" sz="1600" dirty="0"/>
              <a:t>表中添加包装链</a:t>
            </a:r>
            <a:r>
              <a:rPr lang="en-US" altLang="zh-CN" sz="1600" dirty="0"/>
              <a:t>neutron-l3-agent-snat</a:t>
            </a:r>
            <a:r>
              <a:rPr lang="zh-CN" altLang="en-US" sz="1600" dirty="0"/>
              <a:t>，增加规则：</a:t>
            </a:r>
          </a:p>
          <a:p>
            <a:pPr indent="457200"/>
            <a:r>
              <a:rPr lang="en-US" altLang="zh-CN" sz="1600" dirty="0"/>
              <a:t>-A neutron-</a:t>
            </a:r>
            <a:r>
              <a:rPr lang="en-US" altLang="zh-CN" sz="1600" dirty="0" err="1"/>
              <a:t>postrouting</a:t>
            </a:r>
            <a:r>
              <a:rPr lang="en-US" altLang="zh-CN" sz="1600" dirty="0"/>
              <a:t>-bottom -j neutron-l3-agent-snat</a:t>
            </a:r>
          </a:p>
          <a:p>
            <a:pPr indent="457200"/>
            <a:r>
              <a:rPr lang="en-US" altLang="zh-CN" sz="1600" dirty="0"/>
              <a:t>nat</a:t>
            </a:r>
            <a:r>
              <a:rPr lang="zh-CN" altLang="en-US" sz="1600" dirty="0"/>
              <a:t>表中添加包装链</a:t>
            </a:r>
            <a:r>
              <a:rPr lang="en-US" altLang="zh-CN" sz="1600" dirty="0"/>
              <a:t>neutron-l3-agent-float-snat</a:t>
            </a:r>
            <a:r>
              <a:rPr lang="zh-CN" altLang="en-US" sz="1600" dirty="0"/>
              <a:t>，增加规则：</a:t>
            </a:r>
          </a:p>
          <a:p>
            <a:pPr indent="457200"/>
            <a:r>
              <a:rPr lang="en-US" altLang="zh-CN" sz="1600" dirty="0"/>
              <a:t>-A neutron-l3-agent-snat -j neutron-l3-agent-float-snat</a:t>
            </a:r>
          </a:p>
          <a:p>
            <a:endParaRPr lang="zh-CN" altLang="en-US" sz="1000" dirty="0"/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14284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26026"/>
            <a:ext cx="8915399" cy="672972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代码分析：三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iptables_manager</a:t>
            </a:r>
            <a:r>
              <a:rPr lang="zh-CN" altLang="en-US" sz="2400" dirty="0"/>
              <a:t>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74069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三</a:t>
            </a:r>
            <a:r>
              <a:rPr lang="en-US" altLang="zh-CN" sz="2000" dirty="0"/>
              <a:t>.iptables_manager</a:t>
            </a:r>
            <a:r>
              <a:rPr lang="zh-CN" altLang="en-US" sz="2000" dirty="0" smtClean="0"/>
              <a:t>初始化</a:t>
            </a:r>
            <a:endParaRPr lang="en-US" altLang="zh-CN" sz="2000" dirty="0" smtClean="0"/>
          </a:p>
          <a:p>
            <a:pPr indent="457200"/>
            <a:r>
              <a:rPr lang="zh-CN" altLang="en-US" sz="1000" dirty="0"/>
              <a:t>代码如下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indent="457200"/>
            <a:r>
              <a:rPr lang="en-US" altLang="zh-CN" sz="1000" dirty="0" smtClean="0"/>
              <a:t>1</a:t>
            </a:r>
            <a:r>
              <a:rPr lang="en-US" altLang="zh-CN" sz="1000" dirty="0"/>
              <a:t>.	if not </a:t>
            </a:r>
            <a:r>
              <a:rPr lang="en-US" altLang="zh-CN" sz="1000" dirty="0" err="1"/>
              <a:t>state_less</a:t>
            </a:r>
            <a:r>
              <a:rPr lang="en-US" altLang="zh-CN" sz="1000" dirty="0"/>
              <a:t>:</a:t>
            </a:r>
          </a:p>
          <a:p>
            <a:pPr indent="457200"/>
            <a:r>
              <a:rPr lang="en-US" altLang="zh-CN" sz="1000" dirty="0"/>
              <a:t>2.	            # Add a neutron-</a:t>
            </a:r>
            <a:r>
              <a:rPr lang="en-US" altLang="zh-CN" sz="1000" dirty="0" err="1"/>
              <a:t>postrouting</a:t>
            </a:r>
            <a:r>
              <a:rPr lang="en-US" altLang="zh-CN" sz="1000" dirty="0"/>
              <a:t>-bottom chain. It's intended to be</a:t>
            </a:r>
          </a:p>
          <a:p>
            <a:pPr indent="457200"/>
            <a:r>
              <a:rPr lang="en-US" altLang="zh-CN" sz="1000" dirty="0"/>
              <a:t>3.	            # shared among the various nova components. We set it as the last</a:t>
            </a:r>
          </a:p>
          <a:p>
            <a:pPr indent="457200"/>
            <a:r>
              <a:rPr lang="en-US" altLang="zh-CN" sz="1000" dirty="0"/>
              <a:t>4.	            # chain of POSTROUTING chain.</a:t>
            </a:r>
          </a:p>
          <a:p>
            <a:pPr indent="457200"/>
            <a:r>
              <a:rPr lang="en-US" altLang="zh-CN" sz="1000" dirty="0"/>
              <a:t>5.	            self.ipv4['nat'].</a:t>
            </a:r>
            <a:r>
              <a:rPr lang="en-US" altLang="zh-CN" sz="1000" dirty="0" err="1"/>
              <a:t>add_chain</a:t>
            </a:r>
            <a:r>
              <a:rPr lang="en-US" altLang="zh-CN" sz="1000" dirty="0"/>
              <a:t>('neutron-</a:t>
            </a:r>
            <a:r>
              <a:rPr lang="en-US" altLang="zh-CN" sz="1000" dirty="0" err="1"/>
              <a:t>postrouting</a:t>
            </a:r>
            <a:r>
              <a:rPr lang="en-US" altLang="zh-CN" sz="1000" dirty="0"/>
              <a:t>-bottom',</a:t>
            </a:r>
          </a:p>
          <a:p>
            <a:pPr indent="457200"/>
            <a:r>
              <a:rPr lang="en-US" altLang="zh-CN" sz="1000" dirty="0"/>
              <a:t>6.	                                       wrap=False)</a:t>
            </a:r>
          </a:p>
          <a:p>
            <a:pPr indent="457200"/>
            <a:r>
              <a:rPr lang="en-US" altLang="zh-CN" sz="1000" dirty="0"/>
              <a:t>7.	            self.ipv4['nat'].</a:t>
            </a:r>
            <a:r>
              <a:rPr lang="en-US" altLang="zh-CN" sz="1000" dirty="0" err="1"/>
              <a:t>add_rule</a:t>
            </a:r>
            <a:r>
              <a:rPr lang="en-US" altLang="zh-CN" sz="1000" dirty="0"/>
              <a:t>('POSTROUTING',</a:t>
            </a:r>
          </a:p>
          <a:p>
            <a:pPr indent="457200"/>
            <a:r>
              <a:rPr lang="en-US" altLang="zh-CN" sz="1000" dirty="0"/>
              <a:t>8.	                                      '-j neutron-</a:t>
            </a:r>
            <a:r>
              <a:rPr lang="en-US" altLang="zh-CN" sz="1000" dirty="0" err="1"/>
              <a:t>postrouting</a:t>
            </a:r>
            <a:r>
              <a:rPr lang="en-US" altLang="zh-CN" sz="1000" dirty="0"/>
              <a:t>-bottom',</a:t>
            </a:r>
          </a:p>
          <a:p>
            <a:pPr indent="457200"/>
            <a:r>
              <a:rPr lang="en-US" altLang="zh-CN" sz="1000" dirty="0"/>
              <a:t>9.	                                      wrap=False)</a:t>
            </a:r>
          </a:p>
          <a:p>
            <a:pPr indent="457200"/>
            <a:r>
              <a:rPr lang="en-US" altLang="zh-CN" sz="1000" dirty="0"/>
              <a:t>10.	</a:t>
            </a:r>
          </a:p>
          <a:p>
            <a:pPr indent="457200"/>
            <a:r>
              <a:rPr lang="en-US" altLang="zh-CN" sz="1000" dirty="0"/>
              <a:t>11.	            # We add a </a:t>
            </a:r>
            <a:r>
              <a:rPr lang="en-US" altLang="zh-CN" sz="1000" dirty="0" err="1"/>
              <a:t>snat</a:t>
            </a:r>
            <a:r>
              <a:rPr lang="en-US" altLang="zh-CN" sz="1000" dirty="0"/>
              <a:t> chain to the shared neutron-</a:t>
            </a:r>
            <a:r>
              <a:rPr lang="en-US" altLang="zh-CN" sz="1000" dirty="0" err="1"/>
              <a:t>postrouting</a:t>
            </a:r>
            <a:r>
              <a:rPr lang="en-US" altLang="zh-CN" sz="1000" dirty="0"/>
              <a:t>-bottom</a:t>
            </a:r>
          </a:p>
          <a:p>
            <a:pPr indent="457200"/>
            <a:r>
              <a:rPr lang="en-US" altLang="zh-CN" sz="1000" dirty="0"/>
              <a:t>12.	            # chain so that it's applied last.</a:t>
            </a:r>
          </a:p>
          <a:p>
            <a:pPr indent="457200"/>
            <a:r>
              <a:rPr lang="en-US" altLang="zh-CN" sz="1000" dirty="0"/>
              <a:t>13.	            self.ipv4['nat'].</a:t>
            </a:r>
            <a:r>
              <a:rPr lang="en-US" altLang="zh-CN" sz="1000" dirty="0" err="1"/>
              <a:t>add_chain</a:t>
            </a:r>
            <a:r>
              <a:rPr lang="en-US" altLang="zh-CN" sz="1000" dirty="0"/>
              <a:t>('</a:t>
            </a:r>
            <a:r>
              <a:rPr lang="en-US" altLang="zh-CN" sz="1000" dirty="0" err="1"/>
              <a:t>snat</a:t>
            </a:r>
            <a:r>
              <a:rPr lang="en-US" altLang="zh-CN" sz="1000" dirty="0"/>
              <a:t>')</a:t>
            </a:r>
          </a:p>
          <a:p>
            <a:pPr indent="457200"/>
            <a:r>
              <a:rPr lang="en-US" altLang="zh-CN" sz="1000" dirty="0"/>
              <a:t>14.	            self.ipv4['nat'].</a:t>
            </a:r>
            <a:r>
              <a:rPr lang="en-US" altLang="zh-CN" sz="1000" dirty="0" err="1"/>
              <a:t>add_rule</a:t>
            </a:r>
            <a:r>
              <a:rPr lang="en-US" altLang="zh-CN" sz="1000" dirty="0"/>
              <a:t>('neutron-</a:t>
            </a:r>
            <a:r>
              <a:rPr lang="en-US" altLang="zh-CN" sz="1000" dirty="0" err="1"/>
              <a:t>postrouting</a:t>
            </a:r>
            <a:r>
              <a:rPr lang="en-US" altLang="zh-CN" sz="1000" dirty="0"/>
              <a:t>-bottom',</a:t>
            </a:r>
          </a:p>
          <a:p>
            <a:pPr indent="457200"/>
            <a:r>
              <a:rPr lang="en-US" altLang="zh-CN" sz="1000" dirty="0"/>
              <a:t>15.	                                      '-j $</a:t>
            </a:r>
            <a:r>
              <a:rPr lang="en-US" altLang="zh-CN" sz="1000" dirty="0" err="1"/>
              <a:t>snat</a:t>
            </a:r>
            <a:r>
              <a:rPr lang="en-US" altLang="zh-CN" sz="1000" dirty="0"/>
              <a:t>', wrap=False)</a:t>
            </a:r>
          </a:p>
          <a:p>
            <a:pPr indent="457200"/>
            <a:endParaRPr lang="en-US" altLang="zh-CN" sz="1000" dirty="0"/>
          </a:p>
          <a:p>
            <a:endParaRPr lang="zh-CN" altLang="en-US" sz="1000" dirty="0"/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97150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26026"/>
            <a:ext cx="8915399" cy="672972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代码分析：三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iptables_manager</a:t>
            </a:r>
            <a:r>
              <a:rPr lang="zh-CN" altLang="en-US" sz="2400" dirty="0"/>
              <a:t>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74069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三</a:t>
            </a:r>
            <a:r>
              <a:rPr lang="en-US" altLang="zh-CN" sz="2000" dirty="0"/>
              <a:t>.iptables_manager</a:t>
            </a:r>
            <a:r>
              <a:rPr lang="zh-CN" altLang="en-US" sz="2000" dirty="0" smtClean="0"/>
              <a:t>初始化</a:t>
            </a:r>
            <a:endParaRPr lang="en-US" altLang="zh-CN" sz="2000" dirty="0" smtClean="0"/>
          </a:p>
          <a:p>
            <a:pPr indent="457200"/>
            <a:r>
              <a:rPr lang="en-US" altLang="zh-CN" sz="1000" dirty="0"/>
              <a:t>16.	</a:t>
            </a:r>
          </a:p>
          <a:p>
            <a:pPr indent="457200"/>
            <a:r>
              <a:rPr lang="en-US" altLang="zh-CN" sz="1000" dirty="0"/>
              <a:t>17.	            # And then we add a float-</a:t>
            </a:r>
            <a:r>
              <a:rPr lang="en-US" altLang="zh-CN" sz="1000" dirty="0" err="1"/>
              <a:t>snat</a:t>
            </a:r>
            <a:r>
              <a:rPr lang="en-US" altLang="zh-CN" sz="1000" dirty="0"/>
              <a:t> chain and jump to first thing in</a:t>
            </a:r>
          </a:p>
          <a:p>
            <a:pPr indent="457200"/>
            <a:r>
              <a:rPr lang="en-US" altLang="zh-CN" sz="1000" dirty="0"/>
              <a:t>18.	            # the </a:t>
            </a:r>
            <a:r>
              <a:rPr lang="en-US" altLang="zh-CN" sz="1000" dirty="0" err="1"/>
              <a:t>snat</a:t>
            </a:r>
            <a:r>
              <a:rPr lang="en-US" altLang="zh-CN" sz="1000" dirty="0"/>
              <a:t> chain.</a:t>
            </a:r>
          </a:p>
          <a:p>
            <a:pPr indent="457200"/>
            <a:r>
              <a:rPr lang="en-US" altLang="zh-CN" sz="1000" dirty="0"/>
              <a:t>19.	            self.ipv4['nat'].</a:t>
            </a:r>
            <a:r>
              <a:rPr lang="en-US" altLang="zh-CN" sz="1000" dirty="0" err="1"/>
              <a:t>add_chain</a:t>
            </a:r>
            <a:r>
              <a:rPr lang="en-US" altLang="zh-CN" sz="1000" dirty="0"/>
              <a:t>('float-</a:t>
            </a:r>
            <a:r>
              <a:rPr lang="en-US" altLang="zh-CN" sz="1000" dirty="0" err="1"/>
              <a:t>snat</a:t>
            </a:r>
            <a:r>
              <a:rPr lang="en-US" altLang="zh-CN" sz="1000" dirty="0"/>
              <a:t>')</a:t>
            </a:r>
          </a:p>
          <a:p>
            <a:pPr indent="457200"/>
            <a:r>
              <a:rPr lang="en-US" altLang="zh-CN" sz="1000" dirty="0"/>
              <a:t>20.	            self.ipv4['nat'].</a:t>
            </a:r>
            <a:r>
              <a:rPr lang="en-US" altLang="zh-CN" sz="1000" dirty="0" err="1"/>
              <a:t>add_rule</a:t>
            </a:r>
            <a:r>
              <a:rPr lang="en-US" altLang="zh-CN" sz="1000" dirty="0"/>
              <a:t>('</a:t>
            </a:r>
            <a:r>
              <a:rPr lang="en-US" altLang="zh-CN" sz="1000" dirty="0" err="1"/>
              <a:t>snat</a:t>
            </a:r>
            <a:r>
              <a:rPr lang="en-US" altLang="zh-CN" sz="1000" dirty="0"/>
              <a:t>', '-j $float-</a:t>
            </a:r>
            <a:r>
              <a:rPr lang="en-US" altLang="zh-CN" sz="1000" dirty="0" err="1"/>
              <a:t>snat</a:t>
            </a:r>
            <a:r>
              <a:rPr lang="en-US" altLang="zh-CN" sz="1000" dirty="0"/>
              <a:t>')</a:t>
            </a:r>
          </a:p>
          <a:p>
            <a:endParaRPr lang="zh-CN" altLang="en-US" sz="1000" dirty="0"/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54482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565" y="488373"/>
            <a:ext cx="9985664" cy="600234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代码分析：四</a:t>
            </a:r>
            <a:r>
              <a:rPr lang="en-US" altLang="zh-CN" sz="2400" dirty="0"/>
              <a:t>.l3 agent</a:t>
            </a:r>
            <a:r>
              <a:rPr lang="zh-CN" altLang="en-US" sz="2400" dirty="0"/>
              <a:t>代码中关于</a:t>
            </a:r>
            <a:r>
              <a:rPr lang="en-US" altLang="zh-CN" sz="2400" dirty="0" err="1"/>
              <a:t>iptables</a:t>
            </a:r>
            <a:r>
              <a:rPr lang="zh-CN" altLang="en-US" sz="2400" dirty="0"/>
              <a:t>的处理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74069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四</a:t>
            </a:r>
            <a:r>
              <a:rPr lang="en-US" altLang="zh-CN" sz="2000" dirty="0"/>
              <a:t>.l3 agent</a:t>
            </a:r>
            <a:r>
              <a:rPr lang="zh-CN" altLang="en-US" sz="2000" dirty="0"/>
              <a:t>代码中关于</a:t>
            </a:r>
            <a:r>
              <a:rPr lang="en-US" altLang="zh-CN" sz="2000" dirty="0" err="1"/>
              <a:t>iptables</a:t>
            </a:r>
            <a:r>
              <a:rPr lang="zh-CN" altLang="en-US" sz="2000" dirty="0"/>
              <a:t>的处理</a:t>
            </a:r>
            <a:r>
              <a:rPr lang="en-US" altLang="zh-CN" sz="1000" dirty="0" smtClean="0"/>
              <a:t>16</a:t>
            </a:r>
            <a:r>
              <a:rPr lang="en-US" altLang="zh-CN" sz="1000" dirty="0"/>
              <a:t>.	</a:t>
            </a:r>
          </a:p>
          <a:p>
            <a:r>
              <a:rPr lang="en-US" altLang="zh-CN" sz="1600" dirty="0"/>
              <a:t>1._router_added</a:t>
            </a:r>
            <a:endParaRPr lang="zh-CN" altLang="zh-CN" sz="1600" dirty="0"/>
          </a:p>
          <a:p>
            <a:r>
              <a:rPr lang="en-US" altLang="zh-CN" sz="1600" dirty="0"/>
              <a:t>_</a:t>
            </a:r>
            <a:r>
              <a:rPr lang="en-US" altLang="zh-CN" sz="1600" dirty="0" err="1"/>
              <a:t>router_added</a:t>
            </a:r>
            <a:r>
              <a:rPr lang="zh-CN" altLang="en-US" sz="1600" dirty="0"/>
              <a:t>方法，创建和</a:t>
            </a:r>
            <a:r>
              <a:rPr lang="en-US" altLang="zh-CN" sz="1600" dirty="0"/>
              <a:t>metadata</a:t>
            </a:r>
            <a:r>
              <a:rPr lang="zh-CN" altLang="en-US" sz="1600" dirty="0"/>
              <a:t>相关的</a:t>
            </a:r>
            <a:r>
              <a:rPr lang="en-US" altLang="zh-CN" sz="1600" dirty="0" err="1"/>
              <a:t>iptables</a:t>
            </a:r>
            <a:r>
              <a:rPr lang="zh-CN" altLang="en-US" sz="1600" dirty="0"/>
              <a:t>规则</a:t>
            </a:r>
            <a:r>
              <a:rPr lang="zh-CN" altLang="en-US" sz="1600" dirty="0" smtClean="0"/>
              <a:t>：</a:t>
            </a:r>
            <a:endParaRPr lang="zh-CN" altLang="en-US" sz="1000" dirty="0"/>
          </a:p>
          <a:p>
            <a:r>
              <a:rPr lang="en-US" altLang="zh-CN" sz="1000" dirty="0"/>
              <a:t>1.	</a:t>
            </a:r>
            <a:r>
              <a:rPr lang="en-US" altLang="zh-CN" sz="1000" dirty="0" err="1"/>
              <a:t>def</a:t>
            </a:r>
            <a:r>
              <a:rPr lang="en-US" altLang="zh-CN" sz="1000" dirty="0"/>
              <a:t> _</a:t>
            </a:r>
            <a:r>
              <a:rPr lang="en-US" altLang="zh-CN" sz="1000" dirty="0" err="1"/>
              <a:t>router_added</a:t>
            </a:r>
            <a:r>
              <a:rPr lang="en-US" altLang="zh-CN" sz="1000" dirty="0"/>
              <a:t>(self, </a:t>
            </a:r>
            <a:r>
              <a:rPr lang="en-US" altLang="zh-CN" sz="1000" dirty="0" err="1"/>
              <a:t>router_id</a:t>
            </a:r>
            <a:r>
              <a:rPr lang="en-US" altLang="zh-CN" sz="1000" dirty="0"/>
              <a:t>, router):</a:t>
            </a:r>
          </a:p>
          <a:p>
            <a:r>
              <a:rPr lang="en-US" altLang="zh-CN" sz="1000" dirty="0"/>
              <a:t>2.	        </a:t>
            </a:r>
            <a:r>
              <a:rPr lang="en-US" altLang="zh-CN" sz="1000" dirty="0" err="1"/>
              <a:t>ri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RouterInfo</a:t>
            </a:r>
            <a:r>
              <a:rPr lang="en-US" altLang="zh-CN" sz="1000" dirty="0"/>
              <a:t>(</a:t>
            </a:r>
            <a:r>
              <a:rPr lang="en-US" altLang="zh-CN" sz="1000" dirty="0" err="1"/>
              <a:t>router_id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self.root_helper</a:t>
            </a:r>
            <a:r>
              <a:rPr lang="en-US" altLang="zh-CN" sz="1000" dirty="0"/>
              <a:t>,</a:t>
            </a:r>
          </a:p>
          <a:p>
            <a:r>
              <a:rPr lang="en-US" altLang="zh-CN" sz="1000" dirty="0"/>
              <a:t>3.	                        </a:t>
            </a:r>
            <a:r>
              <a:rPr lang="en-US" altLang="zh-CN" sz="1000" dirty="0" err="1"/>
              <a:t>self.conf.use_namespaces</a:t>
            </a:r>
            <a:r>
              <a:rPr lang="en-US" altLang="zh-CN" sz="1000" dirty="0"/>
              <a:t>, router)</a:t>
            </a:r>
          </a:p>
          <a:p>
            <a:r>
              <a:rPr lang="en-US" altLang="zh-CN" sz="1000" dirty="0"/>
              <a:t>4.	        </a:t>
            </a:r>
            <a:r>
              <a:rPr lang="en-US" altLang="zh-CN" sz="1000" dirty="0" err="1"/>
              <a:t>self.router_info</a:t>
            </a:r>
            <a:r>
              <a:rPr lang="en-US" altLang="zh-CN" sz="1000" dirty="0"/>
              <a:t>[</a:t>
            </a:r>
            <a:r>
              <a:rPr lang="en-US" altLang="zh-CN" sz="1000" dirty="0" err="1"/>
              <a:t>router_id</a:t>
            </a:r>
            <a:r>
              <a:rPr lang="en-US" altLang="zh-CN" sz="1000" dirty="0"/>
              <a:t>] = </a:t>
            </a:r>
            <a:r>
              <a:rPr lang="en-US" altLang="zh-CN" sz="1000" dirty="0" err="1"/>
              <a:t>ri</a:t>
            </a:r>
            <a:endParaRPr lang="en-US" altLang="zh-CN" sz="1000" dirty="0"/>
          </a:p>
          <a:p>
            <a:r>
              <a:rPr lang="en-US" altLang="zh-CN" sz="1000" dirty="0"/>
              <a:t>5.	        if </a:t>
            </a:r>
            <a:r>
              <a:rPr lang="en-US" altLang="zh-CN" sz="1000" dirty="0" err="1"/>
              <a:t>self.conf.use_namespaces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6.	            self._</a:t>
            </a:r>
            <a:r>
              <a:rPr lang="en-US" altLang="zh-CN" sz="1000" dirty="0" err="1"/>
              <a:t>create_router_namespace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ri</a:t>
            </a:r>
            <a:r>
              <a:rPr lang="en-US" altLang="zh-CN" sz="1000" dirty="0"/>
              <a:t>)</a:t>
            </a:r>
          </a:p>
          <a:p>
            <a:r>
              <a:rPr lang="en-US" altLang="zh-CN" sz="1000" dirty="0"/>
              <a:t>7.	        for c, r in </a:t>
            </a:r>
            <a:r>
              <a:rPr lang="en-US" altLang="zh-CN" sz="1000" dirty="0" err="1"/>
              <a:t>self.metadata_filter_rules</a:t>
            </a:r>
            <a:r>
              <a:rPr lang="en-US" altLang="zh-CN" sz="1000" dirty="0"/>
              <a:t>():</a:t>
            </a:r>
          </a:p>
          <a:p>
            <a:r>
              <a:rPr lang="en-US" altLang="zh-CN" sz="1000" dirty="0"/>
              <a:t>8.	            ri.iptables_manager.ipv4['filter'].</a:t>
            </a:r>
            <a:r>
              <a:rPr lang="en-US" altLang="zh-CN" sz="1000" dirty="0" err="1"/>
              <a:t>add_rule</a:t>
            </a:r>
            <a:r>
              <a:rPr lang="en-US" altLang="zh-CN" sz="1000" dirty="0"/>
              <a:t>(c, r)</a:t>
            </a:r>
          </a:p>
          <a:p>
            <a:r>
              <a:rPr lang="en-US" altLang="zh-CN" sz="1000" dirty="0"/>
              <a:t>9.	        for c, r in </a:t>
            </a:r>
            <a:r>
              <a:rPr lang="en-US" altLang="zh-CN" sz="1000" dirty="0" err="1"/>
              <a:t>self.metadata_nat_rules</a:t>
            </a:r>
            <a:r>
              <a:rPr lang="en-US" altLang="zh-CN" sz="1000" dirty="0"/>
              <a:t>():</a:t>
            </a:r>
          </a:p>
          <a:p>
            <a:r>
              <a:rPr lang="en-US" altLang="zh-CN" sz="1000" dirty="0"/>
              <a:t>10.	            ri.iptables_manager.ipv4['nat'].</a:t>
            </a:r>
            <a:r>
              <a:rPr lang="en-US" altLang="zh-CN" sz="1000" dirty="0" err="1"/>
              <a:t>add_rule</a:t>
            </a:r>
            <a:r>
              <a:rPr lang="en-US" altLang="zh-CN" sz="1000" dirty="0"/>
              <a:t>(c, r)</a:t>
            </a:r>
          </a:p>
          <a:p>
            <a:r>
              <a:rPr lang="en-US" altLang="zh-CN" sz="1000" dirty="0"/>
              <a:t>11.	        </a:t>
            </a:r>
            <a:r>
              <a:rPr lang="en-US" altLang="zh-CN" sz="1000" dirty="0" err="1"/>
              <a:t>ri.iptables_manager.apply</a:t>
            </a:r>
            <a:r>
              <a:rPr lang="en-US" altLang="zh-CN" sz="1000" dirty="0"/>
              <a:t>()</a:t>
            </a:r>
          </a:p>
          <a:p>
            <a:r>
              <a:rPr lang="en-US" altLang="zh-CN" sz="1000" dirty="0"/>
              <a:t>12.	        super(L3NATAgent, self).</a:t>
            </a:r>
            <a:r>
              <a:rPr lang="en-US" altLang="zh-CN" sz="1000" dirty="0" err="1"/>
              <a:t>process_router_add</a:t>
            </a:r>
            <a:r>
              <a:rPr lang="en-US" altLang="zh-CN" sz="1000" dirty="0"/>
              <a:t>(</a:t>
            </a:r>
            <a:r>
              <a:rPr lang="en-US" altLang="zh-CN" sz="1000" dirty="0" err="1"/>
              <a:t>ri</a:t>
            </a:r>
            <a:r>
              <a:rPr lang="en-US" altLang="zh-CN" sz="1000" dirty="0"/>
              <a:t>)</a:t>
            </a:r>
          </a:p>
          <a:p>
            <a:r>
              <a:rPr lang="en-US" altLang="zh-CN" sz="1000" dirty="0"/>
              <a:t>13.	        if </a:t>
            </a:r>
            <a:r>
              <a:rPr lang="en-US" altLang="zh-CN" sz="1000" dirty="0" err="1"/>
              <a:t>self.conf.enable_metadata_proxy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14.	            self._</a:t>
            </a:r>
            <a:r>
              <a:rPr lang="en-US" altLang="zh-CN" sz="1000" dirty="0" err="1"/>
              <a:t>spawn_metadata_proxy</a:t>
            </a:r>
            <a:r>
              <a:rPr lang="en-US" altLang="zh-CN" sz="1000" dirty="0"/>
              <a:t>(</a:t>
            </a:r>
            <a:r>
              <a:rPr lang="en-US" altLang="zh-CN" sz="1000" dirty="0" err="1"/>
              <a:t>ri.router_id</a:t>
            </a:r>
            <a:r>
              <a:rPr lang="en-US" altLang="zh-CN" sz="1000" dirty="0"/>
              <a:t>,</a:t>
            </a:r>
            <a:endParaRPr lang="zh-CN" altLang="en-US" sz="1000" dirty="0"/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57155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565" y="488373"/>
            <a:ext cx="9985664" cy="600234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代码分析：四</a:t>
            </a:r>
            <a:r>
              <a:rPr lang="en-US" altLang="zh-CN" sz="2400" dirty="0"/>
              <a:t>.l3 agent</a:t>
            </a:r>
            <a:r>
              <a:rPr lang="zh-CN" altLang="en-US" sz="2400" dirty="0"/>
              <a:t>代码中关于</a:t>
            </a:r>
            <a:r>
              <a:rPr lang="en-US" altLang="zh-CN" sz="2400" dirty="0" err="1"/>
              <a:t>iptables</a:t>
            </a:r>
            <a:r>
              <a:rPr lang="zh-CN" altLang="en-US" sz="2400" dirty="0"/>
              <a:t>的处理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74069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四</a:t>
            </a:r>
            <a:r>
              <a:rPr lang="en-US" altLang="zh-CN" sz="2000" dirty="0"/>
              <a:t>.l3 agent</a:t>
            </a:r>
            <a:r>
              <a:rPr lang="zh-CN" altLang="en-US" sz="2000" dirty="0"/>
              <a:t>代码中关于</a:t>
            </a:r>
            <a:r>
              <a:rPr lang="en-US" altLang="zh-CN" sz="2000" dirty="0" err="1"/>
              <a:t>iptables</a:t>
            </a:r>
            <a:r>
              <a:rPr lang="zh-CN" altLang="en-US" sz="2000" dirty="0"/>
              <a:t>的处理</a:t>
            </a:r>
            <a:r>
              <a:rPr lang="en-US" altLang="zh-CN" sz="1000" dirty="0" smtClean="0"/>
              <a:t>16</a:t>
            </a:r>
            <a:r>
              <a:rPr lang="en-US" altLang="zh-CN" sz="1000" dirty="0"/>
              <a:t>.	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1.metadata_filter_rules</a:t>
            </a:r>
            <a:r>
              <a:rPr lang="zh-CN" altLang="en-US" sz="1600" dirty="0"/>
              <a:t>方法中，如果</a:t>
            </a:r>
            <a:r>
              <a:rPr lang="en-US" altLang="zh-CN" sz="1600" dirty="0" err="1"/>
              <a:t>enable_metadata_proxy</a:t>
            </a:r>
            <a:r>
              <a:rPr lang="zh-CN" altLang="en-US" sz="1600" dirty="0"/>
              <a:t>为</a:t>
            </a:r>
            <a:r>
              <a:rPr lang="en-US" altLang="zh-CN" sz="1600" dirty="0"/>
              <a:t>True</a:t>
            </a:r>
            <a:r>
              <a:rPr lang="zh-CN" altLang="en-US" sz="1600" dirty="0"/>
              <a:t>，增加规则</a:t>
            </a:r>
          </a:p>
          <a:p>
            <a:r>
              <a:rPr lang="en-US" altLang="zh-CN" sz="1600" dirty="0"/>
              <a:t>1.	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metadata_filter_rules</a:t>
            </a:r>
            <a:r>
              <a:rPr lang="en-US" altLang="zh-CN" sz="1600" dirty="0"/>
              <a:t>(self):</a:t>
            </a:r>
          </a:p>
          <a:p>
            <a:r>
              <a:rPr lang="en-US" altLang="zh-CN" sz="1600" dirty="0"/>
              <a:t>2.	        rules = []</a:t>
            </a:r>
          </a:p>
          <a:p>
            <a:r>
              <a:rPr lang="en-US" altLang="zh-CN" sz="1600" dirty="0"/>
              <a:t>3.	        if </a:t>
            </a:r>
            <a:r>
              <a:rPr lang="en-US" altLang="zh-CN" sz="1600" dirty="0" err="1"/>
              <a:t>self.conf.enable_metadata_proxy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4.	            </a:t>
            </a:r>
            <a:r>
              <a:rPr lang="en-US" altLang="zh-CN" sz="1600" dirty="0" err="1"/>
              <a:t>rules.append</a:t>
            </a:r>
            <a:r>
              <a:rPr lang="en-US" altLang="zh-CN" sz="1600" dirty="0"/>
              <a:t>(('INPUT', '-s 0.0.0.0/0 -d 127.0.0.1 '</a:t>
            </a:r>
          </a:p>
          <a:p>
            <a:r>
              <a:rPr lang="en-US" altLang="zh-CN" sz="1600" dirty="0"/>
              <a:t>5.	                          '-p </a:t>
            </a:r>
            <a:r>
              <a:rPr lang="en-US" altLang="zh-CN" sz="1600" dirty="0" err="1"/>
              <a:t>tcp</a:t>
            </a:r>
            <a:r>
              <a:rPr lang="en-US" altLang="zh-CN" sz="1600" dirty="0"/>
              <a:t> -m </a:t>
            </a:r>
            <a:r>
              <a:rPr lang="en-US" altLang="zh-CN" sz="1600" dirty="0" err="1"/>
              <a:t>tcp</a:t>
            </a:r>
            <a:r>
              <a:rPr lang="en-US" altLang="zh-CN" sz="1600" dirty="0"/>
              <a:t> --</a:t>
            </a:r>
            <a:r>
              <a:rPr lang="en-US" altLang="zh-CN" sz="1600" dirty="0" err="1"/>
              <a:t>dport</a:t>
            </a:r>
            <a:r>
              <a:rPr lang="en-US" altLang="zh-CN" sz="1600" dirty="0"/>
              <a:t> %s '</a:t>
            </a:r>
          </a:p>
          <a:p>
            <a:r>
              <a:rPr lang="en-US" altLang="zh-CN" sz="1600" dirty="0"/>
              <a:t>6.	                          '-j ACCEPT' % </a:t>
            </a:r>
            <a:r>
              <a:rPr lang="en-US" altLang="zh-CN" sz="1600" dirty="0" err="1"/>
              <a:t>self.conf.metadata_port</a:t>
            </a:r>
            <a:r>
              <a:rPr lang="en-US" altLang="zh-CN" sz="1600" dirty="0"/>
              <a:t>))</a:t>
            </a:r>
          </a:p>
          <a:p>
            <a:r>
              <a:rPr lang="en-US" altLang="zh-CN" sz="1600" dirty="0"/>
              <a:t>7.	        return rules</a:t>
            </a:r>
          </a:p>
          <a:p>
            <a:r>
              <a:rPr lang="zh-CN" altLang="en-US" sz="1400" dirty="0"/>
              <a:t>然后在</a:t>
            </a:r>
            <a:r>
              <a:rPr lang="en-US" altLang="zh-CN" sz="1400" dirty="0"/>
              <a:t>filter</a:t>
            </a:r>
            <a:r>
              <a:rPr lang="zh-CN" altLang="en-US" sz="1400" dirty="0"/>
              <a:t>表中增加这条规则，接受所有从外面进来到达</a:t>
            </a:r>
            <a:r>
              <a:rPr lang="en-US" altLang="zh-CN" sz="1400" dirty="0" err="1"/>
              <a:t>metadata_port</a:t>
            </a:r>
            <a:r>
              <a:rPr lang="zh-CN" altLang="en-US" sz="1400" dirty="0"/>
              <a:t>端口的数据包：</a:t>
            </a:r>
          </a:p>
          <a:p>
            <a:r>
              <a:rPr lang="en-US" altLang="zh-CN" sz="1400" dirty="0"/>
              <a:t>-A neutron-l3-agent-INPUT -s 0.0.0.0/0 -d 127.0.0.1 -p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-m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9697 -j ACCEPT</a:t>
            </a: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804623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565" y="488373"/>
            <a:ext cx="9985664" cy="600234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代码分析：四</a:t>
            </a:r>
            <a:r>
              <a:rPr lang="en-US" altLang="zh-CN" sz="2400" dirty="0"/>
              <a:t>.l3 agent</a:t>
            </a:r>
            <a:r>
              <a:rPr lang="zh-CN" altLang="en-US" sz="2400" dirty="0"/>
              <a:t>代码中关于</a:t>
            </a:r>
            <a:r>
              <a:rPr lang="en-US" altLang="zh-CN" sz="2400" dirty="0" err="1"/>
              <a:t>iptables</a:t>
            </a:r>
            <a:r>
              <a:rPr lang="zh-CN" altLang="en-US" sz="2400" dirty="0"/>
              <a:t>的处理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74069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四</a:t>
            </a:r>
            <a:r>
              <a:rPr lang="en-US" altLang="zh-CN" sz="2000" dirty="0"/>
              <a:t>.l3 agent</a:t>
            </a:r>
            <a:r>
              <a:rPr lang="zh-CN" altLang="en-US" sz="2000" dirty="0"/>
              <a:t>代码中关于</a:t>
            </a:r>
            <a:r>
              <a:rPr lang="en-US" altLang="zh-CN" sz="2000" dirty="0" err="1"/>
              <a:t>iptables</a:t>
            </a:r>
            <a:r>
              <a:rPr lang="zh-CN" altLang="en-US" sz="2000" dirty="0"/>
              <a:t>的处理</a:t>
            </a:r>
            <a:r>
              <a:rPr lang="en-US" altLang="zh-CN" sz="1000" dirty="0" smtClean="0"/>
              <a:t>16</a:t>
            </a:r>
            <a:r>
              <a:rPr lang="en-US" altLang="zh-CN" sz="1000" dirty="0"/>
              <a:t>.	</a:t>
            </a:r>
          </a:p>
          <a:p>
            <a:r>
              <a:rPr lang="en-US" altLang="zh-CN" sz="1600" dirty="0"/>
              <a:t>2.metadata_nat_rules</a:t>
            </a:r>
            <a:r>
              <a:rPr lang="zh-CN" altLang="en-US" sz="1600" dirty="0"/>
              <a:t>方法，如果</a:t>
            </a:r>
            <a:r>
              <a:rPr lang="en-US" altLang="zh-CN" sz="1600" dirty="0" err="1"/>
              <a:t>enable_metadata_proxy</a:t>
            </a:r>
            <a:r>
              <a:rPr lang="zh-CN" altLang="en-US" sz="1600" dirty="0"/>
              <a:t>为</a:t>
            </a:r>
            <a:r>
              <a:rPr lang="en-US" altLang="zh-CN" sz="1600" dirty="0"/>
              <a:t>True</a:t>
            </a:r>
            <a:r>
              <a:rPr lang="zh-CN" altLang="en-US" sz="1600" dirty="0"/>
              <a:t>，增加</a:t>
            </a:r>
            <a:r>
              <a:rPr lang="zh-CN" altLang="en-US" sz="1600" dirty="0" smtClean="0"/>
              <a:t>规则</a:t>
            </a:r>
            <a:endParaRPr lang="zh-CN" altLang="en-US" sz="1600" dirty="0"/>
          </a:p>
          <a:p>
            <a:r>
              <a:rPr lang="en-US" altLang="zh-CN" sz="1050" dirty="0"/>
              <a:t>1.	</a:t>
            </a:r>
            <a:r>
              <a:rPr lang="en-US" altLang="zh-CN" sz="1050" dirty="0" err="1"/>
              <a:t>def</a:t>
            </a:r>
            <a:r>
              <a:rPr lang="en-US" altLang="zh-CN" sz="1050" dirty="0"/>
              <a:t> </a:t>
            </a:r>
            <a:r>
              <a:rPr lang="en-US" altLang="zh-CN" sz="1050" dirty="0" err="1"/>
              <a:t>metadata_nat_rules</a:t>
            </a:r>
            <a:r>
              <a:rPr lang="en-US" altLang="zh-CN" sz="1050" dirty="0"/>
              <a:t>(self):</a:t>
            </a:r>
          </a:p>
          <a:p>
            <a:r>
              <a:rPr lang="en-US" altLang="zh-CN" sz="1050" dirty="0"/>
              <a:t>2.	        rules = []</a:t>
            </a:r>
          </a:p>
          <a:p>
            <a:r>
              <a:rPr lang="en-US" altLang="zh-CN" sz="1050" dirty="0"/>
              <a:t>3.	        if </a:t>
            </a:r>
            <a:r>
              <a:rPr lang="en-US" altLang="zh-CN" sz="1050" dirty="0" err="1"/>
              <a:t>self.conf.enable_metadata_proxy</a:t>
            </a:r>
            <a:r>
              <a:rPr lang="en-US" altLang="zh-CN" sz="1050" dirty="0"/>
              <a:t>:</a:t>
            </a:r>
          </a:p>
          <a:p>
            <a:r>
              <a:rPr lang="en-US" altLang="zh-CN" sz="1050" dirty="0"/>
              <a:t>4.	            </a:t>
            </a:r>
            <a:r>
              <a:rPr lang="en-US" altLang="zh-CN" sz="1050" dirty="0" err="1"/>
              <a:t>rules.append</a:t>
            </a:r>
            <a:r>
              <a:rPr lang="en-US" altLang="zh-CN" sz="1050" dirty="0"/>
              <a:t>(('PREROUTING', '-s 0.0.0.0/0 -d 169.254.169.254/32 '</a:t>
            </a:r>
          </a:p>
          <a:p>
            <a:r>
              <a:rPr lang="en-US" altLang="zh-CN" sz="1050" dirty="0"/>
              <a:t>5.	                          '-p </a:t>
            </a:r>
            <a:r>
              <a:rPr lang="en-US" altLang="zh-CN" sz="1050" dirty="0" err="1"/>
              <a:t>tcp</a:t>
            </a:r>
            <a:r>
              <a:rPr lang="en-US" altLang="zh-CN" sz="1050" dirty="0"/>
              <a:t> -m </a:t>
            </a:r>
            <a:r>
              <a:rPr lang="en-US" altLang="zh-CN" sz="1050" dirty="0" err="1"/>
              <a:t>tcp</a:t>
            </a:r>
            <a:r>
              <a:rPr lang="en-US" altLang="zh-CN" sz="1050" dirty="0"/>
              <a:t> --</a:t>
            </a:r>
            <a:r>
              <a:rPr lang="en-US" altLang="zh-CN" sz="1050" dirty="0" err="1"/>
              <a:t>dport</a:t>
            </a:r>
            <a:r>
              <a:rPr lang="en-US" altLang="zh-CN" sz="1050" dirty="0"/>
              <a:t> 80 -j REDIRECT '</a:t>
            </a:r>
          </a:p>
          <a:p>
            <a:r>
              <a:rPr lang="en-US" altLang="zh-CN" sz="1050" dirty="0"/>
              <a:t>6.	                          '--to-port %s' % </a:t>
            </a:r>
            <a:r>
              <a:rPr lang="en-US" altLang="zh-CN" sz="1050" dirty="0" err="1"/>
              <a:t>self.conf.metadata_port</a:t>
            </a:r>
            <a:r>
              <a:rPr lang="en-US" altLang="zh-CN" sz="1050" dirty="0"/>
              <a:t>))</a:t>
            </a:r>
          </a:p>
          <a:p>
            <a:r>
              <a:rPr lang="en-US" altLang="zh-CN" sz="1050" dirty="0"/>
              <a:t>7.	        return </a:t>
            </a:r>
            <a:r>
              <a:rPr lang="en-US" altLang="zh-CN" sz="1050" dirty="0" smtClean="0"/>
              <a:t>rules</a:t>
            </a:r>
            <a:endParaRPr lang="zh-CN" altLang="en-US" sz="1050" dirty="0"/>
          </a:p>
          <a:p>
            <a:r>
              <a:rPr lang="zh-CN" altLang="en-US" sz="1600" dirty="0"/>
              <a:t>然后在</a:t>
            </a:r>
            <a:r>
              <a:rPr lang="en-US" altLang="zh-CN" sz="1600" dirty="0"/>
              <a:t>nat</a:t>
            </a:r>
            <a:r>
              <a:rPr lang="zh-CN" altLang="en-US" sz="1600" dirty="0"/>
              <a:t>表中增加这条规则做</a:t>
            </a:r>
            <a:r>
              <a:rPr lang="en-US" altLang="zh-CN" sz="1600" dirty="0"/>
              <a:t>DNAT</a:t>
            </a:r>
            <a:r>
              <a:rPr lang="zh-CN" altLang="en-US" sz="1600" dirty="0"/>
              <a:t>转换，在</a:t>
            </a:r>
            <a:r>
              <a:rPr lang="en-US" altLang="zh-CN" sz="1600" dirty="0"/>
              <a:t>route</a:t>
            </a:r>
            <a:r>
              <a:rPr lang="zh-CN" altLang="en-US" sz="1600" dirty="0"/>
              <a:t>之前，将虚拟机访问</a:t>
            </a:r>
            <a:r>
              <a:rPr lang="en-US" altLang="zh-CN" sz="1600" dirty="0"/>
              <a:t>169.254.169.254</a:t>
            </a:r>
            <a:r>
              <a:rPr lang="zh-CN" altLang="en-US" sz="1600" dirty="0"/>
              <a:t>端口</a:t>
            </a:r>
            <a:r>
              <a:rPr lang="en-US" altLang="zh-CN" sz="1600" dirty="0"/>
              <a:t>80</a:t>
            </a:r>
            <a:r>
              <a:rPr lang="zh-CN" altLang="en-US" sz="1600" dirty="0"/>
              <a:t>的数据包重定向到</a:t>
            </a:r>
            <a:r>
              <a:rPr lang="en-US" altLang="zh-CN" sz="1600" dirty="0" err="1"/>
              <a:t>metadat_port</a:t>
            </a:r>
            <a:r>
              <a:rPr lang="zh-CN" altLang="en-US" sz="1600" dirty="0"/>
              <a:t>端口：</a:t>
            </a:r>
          </a:p>
          <a:p>
            <a:r>
              <a:rPr lang="en-US" altLang="zh-CN" sz="1600" dirty="0"/>
              <a:t>-A neutron-l3-agent-PREROUTING -s 0.0.0.0/0 -d 169.254.169.254/32 -p </a:t>
            </a:r>
            <a:r>
              <a:rPr lang="en-US" altLang="zh-CN" sz="1600" dirty="0" err="1"/>
              <a:t>tcp</a:t>
            </a:r>
            <a:r>
              <a:rPr lang="en-US" altLang="zh-CN" sz="1600" dirty="0"/>
              <a:t> -m </a:t>
            </a:r>
            <a:r>
              <a:rPr lang="en-US" altLang="zh-CN" sz="1600" dirty="0" err="1"/>
              <a:t>tcp</a:t>
            </a:r>
            <a:r>
              <a:rPr lang="en-US" altLang="zh-CN" sz="1600" dirty="0"/>
              <a:t> –</a:t>
            </a:r>
            <a:r>
              <a:rPr lang="en-US" altLang="zh-CN" sz="1600" dirty="0" err="1"/>
              <a:t>dport</a:t>
            </a:r>
            <a:r>
              <a:rPr lang="en-US" altLang="zh-CN" sz="1600" dirty="0"/>
              <a:t> 80 -j REDIRECT –to-port 9697</a:t>
            </a:r>
          </a:p>
          <a:p>
            <a:r>
              <a:rPr lang="zh-CN" altLang="en-US" sz="1600" dirty="0"/>
              <a:t>再调用</a:t>
            </a:r>
            <a:r>
              <a:rPr lang="en-US" altLang="zh-CN" sz="1600" dirty="0" err="1"/>
              <a:t>iptables_manager.apply</a:t>
            </a:r>
            <a:r>
              <a:rPr lang="en-US" altLang="zh-CN" sz="1600" dirty="0"/>
              <a:t>()</a:t>
            </a:r>
            <a:r>
              <a:rPr lang="zh-CN" altLang="en-US" sz="1600" dirty="0"/>
              <a:t>方法，应用规则：</a:t>
            </a:r>
          </a:p>
          <a:p>
            <a:r>
              <a:rPr lang="en-US" altLang="zh-CN" sz="1600" dirty="0" err="1"/>
              <a:t>iptables</a:t>
            </a:r>
            <a:r>
              <a:rPr lang="en-US" altLang="zh-CN" sz="1600" dirty="0"/>
              <a:t>-save -c </a:t>
            </a:r>
            <a:r>
              <a:rPr lang="zh-CN" altLang="en-US" sz="1600" dirty="0"/>
              <a:t>，获取当前所有</a:t>
            </a:r>
            <a:r>
              <a:rPr lang="en-US" altLang="zh-CN" sz="1600" dirty="0" err="1"/>
              <a:t>iptables</a:t>
            </a:r>
            <a:r>
              <a:rPr lang="zh-CN" altLang="en-US" sz="1600" dirty="0"/>
              <a:t>信息；</a:t>
            </a:r>
          </a:p>
          <a:p>
            <a:r>
              <a:rPr lang="en-US" altLang="zh-CN" sz="1600" dirty="0" err="1"/>
              <a:t>iptables</a:t>
            </a:r>
            <a:r>
              <a:rPr lang="en-US" altLang="zh-CN" sz="1600" dirty="0"/>
              <a:t>-restore -c </a:t>
            </a:r>
            <a:r>
              <a:rPr lang="zh-CN" altLang="en-US" sz="1600" dirty="0"/>
              <a:t>，应用最新的</a:t>
            </a:r>
            <a:r>
              <a:rPr lang="en-US" altLang="zh-CN" sz="1600" dirty="0" err="1"/>
              <a:t>iptables</a:t>
            </a:r>
            <a:r>
              <a:rPr lang="zh-CN" altLang="en-US" sz="1600" dirty="0"/>
              <a:t>配置；</a:t>
            </a: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79730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565" y="488373"/>
            <a:ext cx="9985664" cy="600234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代码分析：四</a:t>
            </a:r>
            <a:r>
              <a:rPr lang="en-US" altLang="zh-CN" sz="2400" dirty="0"/>
              <a:t>.l3 agent</a:t>
            </a:r>
            <a:r>
              <a:rPr lang="zh-CN" altLang="en-US" sz="2400" dirty="0"/>
              <a:t>代码中关于</a:t>
            </a:r>
            <a:r>
              <a:rPr lang="en-US" altLang="zh-CN" sz="2400" dirty="0" err="1"/>
              <a:t>iptables</a:t>
            </a:r>
            <a:r>
              <a:rPr lang="zh-CN" altLang="en-US" sz="2400" dirty="0"/>
              <a:t>的处理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5104378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四</a:t>
            </a:r>
            <a:r>
              <a:rPr lang="en-US" altLang="zh-CN" sz="2000" dirty="0"/>
              <a:t>.l3 agent</a:t>
            </a:r>
            <a:r>
              <a:rPr lang="zh-CN" altLang="en-US" sz="2000" dirty="0"/>
              <a:t>代码中关于</a:t>
            </a:r>
            <a:r>
              <a:rPr lang="en-US" altLang="zh-CN" sz="2000" dirty="0" err="1"/>
              <a:t>iptables</a:t>
            </a:r>
            <a:r>
              <a:rPr lang="zh-CN" altLang="en-US" sz="2000" dirty="0"/>
              <a:t>的处理</a:t>
            </a:r>
            <a:r>
              <a:rPr lang="en-US" altLang="zh-CN" sz="1000" dirty="0" smtClean="0"/>
              <a:t>16</a:t>
            </a:r>
            <a:r>
              <a:rPr lang="en-US" altLang="zh-CN" sz="1000" dirty="0"/>
              <a:t>.	</a:t>
            </a:r>
          </a:p>
          <a:p>
            <a:r>
              <a:rPr lang="en-US" altLang="zh-CN" sz="1600" dirty="0"/>
              <a:t>2.process_router</a:t>
            </a:r>
          </a:p>
          <a:p>
            <a:r>
              <a:rPr lang="en-US" altLang="zh-CN" sz="1600" dirty="0" err="1"/>
              <a:t>process_router</a:t>
            </a:r>
            <a:r>
              <a:rPr lang="zh-CN" altLang="en-US" sz="1600" dirty="0"/>
              <a:t>方法：</a:t>
            </a:r>
          </a:p>
          <a:p>
            <a:r>
              <a:rPr lang="en-US" altLang="zh-CN" sz="1600" dirty="0"/>
              <a:t>1.perform_snat_action</a:t>
            </a:r>
            <a:r>
              <a:rPr lang="zh-CN" altLang="en-US" sz="1600" dirty="0"/>
              <a:t>，为</a:t>
            </a:r>
            <a:r>
              <a:rPr lang="en-US" altLang="zh-CN" sz="1600" dirty="0"/>
              <a:t>external gateway</a:t>
            </a:r>
            <a:r>
              <a:rPr lang="zh-CN" altLang="en-US" sz="1600" dirty="0"/>
              <a:t>处理</a:t>
            </a:r>
            <a:r>
              <a:rPr lang="en-US" altLang="zh-CN" sz="1600" dirty="0"/>
              <a:t>SNAT</a:t>
            </a:r>
            <a:r>
              <a:rPr lang="zh-CN" altLang="en-US" sz="1600" dirty="0"/>
              <a:t>规则</a:t>
            </a:r>
          </a:p>
          <a:p>
            <a:endParaRPr lang="zh-CN" altLang="en-US" sz="1600" dirty="0"/>
          </a:p>
          <a:p>
            <a:r>
              <a:rPr lang="en-US" altLang="zh-CN" sz="1050" dirty="0"/>
              <a:t>1.	</a:t>
            </a:r>
            <a:r>
              <a:rPr lang="en-US" altLang="zh-CN" sz="1050" dirty="0" err="1"/>
              <a:t>def</a:t>
            </a:r>
            <a:r>
              <a:rPr lang="en-US" altLang="zh-CN" sz="1050" dirty="0"/>
              <a:t> _</a:t>
            </a:r>
            <a:r>
              <a:rPr lang="en-US" altLang="zh-CN" sz="1050" dirty="0" err="1"/>
              <a:t>handle_router_snat_rules</a:t>
            </a:r>
            <a:r>
              <a:rPr lang="en-US" altLang="zh-CN" sz="1050" dirty="0"/>
              <a:t>(self, </a:t>
            </a:r>
            <a:r>
              <a:rPr lang="en-US" altLang="zh-CN" sz="1050" dirty="0" err="1"/>
              <a:t>ri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ex_gw_port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internal_cidrs</a:t>
            </a:r>
            <a:r>
              <a:rPr lang="en-US" altLang="zh-CN" sz="1050" dirty="0"/>
              <a:t>,</a:t>
            </a:r>
          </a:p>
          <a:p>
            <a:r>
              <a:rPr lang="en-US" altLang="zh-CN" sz="1050" dirty="0"/>
              <a:t>2.	                                  </a:t>
            </a:r>
            <a:r>
              <a:rPr lang="en-US" altLang="zh-CN" sz="1050" dirty="0" err="1"/>
              <a:t>interface_name</a:t>
            </a:r>
            <a:r>
              <a:rPr lang="en-US" altLang="zh-CN" sz="1050" dirty="0"/>
              <a:t>, action):</a:t>
            </a:r>
          </a:p>
          <a:p>
            <a:r>
              <a:rPr lang="en-US" altLang="zh-CN" sz="1050" dirty="0"/>
              <a:t>3.	        # Remove all the rules</a:t>
            </a:r>
          </a:p>
          <a:p>
            <a:r>
              <a:rPr lang="en-US" altLang="zh-CN" sz="1050" dirty="0"/>
              <a:t>4.	        # This is safe because if </a:t>
            </a:r>
            <a:r>
              <a:rPr lang="en-US" altLang="zh-CN" sz="1050" dirty="0" err="1"/>
              <a:t>use_namespaces</a:t>
            </a:r>
            <a:r>
              <a:rPr lang="en-US" altLang="zh-CN" sz="1050" dirty="0"/>
              <a:t> is set as False</a:t>
            </a:r>
          </a:p>
          <a:p>
            <a:r>
              <a:rPr lang="en-US" altLang="zh-CN" sz="1050" dirty="0"/>
              <a:t>5.	        # then the agent can only configure one router, otherwise</a:t>
            </a:r>
          </a:p>
          <a:p>
            <a:r>
              <a:rPr lang="en-US" altLang="zh-CN" sz="1050" dirty="0"/>
              <a:t>6.	        # each router's SNAT rules will be in their own namespace</a:t>
            </a:r>
          </a:p>
          <a:p>
            <a:r>
              <a:rPr lang="en-US" altLang="zh-CN" sz="1050" dirty="0"/>
              <a:t>7.	        ri.iptables_manager.ipv4['nat'].</a:t>
            </a:r>
            <a:r>
              <a:rPr lang="en-US" altLang="zh-CN" sz="1050" dirty="0" err="1"/>
              <a:t>empty_chain</a:t>
            </a:r>
            <a:r>
              <a:rPr lang="en-US" altLang="zh-CN" sz="1050" dirty="0"/>
              <a:t>('POSTROUTING')</a:t>
            </a:r>
          </a:p>
          <a:p>
            <a:r>
              <a:rPr lang="en-US" altLang="zh-CN" sz="1050" dirty="0"/>
              <a:t>8.	        ri.iptables_manager.ipv4['nat'].</a:t>
            </a:r>
            <a:r>
              <a:rPr lang="en-US" altLang="zh-CN" sz="1050" dirty="0" err="1"/>
              <a:t>empty_chain</a:t>
            </a:r>
            <a:r>
              <a:rPr lang="en-US" altLang="zh-CN" sz="1050" dirty="0"/>
              <a:t>('</a:t>
            </a:r>
            <a:r>
              <a:rPr lang="en-US" altLang="zh-CN" sz="1050" dirty="0" err="1"/>
              <a:t>snat</a:t>
            </a:r>
            <a:r>
              <a:rPr lang="en-US" altLang="zh-CN" sz="1050" dirty="0"/>
              <a:t>')</a:t>
            </a:r>
          </a:p>
          <a:p>
            <a:r>
              <a:rPr lang="en-US" altLang="zh-CN" sz="1050" dirty="0"/>
              <a:t>9.	</a:t>
            </a:r>
          </a:p>
          <a:p>
            <a:r>
              <a:rPr lang="en-US" altLang="zh-CN" sz="1050" dirty="0"/>
              <a:t>10.	        # Add back the jump to float-</a:t>
            </a:r>
            <a:r>
              <a:rPr lang="en-US" altLang="zh-CN" sz="1050" dirty="0" err="1"/>
              <a:t>snat</a:t>
            </a:r>
            <a:endParaRPr lang="en-US" altLang="zh-CN" sz="1050" dirty="0"/>
          </a:p>
          <a:p>
            <a:r>
              <a:rPr lang="en-US" altLang="zh-CN" sz="1050" dirty="0"/>
              <a:t>11.	        ri.iptables_manager.ipv4['nat'].</a:t>
            </a:r>
            <a:r>
              <a:rPr lang="en-US" altLang="zh-CN" sz="1050" dirty="0" err="1"/>
              <a:t>add_rule</a:t>
            </a:r>
            <a:r>
              <a:rPr lang="en-US" altLang="zh-CN" sz="1050" dirty="0"/>
              <a:t>('</a:t>
            </a:r>
            <a:r>
              <a:rPr lang="en-US" altLang="zh-CN" sz="1050" dirty="0" err="1"/>
              <a:t>snat</a:t>
            </a:r>
            <a:r>
              <a:rPr lang="en-US" altLang="zh-CN" sz="1050" dirty="0"/>
              <a:t>', '-j $float-</a:t>
            </a:r>
            <a:r>
              <a:rPr lang="en-US" altLang="zh-CN" sz="1050" dirty="0" err="1"/>
              <a:t>snat</a:t>
            </a:r>
            <a:r>
              <a:rPr lang="en-US" altLang="zh-CN" sz="1050" dirty="0"/>
              <a:t>')</a:t>
            </a: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33931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589213" y="1880755"/>
            <a:ext cx="8915399" cy="7560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800" smtClean="0"/>
              <a:t>openstack</a:t>
            </a:r>
            <a:r>
              <a:rPr lang="zh-CN" altLang="en-US" sz="4800" smtClean="0"/>
              <a:t>之</a:t>
            </a:r>
            <a:r>
              <a:rPr lang="en-US" altLang="zh-CN" sz="4800" smtClean="0"/>
              <a:t>neutron</a:t>
            </a:r>
            <a:r>
              <a:rPr lang="zh-CN" altLang="en-US" sz="4800" smtClean="0"/>
              <a:t>代码分析</a:t>
            </a:r>
            <a:endParaRPr lang="zh-CN" altLang="en-US" sz="48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713904" y="2948579"/>
            <a:ext cx="8915399" cy="2485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(1)neutron</a:t>
            </a:r>
            <a:r>
              <a:rPr lang="zh-CN" altLang="en-US" sz="2000" dirty="0" smtClean="0"/>
              <a:t>初始化流程</a:t>
            </a:r>
          </a:p>
          <a:p>
            <a:r>
              <a:rPr lang="en-US" altLang="zh-CN" sz="2000" dirty="0" smtClean="0"/>
              <a:t>(2)neutron-l3-agent</a:t>
            </a:r>
          </a:p>
          <a:p>
            <a:r>
              <a:rPr lang="en-US" altLang="zh-CN" sz="2000" dirty="0" smtClean="0"/>
              <a:t>(3)neutron-</a:t>
            </a:r>
            <a:r>
              <a:rPr lang="en-US" altLang="zh-CN" sz="2000" dirty="0" err="1" smtClean="0"/>
              <a:t>dhcp</a:t>
            </a:r>
            <a:r>
              <a:rPr lang="en-US" altLang="zh-CN" sz="2000" dirty="0" smtClean="0"/>
              <a:t>-agent</a:t>
            </a:r>
            <a:r>
              <a:rPr lang="zh-CN" altLang="en-US" sz="2000" dirty="0" smtClean="0"/>
              <a:t>源码分析</a:t>
            </a: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(4)neutron-l3-agent</a:t>
            </a:r>
            <a:r>
              <a:rPr lang="zh-CN" altLang="en-US" sz="2000" dirty="0" smtClean="0">
                <a:solidFill>
                  <a:srgbClr val="00B050"/>
                </a:solidFill>
              </a:rPr>
              <a:t>中的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iptables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(5)neutron </a:t>
            </a:r>
            <a:r>
              <a:rPr lang="en-US" altLang="zh-CN" sz="2000" dirty="0" err="1" smtClean="0"/>
              <a:t>openvswitch</a:t>
            </a:r>
            <a:r>
              <a:rPr lang="en-US" altLang="zh-CN" sz="2000" dirty="0" smtClean="0"/>
              <a:t> agent</a:t>
            </a:r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02682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565" y="488373"/>
            <a:ext cx="9985664" cy="600234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代码分析：四</a:t>
            </a:r>
            <a:r>
              <a:rPr lang="en-US" altLang="zh-CN" sz="2400" dirty="0"/>
              <a:t>.l3 agent</a:t>
            </a:r>
            <a:r>
              <a:rPr lang="zh-CN" altLang="en-US" sz="2400" dirty="0"/>
              <a:t>代码中关于</a:t>
            </a:r>
            <a:r>
              <a:rPr lang="en-US" altLang="zh-CN" sz="2400" dirty="0" err="1"/>
              <a:t>iptables</a:t>
            </a:r>
            <a:r>
              <a:rPr lang="zh-CN" altLang="en-US" sz="2400" dirty="0"/>
              <a:t>的处理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74069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四</a:t>
            </a:r>
            <a:r>
              <a:rPr lang="en-US" altLang="zh-CN" sz="2000" dirty="0"/>
              <a:t>.l3 agent</a:t>
            </a:r>
            <a:r>
              <a:rPr lang="zh-CN" altLang="en-US" sz="2000" dirty="0"/>
              <a:t>代码中关于</a:t>
            </a:r>
            <a:r>
              <a:rPr lang="en-US" altLang="zh-CN" sz="2000" dirty="0" err="1"/>
              <a:t>iptables</a:t>
            </a:r>
            <a:r>
              <a:rPr lang="zh-CN" altLang="en-US" sz="2000" dirty="0"/>
              <a:t>的处理</a:t>
            </a:r>
            <a:r>
              <a:rPr lang="en-US" altLang="zh-CN" sz="1000" dirty="0" smtClean="0"/>
              <a:t>16</a:t>
            </a:r>
            <a:r>
              <a:rPr lang="en-US" altLang="zh-CN" sz="1000" dirty="0"/>
              <a:t>.	</a:t>
            </a:r>
          </a:p>
          <a:p>
            <a:r>
              <a:rPr lang="en-US" altLang="zh-CN" sz="1000" dirty="0"/>
              <a:t>12.	</a:t>
            </a:r>
          </a:p>
          <a:p>
            <a:r>
              <a:rPr lang="en-US" altLang="zh-CN" sz="1000" dirty="0"/>
              <a:t>13.	        # And add them back if the action if </a:t>
            </a:r>
            <a:r>
              <a:rPr lang="en-US" altLang="zh-CN" sz="1000" dirty="0" err="1"/>
              <a:t>add_rules</a:t>
            </a:r>
            <a:endParaRPr lang="en-US" altLang="zh-CN" sz="1000" dirty="0"/>
          </a:p>
          <a:p>
            <a:r>
              <a:rPr lang="en-US" altLang="zh-CN" sz="1000" dirty="0"/>
              <a:t>14.	        if action == '</a:t>
            </a:r>
            <a:r>
              <a:rPr lang="en-US" altLang="zh-CN" sz="1000" dirty="0" err="1"/>
              <a:t>add_rules</a:t>
            </a:r>
            <a:r>
              <a:rPr lang="en-US" altLang="zh-CN" sz="1000" dirty="0"/>
              <a:t>' and </a:t>
            </a:r>
            <a:r>
              <a:rPr lang="en-US" altLang="zh-CN" sz="1000" dirty="0" err="1"/>
              <a:t>ex_gw_port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15.	            # </a:t>
            </a:r>
            <a:r>
              <a:rPr lang="en-US" altLang="zh-CN" sz="1000" dirty="0" err="1"/>
              <a:t>ex_gw_port</a:t>
            </a:r>
            <a:r>
              <a:rPr lang="en-US" altLang="zh-CN" sz="1000" dirty="0"/>
              <a:t> should not be None in this case</a:t>
            </a:r>
          </a:p>
          <a:p>
            <a:r>
              <a:rPr lang="en-US" altLang="zh-CN" sz="1000" dirty="0"/>
              <a:t>16.	            # NAT rules are added only if </a:t>
            </a:r>
            <a:r>
              <a:rPr lang="en-US" altLang="zh-CN" sz="1000" dirty="0" err="1"/>
              <a:t>ex_gw_port</a:t>
            </a:r>
            <a:r>
              <a:rPr lang="en-US" altLang="zh-CN" sz="1000" dirty="0"/>
              <a:t> has an IPv4 address</a:t>
            </a:r>
          </a:p>
          <a:p>
            <a:r>
              <a:rPr lang="en-US" altLang="zh-CN" sz="1000" dirty="0"/>
              <a:t>17.	            for </a:t>
            </a:r>
            <a:r>
              <a:rPr lang="en-US" altLang="zh-CN" sz="1000" dirty="0" err="1"/>
              <a:t>ip_addr</a:t>
            </a:r>
            <a:r>
              <a:rPr lang="en-US" altLang="zh-CN" sz="1000" dirty="0"/>
              <a:t> in </a:t>
            </a:r>
            <a:r>
              <a:rPr lang="en-US" altLang="zh-CN" sz="1000" dirty="0" err="1"/>
              <a:t>ex_gw_port</a:t>
            </a:r>
            <a:r>
              <a:rPr lang="en-US" altLang="zh-CN" sz="1000" dirty="0"/>
              <a:t>['</a:t>
            </a:r>
            <a:r>
              <a:rPr lang="en-US" altLang="zh-CN" sz="1000" dirty="0" err="1"/>
              <a:t>fixed_ips</a:t>
            </a:r>
            <a:r>
              <a:rPr lang="en-US" altLang="zh-CN" sz="1000" dirty="0"/>
              <a:t>']:</a:t>
            </a:r>
          </a:p>
          <a:p>
            <a:r>
              <a:rPr lang="en-US" altLang="zh-CN" sz="1000" dirty="0"/>
              <a:t>18.	                </a:t>
            </a:r>
            <a:r>
              <a:rPr lang="en-US" altLang="zh-CN" sz="1000" dirty="0" err="1"/>
              <a:t>ex_gw_ip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ip_addr</a:t>
            </a:r>
            <a:r>
              <a:rPr lang="en-US" altLang="zh-CN" sz="1000" dirty="0"/>
              <a:t>['</a:t>
            </a:r>
            <a:r>
              <a:rPr lang="en-US" altLang="zh-CN" sz="1000" dirty="0" err="1"/>
              <a:t>ip_address</a:t>
            </a:r>
            <a:r>
              <a:rPr lang="en-US" altLang="zh-CN" sz="1000" dirty="0"/>
              <a:t>']</a:t>
            </a:r>
          </a:p>
          <a:p>
            <a:r>
              <a:rPr lang="en-US" altLang="zh-CN" sz="1000" dirty="0"/>
              <a:t>19.	                if </a:t>
            </a:r>
            <a:r>
              <a:rPr lang="en-US" altLang="zh-CN" sz="1000" dirty="0" err="1"/>
              <a:t>netaddr.IPAddress</a:t>
            </a:r>
            <a:r>
              <a:rPr lang="en-US" altLang="zh-CN" sz="1000" dirty="0"/>
              <a:t>(</a:t>
            </a:r>
            <a:r>
              <a:rPr lang="en-US" altLang="zh-CN" sz="1000" dirty="0" err="1"/>
              <a:t>ex_gw_ip</a:t>
            </a:r>
            <a:r>
              <a:rPr lang="en-US" altLang="zh-CN" sz="1000" dirty="0"/>
              <a:t>).version == 4:</a:t>
            </a:r>
          </a:p>
          <a:p>
            <a:r>
              <a:rPr lang="en-US" altLang="zh-CN" sz="1000" dirty="0"/>
              <a:t>20.	                    rules = </a:t>
            </a:r>
            <a:r>
              <a:rPr lang="en-US" altLang="zh-CN" sz="1000" dirty="0" err="1"/>
              <a:t>self.external_gateway_nat_rules</a:t>
            </a:r>
            <a:r>
              <a:rPr lang="en-US" altLang="zh-CN" sz="1000" dirty="0"/>
              <a:t>(</a:t>
            </a:r>
            <a:r>
              <a:rPr lang="en-US" altLang="zh-CN" sz="1000" dirty="0" err="1"/>
              <a:t>ex_gw_ip</a:t>
            </a:r>
            <a:r>
              <a:rPr lang="en-US" altLang="zh-CN" sz="1000" dirty="0"/>
              <a:t>,</a:t>
            </a:r>
          </a:p>
          <a:p>
            <a:r>
              <a:rPr lang="en-US" altLang="zh-CN" sz="1000" dirty="0"/>
              <a:t>21.	                                                            </a:t>
            </a:r>
            <a:r>
              <a:rPr lang="en-US" altLang="zh-CN" sz="1000" dirty="0" err="1"/>
              <a:t>internal_cidrs</a:t>
            </a:r>
            <a:r>
              <a:rPr lang="en-US" altLang="zh-CN" sz="1000" dirty="0"/>
              <a:t>,</a:t>
            </a:r>
          </a:p>
          <a:p>
            <a:r>
              <a:rPr lang="en-US" altLang="zh-CN" sz="1000" dirty="0"/>
              <a:t>22.	                                                            </a:t>
            </a:r>
            <a:r>
              <a:rPr lang="en-US" altLang="zh-CN" sz="1000" dirty="0" err="1"/>
              <a:t>interface_name</a:t>
            </a:r>
            <a:r>
              <a:rPr lang="en-US" altLang="zh-CN" sz="1000" dirty="0"/>
              <a:t>)</a:t>
            </a:r>
          </a:p>
          <a:p>
            <a:r>
              <a:rPr lang="en-US" altLang="zh-CN" sz="1000" dirty="0"/>
              <a:t>23.	                    for rule in rules:</a:t>
            </a:r>
          </a:p>
          <a:p>
            <a:r>
              <a:rPr lang="en-US" altLang="zh-CN" sz="1000" dirty="0"/>
              <a:t>24.	                        ri.iptables_manager.ipv4['nat'].</a:t>
            </a:r>
            <a:r>
              <a:rPr lang="en-US" altLang="zh-CN" sz="1000" dirty="0" err="1"/>
              <a:t>add_rule</a:t>
            </a:r>
            <a:r>
              <a:rPr lang="en-US" altLang="zh-CN" sz="1000" dirty="0"/>
              <a:t>(*rule)</a:t>
            </a:r>
          </a:p>
          <a:p>
            <a:r>
              <a:rPr lang="en-US" altLang="zh-CN" sz="1000" dirty="0"/>
              <a:t>25.	                    break</a:t>
            </a:r>
          </a:p>
          <a:p>
            <a:r>
              <a:rPr lang="en-US" altLang="zh-CN" sz="1000" dirty="0"/>
              <a:t>26.	        </a:t>
            </a:r>
            <a:r>
              <a:rPr lang="en-US" altLang="zh-CN" sz="1000" dirty="0" err="1"/>
              <a:t>ri.iptables_manager.apply</a:t>
            </a:r>
            <a:r>
              <a:rPr lang="en-US" altLang="zh-CN" sz="1000" dirty="0" smtClean="0"/>
              <a:t>()</a:t>
            </a:r>
            <a:endParaRPr lang="zh-CN" altLang="en-US" sz="1600" dirty="0"/>
          </a:p>
          <a:p>
            <a:r>
              <a:rPr lang="zh-CN" altLang="en-US" sz="1600" dirty="0"/>
              <a:t>先清空</a:t>
            </a:r>
            <a:r>
              <a:rPr lang="en-US" altLang="zh-CN" sz="1600" dirty="0"/>
              <a:t>nat</a:t>
            </a:r>
            <a:r>
              <a:rPr lang="zh-CN" altLang="en-US" sz="1600" dirty="0"/>
              <a:t>表的</a:t>
            </a:r>
            <a:r>
              <a:rPr lang="en-US" altLang="zh-CN" sz="1600" dirty="0"/>
              <a:t>neutron-l3-agent-POSTROUTING</a:t>
            </a:r>
            <a:r>
              <a:rPr lang="zh-CN" altLang="en-US" sz="1600" dirty="0"/>
              <a:t>链和</a:t>
            </a:r>
            <a:r>
              <a:rPr lang="en-US" altLang="zh-CN" sz="1600" dirty="0"/>
              <a:t>neutron-l3-agent-snat</a:t>
            </a:r>
            <a:r>
              <a:rPr lang="zh-CN" altLang="en-US" sz="1600" dirty="0"/>
              <a:t>链；</a:t>
            </a:r>
          </a:p>
        </p:txBody>
      </p:sp>
    </p:spTree>
    <p:extLst>
      <p:ext uri="{BB962C8B-B14F-4D97-AF65-F5344CB8AC3E}">
        <p14:creationId xmlns:p14="http://schemas.microsoft.com/office/powerpoint/2010/main" val="932860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565" y="488373"/>
            <a:ext cx="9985664" cy="600234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代码分析：四</a:t>
            </a:r>
            <a:r>
              <a:rPr lang="en-US" altLang="zh-CN" sz="2400" dirty="0"/>
              <a:t>.l3 agent</a:t>
            </a:r>
            <a:r>
              <a:rPr lang="zh-CN" altLang="en-US" sz="2400" dirty="0"/>
              <a:t>代码中关于</a:t>
            </a:r>
            <a:r>
              <a:rPr lang="en-US" altLang="zh-CN" sz="2400" dirty="0" err="1"/>
              <a:t>iptables</a:t>
            </a:r>
            <a:r>
              <a:rPr lang="zh-CN" altLang="en-US" sz="2400" dirty="0"/>
              <a:t>的处理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74069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四</a:t>
            </a:r>
            <a:r>
              <a:rPr lang="en-US" altLang="zh-CN" sz="2000" dirty="0"/>
              <a:t>.l3 agent</a:t>
            </a:r>
            <a:r>
              <a:rPr lang="zh-CN" altLang="en-US" sz="2000" dirty="0"/>
              <a:t>代码中关于</a:t>
            </a:r>
            <a:r>
              <a:rPr lang="en-US" altLang="zh-CN" sz="2000" dirty="0" err="1"/>
              <a:t>iptables</a:t>
            </a:r>
            <a:r>
              <a:rPr lang="zh-CN" altLang="en-US" sz="2000" dirty="0"/>
              <a:t>的处理</a:t>
            </a:r>
            <a:r>
              <a:rPr lang="en-US" altLang="zh-CN" sz="1000" dirty="0" smtClean="0"/>
              <a:t>16</a:t>
            </a:r>
            <a:r>
              <a:rPr lang="en-US" altLang="zh-CN" sz="1000" dirty="0"/>
              <a:t>.	</a:t>
            </a:r>
          </a:p>
          <a:p>
            <a:r>
              <a:rPr lang="zh-CN" altLang="en-US" sz="1600" dirty="0"/>
              <a:t>再在</a:t>
            </a:r>
            <a:r>
              <a:rPr lang="en-US" altLang="zh-CN" sz="1600" dirty="0"/>
              <a:t>nat</a:t>
            </a:r>
            <a:r>
              <a:rPr lang="zh-CN" altLang="en-US" sz="1600" dirty="0"/>
              <a:t>表的</a:t>
            </a:r>
            <a:r>
              <a:rPr lang="en-US" altLang="zh-CN" sz="1600" dirty="0"/>
              <a:t>neutron-l3-agent-snat</a:t>
            </a:r>
            <a:r>
              <a:rPr lang="zh-CN" altLang="en-US" sz="1600" dirty="0"/>
              <a:t>链添加规则：</a:t>
            </a:r>
          </a:p>
          <a:p>
            <a:r>
              <a:rPr lang="en-US" altLang="zh-CN" sz="1600" dirty="0"/>
              <a:t>-A neutron-l3-agent-snat -j neutron-l3-agent-float-snat</a:t>
            </a:r>
          </a:p>
          <a:p>
            <a:r>
              <a:rPr lang="zh-CN" altLang="en-US" sz="1600" dirty="0"/>
              <a:t>然后对应</a:t>
            </a:r>
            <a:r>
              <a:rPr lang="en-US" altLang="zh-CN" sz="1600" dirty="0" err="1"/>
              <a:t>add_rules</a:t>
            </a:r>
            <a:r>
              <a:rPr lang="zh-CN" altLang="en-US" sz="1600" dirty="0"/>
              <a:t>操作，则处理</a:t>
            </a:r>
            <a:r>
              <a:rPr lang="en-US" altLang="zh-CN" sz="1600" dirty="0" err="1"/>
              <a:t>external_gateway_nat_rules</a:t>
            </a:r>
            <a:r>
              <a:rPr lang="zh-CN" altLang="en-US" sz="1600" dirty="0"/>
              <a:t>，处理完后在</a:t>
            </a:r>
            <a:r>
              <a:rPr lang="en-US" altLang="zh-CN" sz="1600" dirty="0"/>
              <a:t>nat</a:t>
            </a:r>
            <a:r>
              <a:rPr lang="zh-CN" altLang="en-US" sz="1600" dirty="0"/>
              <a:t>表中添加规则：</a:t>
            </a:r>
          </a:p>
          <a:p>
            <a:endParaRPr lang="zh-CN" altLang="en-US" sz="1000" dirty="0"/>
          </a:p>
          <a:p>
            <a:r>
              <a:rPr lang="en-US" altLang="zh-CN" sz="1000" dirty="0"/>
              <a:t>1.	</a:t>
            </a:r>
            <a:r>
              <a:rPr lang="en-US" altLang="zh-CN" sz="1000" dirty="0" err="1"/>
              <a:t>def</a:t>
            </a:r>
            <a:r>
              <a:rPr lang="en-US" altLang="zh-CN" sz="1000" dirty="0"/>
              <a:t> </a:t>
            </a:r>
            <a:r>
              <a:rPr lang="en-US" altLang="zh-CN" sz="1000" dirty="0" err="1"/>
              <a:t>external_gateway_nat_rules</a:t>
            </a:r>
            <a:r>
              <a:rPr lang="en-US" altLang="zh-CN" sz="1000" dirty="0"/>
              <a:t>(self, </a:t>
            </a:r>
            <a:r>
              <a:rPr lang="en-US" altLang="zh-CN" sz="1000" dirty="0" err="1"/>
              <a:t>ex_gw_ip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internal_cidrs</a:t>
            </a:r>
            <a:r>
              <a:rPr lang="en-US" altLang="zh-CN" sz="1000" dirty="0"/>
              <a:t>,</a:t>
            </a:r>
          </a:p>
          <a:p>
            <a:r>
              <a:rPr lang="en-US" altLang="zh-CN" sz="1000" dirty="0"/>
              <a:t>2.	                                   </a:t>
            </a:r>
            <a:r>
              <a:rPr lang="en-US" altLang="zh-CN" sz="1000" dirty="0" err="1"/>
              <a:t>interface_name</a:t>
            </a:r>
            <a:r>
              <a:rPr lang="en-US" altLang="zh-CN" sz="1000" dirty="0"/>
              <a:t>):</a:t>
            </a:r>
          </a:p>
          <a:p>
            <a:r>
              <a:rPr lang="en-US" altLang="zh-CN" sz="1000" dirty="0"/>
              <a:t>3.	        rules = [('POSTROUTING', '! -</a:t>
            </a:r>
            <a:r>
              <a:rPr lang="en-US" altLang="zh-CN" sz="1000" dirty="0" err="1"/>
              <a:t>i</a:t>
            </a:r>
            <a:r>
              <a:rPr lang="en-US" altLang="zh-CN" sz="1000" dirty="0"/>
              <a:t> %(</a:t>
            </a:r>
            <a:r>
              <a:rPr lang="en-US" altLang="zh-CN" sz="1000" dirty="0" err="1"/>
              <a:t>interface_name</a:t>
            </a:r>
            <a:r>
              <a:rPr lang="en-US" altLang="zh-CN" sz="1000" dirty="0"/>
              <a:t>)s '</a:t>
            </a:r>
          </a:p>
          <a:p>
            <a:r>
              <a:rPr lang="en-US" altLang="zh-CN" sz="1000" dirty="0"/>
              <a:t>4.	                  '! -o %(</a:t>
            </a:r>
            <a:r>
              <a:rPr lang="en-US" altLang="zh-CN" sz="1000" dirty="0" err="1"/>
              <a:t>interface_name</a:t>
            </a:r>
            <a:r>
              <a:rPr lang="en-US" altLang="zh-CN" sz="1000" dirty="0"/>
              <a:t>)s -m </a:t>
            </a:r>
            <a:r>
              <a:rPr lang="en-US" altLang="zh-CN" sz="1000" dirty="0" err="1"/>
              <a:t>conntrack</a:t>
            </a:r>
            <a:r>
              <a:rPr lang="en-US" altLang="zh-CN" sz="1000" dirty="0"/>
              <a:t> ! '</a:t>
            </a:r>
          </a:p>
          <a:p>
            <a:r>
              <a:rPr lang="en-US" altLang="zh-CN" sz="1000" dirty="0"/>
              <a:t>5.	                  '--</a:t>
            </a:r>
            <a:r>
              <a:rPr lang="en-US" altLang="zh-CN" sz="1000" dirty="0" err="1"/>
              <a:t>ctstate</a:t>
            </a:r>
            <a:r>
              <a:rPr lang="en-US" altLang="zh-CN" sz="1000" dirty="0"/>
              <a:t> DNAT -j ACCEPT' %</a:t>
            </a:r>
          </a:p>
          <a:p>
            <a:r>
              <a:rPr lang="en-US" altLang="zh-CN" sz="1000" dirty="0"/>
              <a:t>6.	                  {'</a:t>
            </a:r>
            <a:r>
              <a:rPr lang="en-US" altLang="zh-CN" sz="1000" dirty="0" err="1"/>
              <a:t>interface_name</a:t>
            </a:r>
            <a:r>
              <a:rPr lang="en-US" altLang="zh-CN" sz="1000" dirty="0"/>
              <a:t>': </a:t>
            </a:r>
            <a:r>
              <a:rPr lang="en-US" altLang="zh-CN" sz="1000" dirty="0" err="1"/>
              <a:t>interface_name</a:t>
            </a:r>
            <a:r>
              <a:rPr lang="en-US" altLang="zh-CN" sz="1000" dirty="0"/>
              <a:t>})]</a:t>
            </a:r>
          </a:p>
          <a:p>
            <a:r>
              <a:rPr lang="en-US" altLang="zh-CN" sz="1000" dirty="0"/>
              <a:t>7.	        for </a:t>
            </a:r>
            <a:r>
              <a:rPr lang="en-US" altLang="zh-CN" sz="1000" dirty="0" err="1"/>
              <a:t>cidr</a:t>
            </a:r>
            <a:r>
              <a:rPr lang="en-US" altLang="zh-CN" sz="1000" dirty="0"/>
              <a:t> in </a:t>
            </a:r>
            <a:r>
              <a:rPr lang="en-US" altLang="zh-CN" sz="1000" dirty="0" err="1"/>
              <a:t>internal_cidrs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8.	            </a:t>
            </a:r>
            <a:r>
              <a:rPr lang="en-US" altLang="zh-CN" sz="1000" dirty="0" err="1"/>
              <a:t>rules.extend</a:t>
            </a:r>
            <a:r>
              <a:rPr lang="en-US" altLang="zh-CN" sz="1000" dirty="0"/>
              <a:t>(</a:t>
            </a:r>
            <a:r>
              <a:rPr lang="en-US" altLang="zh-CN" sz="1000" dirty="0" err="1"/>
              <a:t>self.internal_network_nat_rules</a:t>
            </a:r>
            <a:r>
              <a:rPr lang="en-US" altLang="zh-CN" sz="1000" dirty="0"/>
              <a:t>(</a:t>
            </a:r>
            <a:r>
              <a:rPr lang="en-US" altLang="zh-CN" sz="1000" dirty="0" err="1"/>
              <a:t>ex_gw_ip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cidr</a:t>
            </a:r>
            <a:r>
              <a:rPr lang="en-US" altLang="zh-CN" sz="1000" dirty="0"/>
              <a:t>))</a:t>
            </a:r>
          </a:p>
          <a:p>
            <a:r>
              <a:rPr lang="en-US" altLang="zh-CN" sz="1000" dirty="0"/>
              <a:t>9.	        return rules</a:t>
            </a:r>
          </a:p>
        </p:txBody>
      </p:sp>
    </p:spTree>
    <p:extLst>
      <p:ext uri="{BB962C8B-B14F-4D97-AF65-F5344CB8AC3E}">
        <p14:creationId xmlns:p14="http://schemas.microsoft.com/office/powerpoint/2010/main" val="142501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565" y="488373"/>
            <a:ext cx="9985664" cy="600234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代码分析：四</a:t>
            </a:r>
            <a:r>
              <a:rPr lang="en-US" altLang="zh-CN" sz="2400" dirty="0"/>
              <a:t>.l3 agent</a:t>
            </a:r>
            <a:r>
              <a:rPr lang="zh-CN" altLang="en-US" sz="2400" dirty="0"/>
              <a:t>代码中关于</a:t>
            </a:r>
            <a:r>
              <a:rPr lang="en-US" altLang="zh-CN" sz="2400" dirty="0" err="1"/>
              <a:t>iptables</a:t>
            </a:r>
            <a:r>
              <a:rPr lang="zh-CN" altLang="en-US" sz="2400" dirty="0"/>
              <a:t>的处理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74069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四</a:t>
            </a:r>
            <a:r>
              <a:rPr lang="en-US" altLang="zh-CN" sz="2000" dirty="0"/>
              <a:t>.l3 agent</a:t>
            </a:r>
            <a:r>
              <a:rPr lang="zh-CN" altLang="en-US" sz="2000" dirty="0"/>
              <a:t>代码中关于</a:t>
            </a:r>
            <a:r>
              <a:rPr lang="en-US" altLang="zh-CN" sz="2000" dirty="0" err="1"/>
              <a:t>iptables</a:t>
            </a:r>
            <a:r>
              <a:rPr lang="zh-CN" altLang="en-US" sz="2000" dirty="0"/>
              <a:t>的处理</a:t>
            </a:r>
            <a:r>
              <a:rPr lang="en-US" altLang="zh-CN" sz="1000" dirty="0" smtClean="0"/>
              <a:t>16</a:t>
            </a:r>
            <a:r>
              <a:rPr lang="en-US" altLang="zh-CN" sz="1000" dirty="0"/>
              <a:t>.	</a:t>
            </a:r>
          </a:p>
          <a:p>
            <a:pPr indent="457200"/>
            <a:r>
              <a:rPr lang="zh-CN" altLang="en-US" sz="1600" dirty="0"/>
              <a:t>规则命令如下：</a:t>
            </a:r>
          </a:p>
          <a:p>
            <a:pPr indent="457200"/>
            <a:r>
              <a:rPr lang="en-US" altLang="zh-CN" sz="1600" dirty="0"/>
              <a:t>-A neutron-l3-agent-POSTROUTING ! -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qg</a:t>
            </a:r>
            <a:r>
              <a:rPr lang="en-US" altLang="zh-CN" sz="1600" dirty="0"/>
              <a:t>-XXX ! -o </a:t>
            </a:r>
            <a:r>
              <a:rPr lang="en-US" altLang="zh-CN" sz="1600" dirty="0" err="1"/>
              <a:t>qg</a:t>
            </a:r>
            <a:r>
              <a:rPr lang="en-US" altLang="zh-CN" sz="1600" dirty="0"/>
              <a:t>-XXX -m </a:t>
            </a:r>
            <a:r>
              <a:rPr lang="en-US" altLang="zh-CN" sz="1600" dirty="0" err="1"/>
              <a:t>conntrack</a:t>
            </a:r>
            <a:r>
              <a:rPr lang="en-US" altLang="zh-CN" sz="1600" dirty="0"/>
              <a:t> ! –</a:t>
            </a:r>
            <a:r>
              <a:rPr lang="en-US" altLang="zh-CN" sz="1600" dirty="0" err="1"/>
              <a:t>ctstate</a:t>
            </a:r>
            <a:r>
              <a:rPr lang="en-US" altLang="zh-CN" sz="1600" dirty="0"/>
              <a:t> DNAT -j ACCEPT</a:t>
            </a:r>
          </a:p>
          <a:p>
            <a:pPr indent="457200"/>
            <a:r>
              <a:rPr lang="zh-CN" altLang="en-US" sz="1600" dirty="0"/>
              <a:t>这条命令的意思是除了出口和入口都为</a:t>
            </a:r>
            <a:r>
              <a:rPr lang="en-US" altLang="zh-CN" sz="1600" dirty="0" err="1"/>
              <a:t>qg</a:t>
            </a:r>
            <a:r>
              <a:rPr lang="en-US" altLang="zh-CN" sz="1600" dirty="0"/>
              <a:t>-XXX</a:t>
            </a:r>
            <a:r>
              <a:rPr lang="zh-CN" altLang="en-US" sz="1600" dirty="0"/>
              <a:t>，（</a:t>
            </a:r>
            <a:r>
              <a:rPr lang="en-US" altLang="zh-CN" sz="1600" dirty="0" err="1"/>
              <a:t>qg</a:t>
            </a:r>
            <a:r>
              <a:rPr lang="zh-CN" altLang="en-US" sz="1600" dirty="0"/>
              <a:t>即是</a:t>
            </a:r>
            <a:r>
              <a:rPr lang="en-US" altLang="zh-CN" sz="1600" dirty="0"/>
              <a:t>router</a:t>
            </a:r>
            <a:r>
              <a:rPr lang="zh-CN" altLang="en-US" sz="1600" dirty="0"/>
              <a:t>上的外部网关接口）匹配除了</a:t>
            </a:r>
            <a:r>
              <a:rPr lang="en-US" altLang="zh-CN" sz="1600" dirty="0"/>
              <a:t>DNAT</a:t>
            </a:r>
            <a:r>
              <a:rPr lang="zh-CN" altLang="en-US" sz="1600" dirty="0"/>
              <a:t>之外的其他状态。</a:t>
            </a:r>
          </a:p>
          <a:p>
            <a:pPr indent="457200"/>
            <a:r>
              <a:rPr lang="zh-CN" altLang="en-US" sz="1600" dirty="0"/>
              <a:t>然后处理</a:t>
            </a:r>
            <a:r>
              <a:rPr lang="en-US" altLang="zh-CN" sz="1600" dirty="0" err="1"/>
              <a:t>internal_network_nat_rules</a:t>
            </a:r>
            <a:r>
              <a:rPr lang="zh-CN" altLang="en-US" sz="1600" dirty="0" smtClean="0"/>
              <a:t>：</a:t>
            </a:r>
            <a:endParaRPr lang="zh-CN" altLang="en-US" sz="1600" dirty="0"/>
          </a:p>
          <a:p>
            <a:pPr indent="457200"/>
            <a:r>
              <a:rPr lang="en-US" altLang="zh-CN" sz="1000" dirty="0"/>
              <a:t>1.	   </a:t>
            </a:r>
            <a:r>
              <a:rPr lang="en-US" altLang="zh-CN" sz="1000" dirty="0" err="1"/>
              <a:t>def</a:t>
            </a:r>
            <a:r>
              <a:rPr lang="en-US" altLang="zh-CN" sz="1000" dirty="0"/>
              <a:t> </a:t>
            </a:r>
            <a:r>
              <a:rPr lang="en-US" altLang="zh-CN" sz="1000" dirty="0" err="1"/>
              <a:t>internal_network_nat_rules</a:t>
            </a:r>
            <a:r>
              <a:rPr lang="en-US" altLang="zh-CN" sz="1000" dirty="0"/>
              <a:t>(self, </a:t>
            </a:r>
            <a:r>
              <a:rPr lang="en-US" altLang="zh-CN" sz="1000" dirty="0" err="1"/>
              <a:t>ex_gw_ip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internal_cidr</a:t>
            </a:r>
            <a:r>
              <a:rPr lang="en-US" altLang="zh-CN" sz="1000" dirty="0"/>
              <a:t>):</a:t>
            </a:r>
          </a:p>
          <a:p>
            <a:pPr indent="457200"/>
            <a:r>
              <a:rPr lang="en-US" altLang="zh-CN" sz="1000" dirty="0"/>
              <a:t>2.	        rules = [('</a:t>
            </a:r>
            <a:r>
              <a:rPr lang="en-US" altLang="zh-CN" sz="1000" dirty="0" err="1"/>
              <a:t>snat</a:t>
            </a:r>
            <a:r>
              <a:rPr lang="en-US" altLang="zh-CN" sz="1000" dirty="0"/>
              <a:t>', '-s %s -j SNAT --to-source %s' %</a:t>
            </a:r>
          </a:p>
          <a:p>
            <a:pPr indent="457200"/>
            <a:r>
              <a:rPr lang="en-US" altLang="zh-CN" sz="1000" dirty="0"/>
              <a:t>3.	                 (</a:t>
            </a:r>
            <a:r>
              <a:rPr lang="en-US" altLang="zh-CN" sz="1000" dirty="0" err="1"/>
              <a:t>internal_cidr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ex_gw_ip</a:t>
            </a:r>
            <a:r>
              <a:rPr lang="en-US" altLang="zh-CN" sz="1000" dirty="0"/>
              <a:t>))]</a:t>
            </a:r>
          </a:p>
          <a:p>
            <a:pPr indent="457200"/>
            <a:r>
              <a:rPr lang="en-US" altLang="zh-CN" sz="1000" dirty="0"/>
              <a:t>4.	        return </a:t>
            </a:r>
            <a:r>
              <a:rPr lang="en-US" altLang="zh-CN" sz="1000" dirty="0" smtClean="0"/>
              <a:t>rules</a:t>
            </a:r>
            <a:endParaRPr lang="zh-CN" altLang="en-US" sz="1600" dirty="0"/>
          </a:p>
          <a:p>
            <a:pPr indent="457200"/>
            <a:r>
              <a:rPr lang="zh-CN" altLang="en-US" sz="1600" dirty="0"/>
              <a:t>规则命令如下：</a:t>
            </a:r>
          </a:p>
          <a:p>
            <a:pPr indent="457200"/>
            <a:r>
              <a:rPr lang="en-US" altLang="zh-CN" sz="1600" dirty="0"/>
              <a:t>-A neutron-l3-agent-snat -s </a:t>
            </a:r>
            <a:r>
              <a:rPr lang="en-US" altLang="zh-CN" sz="1600" dirty="0" err="1"/>
              <a:t>internal_cidr</a:t>
            </a:r>
            <a:r>
              <a:rPr lang="en-US" altLang="zh-CN" sz="1600" dirty="0"/>
              <a:t> -j SNAT –to-source </a:t>
            </a:r>
            <a:r>
              <a:rPr lang="en-US" altLang="zh-CN" sz="1600" dirty="0" err="1"/>
              <a:t>ex_gw_ip</a:t>
            </a:r>
            <a:endParaRPr lang="en-US" altLang="zh-CN" sz="1600" dirty="0"/>
          </a:p>
          <a:p>
            <a:pPr indent="457200"/>
            <a:r>
              <a:rPr lang="en-US" altLang="zh-CN" sz="1600" dirty="0"/>
              <a:t>2.process_router_floating_ip_nat_rules</a:t>
            </a:r>
            <a:r>
              <a:rPr lang="zh-CN" altLang="en-US" sz="1600" dirty="0"/>
              <a:t>方法，处理</a:t>
            </a:r>
            <a:r>
              <a:rPr lang="en-US" altLang="zh-CN" sz="1600" dirty="0"/>
              <a:t>floating 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，作</a:t>
            </a:r>
            <a:r>
              <a:rPr lang="en-US" altLang="zh-CN" sz="1600" dirty="0"/>
              <a:t>SNAT/DNAT</a:t>
            </a:r>
            <a:r>
              <a:rPr lang="zh-CN" altLang="en-US" sz="1600" dirty="0"/>
              <a:t>转换。</a:t>
            </a:r>
          </a:p>
        </p:txBody>
      </p:sp>
    </p:spTree>
    <p:extLst>
      <p:ext uri="{BB962C8B-B14F-4D97-AF65-F5344CB8AC3E}">
        <p14:creationId xmlns:p14="http://schemas.microsoft.com/office/powerpoint/2010/main" val="180447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565" y="488373"/>
            <a:ext cx="9985664" cy="600234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代码分析：四</a:t>
            </a:r>
            <a:r>
              <a:rPr lang="en-US" altLang="zh-CN" sz="2400" dirty="0"/>
              <a:t>.l3 agent</a:t>
            </a:r>
            <a:r>
              <a:rPr lang="zh-CN" altLang="en-US" sz="2400" dirty="0"/>
              <a:t>代码中关于</a:t>
            </a:r>
            <a:r>
              <a:rPr lang="en-US" altLang="zh-CN" sz="2400" dirty="0" err="1"/>
              <a:t>iptables</a:t>
            </a:r>
            <a:r>
              <a:rPr lang="zh-CN" altLang="en-US" sz="2400" dirty="0"/>
              <a:t>的处理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74069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四</a:t>
            </a:r>
            <a:r>
              <a:rPr lang="en-US" altLang="zh-CN" sz="2000" dirty="0"/>
              <a:t>.l3 agent</a:t>
            </a:r>
            <a:r>
              <a:rPr lang="zh-CN" altLang="en-US" sz="2000" dirty="0"/>
              <a:t>代码中关于</a:t>
            </a:r>
            <a:r>
              <a:rPr lang="en-US" altLang="zh-CN" sz="2000" dirty="0" err="1"/>
              <a:t>iptables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处理</a:t>
            </a:r>
            <a:r>
              <a:rPr lang="en-US" altLang="zh-CN" sz="1000" dirty="0"/>
              <a:t>	</a:t>
            </a:r>
          </a:p>
          <a:p>
            <a:pPr indent="457200"/>
            <a:r>
              <a:rPr lang="en-US" altLang="zh-CN" sz="1000" dirty="0"/>
              <a:t>1.	</a:t>
            </a:r>
            <a:r>
              <a:rPr lang="en-US" altLang="zh-CN" sz="1000" dirty="0" err="1"/>
              <a:t>def</a:t>
            </a:r>
            <a:r>
              <a:rPr lang="en-US" altLang="zh-CN" sz="1000" dirty="0"/>
              <a:t> </a:t>
            </a:r>
            <a:r>
              <a:rPr lang="en-US" altLang="zh-CN" sz="1000" dirty="0" err="1"/>
              <a:t>process_router_floating_ip_nat_rules</a:t>
            </a:r>
            <a:r>
              <a:rPr lang="en-US" altLang="zh-CN" sz="1000" dirty="0"/>
              <a:t>(self, </a:t>
            </a:r>
            <a:r>
              <a:rPr lang="en-US" altLang="zh-CN" sz="1000" dirty="0" err="1"/>
              <a:t>ri</a:t>
            </a:r>
            <a:r>
              <a:rPr lang="en-US" altLang="zh-CN" sz="1000" dirty="0"/>
              <a:t>):</a:t>
            </a:r>
          </a:p>
          <a:p>
            <a:pPr indent="457200"/>
            <a:r>
              <a:rPr lang="en-US" altLang="zh-CN" sz="1000" dirty="0"/>
              <a:t>2.	        """Configure NAT rules for the router's floating IPs.</a:t>
            </a:r>
          </a:p>
          <a:p>
            <a:pPr indent="457200"/>
            <a:r>
              <a:rPr lang="en-US" altLang="zh-CN" sz="1000" dirty="0"/>
              <a:t>3.	</a:t>
            </a:r>
          </a:p>
          <a:p>
            <a:pPr indent="457200"/>
            <a:r>
              <a:rPr lang="en-US" altLang="zh-CN" sz="1000" dirty="0"/>
              <a:t>4.	        Configures </a:t>
            </a:r>
            <a:r>
              <a:rPr lang="en-US" altLang="zh-CN" sz="1000" dirty="0" err="1"/>
              <a:t>iptables</a:t>
            </a:r>
            <a:r>
              <a:rPr lang="en-US" altLang="zh-CN" sz="1000" dirty="0"/>
              <a:t> rules for the floating </a:t>
            </a:r>
            <a:r>
              <a:rPr lang="en-US" altLang="zh-CN" sz="1000" dirty="0" err="1"/>
              <a:t>ips</a:t>
            </a:r>
            <a:r>
              <a:rPr lang="en-US" altLang="zh-CN" sz="1000" dirty="0"/>
              <a:t> of the given router</a:t>
            </a:r>
          </a:p>
          <a:p>
            <a:pPr indent="457200"/>
            <a:r>
              <a:rPr lang="en-US" altLang="zh-CN" sz="1000" dirty="0"/>
              <a:t>5.	        """</a:t>
            </a:r>
          </a:p>
          <a:p>
            <a:pPr indent="457200"/>
            <a:r>
              <a:rPr lang="en-US" altLang="zh-CN" sz="1000" dirty="0"/>
              <a:t>6.	        # Clear out all </a:t>
            </a:r>
            <a:r>
              <a:rPr lang="en-US" altLang="zh-CN" sz="1000" dirty="0" err="1"/>
              <a:t>iptables</a:t>
            </a:r>
            <a:r>
              <a:rPr lang="en-US" altLang="zh-CN" sz="1000" dirty="0"/>
              <a:t> rules for floating </a:t>
            </a:r>
            <a:r>
              <a:rPr lang="en-US" altLang="zh-CN" sz="1000" dirty="0" err="1"/>
              <a:t>ips</a:t>
            </a:r>
            <a:endParaRPr lang="en-US" altLang="zh-CN" sz="1000" dirty="0"/>
          </a:p>
          <a:p>
            <a:pPr indent="457200"/>
            <a:r>
              <a:rPr lang="en-US" altLang="zh-CN" sz="1000" dirty="0"/>
              <a:t>7.	        ri.iptables_manager.ipv4['nat'].</a:t>
            </a:r>
            <a:r>
              <a:rPr lang="en-US" altLang="zh-CN" sz="1000" dirty="0" err="1"/>
              <a:t>clear_rules_by_tag</a:t>
            </a:r>
            <a:r>
              <a:rPr lang="en-US" altLang="zh-CN" sz="1000" dirty="0"/>
              <a:t>('</a:t>
            </a:r>
            <a:r>
              <a:rPr lang="en-US" altLang="zh-CN" sz="1000" dirty="0" err="1"/>
              <a:t>floating_ip</a:t>
            </a:r>
            <a:r>
              <a:rPr lang="en-US" altLang="zh-CN" sz="1000" dirty="0"/>
              <a:t>')</a:t>
            </a:r>
          </a:p>
          <a:p>
            <a:pPr indent="457200"/>
            <a:r>
              <a:rPr lang="en-US" altLang="zh-CN" sz="1000" dirty="0"/>
              <a:t>8.	</a:t>
            </a:r>
          </a:p>
          <a:p>
            <a:pPr indent="457200"/>
            <a:r>
              <a:rPr lang="en-US" altLang="zh-CN" sz="1000" dirty="0"/>
              <a:t>9.	        # Loop once to ensure that floating </a:t>
            </a:r>
            <a:r>
              <a:rPr lang="en-US" altLang="zh-CN" sz="1000" dirty="0" err="1"/>
              <a:t>ips</a:t>
            </a:r>
            <a:r>
              <a:rPr lang="en-US" altLang="zh-CN" sz="1000" dirty="0"/>
              <a:t> are configured.</a:t>
            </a:r>
          </a:p>
          <a:p>
            <a:pPr indent="457200"/>
            <a:r>
              <a:rPr lang="en-US" altLang="zh-CN" sz="1000" dirty="0"/>
              <a:t>10.	        for </a:t>
            </a:r>
            <a:r>
              <a:rPr lang="en-US" altLang="zh-CN" sz="1000" dirty="0" err="1"/>
              <a:t>fip</a:t>
            </a:r>
            <a:r>
              <a:rPr lang="en-US" altLang="zh-CN" sz="1000" dirty="0"/>
              <a:t> in </a:t>
            </a:r>
            <a:r>
              <a:rPr lang="en-US" altLang="zh-CN" sz="1000" dirty="0" err="1"/>
              <a:t>ri.router.get</a:t>
            </a:r>
            <a:r>
              <a:rPr lang="en-US" altLang="zh-CN" sz="1000" dirty="0"/>
              <a:t>(l3_constants.FLOATINGIP_KEY, []):</a:t>
            </a:r>
          </a:p>
          <a:p>
            <a:pPr indent="457200"/>
            <a:r>
              <a:rPr lang="en-US" altLang="zh-CN" sz="1000" dirty="0"/>
              <a:t>11.	            # Rebuild </a:t>
            </a:r>
            <a:r>
              <a:rPr lang="en-US" altLang="zh-CN" sz="1000" dirty="0" err="1"/>
              <a:t>iptables</a:t>
            </a:r>
            <a:r>
              <a:rPr lang="en-US" altLang="zh-CN" sz="1000" dirty="0"/>
              <a:t> rules for the floating </a:t>
            </a:r>
            <a:r>
              <a:rPr lang="en-US" altLang="zh-CN" sz="1000" dirty="0" err="1"/>
              <a:t>ip</a:t>
            </a:r>
            <a:r>
              <a:rPr lang="en-US" altLang="zh-CN" sz="1000" dirty="0"/>
              <a:t>.</a:t>
            </a:r>
          </a:p>
          <a:p>
            <a:pPr indent="457200"/>
            <a:r>
              <a:rPr lang="en-US" altLang="zh-CN" sz="1000" dirty="0"/>
              <a:t>12.	            fixed = </a:t>
            </a:r>
            <a:r>
              <a:rPr lang="en-US" altLang="zh-CN" sz="1000" dirty="0" err="1"/>
              <a:t>fip</a:t>
            </a:r>
            <a:r>
              <a:rPr lang="en-US" altLang="zh-CN" sz="1000" dirty="0"/>
              <a:t>['</a:t>
            </a:r>
            <a:r>
              <a:rPr lang="en-US" altLang="zh-CN" sz="1000" dirty="0" err="1"/>
              <a:t>fixed_ip_address</a:t>
            </a:r>
            <a:r>
              <a:rPr lang="en-US" altLang="zh-CN" sz="1000" dirty="0"/>
              <a:t>']</a:t>
            </a:r>
          </a:p>
          <a:p>
            <a:pPr indent="457200"/>
            <a:r>
              <a:rPr lang="en-US" altLang="zh-CN" sz="1000" dirty="0"/>
              <a:t>13.	            </a:t>
            </a:r>
            <a:r>
              <a:rPr lang="en-US" altLang="zh-CN" sz="1000" dirty="0" err="1"/>
              <a:t>fip_ip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fip</a:t>
            </a:r>
            <a:r>
              <a:rPr lang="en-US" altLang="zh-CN" sz="1000" dirty="0"/>
              <a:t>['</a:t>
            </a:r>
            <a:r>
              <a:rPr lang="en-US" altLang="zh-CN" sz="1000" dirty="0" err="1"/>
              <a:t>floating_ip_address</a:t>
            </a:r>
            <a:r>
              <a:rPr lang="en-US" altLang="zh-CN" sz="1000" dirty="0"/>
              <a:t>']</a:t>
            </a:r>
          </a:p>
          <a:p>
            <a:pPr indent="457200"/>
            <a:r>
              <a:rPr lang="en-US" altLang="zh-CN" sz="1000" dirty="0"/>
              <a:t>14.	            for chain, rule in </a:t>
            </a:r>
            <a:r>
              <a:rPr lang="en-US" altLang="zh-CN" sz="1000" dirty="0" err="1"/>
              <a:t>self.floating_forward_rules</a:t>
            </a:r>
            <a:r>
              <a:rPr lang="en-US" altLang="zh-CN" sz="1000" dirty="0"/>
              <a:t>(</a:t>
            </a:r>
            <a:r>
              <a:rPr lang="en-US" altLang="zh-CN" sz="1000" dirty="0" err="1"/>
              <a:t>fip_ip</a:t>
            </a:r>
            <a:r>
              <a:rPr lang="en-US" altLang="zh-CN" sz="1000" dirty="0"/>
              <a:t>, fixed):</a:t>
            </a:r>
          </a:p>
          <a:p>
            <a:pPr indent="457200"/>
            <a:r>
              <a:rPr lang="en-US" altLang="zh-CN" sz="1000" dirty="0"/>
              <a:t>15.	                ri.iptables_manager.ipv4['nat'].</a:t>
            </a:r>
            <a:r>
              <a:rPr lang="en-US" altLang="zh-CN" sz="1000" dirty="0" err="1"/>
              <a:t>add_rule</a:t>
            </a:r>
            <a:r>
              <a:rPr lang="en-US" altLang="zh-CN" sz="1000" dirty="0"/>
              <a:t>(chain, rule,</a:t>
            </a:r>
          </a:p>
          <a:p>
            <a:pPr indent="457200"/>
            <a:r>
              <a:rPr lang="en-US" altLang="zh-CN" sz="1000" dirty="0"/>
              <a:t>16.	                                                         tag='</a:t>
            </a:r>
            <a:r>
              <a:rPr lang="en-US" altLang="zh-CN" sz="1000" dirty="0" err="1"/>
              <a:t>floating_ip</a:t>
            </a:r>
            <a:r>
              <a:rPr lang="en-US" altLang="zh-CN" sz="1000" dirty="0" smtClean="0"/>
              <a:t>')</a:t>
            </a:r>
            <a:endParaRPr lang="en-US" altLang="zh-CN" sz="10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7852300" y="2054955"/>
            <a:ext cx="4025447" cy="2995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17.	</a:t>
            </a:r>
          </a:p>
          <a:p>
            <a:r>
              <a:rPr lang="en-US" altLang="zh-CN" sz="1000" dirty="0"/>
              <a:t>18.	        </a:t>
            </a:r>
            <a:r>
              <a:rPr lang="en-US" altLang="zh-CN" sz="1000" dirty="0" err="1"/>
              <a:t>ri.iptables_manager.apply</a:t>
            </a:r>
            <a:r>
              <a:rPr lang="en-US" altLang="zh-CN" sz="1000" dirty="0"/>
              <a:t>()</a:t>
            </a:r>
          </a:p>
          <a:p>
            <a:r>
              <a:rPr lang="en-US" altLang="zh-CN" sz="1000" dirty="0"/>
              <a:t>19.	</a:t>
            </a:r>
          </a:p>
          <a:p>
            <a:r>
              <a:rPr lang="en-US" altLang="zh-CN" sz="1000" dirty="0"/>
              <a:t>20.	   </a:t>
            </a:r>
            <a:r>
              <a:rPr lang="en-US" altLang="zh-CN" sz="1000" dirty="0" err="1"/>
              <a:t>def</a:t>
            </a:r>
            <a:r>
              <a:rPr lang="en-US" altLang="zh-CN" sz="1000" dirty="0"/>
              <a:t> </a:t>
            </a:r>
            <a:r>
              <a:rPr lang="en-US" altLang="zh-CN" sz="1000" dirty="0" err="1"/>
              <a:t>floating_forward_rules</a:t>
            </a:r>
            <a:r>
              <a:rPr lang="en-US" altLang="zh-CN" sz="1000" dirty="0"/>
              <a:t>(self, </a:t>
            </a:r>
            <a:r>
              <a:rPr lang="en-US" altLang="zh-CN" sz="1000" dirty="0" err="1"/>
              <a:t>floating_ip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fixed_ip</a:t>
            </a:r>
            <a:r>
              <a:rPr lang="en-US" altLang="zh-CN" sz="1000" dirty="0"/>
              <a:t>):</a:t>
            </a:r>
          </a:p>
          <a:p>
            <a:r>
              <a:rPr lang="en-US" altLang="zh-CN" sz="1000" dirty="0"/>
              <a:t>21.	        return [('PREROUTING', '-d %s -j DNAT --to %s' %</a:t>
            </a:r>
          </a:p>
          <a:p>
            <a:r>
              <a:rPr lang="en-US" altLang="zh-CN" sz="1000" dirty="0"/>
              <a:t>22.	                 (</a:t>
            </a:r>
            <a:r>
              <a:rPr lang="en-US" altLang="zh-CN" sz="1000" dirty="0" err="1"/>
              <a:t>floating_ip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fixed_ip</a:t>
            </a:r>
            <a:r>
              <a:rPr lang="en-US" altLang="zh-CN" sz="1000" dirty="0"/>
              <a:t>)),</a:t>
            </a:r>
          </a:p>
          <a:p>
            <a:r>
              <a:rPr lang="en-US" altLang="zh-CN" sz="1000" dirty="0"/>
              <a:t>23.	                ('OUTPUT', '-d %s -j DNAT --to %s' %</a:t>
            </a:r>
          </a:p>
          <a:p>
            <a:r>
              <a:rPr lang="en-US" altLang="zh-CN" sz="1000" dirty="0"/>
              <a:t>24.	                 (</a:t>
            </a:r>
            <a:r>
              <a:rPr lang="en-US" altLang="zh-CN" sz="1000" dirty="0" err="1"/>
              <a:t>floating_ip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fixed_ip</a:t>
            </a:r>
            <a:r>
              <a:rPr lang="en-US" altLang="zh-CN" sz="1000" dirty="0"/>
              <a:t>)),</a:t>
            </a:r>
          </a:p>
          <a:p>
            <a:r>
              <a:rPr lang="en-US" altLang="zh-CN" sz="1000" dirty="0"/>
              <a:t>25.	                ('float-</a:t>
            </a:r>
            <a:r>
              <a:rPr lang="en-US" altLang="zh-CN" sz="1000" dirty="0" err="1"/>
              <a:t>snat</a:t>
            </a:r>
            <a:r>
              <a:rPr lang="en-US" altLang="zh-CN" sz="1000" dirty="0"/>
              <a:t>', '-s %s -j SNAT --to %s' %</a:t>
            </a:r>
          </a:p>
          <a:p>
            <a:r>
              <a:rPr lang="en-US" altLang="zh-CN" sz="1000" dirty="0"/>
              <a:t>26.	                 (</a:t>
            </a:r>
            <a:r>
              <a:rPr lang="en-US" altLang="zh-CN" sz="1000" dirty="0" err="1"/>
              <a:t>fixed_ip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floating_ip</a:t>
            </a:r>
            <a:r>
              <a:rPr lang="en-US" altLang="zh-CN" sz="1000" dirty="0"/>
              <a:t>))]</a:t>
            </a:r>
          </a:p>
          <a:p>
            <a:pPr indent="457200"/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463388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565" y="488373"/>
            <a:ext cx="9985664" cy="600234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代码分析：四</a:t>
            </a:r>
            <a:r>
              <a:rPr lang="en-US" altLang="zh-CN" sz="2400" dirty="0"/>
              <a:t>.l3 agent</a:t>
            </a:r>
            <a:r>
              <a:rPr lang="zh-CN" altLang="en-US" sz="2400" dirty="0"/>
              <a:t>代码中关于</a:t>
            </a:r>
            <a:r>
              <a:rPr lang="en-US" altLang="zh-CN" sz="2400" dirty="0" err="1"/>
              <a:t>iptables</a:t>
            </a:r>
            <a:r>
              <a:rPr lang="zh-CN" altLang="en-US" sz="2400" dirty="0"/>
              <a:t>的处理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74069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四</a:t>
            </a:r>
            <a:r>
              <a:rPr lang="en-US" altLang="zh-CN" sz="2000" dirty="0"/>
              <a:t>.l3 agent</a:t>
            </a:r>
            <a:r>
              <a:rPr lang="zh-CN" altLang="en-US" sz="2000" dirty="0"/>
              <a:t>代码中关于</a:t>
            </a:r>
            <a:r>
              <a:rPr lang="en-US" altLang="zh-CN" sz="2000" dirty="0" err="1"/>
              <a:t>iptables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处理</a:t>
            </a:r>
            <a:r>
              <a:rPr lang="en-US" altLang="zh-CN" sz="1000" dirty="0"/>
              <a:t>	</a:t>
            </a:r>
          </a:p>
          <a:p>
            <a:pPr indent="457200"/>
            <a:endParaRPr lang="en-US" altLang="zh-CN" sz="1600" dirty="0" smtClean="0"/>
          </a:p>
          <a:p>
            <a:pPr indent="457200"/>
            <a:r>
              <a:rPr lang="zh-CN" altLang="en-US" sz="1600" dirty="0" smtClean="0"/>
              <a:t>先</a:t>
            </a:r>
            <a:r>
              <a:rPr lang="zh-CN" altLang="en-US" sz="1600" dirty="0"/>
              <a:t>清理</a:t>
            </a:r>
            <a:r>
              <a:rPr lang="en-US" altLang="zh-CN" sz="1600" dirty="0"/>
              <a:t>nat</a:t>
            </a:r>
            <a:r>
              <a:rPr lang="zh-CN" altLang="en-US" sz="1600" dirty="0"/>
              <a:t>表所有的</a:t>
            </a:r>
            <a:r>
              <a:rPr lang="en-US" altLang="zh-CN" sz="1600" dirty="0" err="1"/>
              <a:t>floationg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规则；然后</a:t>
            </a:r>
            <a:r>
              <a:rPr lang="en-US" altLang="zh-CN" sz="1600" dirty="0" err="1"/>
              <a:t>floating_forward_rules</a:t>
            </a:r>
            <a:r>
              <a:rPr lang="zh-CN" altLang="en-US" sz="1600" dirty="0"/>
              <a:t>方法</a:t>
            </a:r>
            <a:r>
              <a:rPr lang="en-US" altLang="zh-CN" sz="1600" dirty="0"/>
              <a:t>,</a:t>
            </a:r>
            <a:r>
              <a:rPr lang="zh-CN" altLang="en-US" sz="1600" dirty="0"/>
              <a:t>在</a:t>
            </a:r>
            <a:r>
              <a:rPr lang="en-US" altLang="zh-CN" sz="1600" dirty="0"/>
              <a:t>nat</a:t>
            </a:r>
            <a:r>
              <a:rPr lang="zh-CN" altLang="en-US" sz="1600" dirty="0"/>
              <a:t>表中处理</a:t>
            </a:r>
            <a:r>
              <a:rPr lang="en-US" altLang="zh-CN" sz="1600" dirty="0"/>
              <a:t>floating 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和</a:t>
            </a:r>
            <a:r>
              <a:rPr lang="en-US" altLang="zh-CN" sz="1600" dirty="0"/>
              <a:t>fixed 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的</a:t>
            </a:r>
            <a:r>
              <a:rPr lang="en-US" altLang="zh-CN" sz="1600" dirty="0"/>
              <a:t>NAT</a:t>
            </a:r>
            <a:r>
              <a:rPr lang="zh-CN" altLang="en-US" sz="1600" dirty="0"/>
              <a:t>转换：</a:t>
            </a:r>
          </a:p>
          <a:p>
            <a:pPr indent="457200"/>
            <a:endParaRPr lang="zh-CN" altLang="en-US" sz="1600" dirty="0"/>
          </a:p>
          <a:p>
            <a:pPr indent="457200"/>
            <a:r>
              <a:rPr lang="zh-CN" altLang="en-US" sz="1600" dirty="0"/>
              <a:t>具体规则如下：</a:t>
            </a:r>
          </a:p>
          <a:p>
            <a:pPr indent="457200"/>
            <a:r>
              <a:rPr lang="en-US" altLang="zh-CN" sz="1000" dirty="0"/>
              <a:t>-A neutron-l3-agent-PREROUTING -d </a:t>
            </a:r>
            <a:r>
              <a:rPr lang="en-US" altLang="zh-CN" sz="1000" dirty="0" err="1"/>
              <a:t>floating_ip</a:t>
            </a:r>
            <a:r>
              <a:rPr lang="en-US" altLang="zh-CN" sz="1000" dirty="0"/>
              <a:t> -j DNAT –to </a:t>
            </a:r>
            <a:r>
              <a:rPr lang="en-US" altLang="zh-CN" sz="1000" dirty="0" err="1"/>
              <a:t>fixed_ip</a:t>
            </a:r>
            <a:endParaRPr lang="en-US" altLang="zh-CN" sz="1000" dirty="0"/>
          </a:p>
          <a:p>
            <a:pPr indent="457200"/>
            <a:r>
              <a:rPr lang="en-US" altLang="zh-CN" sz="1000" dirty="0"/>
              <a:t>-A neutron-l3-agent-OUTPUT -d </a:t>
            </a:r>
            <a:r>
              <a:rPr lang="en-US" altLang="zh-CN" sz="1000" dirty="0" err="1"/>
              <a:t>floating_ip</a:t>
            </a:r>
            <a:r>
              <a:rPr lang="en-US" altLang="zh-CN" sz="1000" dirty="0"/>
              <a:t> -j DNAT –to </a:t>
            </a:r>
            <a:r>
              <a:rPr lang="en-US" altLang="zh-CN" sz="1000" dirty="0" err="1"/>
              <a:t>fixed_ip</a:t>
            </a:r>
            <a:endParaRPr lang="en-US" altLang="zh-CN" sz="1000" dirty="0"/>
          </a:p>
          <a:p>
            <a:pPr indent="457200"/>
            <a:r>
              <a:rPr lang="en-US" altLang="zh-CN" sz="1000" dirty="0"/>
              <a:t>-A neutron-l3-agent-float-snat -s </a:t>
            </a:r>
            <a:r>
              <a:rPr lang="en-US" altLang="zh-CN" sz="1000" dirty="0" err="1"/>
              <a:t>fixed_ip</a:t>
            </a:r>
            <a:r>
              <a:rPr lang="en-US" altLang="zh-CN" sz="1000" dirty="0"/>
              <a:t> -j SNAT –to </a:t>
            </a:r>
            <a:r>
              <a:rPr lang="en-US" altLang="zh-CN" sz="1000" dirty="0" err="1"/>
              <a:t>floating_ip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930525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26026"/>
            <a:ext cx="8915399" cy="672972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代码分析：五</a:t>
            </a:r>
            <a:r>
              <a:rPr lang="en-US" altLang="zh-CN" sz="2400" dirty="0"/>
              <a:t>.</a:t>
            </a:r>
            <a:r>
              <a:rPr lang="zh-CN" altLang="en-US" sz="2400" dirty="0"/>
              <a:t>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74069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五</a:t>
            </a:r>
            <a:r>
              <a:rPr lang="en-US" altLang="zh-CN" sz="2000" dirty="0"/>
              <a:t>.</a:t>
            </a:r>
            <a:r>
              <a:rPr lang="zh-CN" altLang="en-US" sz="2000" dirty="0" smtClean="0"/>
              <a:t>总结</a:t>
            </a:r>
            <a:endParaRPr lang="en-US" altLang="zh-CN" sz="2000" dirty="0" smtClean="0"/>
          </a:p>
          <a:p>
            <a:r>
              <a:rPr lang="en-US" altLang="zh-CN" sz="1600" dirty="0"/>
              <a:t>l3 agent</a:t>
            </a:r>
            <a:r>
              <a:rPr lang="zh-CN" altLang="en-US" sz="1600" dirty="0"/>
              <a:t>初始化完成后，</a:t>
            </a:r>
            <a:r>
              <a:rPr lang="en-US" altLang="zh-CN" sz="1600" dirty="0" err="1"/>
              <a:t>iptables</a:t>
            </a:r>
            <a:r>
              <a:rPr lang="zh-CN" altLang="en-US" sz="1600" dirty="0"/>
              <a:t>处理流程如下</a:t>
            </a:r>
            <a:r>
              <a:rPr lang="zh-CN" altLang="en-US" sz="1600" dirty="0" smtClean="0"/>
              <a:t>：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74" y="2440499"/>
            <a:ext cx="8151708" cy="38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4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26026"/>
            <a:ext cx="8915399" cy="672972"/>
          </a:xfrm>
        </p:spPr>
        <p:txBody>
          <a:bodyPr>
            <a:normAutofit fontScale="90000"/>
          </a:bodyPr>
          <a:lstStyle/>
          <a:p>
            <a:r>
              <a:rPr lang="en-US" altLang="zh-CN" sz="4800" dirty="0" err="1"/>
              <a:t>openstack</a:t>
            </a:r>
            <a:r>
              <a:rPr lang="zh-CN" altLang="en-US" sz="4800" dirty="0"/>
              <a:t>之</a:t>
            </a:r>
            <a:r>
              <a:rPr lang="en-US" altLang="zh-CN" sz="4800" dirty="0"/>
              <a:t>neutron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1691277"/>
            <a:ext cx="8915399" cy="4314667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一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iptables</a:t>
            </a:r>
            <a:r>
              <a:rPr lang="zh-CN" altLang="en-US" sz="2000" dirty="0" smtClean="0"/>
              <a:t>简介</a:t>
            </a:r>
            <a:endParaRPr lang="en-US" altLang="zh-CN" sz="2000" dirty="0" smtClean="0"/>
          </a:p>
          <a:p>
            <a:r>
              <a:rPr lang="en-US" altLang="zh-CN" sz="2000" dirty="0"/>
              <a:t>1.iptables</a:t>
            </a:r>
            <a:r>
              <a:rPr lang="zh-CN" altLang="en-US" sz="2000" dirty="0"/>
              <a:t>数据包处理</a:t>
            </a:r>
            <a:r>
              <a:rPr lang="zh-CN" altLang="en-US" sz="2000" dirty="0" smtClean="0"/>
              <a:t>流程</a:t>
            </a:r>
            <a:endParaRPr lang="en-US" altLang="zh-CN" sz="2000" dirty="0" smtClean="0"/>
          </a:p>
          <a:p>
            <a:r>
              <a:rPr lang="en-US" altLang="zh-CN" sz="2000" dirty="0"/>
              <a:t>2.iptables</a:t>
            </a:r>
            <a:r>
              <a:rPr lang="zh-CN" altLang="en-US" sz="2000" dirty="0" smtClean="0"/>
              <a:t>表结构</a:t>
            </a:r>
            <a:endParaRPr lang="en-US" altLang="zh-CN" sz="2000" dirty="0" smtClean="0"/>
          </a:p>
          <a:p>
            <a:r>
              <a:rPr lang="zh-CN" altLang="en-US" sz="2000" dirty="0"/>
              <a:t>二</a:t>
            </a:r>
            <a:r>
              <a:rPr lang="en-US" altLang="zh-CN" sz="2000" dirty="0"/>
              <a:t>.l3 agent</a:t>
            </a:r>
            <a:r>
              <a:rPr lang="zh-CN" altLang="en-US" sz="2000" dirty="0"/>
              <a:t>消息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r>
              <a:rPr lang="zh-CN" altLang="en-US" sz="2000" dirty="0"/>
              <a:t>三</a:t>
            </a:r>
            <a:r>
              <a:rPr lang="en-US" altLang="zh-CN" sz="2000" dirty="0"/>
              <a:t>.</a:t>
            </a:r>
            <a:r>
              <a:rPr lang="en-US" altLang="zh-CN" sz="2000" dirty="0" err="1"/>
              <a:t>iptables_manager</a:t>
            </a:r>
            <a:r>
              <a:rPr lang="zh-CN" altLang="en-US" sz="2000" dirty="0" smtClean="0"/>
              <a:t>初始化</a:t>
            </a:r>
            <a:endParaRPr lang="en-US" altLang="zh-CN" sz="2000" dirty="0" smtClean="0"/>
          </a:p>
          <a:p>
            <a:r>
              <a:rPr lang="zh-CN" altLang="en-US" sz="2000" dirty="0"/>
              <a:t>四</a:t>
            </a:r>
            <a:r>
              <a:rPr lang="en-US" altLang="zh-CN" sz="2000" dirty="0"/>
              <a:t>.l3 agent</a:t>
            </a:r>
            <a:r>
              <a:rPr lang="zh-CN" altLang="en-US" sz="2000" dirty="0"/>
              <a:t>代码中关于</a:t>
            </a:r>
            <a:r>
              <a:rPr lang="en-US" altLang="zh-CN" sz="2000" dirty="0" err="1"/>
              <a:t>iptables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r>
              <a:rPr lang="en-US" altLang="zh-CN" sz="2000" dirty="0"/>
              <a:t>1._</a:t>
            </a:r>
            <a:r>
              <a:rPr lang="en-US" altLang="zh-CN" sz="2000" dirty="0" smtClean="0"/>
              <a:t>router_added</a:t>
            </a:r>
          </a:p>
          <a:p>
            <a:r>
              <a:rPr lang="en-US" altLang="zh-CN" sz="2000" dirty="0"/>
              <a:t>2.process_router</a:t>
            </a:r>
            <a:endParaRPr lang="en-US" altLang="zh-CN" sz="2000" dirty="0" smtClean="0"/>
          </a:p>
          <a:p>
            <a:r>
              <a:rPr lang="en-US" altLang="zh-CN" sz="2000" dirty="0"/>
              <a:t>3._</a:t>
            </a:r>
            <a:r>
              <a:rPr lang="en-US" altLang="zh-CN" sz="2000" dirty="0" smtClean="0"/>
              <a:t>router_removed</a:t>
            </a:r>
          </a:p>
          <a:p>
            <a:r>
              <a:rPr lang="zh-CN" altLang="en-US" sz="2000" dirty="0"/>
              <a:t>五</a:t>
            </a:r>
            <a:r>
              <a:rPr lang="en-US" altLang="zh-CN" sz="2000" dirty="0"/>
              <a:t>.</a:t>
            </a:r>
            <a:r>
              <a:rPr lang="zh-CN" altLang="en-US" sz="2000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14605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26026"/>
            <a:ext cx="8915399" cy="672972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分析：一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iptables</a:t>
            </a:r>
            <a:r>
              <a:rPr lang="zh-CN" altLang="en-US" sz="2400" dirty="0" smtClean="0"/>
              <a:t>简介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691277"/>
            <a:ext cx="3250248" cy="431466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1.iptables</a:t>
            </a:r>
            <a:r>
              <a:rPr lang="zh-CN" altLang="en-US" sz="2000" dirty="0"/>
              <a:t>数据包处理</a:t>
            </a:r>
            <a:r>
              <a:rPr lang="zh-CN" altLang="en-US" sz="2000" dirty="0" smtClean="0"/>
              <a:t>流程</a:t>
            </a:r>
            <a:endParaRPr lang="en-US" altLang="zh-CN" sz="2000" dirty="0" smtClean="0"/>
          </a:p>
          <a:p>
            <a:endParaRPr lang="en-US" altLang="zh-CN" sz="2000" dirty="0"/>
          </a:p>
          <a:p>
            <a:pPr indent="457200"/>
            <a:r>
              <a:rPr lang="zh-CN" altLang="en-US" sz="1600" dirty="0"/>
              <a:t>以本机为目的的包，由上至下，走左边的路</a:t>
            </a:r>
          </a:p>
          <a:p>
            <a:pPr indent="457200"/>
            <a:r>
              <a:rPr lang="zh-CN" altLang="en-US" sz="1600" dirty="0"/>
              <a:t>本机产生的包，从</a:t>
            </a:r>
            <a:r>
              <a:rPr lang="en-US" altLang="zh-CN" sz="1600" dirty="0"/>
              <a:t>local process</a:t>
            </a:r>
            <a:r>
              <a:rPr lang="zh-CN" altLang="en-US" sz="1600" dirty="0"/>
              <a:t>开始走左边的路</a:t>
            </a:r>
          </a:p>
          <a:p>
            <a:pPr indent="457200"/>
            <a:r>
              <a:rPr lang="zh-CN" altLang="en-US" sz="1600" dirty="0"/>
              <a:t>本机转发的包，由上至下走右边的路</a:t>
            </a:r>
          </a:p>
          <a:p>
            <a:endParaRPr lang="en-US" altLang="zh-CN" sz="2000" dirty="0" smtClean="0"/>
          </a:p>
        </p:txBody>
      </p:sp>
      <p:pic>
        <p:nvPicPr>
          <p:cNvPr id="4" name="图片 3" descr="http://www.aboutyun.com/data/attachment/forum/201410/15/155801wkvsvk31wdo6wvz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459" y="1421114"/>
            <a:ext cx="3027680" cy="5147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204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26026"/>
            <a:ext cx="8915399" cy="672972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分析：一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iptables</a:t>
            </a:r>
            <a:r>
              <a:rPr lang="zh-CN" altLang="en-US" sz="2400" dirty="0" smtClean="0"/>
              <a:t>简介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691277"/>
            <a:ext cx="3229698" cy="431466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1.iptables</a:t>
            </a:r>
            <a:r>
              <a:rPr lang="zh-CN" altLang="en-US" sz="2000" dirty="0"/>
              <a:t>数据包处理</a:t>
            </a:r>
            <a:r>
              <a:rPr lang="zh-CN" altLang="en-US" sz="2000" dirty="0" smtClean="0"/>
              <a:t>流程</a:t>
            </a:r>
            <a:endParaRPr lang="en-US" altLang="zh-CN" sz="2000" dirty="0" smtClean="0"/>
          </a:p>
          <a:p>
            <a:endParaRPr lang="en-US" altLang="zh-CN" sz="1050" dirty="0"/>
          </a:p>
          <a:p>
            <a:r>
              <a:rPr lang="zh-CN" altLang="en-US" sz="2000" dirty="0"/>
              <a:t>简化流程</a:t>
            </a:r>
            <a:r>
              <a:rPr lang="zh-CN" altLang="en-US" sz="2000" dirty="0" smtClean="0"/>
              <a:t>如下：</a:t>
            </a:r>
            <a:endParaRPr lang="zh-CN" altLang="en-US" sz="2000" dirty="0"/>
          </a:p>
          <a:p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747" y="3240771"/>
            <a:ext cx="7949894" cy="26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0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26026"/>
            <a:ext cx="8915399" cy="672972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分析：一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iptables</a:t>
            </a:r>
            <a:r>
              <a:rPr lang="zh-CN" altLang="en-US" sz="2400" dirty="0" smtClean="0"/>
              <a:t>简介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7915997" cy="431466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2.iptables</a:t>
            </a:r>
            <a:r>
              <a:rPr lang="zh-CN" altLang="en-US" sz="2000" dirty="0"/>
              <a:t>表结构</a:t>
            </a:r>
            <a:endParaRPr lang="en-US" altLang="zh-CN" sz="1050" dirty="0"/>
          </a:p>
          <a:p>
            <a:r>
              <a:rPr lang="zh-CN" altLang="en-US" sz="1600" dirty="0"/>
              <a:t>在</a:t>
            </a:r>
            <a:r>
              <a:rPr lang="en-US" altLang="zh-CN" sz="1600" dirty="0"/>
              <a:t>neutron</a:t>
            </a:r>
            <a:r>
              <a:rPr lang="zh-CN" altLang="en-US" sz="1600" dirty="0"/>
              <a:t>中主要用到</a:t>
            </a:r>
            <a:r>
              <a:rPr lang="en-US" altLang="zh-CN" sz="1600" dirty="0"/>
              <a:t>filter</a:t>
            </a:r>
            <a:r>
              <a:rPr lang="zh-CN" altLang="en-US" sz="1600" dirty="0"/>
              <a:t>表和</a:t>
            </a:r>
            <a:r>
              <a:rPr lang="en-US" altLang="zh-CN" sz="1600" dirty="0"/>
              <a:t>nat</a:t>
            </a:r>
            <a:r>
              <a:rPr lang="zh-CN" altLang="en-US" sz="1600" dirty="0"/>
              <a:t>表</a:t>
            </a:r>
          </a:p>
          <a:p>
            <a:r>
              <a:rPr lang="en-US" altLang="zh-CN" sz="1600" dirty="0"/>
              <a:t>filter</a:t>
            </a:r>
            <a:r>
              <a:rPr lang="zh-CN" altLang="en-US" sz="1600" dirty="0"/>
              <a:t>表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Chain INPUT</a:t>
            </a:r>
          </a:p>
          <a:p>
            <a:r>
              <a:rPr lang="en-US" altLang="zh-CN" sz="1600" dirty="0"/>
              <a:t>Chain FORWARD</a:t>
            </a:r>
          </a:p>
          <a:p>
            <a:r>
              <a:rPr lang="en-US" altLang="zh-CN" sz="1600" dirty="0"/>
              <a:t>Chain OUTPUT</a:t>
            </a:r>
          </a:p>
          <a:p>
            <a:r>
              <a:rPr lang="en-US" altLang="zh-CN" sz="1600" dirty="0"/>
              <a:t>filter</a:t>
            </a:r>
            <a:r>
              <a:rPr lang="zh-CN" altLang="en-US" sz="1600" dirty="0"/>
              <a:t>表用于信息包过滤，它包含</a:t>
            </a:r>
            <a:r>
              <a:rPr lang="en-US" altLang="zh-CN" sz="1600" dirty="0"/>
              <a:t>INPUT</a:t>
            </a:r>
            <a:r>
              <a:rPr lang="zh-CN" altLang="en-US" sz="1600" dirty="0"/>
              <a:t>、</a:t>
            </a:r>
            <a:r>
              <a:rPr lang="en-US" altLang="zh-CN" sz="1600" dirty="0"/>
              <a:t>OUTPUT</a:t>
            </a:r>
            <a:r>
              <a:rPr lang="zh-CN" altLang="en-US" sz="1600" dirty="0"/>
              <a:t>和</a:t>
            </a:r>
            <a:r>
              <a:rPr lang="en-US" altLang="zh-CN" sz="1600" dirty="0"/>
              <a:t>FORWARD </a:t>
            </a:r>
            <a:r>
              <a:rPr lang="zh-CN" altLang="en-US" sz="1600" dirty="0"/>
              <a:t>链。</a:t>
            </a:r>
          </a:p>
          <a:p>
            <a:r>
              <a:rPr lang="en-US" altLang="zh-CN" sz="1600" dirty="0"/>
              <a:t>nat</a:t>
            </a:r>
            <a:r>
              <a:rPr lang="zh-CN" altLang="en-US" sz="1600" dirty="0"/>
              <a:t>表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Chain PREROUTING</a:t>
            </a:r>
          </a:p>
          <a:p>
            <a:r>
              <a:rPr lang="en-US" altLang="zh-CN" sz="1600" dirty="0"/>
              <a:t>Chain OUTPUT</a:t>
            </a:r>
          </a:p>
          <a:p>
            <a:r>
              <a:rPr lang="en-US" altLang="zh-CN" sz="1600" dirty="0"/>
              <a:t>Chain POSTROUTING</a:t>
            </a:r>
          </a:p>
          <a:p>
            <a:r>
              <a:rPr lang="en-US" altLang="zh-CN" sz="1600" dirty="0"/>
              <a:t>nat</a:t>
            </a:r>
            <a:r>
              <a:rPr lang="zh-CN" altLang="en-US" sz="1600" dirty="0"/>
              <a:t>表用于网络地址转换，</a:t>
            </a:r>
            <a:r>
              <a:rPr lang="en-US" altLang="zh-CN" sz="1600" dirty="0"/>
              <a:t>PREROUTING</a:t>
            </a:r>
            <a:r>
              <a:rPr lang="zh-CN" altLang="en-US" sz="1600" dirty="0"/>
              <a:t>链由指定信息包一到达防火墙就改变它们的规则所组成，而 </a:t>
            </a:r>
            <a:r>
              <a:rPr lang="en-US" altLang="zh-CN" sz="1600" dirty="0"/>
              <a:t>POSTROUTING </a:t>
            </a:r>
            <a:r>
              <a:rPr lang="zh-CN" altLang="en-US" sz="1600" dirty="0"/>
              <a:t>链由指定正当信息包打算离开防火墙时改变它们的规则所组成。</a:t>
            </a: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08489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26026"/>
            <a:ext cx="8915399" cy="672972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代码分析：二</a:t>
            </a:r>
            <a:r>
              <a:rPr lang="en-US" altLang="zh-CN" sz="2400" dirty="0"/>
              <a:t>.l3 agent</a:t>
            </a:r>
            <a:r>
              <a:rPr lang="zh-CN" altLang="en-US" sz="2400" dirty="0"/>
              <a:t>消息处理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7915997" cy="4314667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二</a:t>
            </a:r>
            <a:r>
              <a:rPr lang="en-US" altLang="zh-CN" sz="2000" dirty="0"/>
              <a:t>.l3 agent</a:t>
            </a:r>
            <a:r>
              <a:rPr lang="zh-CN" altLang="en-US" sz="2000" dirty="0"/>
              <a:t>消息处理</a:t>
            </a:r>
          </a:p>
          <a:p>
            <a:endParaRPr lang="zh-CN" altLang="en-US" sz="2000" dirty="0"/>
          </a:p>
          <a:p>
            <a:r>
              <a:rPr lang="en-US" altLang="zh-CN" sz="1000" dirty="0"/>
              <a:t>1.	_</a:t>
            </a:r>
            <a:r>
              <a:rPr lang="en-US" altLang="zh-CN" sz="1000" dirty="0" err="1"/>
              <a:t>rpc_loop</a:t>
            </a:r>
            <a:r>
              <a:rPr lang="en-US" altLang="zh-CN" sz="1000" dirty="0"/>
              <a:t>  ---  _</a:t>
            </a:r>
            <a:r>
              <a:rPr lang="en-US" altLang="zh-CN" sz="1000" dirty="0" err="1"/>
              <a:t>process_router</a:t>
            </a:r>
            <a:r>
              <a:rPr lang="en-US" altLang="zh-CN" sz="1000" dirty="0"/>
              <a:t>            ---  _</a:t>
            </a:r>
            <a:r>
              <a:rPr lang="en-US" altLang="zh-CN" sz="1000" dirty="0" err="1"/>
              <a:t>router_added</a:t>
            </a:r>
            <a:endParaRPr lang="en-US" altLang="zh-CN" sz="1000" dirty="0"/>
          </a:p>
          <a:p>
            <a:r>
              <a:rPr lang="en-US" altLang="zh-CN" sz="1000" dirty="0"/>
              <a:t>2.	</a:t>
            </a:r>
          </a:p>
          <a:p>
            <a:r>
              <a:rPr lang="en-US" altLang="zh-CN" sz="1000" dirty="0"/>
              <a:t>3.	                                                         ---  </a:t>
            </a:r>
            <a:r>
              <a:rPr lang="en-US" altLang="zh-CN" sz="1000" dirty="0" err="1"/>
              <a:t>process_router</a:t>
            </a:r>
            <a:endParaRPr lang="en-US" altLang="zh-CN" sz="1000" dirty="0"/>
          </a:p>
          <a:p>
            <a:r>
              <a:rPr lang="en-US" altLang="zh-CN" sz="1000" dirty="0"/>
              <a:t>4.	                                 </a:t>
            </a:r>
          </a:p>
          <a:p>
            <a:r>
              <a:rPr lang="en-US" altLang="zh-CN" sz="1000" dirty="0"/>
              <a:t>5.	                                                         ---  _</a:t>
            </a:r>
            <a:r>
              <a:rPr lang="en-US" altLang="zh-CN" sz="1000" dirty="0" err="1"/>
              <a:t>router_removed</a:t>
            </a:r>
            <a:endParaRPr lang="en-US" altLang="zh-CN" sz="1000" dirty="0"/>
          </a:p>
          <a:p>
            <a:r>
              <a:rPr lang="en-US" altLang="zh-CN" sz="1000" dirty="0"/>
              <a:t>6.	           </a:t>
            </a:r>
          </a:p>
          <a:p>
            <a:r>
              <a:rPr lang="en-US" altLang="zh-CN" sz="1000" dirty="0"/>
              <a:t>7.	           ---  _</a:t>
            </a:r>
            <a:r>
              <a:rPr lang="en-US" altLang="zh-CN" sz="1000" dirty="0" err="1"/>
              <a:t>process_router_delete</a:t>
            </a:r>
            <a:r>
              <a:rPr lang="en-US" altLang="zh-CN" sz="1000" dirty="0"/>
              <a:t>        ---  _</a:t>
            </a:r>
            <a:r>
              <a:rPr lang="en-US" altLang="zh-CN" sz="1000" dirty="0" err="1"/>
              <a:t>router_removed</a:t>
            </a:r>
            <a:endParaRPr lang="en-US" altLang="zh-CN" sz="1000" dirty="0"/>
          </a:p>
          <a:p>
            <a:endParaRPr lang="zh-CN" altLang="en-US" sz="2000" dirty="0"/>
          </a:p>
          <a:p>
            <a:r>
              <a:rPr lang="zh-CN" altLang="en-US" sz="1600" dirty="0"/>
              <a:t>在上面几个方法中，会涉及到</a:t>
            </a:r>
            <a:r>
              <a:rPr lang="en-US" altLang="zh-CN" sz="1600" dirty="0" err="1"/>
              <a:t>iptables</a:t>
            </a:r>
            <a:r>
              <a:rPr lang="zh-CN" altLang="en-US" sz="1600" dirty="0"/>
              <a:t>的处理。</a:t>
            </a: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27204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26026"/>
            <a:ext cx="8915399" cy="672972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代码分析：三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iptables_manager</a:t>
            </a:r>
            <a:r>
              <a:rPr lang="zh-CN" altLang="en-US" sz="2400" dirty="0"/>
              <a:t>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61600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三</a:t>
            </a:r>
            <a:r>
              <a:rPr lang="en-US" altLang="zh-CN" sz="2000" dirty="0"/>
              <a:t>.</a:t>
            </a:r>
            <a:r>
              <a:rPr lang="en-US" altLang="zh-CN" sz="2000" dirty="0" err="1"/>
              <a:t>iptables_manager</a:t>
            </a:r>
            <a:r>
              <a:rPr lang="zh-CN" altLang="en-US" sz="2000" dirty="0" smtClean="0"/>
              <a:t>初始化</a:t>
            </a:r>
            <a:endParaRPr lang="en-US" altLang="zh-CN" sz="2000" dirty="0" smtClean="0"/>
          </a:p>
          <a:p>
            <a:r>
              <a:rPr lang="en-US" altLang="zh-CN" sz="1600" dirty="0" err="1"/>
              <a:t>iptables_manager</a:t>
            </a:r>
            <a:r>
              <a:rPr lang="zh-CN" altLang="en-US" sz="1600" dirty="0"/>
              <a:t>的初始化是在</a:t>
            </a:r>
            <a:r>
              <a:rPr lang="en-US" altLang="zh-CN" sz="1600" dirty="0"/>
              <a:t>class </a:t>
            </a:r>
            <a:r>
              <a:rPr lang="en-US" altLang="zh-CN" sz="1600" dirty="0" err="1"/>
              <a:t>IptablesManager</a:t>
            </a:r>
            <a:r>
              <a:rPr lang="zh-CN" altLang="en-US" sz="1600" dirty="0"/>
              <a:t>中完成的，它对</a:t>
            </a:r>
            <a:r>
              <a:rPr lang="en-US" altLang="zh-CN" sz="1600" dirty="0" err="1"/>
              <a:t>iptables</a:t>
            </a:r>
            <a:r>
              <a:rPr lang="zh-CN" altLang="en-US" sz="1600" dirty="0"/>
              <a:t>的链进行了包装。</a:t>
            </a:r>
          </a:p>
          <a:p>
            <a:r>
              <a:rPr lang="zh-CN" altLang="en-US" sz="1600" dirty="0"/>
              <a:t>源码目录：</a:t>
            </a:r>
            <a:r>
              <a:rPr lang="en-US" altLang="zh-CN" sz="1600" dirty="0"/>
              <a:t>neutron/neutron/agent/linux/iptables_manager.py</a:t>
            </a:r>
          </a:p>
          <a:p>
            <a:r>
              <a:rPr lang="zh-CN" altLang="en-US" sz="1600" dirty="0"/>
              <a:t>主要操作：</a:t>
            </a:r>
          </a:p>
          <a:p>
            <a:r>
              <a:rPr lang="zh-CN" altLang="en-US" sz="1600" dirty="0"/>
              <a:t>新建一个</a:t>
            </a:r>
            <a:r>
              <a:rPr lang="en-US" altLang="zh-CN" sz="1600" dirty="0"/>
              <a:t>neutron-filter-top</a:t>
            </a:r>
            <a:r>
              <a:rPr lang="zh-CN" altLang="en-US" sz="1600" dirty="0"/>
              <a:t>链，这个是没有包装的，加在原生的</a:t>
            </a:r>
            <a:r>
              <a:rPr lang="en-US" altLang="zh-CN" sz="1600" dirty="0"/>
              <a:t>FORWARD</a:t>
            </a:r>
            <a:r>
              <a:rPr lang="zh-CN" altLang="en-US" sz="1600" dirty="0"/>
              <a:t>和</a:t>
            </a:r>
            <a:r>
              <a:rPr lang="en-US" altLang="zh-CN" sz="1600" dirty="0"/>
              <a:t>OUTPUT</a:t>
            </a:r>
            <a:r>
              <a:rPr lang="zh-CN" altLang="en-US" sz="1600" dirty="0"/>
              <a:t>链上。</a:t>
            </a:r>
          </a:p>
          <a:p>
            <a:r>
              <a:rPr lang="zh-CN" altLang="en-US" sz="1600" dirty="0"/>
              <a:t>对</a:t>
            </a:r>
            <a:r>
              <a:rPr lang="en-US" altLang="zh-CN" sz="1600" dirty="0"/>
              <a:t>filter</a:t>
            </a:r>
            <a:r>
              <a:rPr lang="zh-CN" altLang="en-US" sz="1600" dirty="0"/>
              <a:t>表的</a:t>
            </a:r>
            <a:r>
              <a:rPr lang="en-US" altLang="zh-CN" sz="1600" dirty="0"/>
              <a:t>INPUT</a:t>
            </a:r>
            <a:r>
              <a:rPr lang="zh-CN" altLang="en-US" sz="1600" dirty="0"/>
              <a:t>，</a:t>
            </a:r>
            <a:r>
              <a:rPr lang="en-US" altLang="zh-CN" sz="1600" dirty="0"/>
              <a:t>OUTPUT</a:t>
            </a:r>
            <a:r>
              <a:rPr lang="zh-CN" altLang="en-US" sz="1600" dirty="0"/>
              <a:t>，</a:t>
            </a:r>
            <a:r>
              <a:rPr lang="en-US" altLang="zh-CN" sz="1600" dirty="0"/>
              <a:t>FORWARD</a:t>
            </a:r>
            <a:r>
              <a:rPr lang="zh-CN" altLang="en-US" sz="1600" dirty="0"/>
              <a:t>链进行包装，将到达原链的数据包转发到包装链，还增加一个包装的</a:t>
            </a:r>
            <a:r>
              <a:rPr lang="en-US" altLang="zh-CN" sz="1600" dirty="0"/>
              <a:t>local</a:t>
            </a:r>
            <a:r>
              <a:rPr lang="zh-CN" altLang="en-US" sz="1600" dirty="0"/>
              <a:t>链。</a:t>
            </a:r>
          </a:p>
          <a:p>
            <a:r>
              <a:rPr lang="zh-CN" altLang="en-US" sz="1600" dirty="0"/>
              <a:t>对于</a:t>
            </a:r>
            <a:r>
              <a:rPr lang="en-US" altLang="zh-CN" sz="1600" dirty="0"/>
              <a:t>nat</a:t>
            </a:r>
            <a:r>
              <a:rPr lang="zh-CN" altLang="en-US" sz="1600" dirty="0"/>
              <a:t>表，</a:t>
            </a:r>
            <a:r>
              <a:rPr lang="en-US" altLang="zh-CN" sz="1600" dirty="0"/>
              <a:t>PREROUTING</a:t>
            </a:r>
            <a:r>
              <a:rPr lang="zh-CN" altLang="en-US" sz="1600" dirty="0"/>
              <a:t>，</a:t>
            </a:r>
            <a:r>
              <a:rPr lang="en-US" altLang="zh-CN" sz="1600" dirty="0"/>
              <a:t>OUTPUT</a:t>
            </a:r>
            <a:r>
              <a:rPr lang="zh-CN" altLang="en-US" sz="1600" dirty="0"/>
              <a:t>，</a:t>
            </a:r>
            <a:r>
              <a:rPr lang="en-US" altLang="zh-CN" sz="1600" dirty="0"/>
              <a:t>POSTROUTING</a:t>
            </a:r>
            <a:r>
              <a:rPr lang="zh-CN" altLang="en-US" sz="1600" dirty="0"/>
              <a:t>链进行包装，另外在</a:t>
            </a:r>
            <a:r>
              <a:rPr lang="en-US" altLang="zh-CN" sz="1600" dirty="0"/>
              <a:t>POSTROUTING</a:t>
            </a:r>
            <a:r>
              <a:rPr lang="zh-CN" altLang="en-US" sz="1600" dirty="0"/>
              <a:t>链之后加了</a:t>
            </a:r>
            <a:r>
              <a:rPr lang="en-US" altLang="zh-CN" sz="1600" dirty="0" err="1"/>
              <a:t>snat</a:t>
            </a:r>
            <a:r>
              <a:rPr lang="zh-CN" altLang="en-US" sz="1600" dirty="0"/>
              <a:t>链。</a:t>
            </a:r>
          </a:p>
          <a:p>
            <a:r>
              <a:rPr lang="zh-CN" altLang="en-US" sz="1600" dirty="0"/>
              <a:t>代码分析：</a:t>
            </a:r>
          </a:p>
          <a:p>
            <a:r>
              <a:rPr lang="zh-CN" altLang="en-US" sz="1600" dirty="0"/>
              <a:t>对于</a:t>
            </a:r>
            <a:r>
              <a:rPr lang="en-US" altLang="zh-CN" sz="1600" dirty="0"/>
              <a:t>l3 agent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binary_name</a:t>
            </a:r>
            <a:r>
              <a:rPr lang="zh-CN" altLang="en-US" sz="1600" dirty="0"/>
              <a:t>是</a:t>
            </a:r>
            <a:r>
              <a:rPr lang="en-US" altLang="zh-CN" sz="1600" dirty="0"/>
              <a:t>neturon-l3-agent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filter</a:t>
            </a:r>
            <a:r>
              <a:rPr lang="zh-CN" altLang="en-US" sz="1600" dirty="0"/>
              <a:t>表的操作：</a:t>
            </a: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02308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26026"/>
            <a:ext cx="8915399" cy="672972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代码分析：三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iptables_manager</a:t>
            </a:r>
            <a:r>
              <a:rPr lang="zh-CN" altLang="en-US" sz="2400" dirty="0"/>
              <a:t>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493849"/>
            <a:ext cx="8404370" cy="4616006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三</a:t>
            </a:r>
            <a:r>
              <a:rPr lang="en-US" altLang="zh-CN" sz="2000" dirty="0"/>
              <a:t>.</a:t>
            </a:r>
            <a:r>
              <a:rPr lang="en-US" altLang="zh-CN" sz="2000" dirty="0" err="1"/>
              <a:t>iptables_manager</a:t>
            </a:r>
            <a:r>
              <a:rPr lang="zh-CN" altLang="en-US" sz="2000" dirty="0" smtClean="0"/>
              <a:t>初始化</a:t>
            </a:r>
            <a:endParaRPr lang="en-US" altLang="zh-CN" sz="2000" dirty="0" smtClean="0"/>
          </a:p>
          <a:p>
            <a:r>
              <a:rPr lang="zh-CN" altLang="en-US" sz="1600" dirty="0"/>
              <a:t>增加一个链</a:t>
            </a:r>
            <a:r>
              <a:rPr lang="en-US" altLang="zh-CN" sz="1600" dirty="0"/>
              <a:t>neutron-filter-top</a:t>
            </a:r>
            <a:r>
              <a:rPr lang="zh-CN" altLang="en-US" sz="1600" dirty="0"/>
              <a:t>，增加规则：</a:t>
            </a:r>
          </a:p>
          <a:p>
            <a:r>
              <a:rPr lang="en-US" altLang="zh-CN" sz="1600" dirty="0"/>
              <a:t>-A FORWARD -j neutron-filter-top</a:t>
            </a:r>
          </a:p>
          <a:p>
            <a:r>
              <a:rPr lang="en-US" altLang="zh-CN" sz="1600" dirty="0"/>
              <a:t>-A OUTPUT -j neutron-filter-top</a:t>
            </a:r>
          </a:p>
          <a:p>
            <a:r>
              <a:rPr lang="zh-CN" altLang="en-US" sz="1600" dirty="0"/>
              <a:t>增加一个包装链</a:t>
            </a:r>
            <a:r>
              <a:rPr lang="en-US" altLang="zh-CN" sz="1600" dirty="0"/>
              <a:t>neutron-l3-agent-local</a:t>
            </a:r>
            <a:r>
              <a:rPr lang="zh-CN" altLang="en-US" sz="1600" dirty="0"/>
              <a:t>，增加规则：</a:t>
            </a:r>
          </a:p>
          <a:p>
            <a:r>
              <a:rPr lang="en-US" altLang="zh-CN" sz="1600" dirty="0"/>
              <a:t>-A neutron-filter-top -j neutron-l3-agent-local</a:t>
            </a:r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824302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955</Words>
  <Application>Microsoft Office PowerPoint</Application>
  <PresentationFormat>宽屏</PresentationFormat>
  <Paragraphs>307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幼圆</vt:lpstr>
      <vt:lpstr>Arial</vt:lpstr>
      <vt:lpstr>Century Gothic</vt:lpstr>
      <vt:lpstr>Wingdings 3</vt:lpstr>
      <vt:lpstr>丝状</vt:lpstr>
      <vt:lpstr>openstack之neutron代码分析</vt:lpstr>
      <vt:lpstr>PowerPoint 演示文稿</vt:lpstr>
      <vt:lpstr>openstack之neutron代码分析</vt:lpstr>
      <vt:lpstr>openstack之neutron代码分析：一.iptables简介</vt:lpstr>
      <vt:lpstr>openstack之neutron代码分析：一.iptables简介</vt:lpstr>
      <vt:lpstr>openstack之neutron代码分析：一.iptables简介</vt:lpstr>
      <vt:lpstr>openstack之neutron代码分析：二.l3 agent消息处理</vt:lpstr>
      <vt:lpstr>openstack之neutron代码分析：三.iptables_manager初始化</vt:lpstr>
      <vt:lpstr>openstack之neutron代码分析：三.iptables_manager初始化</vt:lpstr>
      <vt:lpstr>openstack之neutron代码分析：三.iptables_manager初始化</vt:lpstr>
      <vt:lpstr>openstack之neutron代码分析：三.iptables_manager初始化</vt:lpstr>
      <vt:lpstr>openstack之neutron代码分析：三.iptables_manager初始化</vt:lpstr>
      <vt:lpstr>openstack之neutron代码分析：三.iptables_manager初始化</vt:lpstr>
      <vt:lpstr>openstack之neutron代码分析：三.iptables_manager初始化</vt:lpstr>
      <vt:lpstr>openstack之neutron代码分析：三.iptables_manager初始化</vt:lpstr>
      <vt:lpstr>openstack之neutron代码分析：四.l3 agent代码中关于iptables的处理</vt:lpstr>
      <vt:lpstr>openstack之neutron代码分析：四.l3 agent代码中关于iptables的处理</vt:lpstr>
      <vt:lpstr>openstack之neutron代码分析：四.l3 agent代码中关于iptables的处理</vt:lpstr>
      <vt:lpstr>openstack之neutron代码分析：四.l3 agent代码中关于iptables的处理</vt:lpstr>
      <vt:lpstr>openstack之neutron代码分析：四.l3 agent代码中关于iptables的处理</vt:lpstr>
      <vt:lpstr>openstack之neutron代码分析：四.l3 agent代码中关于iptables的处理</vt:lpstr>
      <vt:lpstr>openstack之neutron代码分析：四.l3 agent代码中关于iptables的处理</vt:lpstr>
      <vt:lpstr>openstack之neutron代码分析：四.l3 agent代码中关于iptables的处理</vt:lpstr>
      <vt:lpstr>openstack之neutron代码分析：四.l3 agent代码中关于iptables的处理</vt:lpstr>
      <vt:lpstr>openstack之neutron代码分析：五.总结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openstack之neutron代码分析</dc:title>
  <dc:creator>XH</dc:creator>
  <cp:lastModifiedBy>XH</cp:lastModifiedBy>
  <cp:revision>13</cp:revision>
  <dcterms:created xsi:type="dcterms:W3CDTF">2017-05-04T03:07:07Z</dcterms:created>
  <dcterms:modified xsi:type="dcterms:W3CDTF">2017-05-10T03:16:38Z</dcterms:modified>
</cp:coreProperties>
</file>