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5" r:id="rId4"/>
    <p:sldId id="264" r:id="rId5"/>
    <p:sldId id="263" r:id="rId6"/>
    <p:sldId id="259" r:id="rId7"/>
    <p:sldId id="261" r:id="rId8"/>
    <p:sldId id="262" r:id="rId9"/>
    <p:sldId id="260" r:id="rId10"/>
    <p:sldId id="266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CEC21-1E7D-47A8-B15B-ECD883C9D29D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202F50-26C7-40D4-A33B-97F612CC72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7098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繼承關係，派生結構體指針類型可轉換成基類</a:t>
            </a:r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02F50-26C7-40D4-A33B-97F612CC72E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6188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C07C-0D1D-46B5-B3DD-51EEE7EE46E2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1BCD-5C87-4DC4-BFFA-DDD5644EF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79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C07C-0D1D-46B5-B3DD-51EEE7EE46E2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1BCD-5C87-4DC4-BFFA-DDD5644EF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281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C07C-0D1D-46B5-B3DD-51EEE7EE46E2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1BCD-5C87-4DC4-BFFA-DDD5644EF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7364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C07C-0D1D-46B5-B3DD-51EEE7EE46E2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1BCD-5C87-4DC4-BFFA-DDD5644EF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650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C07C-0D1D-46B5-B3DD-51EEE7EE46E2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1BCD-5C87-4DC4-BFFA-DDD5644EF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6529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C07C-0D1D-46B5-B3DD-51EEE7EE46E2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1BCD-5C87-4DC4-BFFA-DDD5644EF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3765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C07C-0D1D-46B5-B3DD-51EEE7EE46E2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1BCD-5C87-4DC4-BFFA-DDD5644EF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1680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C07C-0D1D-46B5-B3DD-51EEE7EE46E2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1BCD-5C87-4DC4-BFFA-DDD5644EF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4187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C07C-0D1D-46B5-B3DD-51EEE7EE46E2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1BCD-5C87-4DC4-BFFA-DDD5644EF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7005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C07C-0D1D-46B5-B3DD-51EEE7EE46E2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1BCD-5C87-4DC4-BFFA-DDD5644EF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8368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C07C-0D1D-46B5-B3DD-51EEE7EE46E2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1BCD-5C87-4DC4-BFFA-DDD5644EF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049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DC07C-0D1D-46B5-B3DD-51EEE7EE46E2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E1BCD-5C87-4DC4-BFFA-DDD5644EF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6286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GO</a:t>
            </a:r>
            <a:r>
              <a:rPr lang="zh-CN" altLang="en-US" dirty="0" smtClean="0"/>
              <a:t>語言技巧</a:t>
            </a:r>
            <a:r>
              <a:rPr lang="en-US" altLang="zh-CN" dirty="0" smtClean="0"/>
              <a:t>-</a:t>
            </a:r>
            <a:r>
              <a:rPr lang="zh-CN" altLang="en-US" dirty="0" smtClean="0"/>
              <a:t>反射的使用</a:t>
            </a:r>
            <a:endParaRPr lang="zh-TW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GO</a:t>
            </a:r>
            <a:r>
              <a:rPr lang="zh-CN" altLang="en-US" dirty="0" smtClean="0"/>
              <a:t>反射及其使用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9225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3051"/>
          </a:xfrm>
        </p:spPr>
        <p:txBody>
          <a:bodyPr/>
          <a:lstStyle/>
          <a:p>
            <a:r>
              <a:rPr lang="zh-CN" altLang="en-US" dirty="0"/>
              <a:t>總結</a:t>
            </a:r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5880"/>
            <a:ext cx="10515600" cy="5239512"/>
          </a:xfrm>
        </p:spPr>
        <p:txBody>
          <a:bodyPr>
            <a:noAutofit/>
          </a:bodyPr>
          <a:lstStyle/>
          <a:p>
            <a:r>
              <a:rPr lang="zh-TW" altLang="en-US" sz="2000" dirty="0"/>
              <a:t>反射可以大大提高程序的灵活性，使得</a:t>
            </a:r>
            <a:r>
              <a:rPr lang="en-US" altLang="zh-TW" sz="2000" dirty="0"/>
              <a:t>interface{}</a:t>
            </a:r>
            <a:r>
              <a:rPr lang="zh-TW" altLang="en-US" sz="2000" dirty="0"/>
              <a:t>有更大的发挥余地</a:t>
            </a:r>
          </a:p>
          <a:p>
            <a:pPr lvl="1"/>
            <a:r>
              <a:rPr lang="zh-TW" altLang="en-US" sz="2000" dirty="0"/>
              <a:t>反射必须结合</a:t>
            </a:r>
            <a:r>
              <a:rPr lang="en-US" altLang="zh-TW" sz="2000" dirty="0"/>
              <a:t>interface</a:t>
            </a:r>
            <a:r>
              <a:rPr lang="zh-TW" altLang="en-US" sz="2000" dirty="0"/>
              <a:t>才玩得</a:t>
            </a:r>
            <a:r>
              <a:rPr lang="zh-TW" altLang="en-US" sz="2000" dirty="0" smtClean="0"/>
              <a:t>转</a:t>
            </a:r>
          </a:p>
          <a:p>
            <a:r>
              <a:rPr lang="zh-TW" altLang="en-US" sz="2000" dirty="0" smtClean="0"/>
              <a:t>反射可以将“接口类型变量”转换为“反射类型对象”</a:t>
            </a:r>
          </a:p>
          <a:p>
            <a:pPr lvl="1"/>
            <a:r>
              <a:rPr lang="zh-TW" altLang="en-US" sz="2000" dirty="0" smtClean="0"/>
              <a:t>反射</a:t>
            </a:r>
            <a:r>
              <a:rPr lang="zh-TW" altLang="en-US" sz="2000" dirty="0"/>
              <a:t>使用 </a:t>
            </a:r>
            <a:r>
              <a:rPr lang="en-US" altLang="zh-TW" sz="2000" dirty="0" err="1"/>
              <a:t>TypeOf</a:t>
            </a:r>
            <a:r>
              <a:rPr lang="en-US" altLang="zh-TW" sz="2000" dirty="0"/>
              <a:t> </a:t>
            </a:r>
            <a:r>
              <a:rPr lang="zh-TW" altLang="en-US" sz="2000" dirty="0"/>
              <a:t>和 </a:t>
            </a:r>
            <a:r>
              <a:rPr lang="en-US" altLang="zh-TW" sz="2000" dirty="0" err="1"/>
              <a:t>ValueOf</a:t>
            </a:r>
            <a:r>
              <a:rPr lang="en-US" altLang="zh-TW" sz="2000" dirty="0"/>
              <a:t> </a:t>
            </a:r>
            <a:r>
              <a:rPr lang="zh-TW" altLang="en-US" sz="2000" dirty="0"/>
              <a:t>函数从接口中获取目标对象信息</a:t>
            </a:r>
          </a:p>
          <a:p>
            <a:r>
              <a:rPr lang="zh-TW" altLang="en-US" sz="2000" dirty="0"/>
              <a:t>反射可以将“反射类型对象”转换为“接口类型变量</a:t>
            </a:r>
          </a:p>
          <a:p>
            <a:pPr lvl="1"/>
            <a:r>
              <a:rPr lang="en-US" altLang="zh-TW" sz="2000" dirty="0" err="1"/>
              <a:t>reflect.value.Interface</a:t>
            </a:r>
            <a:r>
              <a:rPr lang="en-US" altLang="zh-TW" sz="2000" dirty="0"/>
              <a:t>().(</a:t>
            </a:r>
            <a:r>
              <a:rPr lang="zh-TW" altLang="en-US" sz="2000" dirty="0"/>
              <a:t>已知的类型</a:t>
            </a:r>
            <a:r>
              <a:rPr lang="en-US" altLang="zh-TW" sz="2000" dirty="0"/>
              <a:t>)</a:t>
            </a:r>
          </a:p>
          <a:p>
            <a:pPr lvl="1"/>
            <a:r>
              <a:rPr lang="zh-TW" altLang="en-US" sz="2000" dirty="0"/>
              <a:t>遍历</a:t>
            </a:r>
            <a:r>
              <a:rPr lang="en-US" altLang="zh-TW" sz="2000" dirty="0" err="1"/>
              <a:t>reflect.Type</a:t>
            </a:r>
            <a:r>
              <a:rPr lang="zh-TW" altLang="en-US" sz="2000" dirty="0"/>
              <a:t>的</a:t>
            </a:r>
            <a:r>
              <a:rPr lang="en-US" altLang="zh-TW" sz="2000" dirty="0"/>
              <a:t>Field</a:t>
            </a:r>
            <a:r>
              <a:rPr lang="zh-TW" altLang="en-US" sz="2000" dirty="0"/>
              <a:t>获取其</a:t>
            </a:r>
            <a:r>
              <a:rPr lang="en-US" altLang="zh-TW" sz="2000" dirty="0"/>
              <a:t>Field</a:t>
            </a:r>
          </a:p>
          <a:p>
            <a:r>
              <a:rPr lang="zh-TW" altLang="en-US" sz="2000" dirty="0"/>
              <a:t>反射可以修改反射类型对象，但是其值必须是“</a:t>
            </a:r>
            <a:r>
              <a:rPr lang="en-US" altLang="zh-TW" sz="2000" dirty="0"/>
              <a:t>addressable”</a:t>
            </a:r>
          </a:p>
          <a:p>
            <a:pPr lvl="1"/>
            <a:r>
              <a:rPr lang="zh-TW" altLang="en-US" sz="2000" dirty="0"/>
              <a:t>想要利用反射修改对象状态，前提是 </a:t>
            </a:r>
            <a:r>
              <a:rPr lang="en-US" altLang="zh-TW" sz="2000" dirty="0" err="1"/>
              <a:t>interface.data</a:t>
            </a:r>
            <a:r>
              <a:rPr lang="en-US" altLang="zh-TW" sz="2000" dirty="0"/>
              <a:t> </a:t>
            </a:r>
            <a:r>
              <a:rPr lang="zh-TW" altLang="en-US" sz="2000" dirty="0"/>
              <a:t>是 </a:t>
            </a:r>
            <a:r>
              <a:rPr lang="en-US" altLang="zh-TW" sz="2000" dirty="0"/>
              <a:t>settable,</a:t>
            </a:r>
            <a:r>
              <a:rPr lang="zh-TW" altLang="en-US" sz="2000" dirty="0"/>
              <a:t>即 </a:t>
            </a:r>
            <a:r>
              <a:rPr lang="en-US" altLang="zh-TW" sz="2000" dirty="0"/>
              <a:t>pointer-interface</a:t>
            </a:r>
          </a:p>
          <a:p>
            <a:r>
              <a:rPr lang="zh-TW" altLang="en-US" sz="2000" dirty="0"/>
              <a:t>通过反射可以“动态”调用方法</a:t>
            </a:r>
          </a:p>
          <a:p>
            <a:r>
              <a:rPr lang="zh-TW" altLang="en-US" sz="2000" dirty="0"/>
              <a:t>因为</a:t>
            </a:r>
            <a:r>
              <a:rPr lang="en-US" altLang="zh-TW" sz="2000" dirty="0" err="1"/>
              <a:t>Golang</a:t>
            </a:r>
            <a:r>
              <a:rPr lang="zh-TW" altLang="en-US" sz="2000" dirty="0"/>
              <a:t>本身不支持模板，因此在以往需要使用模板的场景下往往就需要使用反射</a:t>
            </a:r>
            <a:r>
              <a:rPr lang="en-US" altLang="zh-TW" sz="2000" dirty="0"/>
              <a:t>(reflect)</a:t>
            </a:r>
            <a:r>
              <a:rPr lang="zh-TW" altLang="en-US" sz="2000" dirty="0"/>
              <a:t>来实现</a:t>
            </a:r>
          </a:p>
        </p:txBody>
      </p:sp>
    </p:spTree>
    <p:extLst>
      <p:ext uri="{BB962C8B-B14F-4D97-AF65-F5344CB8AC3E}">
        <p14:creationId xmlns:p14="http://schemas.microsoft.com/office/powerpoint/2010/main" val="4222147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01752"/>
            <a:ext cx="10515600" cy="1252728"/>
          </a:xfrm>
        </p:spPr>
        <p:txBody>
          <a:bodyPr/>
          <a:lstStyle/>
          <a:p>
            <a:r>
              <a:rPr lang="zh-CN" altLang="en-US" dirty="0" smtClean="0"/>
              <a:t>反射</a:t>
            </a:r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93392"/>
            <a:ext cx="10515600" cy="41835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</a:t>
            </a:r>
            <a:r>
              <a:rPr lang="zh-CN" altLang="en-US" sz="2400" dirty="0" smtClean="0"/>
              <a:t>在</a:t>
            </a:r>
            <a:r>
              <a:rPr lang="zh-CN" altLang="en-US" sz="2400" dirty="0"/>
              <a:t>计算机科学中，反射是指计算机程序在运行时（</a:t>
            </a:r>
            <a:r>
              <a:rPr lang="en-US" altLang="zh-CN" sz="2400" dirty="0"/>
              <a:t>Run time</a:t>
            </a:r>
            <a:r>
              <a:rPr lang="zh-CN" altLang="en-US" sz="2400" dirty="0"/>
              <a:t>）可以访问、检测和修改它本身状态或行为的一种能力。用比喻来说，反射就是程序在运行的时候能够“观察”并且修改自己的</a:t>
            </a:r>
            <a:r>
              <a:rPr lang="zh-CN" altLang="en-US" sz="2400" dirty="0" smtClean="0"/>
              <a:t>行为。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每</a:t>
            </a:r>
            <a:r>
              <a:rPr lang="zh-CN" altLang="en-US" sz="2400" dirty="0"/>
              <a:t>种语言的反射模型都不同，并且有些语言根本不支持</a:t>
            </a:r>
            <a:r>
              <a:rPr lang="zh-CN" altLang="en-US" sz="2400" dirty="0" smtClean="0"/>
              <a:t>反射。</a:t>
            </a:r>
            <a:r>
              <a:rPr lang="en-US" altLang="zh-CN" sz="2400" dirty="0" smtClean="0"/>
              <a:t>Go </a:t>
            </a:r>
            <a:r>
              <a:rPr lang="zh-CN" altLang="en-US" sz="2400" dirty="0"/>
              <a:t>语言提供了一种机制在运行时更新变量和检查它们的值、调用它们的方法，但是在编译时并不知道这些变量的具体类型，这称为反射机制</a:t>
            </a:r>
            <a:r>
              <a:rPr lang="zh-CN" altLang="en-US" sz="2400" dirty="0" smtClean="0"/>
              <a:t>。</a:t>
            </a:r>
            <a:r>
              <a:rPr lang="zh-TW" altLang="en-US" sz="2400" dirty="0"/>
              <a:t>反射主要与</a:t>
            </a:r>
            <a:r>
              <a:rPr lang="en-US" altLang="zh-TW" sz="2400" dirty="0" smtClean="0"/>
              <a:t>Go</a:t>
            </a:r>
            <a:r>
              <a:rPr lang="zh-TW" altLang="en-US" sz="2400" dirty="0" smtClean="0"/>
              <a:t>的</a:t>
            </a:r>
            <a:r>
              <a:rPr lang="en-US" altLang="zh-TW" sz="2400" dirty="0"/>
              <a:t>interface</a:t>
            </a:r>
            <a:r>
              <a:rPr lang="zh-TW" altLang="en-US" sz="2400" dirty="0"/>
              <a:t>类型相关（它的</a:t>
            </a:r>
            <a:r>
              <a:rPr lang="en-US" altLang="zh-TW" sz="2400" dirty="0"/>
              <a:t>type</a:t>
            </a:r>
            <a:r>
              <a:rPr lang="zh-TW" altLang="en-US" sz="2400" dirty="0"/>
              <a:t>是</a:t>
            </a:r>
            <a:r>
              <a:rPr lang="en-US" altLang="zh-TW" sz="2400" dirty="0"/>
              <a:t>concrete type</a:t>
            </a:r>
            <a:r>
              <a:rPr lang="zh-TW" altLang="en-US" sz="2400" dirty="0"/>
              <a:t>），只有</a:t>
            </a:r>
            <a:r>
              <a:rPr lang="en-US" altLang="zh-TW" sz="2400" dirty="0"/>
              <a:t>interface</a:t>
            </a:r>
            <a:r>
              <a:rPr lang="zh-TW" altLang="en-US" sz="2400" dirty="0"/>
              <a:t>类型才有反射一说</a:t>
            </a:r>
            <a:r>
              <a:rPr lang="zh-TW" altLang="en-US" sz="2400" dirty="0" smtClean="0"/>
              <a:t>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67615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interface</a:t>
            </a:r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</a:t>
            </a:r>
            <a:r>
              <a:rPr lang="zh-CN" altLang="en-US" sz="2400" dirty="0"/>
              <a:t>简单</a:t>
            </a:r>
            <a:r>
              <a:rPr lang="zh-CN" altLang="en-US" sz="2400" dirty="0"/>
              <a:t>的说，</a:t>
            </a:r>
            <a:r>
              <a:rPr lang="en-US" altLang="zh-CN" sz="2400" dirty="0"/>
              <a:t>interface</a:t>
            </a:r>
            <a:r>
              <a:rPr lang="zh-CN" altLang="en-US" sz="2400" dirty="0"/>
              <a:t>是一组</a:t>
            </a:r>
            <a:r>
              <a:rPr lang="en-US" altLang="zh-CN" sz="2400" dirty="0"/>
              <a:t>method</a:t>
            </a:r>
            <a:r>
              <a:rPr lang="zh-CN" altLang="en-US" sz="2400" dirty="0"/>
              <a:t>的组合，我们通过</a:t>
            </a:r>
            <a:r>
              <a:rPr lang="en-US" altLang="zh-CN" sz="2400" dirty="0"/>
              <a:t>interface</a:t>
            </a:r>
            <a:r>
              <a:rPr lang="zh-CN" altLang="en-US" sz="2400" dirty="0"/>
              <a:t>来定义对象的一组行为。若某个数据类型实现了</a:t>
            </a:r>
            <a:r>
              <a:rPr lang="en-US" altLang="zh-CN" sz="2400" dirty="0"/>
              <a:t>Interface</a:t>
            </a:r>
            <a:r>
              <a:rPr lang="zh-CN" altLang="en-US" sz="2400" dirty="0"/>
              <a:t>中定义的那些被</a:t>
            </a:r>
            <a:r>
              <a:rPr lang="zh-CN" altLang="en-US" sz="2400" dirty="0"/>
              <a:t>称为</a:t>
            </a:r>
            <a:r>
              <a:rPr lang="en-US" altLang="zh-CN" sz="2400" dirty="0"/>
              <a:t>“methods”</a:t>
            </a:r>
            <a:r>
              <a:rPr lang="zh-CN" altLang="en-US" sz="2400" dirty="0"/>
              <a:t>的</a:t>
            </a:r>
            <a:r>
              <a:rPr lang="zh-CN" altLang="en-US" sz="2400" dirty="0"/>
              <a:t>函数，则称这些数据类型实现（</a:t>
            </a:r>
            <a:r>
              <a:rPr lang="en-US" altLang="zh-CN" sz="2400" dirty="0"/>
              <a:t>implement</a:t>
            </a:r>
            <a:r>
              <a:rPr lang="zh-CN" altLang="en-US" sz="2400" dirty="0"/>
              <a:t>）了</a:t>
            </a:r>
            <a:r>
              <a:rPr lang="en-US" altLang="zh-CN" sz="2400" dirty="0"/>
              <a:t>interface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  interface</a:t>
            </a:r>
            <a:r>
              <a:rPr lang="zh-CN" altLang="en-US" sz="2400" dirty="0"/>
              <a:t>有两个核心元素，一个是</a:t>
            </a:r>
            <a:r>
              <a:rPr lang="en-US" altLang="zh-CN" sz="2400" dirty="0"/>
              <a:t>type</a:t>
            </a:r>
            <a:r>
              <a:rPr lang="zh-CN" altLang="en-US" sz="2400" dirty="0"/>
              <a:t>，一个是</a:t>
            </a:r>
            <a:r>
              <a:rPr lang="en-US" altLang="zh-CN" sz="2400" dirty="0"/>
              <a:t>value</a:t>
            </a:r>
            <a:r>
              <a:rPr lang="zh-CN" altLang="en-US" sz="2400" dirty="0"/>
              <a:t>，在为</a:t>
            </a:r>
            <a:r>
              <a:rPr lang="en-US" altLang="zh-CN" sz="2400" dirty="0"/>
              <a:t>interface</a:t>
            </a:r>
            <a:r>
              <a:rPr lang="zh-CN" altLang="en-US" sz="2400" dirty="0"/>
              <a:t>赋值。的时候，首先会将类型付给</a:t>
            </a:r>
            <a:r>
              <a:rPr lang="en-US" altLang="zh-CN" sz="2400" dirty="0"/>
              <a:t>type</a:t>
            </a:r>
            <a:r>
              <a:rPr lang="zh-CN" altLang="en-US" sz="2400" dirty="0"/>
              <a:t>，其次才会将数值赋值给</a:t>
            </a:r>
            <a:r>
              <a:rPr lang="en-US" altLang="zh-CN" sz="2400" dirty="0"/>
              <a:t>value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         在</a:t>
            </a:r>
            <a:r>
              <a:rPr lang="en-US" altLang="zh-CN" sz="2400" dirty="0" err="1"/>
              <a:t>Golang</a:t>
            </a:r>
            <a:r>
              <a:rPr lang="zh-CN" altLang="en-US" sz="2400" dirty="0"/>
              <a:t>的实现中，每个</a:t>
            </a:r>
            <a:r>
              <a:rPr lang="en-US" altLang="zh-CN" sz="2400" dirty="0"/>
              <a:t>interface</a:t>
            </a:r>
            <a:r>
              <a:rPr lang="zh-CN" altLang="en-US" sz="2400" dirty="0"/>
              <a:t>变量都有一个对应</a:t>
            </a:r>
            <a:r>
              <a:rPr lang="en-US" altLang="zh-CN" sz="2400" dirty="0"/>
              <a:t>pair</a:t>
            </a:r>
            <a:r>
              <a:rPr lang="zh-CN" altLang="en-US" sz="2400" dirty="0"/>
              <a:t>，</a:t>
            </a:r>
            <a:r>
              <a:rPr lang="en-US" altLang="zh-CN" sz="2400" dirty="0"/>
              <a:t>pair</a:t>
            </a:r>
            <a:r>
              <a:rPr lang="zh-CN" altLang="en-US" sz="2400" dirty="0"/>
              <a:t>中记录了实际变量的值和类型</a:t>
            </a:r>
            <a:r>
              <a:rPr lang="en-US" altLang="zh-CN" sz="2400" dirty="0"/>
              <a:t>:(value, type)</a:t>
            </a:r>
            <a:r>
              <a:rPr lang="zh-CN" altLang="en-US" sz="2400" dirty="0"/>
              <a:t>。</a:t>
            </a:r>
            <a:r>
              <a:rPr lang="en-US" altLang="zh-CN" sz="2400" dirty="0"/>
              <a:t>value</a:t>
            </a:r>
            <a:r>
              <a:rPr lang="zh-CN" altLang="en-US" sz="2400" dirty="0"/>
              <a:t>是实际变量值，</a:t>
            </a:r>
            <a:r>
              <a:rPr lang="en-US" altLang="zh-CN" sz="2400" dirty="0"/>
              <a:t>type</a:t>
            </a:r>
            <a:r>
              <a:rPr lang="zh-CN" altLang="en-US" sz="2400" dirty="0"/>
              <a:t>是实际变量的类型。一个</a:t>
            </a:r>
            <a:r>
              <a:rPr lang="en-US" altLang="zh-CN" sz="2400" dirty="0"/>
              <a:t>interface{}</a:t>
            </a:r>
            <a:r>
              <a:rPr lang="zh-CN" altLang="en-US" sz="2400" dirty="0"/>
              <a:t>类型的变量包含了</a:t>
            </a:r>
            <a:r>
              <a:rPr lang="en-US" altLang="zh-CN" sz="2400" dirty="0"/>
              <a:t>2</a:t>
            </a:r>
            <a:r>
              <a:rPr lang="zh-CN" altLang="en-US" sz="2400" dirty="0"/>
              <a:t>个指针，一个指针指向值的</a:t>
            </a:r>
            <a:r>
              <a:rPr lang="zh-CN" altLang="en-US" sz="2400" dirty="0" smtClean="0"/>
              <a:t>类型（对应</a:t>
            </a:r>
            <a:r>
              <a:rPr lang="en-US" altLang="zh-CN" sz="2400" dirty="0" smtClean="0"/>
              <a:t>type</a:t>
            </a:r>
            <a:r>
              <a:rPr lang="zh-CN" altLang="en-US" sz="2400" dirty="0" smtClean="0"/>
              <a:t>），</a:t>
            </a:r>
            <a:r>
              <a:rPr lang="zh-CN" altLang="en-US" sz="2400" dirty="0"/>
              <a:t>另外一个指针指向实际的</a:t>
            </a:r>
            <a:r>
              <a:rPr lang="zh-CN" altLang="en-US" sz="2400" dirty="0" smtClean="0"/>
              <a:t>值（对应</a:t>
            </a:r>
            <a:r>
              <a:rPr lang="en-US" altLang="zh-CN" sz="2400" dirty="0" smtClean="0"/>
              <a:t>value</a:t>
            </a:r>
            <a:r>
              <a:rPr lang="zh-CN" altLang="en-US" sz="2400" dirty="0" smtClean="0"/>
              <a:t>）。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TW" sz="2400" dirty="0"/>
              <a:t> </a:t>
            </a:r>
            <a:r>
              <a:rPr lang="en-US" altLang="zh-TW" sz="2400" dirty="0"/>
              <a:t>        interface</a:t>
            </a:r>
            <a:r>
              <a:rPr lang="zh-TW" altLang="en-US" sz="2400" dirty="0"/>
              <a:t>及其</a:t>
            </a:r>
            <a:r>
              <a:rPr lang="en-US" altLang="zh-TW" sz="2400" dirty="0"/>
              <a:t>pair</a:t>
            </a:r>
            <a:r>
              <a:rPr lang="zh-TW" altLang="en-US" sz="2400" dirty="0"/>
              <a:t>的存在，是</a:t>
            </a:r>
            <a:r>
              <a:rPr lang="en-US" altLang="zh-TW" sz="2400" dirty="0" err="1"/>
              <a:t>Golang</a:t>
            </a:r>
            <a:r>
              <a:rPr lang="zh-TW" altLang="en-US" sz="2400" dirty="0"/>
              <a:t>中实现反射的前提</a:t>
            </a:r>
            <a:r>
              <a:rPr lang="zh-TW" altLang="en-US" sz="2400" dirty="0"/>
              <a:t>，</a:t>
            </a:r>
            <a:r>
              <a:rPr lang="zh-CN" altLang="en-US" sz="2400" dirty="0"/>
              <a:t>而</a:t>
            </a:r>
            <a:r>
              <a:rPr lang="zh-TW" altLang="en-US" sz="2400" dirty="0"/>
              <a:t>反射</a:t>
            </a:r>
            <a:r>
              <a:rPr lang="zh-TW" altLang="en-US" sz="2400" dirty="0"/>
              <a:t>就是用来检测存储在接口变量内部</a:t>
            </a:r>
            <a:r>
              <a:rPr lang="en-US" altLang="zh-TW" sz="2400" dirty="0"/>
              <a:t>(</a:t>
            </a:r>
            <a:r>
              <a:rPr lang="zh-TW" altLang="en-US" sz="2400" dirty="0"/>
              <a:t>值</a:t>
            </a:r>
            <a:r>
              <a:rPr lang="en-US" altLang="zh-TW" sz="2400" dirty="0"/>
              <a:t>value</a:t>
            </a:r>
            <a:r>
              <a:rPr lang="zh-TW" altLang="en-US" sz="2400" dirty="0"/>
              <a:t>；</a:t>
            </a:r>
            <a:r>
              <a:rPr lang="zh-TW" altLang="en-US" sz="2400" dirty="0" smtClean="0"/>
              <a:t>类型</a:t>
            </a:r>
            <a:r>
              <a:rPr lang="en-US" altLang="zh-TW" sz="2400" dirty="0" smtClean="0"/>
              <a:t>type</a:t>
            </a:r>
            <a:r>
              <a:rPr lang="en-US" altLang="zh-TW" sz="2400" dirty="0"/>
              <a:t>) pair</a:t>
            </a:r>
            <a:r>
              <a:rPr lang="zh-TW" altLang="en-US" sz="2400" dirty="0"/>
              <a:t>对的一种机制。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567995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Go-reflect</a:t>
            </a:r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         在</a:t>
            </a:r>
            <a:r>
              <a:rPr lang="en-US" altLang="zh-CN" sz="2400" dirty="0" err="1"/>
              <a:t>Golang</a:t>
            </a:r>
            <a:r>
              <a:rPr lang="zh-CN" altLang="en-US" sz="2400" dirty="0"/>
              <a:t>的</a:t>
            </a:r>
            <a:r>
              <a:rPr lang="en-US" altLang="zh-CN" sz="2400" dirty="0"/>
              <a:t>reflect</a:t>
            </a:r>
            <a:r>
              <a:rPr lang="zh-CN" altLang="en-US" sz="2400" dirty="0"/>
              <a:t>反射包</a:t>
            </a:r>
            <a:r>
              <a:rPr lang="zh-CN" altLang="en-US" sz="2400" dirty="0"/>
              <a:t>中提供</a:t>
            </a:r>
            <a:r>
              <a:rPr lang="zh-CN" altLang="en-US" sz="2400" dirty="0"/>
              <a:t>了两种类型（或者说两个方法）让我们可以很容易的访问接口变量内容，分别是</a:t>
            </a:r>
            <a:r>
              <a:rPr lang="en-US" altLang="zh-CN" sz="2400" dirty="0" err="1"/>
              <a:t>reflect.ValueOf</a:t>
            </a:r>
            <a:r>
              <a:rPr lang="en-US" altLang="zh-CN" sz="2400" dirty="0"/>
              <a:t>() </a:t>
            </a:r>
            <a:r>
              <a:rPr lang="zh-CN" altLang="en-US" sz="2400" dirty="0"/>
              <a:t>和 </a:t>
            </a:r>
            <a:r>
              <a:rPr lang="en-US" altLang="zh-CN" sz="2400" dirty="0" err="1"/>
              <a:t>reflect.TypeOf</a:t>
            </a:r>
            <a:r>
              <a:rPr lang="en-US" altLang="zh-CN" sz="2400" dirty="0"/>
              <a:t>()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 err="1"/>
              <a:t>reflect.TypeOf</a:t>
            </a:r>
            <a:r>
              <a:rPr lang="zh-CN" altLang="en-US" sz="2400" dirty="0"/>
              <a:t>： 直接给到了我们想要的</a:t>
            </a:r>
            <a:r>
              <a:rPr lang="en-US" altLang="zh-CN" sz="2400" dirty="0"/>
              <a:t>type</a:t>
            </a:r>
            <a:r>
              <a:rPr lang="zh-CN" altLang="en-US" sz="2400" dirty="0"/>
              <a:t>类型，如</a:t>
            </a:r>
            <a:r>
              <a:rPr lang="en-US" altLang="zh-CN" sz="2400" dirty="0"/>
              <a:t>float64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int</a:t>
            </a:r>
            <a:r>
              <a:rPr lang="zh-CN" altLang="en-US" sz="2400" dirty="0"/>
              <a:t>、各种</a:t>
            </a:r>
            <a:r>
              <a:rPr lang="en-US" altLang="zh-CN" sz="2400" dirty="0"/>
              <a:t>pointer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struct</a:t>
            </a:r>
            <a:r>
              <a:rPr lang="en-US" altLang="zh-CN" sz="2400" dirty="0"/>
              <a:t> </a:t>
            </a:r>
            <a:r>
              <a:rPr lang="zh-CN" altLang="en-US" sz="2400" dirty="0"/>
              <a:t>等等真实的类型</a:t>
            </a:r>
          </a:p>
          <a:p>
            <a:r>
              <a:rPr lang="en-US" altLang="zh-CN" sz="2400" dirty="0" err="1"/>
              <a:t>reflect.ValueOf</a:t>
            </a:r>
            <a:r>
              <a:rPr lang="zh-CN" altLang="en-US" sz="2400" dirty="0"/>
              <a:t>：直接给到了我们想要的具体的值，如</a:t>
            </a:r>
            <a:r>
              <a:rPr lang="en-US" altLang="zh-CN" sz="2400" dirty="0"/>
              <a:t>1.2345</a:t>
            </a:r>
            <a:r>
              <a:rPr lang="zh-CN" altLang="en-US" sz="2400" dirty="0"/>
              <a:t>这个具体数值，或者类似</a:t>
            </a:r>
            <a:r>
              <a:rPr lang="en-US" altLang="zh-CN" sz="2400" dirty="0"/>
              <a:t>&amp;{1 "</a:t>
            </a:r>
            <a:r>
              <a:rPr lang="en-US" altLang="zh-CN" sz="2400" dirty="0" err="1"/>
              <a:t>Allen.Wu</a:t>
            </a:r>
            <a:r>
              <a:rPr lang="en-US" altLang="zh-CN" sz="2400" dirty="0"/>
              <a:t>" 25} </a:t>
            </a:r>
            <a:r>
              <a:rPr lang="zh-CN" altLang="en-US" sz="2400" dirty="0"/>
              <a:t>这样的结构体</a:t>
            </a:r>
            <a:r>
              <a:rPr lang="en-US" altLang="zh-CN" sz="2400" dirty="0" err="1"/>
              <a:t>struct</a:t>
            </a:r>
            <a:r>
              <a:rPr lang="zh-CN" altLang="en-US" sz="2400" dirty="0"/>
              <a:t>的值</a:t>
            </a:r>
          </a:p>
          <a:p>
            <a:r>
              <a:rPr lang="zh-CN" altLang="en-US" sz="2400" dirty="0"/>
              <a:t>也就是说明反射可以将“接口类型变量”转换为“反射类型对象”，反射类型指的是</a:t>
            </a:r>
            <a:r>
              <a:rPr lang="en-US" altLang="zh-CN" sz="2400" dirty="0" err="1"/>
              <a:t>reflect.Type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reflect.Value</a:t>
            </a:r>
            <a:r>
              <a:rPr lang="zh-CN" altLang="en-US" sz="2400" dirty="0"/>
              <a:t>这两种</a:t>
            </a:r>
          </a:p>
        </p:txBody>
      </p:sp>
    </p:spTree>
    <p:extLst>
      <p:ext uri="{BB962C8B-B14F-4D97-AF65-F5344CB8AC3E}">
        <p14:creationId xmlns:p14="http://schemas.microsoft.com/office/powerpoint/2010/main" val="1796365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0483"/>
          </a:xfrm>
        </p:spPr>
        <p:txBody>
          <a:bodyPr/>
          <a:lstStyle/>
          <a:p>
            <a:r>
              <a:rPr lang="en-US" altLang="zh-CN" dirty="0" smtClean="0"/>
              <a:t>Go-</a:t>
            </a:r>
            <a:r>
              <a:rPr lang="en-US" altLang="zh-CN" dirty="0" err="1" smtClean="0"/>
              <a:t>struct</a:t>
            </a:r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5256" y="1435608"/>
            <a:ext cx="10448544" cy="47413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、用来自定义复杂</a:t>
            </a:r>
            <a:r>
              <a:rPr lang="zh-CN" altLang="en-US" sz="2400" dirty="0" smtClean="0"/>
              <a:t>数据结构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</a:t>
            </a:r>
            <a:r>
              <a:rPr lang="zh-CN" altLang="en-US" sz="2400" dirty="0" smtClean="0"/>
              <a:t>结构体</a:t>
            </a:r>
            <a:r>
              <a:rPr lang="zh-CN" altLang="en-US" sz="2400" dirty="0"/>
              <a:t>是用户单独定义的类型，不能和其他类型进行强制</a:t>
            </a:r>
            <a:r>
              <a:rPr lang="zh-CN" altLang="en-US" sz="2400" dirty="0" smtClean="0"/>
              <a:t>转换。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struct</a:t>
            </a:r>
            <a:r>
              <a:rPr lang="zh-CN" altLang="en-US" sz="2400" dirty="0"/>
              <a:t>里面可以包含多个字段（属性）</a:t>
            </a:r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struct</a:t>
            </a:r>
            <a:r>
              <a:rPr lang="zh-CN" altLang="en-US" sz="2400" dirty="0"/>
              <a:t>类型可以定义方法，注意和函数的</a:t>
            </a:r>
            <a:r>
              <a:rPr lang="zh-CN" altLang="en-US" sz="2400" dirty="0" smtClean="0"/>
              <a:t>区分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A </a:t>
            </a:r>
            <a:r>
              <a:rPr lang="en-US" altLang="zh-CN" sz="2400" dirty="0" err="1" smtClean="0"/>
              <a:t>inst</a:t>
            </a:r>
            <a:r>
              <a:rPr lang="zh-CN" altLang="en-US" sz="2400" dirty="0" smtClean="0"/>
              <a:t>）與（</a:t>
            </a:r>
            <a:r>
              <a:rPr lang="en-US" altLang="zh-CN" sz="2400" dirty="0" smtClean="0"/>
              <a:t>A *</a:t>
            </a:r>
            <a:r>
              <a:rPr lang="en-US" altLang="zh-CN" sz="2400" dirty="0" err="1" smtClean="0"/>
              <a:t>inst</a:t>
            </a:r>
            <a:r>
              <a:rPr lang="zh-CN" altLang="en-US" sz="2400" dirty="0" smtClean="0"/>
              <a:t>）在反射時，前者可以獲取到，後者不可獲取到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struct</a:t>
            </a:r>
            <a:r>
              <a:rPr lang="zh-CN" altLang="en-US" sz="2400" dirty="0"/>
              <a:t>类型是值类型</a:t>
            </a:r>
          </a:p>
          <a:p>
            <a:pPr marL="0" indent="0">
              <a:buNone/>
            </a:pPr>
            <a:r>
              <a:rPr lang="en-US" altLang="zh-CN" sz="2400" dirty="0"/>
              <a:t>5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struct</a:t>
            </a:r>
            <a:r>
              <a:rPr lang="zh-CN" altLang="en-US" sz="2400" dirty="0"/>
              <a:t>类型可以</a:t>
            </a:r>
            <a:r>
              <a:rPr lang="zh-CN" altLang="en-US" sz="2400" dirty="0" smtClean="0"/>
              <a:t>嵌套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       </a:t>
            </a:r>
            <a:r>
              <a:rPr lang="zh-CN" altLang="en-US" sz="2400" dirty="0" smtClean="0"/>
              <a:t>自我嵌套只能使用指針類型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6</a:t>
            </a:r>
            <a:r>
              <a:rPr lang="zh-CN" altLang="en-US" sz="2400" dirty="0"/>
              <a:t>、</a:t>
            </a:r>
            <a:r>
              <a:rPr lang="en-US" altLang="zh-CN" sz="2400" dirty="0"/>
              <a:t>GO</a:t>
            </a:r>
            <a:r>
              <a:rPr lang="zh-CN" altLang="en-US" sz="2400" dirty="0"/>
              <a:t>语言没有</a:t>
            </a:r>
            <a:r>
              <a:rPr lang="en-US" altLang="zh-CN" sz="2400" dirty="0"/>
              <a:t>class</a:t>
            </a:r>
            <a:r>
              <a:rPr lang="zh-CN" altLang="en-US" sz="2400" dirty="0"/>
              <a:t>类型，只有</a:t>
            </a:r>
            <a:r>
              <a:rPr lang="en-US" altLang="zh-CN" sz="2400" dirty="0" err="1"/>
              <a:t>struct</a:t>
            </a:r>
            <a:r>
              <a:rPr lang="zh-CN" altLang="en-US" sz="2400" dirty="0" smtClean="0"/>
              <a:t>类型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</a:t>
            </a:r>
            <a:r>
              <a:rPr lang="en-US" altLang="zh-CN" sz="2400" dirty="0" err="1" smtClean="0"/>
              <a:t>golang</a:t>
            </a:r>
            <a:r>
              <a:rPr lang="zh-CN" altLang="en-US" sz="2400" dirty="0"/>
              <a:t>中的</a:t>
            </a:r>
            <a:r>
              <a:rPr lang="en-US" altLang="zh-CN" sz="2400" dirty="0" err="1"/>
              <a:t>struct</a:t>
            </a:r>
            <a:r>
              <a:rPr lang="zh-CN" altLang="en-US" sz="2400" dirty="0"/>
              <a:t>没有构造</a:t>
            </a:r>
            <a:r>
              <a:rPr lang="zh-CN" altLang="en-US" sz="2400" dirty="0" smtClean="0"/>
              <a:t>函数，析構函數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66826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0728" y="337693"/>
            <a:ext cx="10515600" cy="860171"/>
          </a:xfrm>
        </p:spPr>
        <p:txBody>
          <a:bodyPr/>
          <a:lstStyle/>
          <a:p>
            <a:r>
              <a:rPr lang="zh-CN" altLang="en-US" dirty="0" smtClean="0"/>
              <a:t>示例</a:t>
            </a:r>
            <a:endParaRPr lang="zh-TW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85216" y="1399032"/>
            <a:ext cx="108082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dirty="0"/>
              <a:t>type FileType struct {</a:t>
            </a:r>
            <a:br>
              <a:rPr lang="zh-TW" altLang="zh-TW" dirty="0"/>
            </a:br>
            <a:r>
              <a:rPr lang="zh-TW" altLang="zh-TW" dirty="0"/>
              <a:t>   ConvertType string `json:"convertType"`</a:t>
            </a:r>
            <a:br>
              <a:rPr lang="zh-TW" altLang="zh-TW" dirty="0"/>
            </a:br>
            <a:r>
              <a:rPr lang="zh-TW" altLang="zh-TW" dirty="0"/>
              <a:t>   NeedConvert bool   `json:"needConvert"`</a:t>
            </a:r>
            <a:br>
              <a:rPr lang="zh-TW" altLang="zh-TW" dirty="0"/>
            </a:br>
            <a:r>
              <a:rPr lang="zh-TW" altLang="zh-TW" dirty="0"/>
              <a:t>   MagicCode   []int  `json:"magicCode"`</a:t>
            </a:r>
            <a:br>
              <a:rPr lang="zh-TW" altLang="zh-TW" dirty="0"/>
            </a:br>
            <a:r>
              <a:rPr lang="zh-TW" altLang="zh-TW" dirty="0"/>
              <a:t>   magic       int</a:t>
            </a:r>
            <a:br>
              <a:rPr lang="zh-TW" altLang="zh-TW" dirty="0"/>
            </a:br>
            <a:r>
              <a:rPr lang="zh-TW" altLang="zh-TW" dirty="0" smtClean="0"/>
              <a:t>}</a:t>
            </a:r>
            <a:endParaRPr lang="en-US" altLang="zh-CN" dirty="0" smtClean="0"/>
          </a:p>
          <a:p>
            <a:r>
              <a:rPr lang="en-US" altLang="zh-CN" dirty="0" err="1" smtClean="0"/>
              <a:t>reflect.TypeOf</a:t>
            </a:r>
            <a:r>
              <a:rPr lang="zh-CN" altLang="en-US" dirty="0" smtClean="0"/>
              <a:t>獲取實例類型</a:t>
            </a:r>
            <a:endParaRPr lang="en-US" altLang="zh-CN" dirty="0" smtClean="0"/>
          </a:p>
          <a:p>
            <a:r>
              <a:rPr lang="en-US" altLang="zh-CN" dirty="0" smtClean="0"/>
              <a:t>         t := </a:t>
            </a:r>
            <a:r>
              <a:rPr lang="en-US" altLang="zh-CN" dirty="0" err="1" smtClean="0"/>
              <a:t>reflect.TypeOf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通過</a:t>
            </a:r>
            <a:r>
              <a:rPr lang="en-US" altLang="zh-CN" dirty="0" smtClean="0"/>
              <a:t>t</a:t>
            </a:r>
            <a:r>
              <a:rPr lang="zh-CN" altLang="en-US" dirty="0" smtClean="0"/>
              <a:t>可以獲取成員列表，成員函數列表等。但是若成員函數是以指針模式綁定的，則無法獲取到成員函數。</a:t>
            </a:r>
            <a:endParaRPr lang="en-US" altLang="zh-CN" dirty="0" smtClean="0"/>
          </a:p>
          <a:p>
            <a:r>
              <a:rPr lang="en-US" altLang="zh-CN" dirty="0" err="1" smtClean="0"/>
              <a:t>reflect.ValueOf</a:t>
            </a:r>
            <a:r>
              <a:rPr lang="zh-CN" altLang="en-US" dirty="0" smtClean="0"/>
              <a:t>獲取實例信息</a:t>
            </a:r>
            <a:endParaRPr lang="en-US" altLang="zh-CN" dirty="0" smtClean="0"/>
          </a:p>
          <a:p>
            <a:r>
              <a:rPr lang="en-US" altLang="zh-CN" dirty="0" smtClean="0"/>
              <a:t>         v := </a:t>
            </a:r>
            <a:r>
              <a:rPr lang="en-US" altLang="zh-CN" dirty="0" err="1" smtClean="0"/>
              <a:t>reflect.ValueOf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       </a:t>
            </a:r>
            <a:r>
              <a:rPr lang="zh-CN" altLang="en-US" dirty="0" smtClean="0"/>
              <a:t>可以訪問成員變量值，獲取成員變量值，調用非指針綁定函數。</a:t>
            </a:r>
            <a:endParaRPr lang="en-US" altLang="zh-CN" dirty="0" smtClean="0"/>
          </a:p>
          <a:p>
            <a:r>
              <a:rPr lang="en-US" altLang="zh-CN" dirty="0" smtClean="0"/>
              <a:t>         v := </a:t>
            </a:r>
            <a:r>
              <a:rPr lang="en-US" altLang="zh-CN" dirty="0" err="1" smtClean="0"/>
              <a:t>reflect.ValueOf</a:t>
            </a:r>
            <a:r>
              <a:rPr lang="en-US" altLang="zh-CN" dirty="0" smtClean="0"/>
              <a:t>(&amp;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       </a:t>
            </a:r>
            <a:r>
              <a:rPr lang="zh-CN" altLang="en-US" dirty="0" smtClean="0"/>
              <a:t>可以訪問成員變量值，獲取、修改成員變量值，調用綁定函數，但是私有成員</a:t>
            </a:r>
            <a:r>
              <a:rPr lang="zh-CN" altLang="en-US" smtClean="0"/>
              <a:t>變量不可修改，私有成員函數不可訪問。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1393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719328" y="273533"/>
            <a:ext cx="9320784" cy="410881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運行以下代碼</a:t>
            </a:r>
            <a:endParaRPr kumimoji="0" lang="en-US" altLang="zh-TW" sz="900" b="1" i="0" u="none" strike="noStrike" cap="none" normalizeH="0" baseline="0" dirty="0" smtClean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type FileType struct {</a:t>
            </a:r>
            <a:b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  ConvertType string `json:"convertType"`</a:t>
            </a:r>
            <a:b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  NeedConvert bool   `json:"needConvert"`</a:t>
            </a:r>
            <a:b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  MagicCode   []int  `json:"magicCode"`</a:t>
            </a:r>
            <a:b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  magic       int</a:t>
            </a:r>
            <a:b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}</a:t>
            </a:r>
            <a:b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func (f *FileType) String(str1,str2 string)string{</a:t>
            </a:r>
            <a:b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  return f.print(str1,str2)</a:t>
            </a:r>
            <a:b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}</a:t>
            </a:r>
            <a:b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func (f *FileType) print(str1,str2 string)string{</a:t>
            </a:r>
            <a:b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  return fmt.Sprintf("str1=%s,str2=%s",str1,str2)</a:t>
            </a:r>
            <a:b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}</a:t>
            </a:r>
            <a:b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func (f FileType) String1(str1,str2,str3 string)string{</a:t>
            </a:r>
            <a:b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  return f.print1(str1,str2,str3)</a:t>
            </a:r>
            <a:b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}</a:t>
            </a:r>
            <a:b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func (f FileType) print1(str1,str2,str3 string)string{</a:t>
            </a:r>
            <a:b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  return fmt.Sprintf("str1=%s,str2=%s,str3=%s",str1,str2,str3)</a:t>
            </a:r>
            <a:b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}</a:t>
            </a:r>
            <a:b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/>
            </a:r>
            <a:b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func main() {</a:t>
            </a:r>
            <a:b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  ft := FileType{ConvertType: "123", NeedConvert: true, MagicCode: make([]int, 10), magic: 5}</a:t>
            </a:r>
            <a:b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  ft.MagicCode[0] = 1</a:t>
            </a:r>
            <a:b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  ft.MagicCode[1] = 2</a:t>
            </a:r>
            <a:b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  ft.MagicCode[2] = 3</a:t>
            </a:r>
            <a:b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  t, v,v2 := reflect.TypeOf(ft), reflect.ValueOf(&amp;ft),reflect.ValueOf(ft)</a:t>
            </a:r>
            <a:b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  fmt.Println(t.NumMethod(),v.NumMethod(),v2.NumMethod())</a:t>
            </a:r>
            <a:endParaRPr kumimoji="0" lang="en-US" altLang="zh-TW" sz="900" b="1" i="0" u="none" strike="noStrike" cap="none" normalizeH="0" baseline="0" dirty="0" smtClean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900" b="1" dirty="0" smtClean="0"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en-US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運行結果</a:t>
            </a:r>
            <a:endParaRPr kumimoji="0" lang="en-US" altLang="zh-CN" sz="900" b="1" i="0" u="none" strike="noStrike" cap="none" normalizeH="0" baseline="0" dirty="0" smtClean="0">
              <a:ln>
                <a:noFill/>
              </a:ln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8" y="4671787"/>
            <a:ext cx="2429214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95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2779"/>
          </a:xfrm>
        </p:spPr>
        <p:txBody>
          <a:bodyPr/>
          <a:lstStyle/>
          <a:p>
            <a:r>
              <a:rPr lang="zh-CN" altLang="en-US" dirty="0"/>
              <a:t>讀</a:t>
            </a:r>
            <a:r>
              <a:rPr lang="zh-CN" altLang="en-US" dirty="0" smtClean="0"/>
              <a:t>取和設置成員值</a:t>
            </a:r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17320"/>
            <a:ext cx="10515600" cy="4759643"/>
          </a:xfrm>
        </p:spPr>
        <p:txBody>
          <a:bodyPr>
            <a:normAutofit fontScale="250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zh-TW" b="1" dirty="0">
                <a:latin typeface="Consolas" panose="020B0609020204030204" pitchFamily="49" charset="0"/>
              </a:rPr>
              <a:t>package main</a:t>
            </a:r>
            <a:br>
              <a:rPr lang="zh-TW" altLang="zh-TW" b="1" dirty="0">
                <a:latin typeface="Consolas" panose="020B0609020204030204" pitchFamily="49" charset="0"/>
              </a:rPr>
            </a:br>
            <a:r>
              <a:rPr lang="zh-TW" altLang="zh-TW" b="1" dirty="0">
                <a:latin typeface="Consolas" panose="020B0609020204030204" pitchFamily="49" charset="0"/>
              </a:rPr>
              <a:t/>
            </a:r>
            <a:br>
              <a:rPr lang="zh-TW" altLang="zh-TW" b="1" dirty="0">
                <a:latin typeface="Consolas" panose="020B0609020204030204" pitchFamily="49" charset="0"/>
              </a:rPr>
            </a:br>
            <a:r>
              <a:rPr lang="zh-TW" altLang="zh-TW" b="1" dirty="0">
                <a:latin typeface="Consolas" panose="020B0609020204030204" pitchFamily="49" charset="0"/>
              </a:rPr>
              <a:t>import (</a:t>
            </a:r>
            <a:br>
              <a:rPr lang="zh-TW" altLang="zh-TW" b="1" dirty="0">
                <a:latin typeface="Consolas" panose="020B0609020204030204" pitchFamily="49" charset="0"/>
              </a:rPr>
            </a:br>
            <a:r>
              <a:rPr lang="zh-TW" altLang="zh-TW" b="1" dirty="0">
                <a:latin typeface="Consolas" panose="020B0609020204030204" pitchFamily="49" charset="0"/>
              </a:rPr>
              <a:t>   "fmt"</a:t>
            </a:r>
            <a:br>
              <a:rPr lang="zh-TW" altLang="zh-TW" b="1" dirty="0">
                <a:latin typeface="Consolas" panose="020B0609020204030204" pitchFamily="49" charset="0"/>
              </a:rPr>
            </a:br>
            <a:r>
              <a:rPr lang="zh-TW" altLang="zh-TW" b="1" dirty="0">
                <a:latin typeface="Consolas" panose="020B0609020204030204" pitchFamily="49" charset="0"/>
              </a:rPr>
              <a:t>   "reflect"</a:t>
            </a:r>
            <a:br>
              <a:rPr lang="zh-TW" altLang="zh-TW" b="1" dirty="0">
                <a:latin typeface="Consolas" panose="020B0609020204030204" pitchFamily="49" charset="0"/>
              </a:rPr>
            </a:br>
            <a:r>
              <a:rPr lang="zh-TW" altLang="zh-TW" b="1" dirty="0">
                <a:latin typeface="Consolas" panose="020B0609020204030204" pitchFamily="49" charset="0"/>
              </a:rPr>
              <a:t>)</a:t>
            </a:r>
            <a:br>
              <a:rPr lang="zh-TW" altLang="zh-TW" b="1" dirty="0">
                <a:latin typeface="Consolas" panose="020B0609020204030204" pitchFamily="49" charset="0"/>
              </a:rPr>
            </a:br>
            <a:r>
              <a:rPr lang="zh-TW" altLang="zh-TW" b="1" dirty="0">
                <a:latin typeface="Consolas" panose="020B0609020204030204" pitchFamily="49" charset="0"/>
              </a:rPr>
              <a:t/>
            </a:r>
            <a:br>
              <a:rPr lang="zh-TW" altLang="zh-TW" b="1" dirty="0">
                <a:latin typeface="Consolas" panose="020B0609020204030204" pitchFamily="49" charset="0"/>
              </a:rPr>
            </a:br>
            <a:r>
              <a:rPr lang="zh-TW" altLang="zh-TW" b="1" dirty="0">
                <a:latin typeface="Consolas" panose="020B0609020204030204" pitchFamily="49" charset="0"/>
              </a:rPr>
              <a:t>type FileType struct {</a:t>
            </a:r>
            <a:br>
              <a:rPr lang="zh-TW" altLang="zh-TW" b="1" dirty="0">
                <a:latin typeface="Consolas" panose="020B0609020204030204" pitchFamily="49" charset="0"/>
              </a:rPr>
            </a:br>
            <a:r>
              <a:rPr lang="zh-TW" altLang="zh-TW" b="1" dirty="0">
                <a:latin typeface="Consolas" panose="020B0609020204030204" pitchFamily="49" charset="0"/>
              </a:rPr>
              <a:t>   ConvertType string `json:"convertType"`</a:t>
            </a:r>
            <a:br>
              <a:rPr lang="zh-TW" altLang="zh-TW" b="1" dirty="0">
                <a:latin typeface="Consolas" panose="020B0609020204030204" pitchFamily="49" charset="0"/>
              </a:rPr>
            </a:br>
            <a:r>
              <a:rPr lang="zh-TW" altLang="zh-TW" b="1" dirty="0">
                <a:latin typeface="Consolas" panose="020B0609020204030204" pitchFamily="49" charset="0"/>
              </a:rPr>
              <a:t>   NeedConvert bool   `json:"needConvert"`</a:t>
            </a:r>
            <a:br>
              <a:rPr lang="zh-TW" altLang="zh-TW" b="1" dirty="0">
                <a:latin typeface="Consolas" panose="020B0609020204030204" pitchFamily="49" charset="0"/>
              </a:rPr>
            </a:br>
            <a:r>
              <a:rPr lang="zh-TW" altLang="zh-TW" b="1" dirty="0">
                <a:latin typeface="Consolas" panose="020B0609020204030204" pitchFamily="49" charset="0"/>
              </a:rPr>
              <a:t>   MagicCode   []int  `json:"magicCode"`</a:t>
            </a:r>
            <a:br>
              <a:rPr lang="zh-TW" altLang="zh-TW" b="1" dirty="0">
                <a:latin typeface="Consolas" panose="020B0609020204030204" pitchFamily="49" charset="0"/>
              </a:rPr>
            </a:br>
            <a:r>
              <a:rPr lang="zh-TW" altLang="zh-TW" b="1" dirty="0">
                <a:latin typeface="Consolas" panose="020B0609020204030204" pitchFamily="49" charset="0"/>
              </a:rPr>
              <a:t>   magic       int</a:t>
            </a:r>
            <a:br>
              <a:rPr lang="zh-TW" altLang="zh-TW" b="1" dirty="0">
                <a:latin typeface="Consolas" panose="020B0609020204030204" pitchFamily="49" charset="0"/>
              </a:rPr>
            </a:br>
            <a:r>
              <a:rPr lang="zh-TW" altLang="zh-TW" b="1" dirty="0">
                <a:latin typeface="Consolas" panose="020B0609020204030204" pitchFamily="49" charset="0"/>
              </a:rPr>
              <a:t>}</a:t>
            </a:r>
            <a:br>
              <a:rPr lang="zh-TW" altLang="zh-TW" b="1" dirty="0">
                <a:latin typeface="Consolas" panose="020B0609020204030204" pitchFamily="49" charset="0"/>
              </a:rPr>
            </a:br>
            <a:r>
              <a:rPr lang="zh-TW" altLang="zh-TW" b="1" dirty="0">
                <a:latin typeface="Consolas" panose="020B0609020204030204" pitchFamily="49" charset="0"/>
              </a:rPr>
              <a:t>func main() {</a:t>
            </a:r>
            <a:br>
              <a:rPr lang="zh-TW" altLang="zh-TW" b="1" dirty="0">
                <a:latin typeface="Consolas" panose="020B0609020204030204" pitchFamily="49" charset="0"/>
              </a:rPr>
            </a:br>
            <a:r>
              <a:rPr lang="zh-TW" altLang="zh-TW" b="1" dirty="0">
                <a:latin typeface="Consolas" panose="020B0609020204030204" pitchFamily="49" charset="0"/>
              </a:rPr>
              <a:t>   ft := FileType{ConvertType: "123", NeedConvert: true, MagicCode: make([]int, 10), magic: 5}</a:t>
            </a:r>
            <a:br>
              <a:rPr lang="zh-TW" altLang="zh-TW" b="1" dirty="0">
                <a:latin typeface="Consolas" panose="020B0609020204030204" pitchFamily="49" charset="0"/>
              </a:rPr>
            </a:br>
            <a:r>
              <a:rPr lang="zh-TW" altLang="zh-TW" b="1" dirty="0">
                <a:latin typeface="Consolas" panose="020B0609020204030204" pitchFamily="49" charset="0"/>
              </a:rPr>
              <a:t>   ft.MagicCode[0] = 1</a:t>
            </a:r>
            <a:br>
              <a:rPr lang="zh-TW" altLang="zh-TW" b="1" dirty="0">
                <a:latin typeface="Consolas" panose="020B0609020204030204" pitchFamily="49" charset="0"/>
              </a:rPr>
            </a:br>
            <a:r>
              <a:rPr lang="zh-TW" altLang="zh-TW" b="1" dirty="0">
                <a:latin typeface="Consolas" panose="020B0609020204030204" pitchFamily="49" charset="0"/>
              </a:rPr>
              <a:t>   ft.MagicCode[1] = 2</a:t>
            </a:r>
            <a:br>
              <a:rPr lang="zh-TW" altLang="zh-TW" b="1" dirty="0">
                <a:latin typeface="Consolas" panose="020B0609020204030204" pitchFamily="49" charset="0"/>
              </a:rPr>
            </a:br>
            <a:r>
              <a:rPr lang="zh-TW" altLang="zh-TW" b="1" dirty="0">
                <a:latin typeface="Consolas" panose="020B0609020204030204" pitchFamily="49" charset="0"/>
              </a:rPr>
              <a:t>   ft.MagicCode[2] = 3</a:t>
            </a:r>
            <a:br>
              <a:rPr lang="zh-TW" altLang="zh-TW" b="1" dirty="0">
                <a:latin typeface="Consolas" panose="020B0609020204030204" pitchFamily="49" charset="0"/>
              </a:rPr>
            </a:br>
            <a:r>
              <a:rPr lang="zh-TW" altLang="zh-TW" b="1" dirty="0">
                <a:latin typeface="Consolas" panose="020B0609020204030204" pitchFamily="49" charset="0"/>
              </a:rPr>
              <a:t>   t, v := reflect.TypeOf(ft), reflect.ValueOf(&amp;ft)</a:t>
            </a:r>
            <a:br>
              <a:rPr lang="zh-TW" altLang="zh-TW" b="1" dirty="0">
                <a:latin typeface="Consolas" panose="020B0609020204030204" pitchFamily="49" charset="0"/>
              </a:rPr>
            </a:br>
            <a:r>
              <a:rPr lang="zh-TW" altLang="zh-TW" b="1" dirty="0">
                <a:latin typeface="Consolas" panose="020B0609020204030204" pitchFamily="49" charset="0"/>
              </a:rPr>
              <a:t>   for idx := 0; idx &lt; t.NumField(); idx++ {</a:t>
            </a:r>
            <a:br>
              <a:rPr lang="zh-TW" altLang="zh-TW" b="1" dirty="0">
                <a:latin typeface="Consolas" panose="020B0609020204030204" pitchFamily="49" charset="0"/>
              </a:rPr>
            </a:br>
            <a:r>
              <a:rPr lang="zh-TW" altLang="zh-TW" b="1" dirty="0">
                <a:latin typeface="Consolas" panose="020B0609020204030204" pitchFamily="49" charset="0"/>
              </a:rPr>
              <a:t>      switch t.Field(idx).Type.Kind() {</a:t>
            </a:r>
            <a:br>
              <a:rPr lang="zh-TW" altLang="zh-TW" b="1" dirty="0">
                <a:latin typeface="Consolas" panose="020B0609020204030204" pitchFamily="49" charset="0"/>
              </a:rPr>
            </a:br>
            <a:r>
              <a:rPr lang="zh-TW" altLang="zh-TW" b="1" dirty="0">
                <a:latin typeface="Consolas" panose="020B0609020204030204" pitchFamily="49" charset="0"/>
              </a:rPr>
              <a:t>      case reflect.</a:t>
            </a:r>
            <a:r>
              <a:rPr lang="zh-TW" altLang="zh-TW" b="1" i="1" dirty="0">
                <a:latin typeface="Consolas" panose="020B0609020204030204" pitchFamily="49" charset="0"/>
              </a:rPr>
              <a:t>String</a:t>
            </a:r>
            <a:r>
              <a:rPr lang="zh-TW" altLang="zh-TW" b="1" dirty="0">
                <a:latin typeface="Consolas" panose="020B0609020204030204" pitchFamily="49" charset="0"/>
              </a:rPr>
              <a:t>:</a:t>
            </a:r>
            <a:br>
              <a:rPr lang="zh-TW" altLang="zh-TW" b="1" dirty="0">
                <a:latin typeface="Consolas" panose="020B0609020204030204" pitchFamily="49" charset="0"/>
              </a:rPr>
            </a:br>
            <a:r>
              <a:rPr lang="zh-TW" altLang="zh-TW" b="1" dirty="0">
                <a:latin typeface="Consolas" panose="020B0609020204030204" pitchFamily="49" charset="0"/>
              </a:rPr>
              <a:t>         fmt.Println(t.Field(idx).Name, v.Elem().FieldByName(t.Field(idx).Name).String())</a:t>
            </a:r>
            <a:br>
              <a:rPr lang="zh-TW" altLang="zh-TW" b="1" dirty="0">
                <a:latin typeface="Consolas" panose="020B0609020204030204" pitchFamily="49" charset="0"/>
              </a:rPr>
            </a:br>
            <a:r>
              <a:rPr lang="zh-TW" altLang="zh-TW" b="1" dirty="0">
                <a:latin typeface="Consolas" panose="020B0609020204030204" pitchFamily="49" charset="0"/>
              </a:rPr>
              <a:t>         v.Elem().Field(idx).SetString("456")</a:t>
            </a:r>
            <a:br>
              <a:rPr lang="zh-TW" altLang="zh-TW" b="1" dirty="0">
                <a:latin typeface="Consolas" panose="020B0609020204030204" pitchFamily="49" charset="0"/>
              </a:rPr>
            </a:br>
            <a:r>
              <a:rPr lang="zh-TW" altLang="zh-TW" b="1" dirty="0">
                <a:latin typeface="Consolas" panose="020B0609020204030204" pitchFamily="49" charset="0"/>
              </a:rPr>
              <a:t>         fmt.Println(t.Field(idx).Name, v.Elem().FieldByName(t.Field(idx).Name).String())</a:t>
            </a:r>
            <a:br>
              <a:rPr lang="zh-TW" altLang="zh-TW" b="1" dirty="0">
                <a:latin typeface="Consolas" panose="020B0609020204030204" pitchFamily="49" charset="0"/>
              </a:rPr>
            </a:br>
            <a:r>
              <a:rPr lang="zh-TW" altLang="zh-TW" b="1" dirty="0">
                <a:latin typeface="Consolas" panose="020B0609020204030204" pitchFamily="49" charset="0"/>
              </a:rPr>
              <a:t>         break</a:t>
            </a:r>
            <a:br>
              <a:rPr lang="zh-TW" altLang="zh-TW" b="1" dirty="0">
                <a:latin typeface="Consolas" panose="020B0609020204030204" pitchFamily="49" charset="0"/>
              </a:rPr>
            </a:br>
            <a:r>
              <a:rPr lang="zh-TW" altLang="zh-TW" b="1" dirty="0">
                <a:latin typeface="Consolas" panose="020B0609020204030204" pitchFamily="49" charset="0"/>
              </a:rPr>
              <a:t>      case reflect.</a:t>
            </a:r>
            <a:r>
              <a:rPr lang="zh-TW" altLang="zh-TW" b="1" i="1" dirty="0">
                <a:latin typeface="Consolas" panose="020B0609020204030204" pitchFamily="49" charset="0"/>
              </a:rPr>
              <a:t>Bool</a:t>
            </a:r>
            <a:r>
              <a:rPr lang="zh-TW" altLang="zh-TW" b="1" dirty="0">
                <a:latin typeface="Consolas" panose="020B0609020204030204" pitchFamily="49" charset="0"/>
              </a:rPr>
              <a:t>:</a:t>
            </a:r>
            <a:br>
              <a:rPr lang="zh-TW" altLang="zh-TW" b="1" dirty="0">
                <a:latin typeface="Consolas" panose="020B0609020204030204" pitchFamily="49" charset="0"/>
              </a:rPr>
            </a:br>
            <a:r>
              <a:rPr lang="zh-TW" altLang="zh-TW" b="1" dirty="0">
                <a:latin typeface="Consolas" panose="020B0609020204030204" pitchFamily="49" charset="0"/>
              </a:rPr>
              <a:t>         fmt.Println(t.Field(idx).Name, v.Elem().FieldByName(t.Field(idx).Name).Bool())</a:t>
            </a:r>
            <a:br>
              <a:rPr lang="zh-TW" altLang="zh-TW" b="1" dirty="0">
                <a:latin typeface="Consolas" panose="020B0609020204030204" pitchFamily="49" charset="0"/>
              </a:rPr>
            </a:br>
            <a:r>
              <a:rPr lang="zh-TW" altLang="zh-TW" b="1" dirty="0">
                <a:latin typeface="Consolas" panose="020B0609020204030204" pitchFamily="49" charset="0"/>
              </a:rPr>
              <a:t>         v.Elem().Field(idx).SetBool(false)</a:t>
            </a:r>
            <a:br>
              <a:rPr lang="zh-TW" altLang="zh-TW" b="1" dirty="0">
                <a:latin typeface="Consolas" panose="020B0609020204030204" pitchFamily="49" charset="0"/>
              </a:rPr>
            </a:br>
            <a:r>
              <a:rPr lang="zh-TW" altLang="zh-TW" b="1" dirty="0">
                <a:latin typeface="Consolas" panose="020B0609020204030204" pitchFamily="49" charset="0"/>
              </a:rPr>
              <a:t>         fmt.Println(t.Field(idx).Name, v.Elem().FieldByName(t.Field(idx).Name).Bool())</a:t>
            </a:r>
            <a:br>
              <a:rPr lang="zh-TW" altLang="zh-TW" b="1" dirty="0">
                <a:latin typeface="Consolas" panose="020B0609020204030204" pitchFamily="49" charset="0"/>
              </a:rPr>
            </a:br>
            <a:r>
              <a:rPr lang="zh-TW" altLang="zh-TW" b="1" dirty="0">
                <a:latin typeface="Consolas" panose="020B0609020204030204" pitchFamily="49" charset="0"/>
              </a:rPr>
              <a:t>         break</a:t>
            </a:r>
            <a:br>
              <a:rPr lang="zh-TW" altLang="zh-TW" b="1" dirty="0">
                <a:latin typeface="Consolas" panose="020B0609020204030204" pitchFamily="49" charset="0"/>
              </a:rPr>
            </a:br>
            <a:r>
              <a:rPr lang="zh-TW" altLang="zh-TW" b="1" dirty="0">
                <a:latin typeface="Consolas" panose="020B0609020204030204" pitchFamily="49" charset="0"/>
              </a:rPr>
              <a:t>      case reflect.</a:t>
            </a:r>
            <a:r>
              <a:rPr lang="zh-TW" altLang="zh-TW" b="1" i="1" dirty="0">
                <a:latin typeface="Consolas" panose="020B0609020204030204" pitchFamily="49" charset="0"/>
              </a:rPr>
              <a:t>Int64</a:t>
            </a:r>
            <a:r>
              <a:rPr lang="zh-TW" altLang="zh-TW" b="1" dirty="0">
                <a:latin typeface="Consolas" panose="020B0609020204030204" pitchFamily="49" charset="0"/>
              </a:rPr>
              <a:t>, reflect.</a:t>
            </a:r>
            <a:r>
              <a:rPr lang="zh-TW" altLang="zh-TW" b="1" i="1" dirty="0">
                <a:latin typeface="Consolas" panose="020B0609020204030204" pitchFamily="49" charset="0"/>
              </a:rPr>
              <a:t>Int32</a:t>
            </a:r>
            <a:r>
              <a:rPr lang="zh-TW" altLang="zh-TW" b="1" dirty="0">
                <a:latin typeface="Consolas" panose="020B0609020204030204" pitchFamily="49" charset="0"/>
              </a:rPr>
              <a:t>, reflect.</a:t>
            </a:r>
            <a:r>
              <a:rPr lang="zh-TW" altLang="zh-TW" b="1" i="1" dirty="0">
                <a:latin typeface="Consolas" panose="020B0609020204030204" pitchFamily="49" charset="0"/>
              </a:rPr>
              <a:t>Int</a:t>
            </a:r>
            <a:r>
              <a:rPr lang="zh-TW" altLang="zh-TW" b="1" dirty="0">
                <a:latin typeface="Consolas" panose="020B0609020204030204" pitchFamily="49" charset="0"/>
              </a:rPr>
              <a:t>, reflect.</a:t>
            </a:r>
            <a:r>
              <a:rPr lang="zh-TW" altLang="zh-TW" b="1" i="1" dirty="0">
                <a:latin typeface="Consolas" panose="020B0609020204030204" pitchFamily="49" charset="0"/>
              </a:rPr>
              <a:t>Int8</a:t>
            </a:r>
            <a:r>
              <a:rPr lang="zh-TW" altLang="zh-TW" b="1" dirty="0">
                <a:latin typeface="Consolas" panose="020B0609020204030204" pitchFamily="49" charset="0"/>
              </a:rPr>
              <a:t>:</a:t>
            </a:r>
            <a:br>
              <a:rPr lang="zh-TW" altLang="zh-TW" b="1" dirty="0">
                <a:latin typeface="Consolas" panose="020B0609020204030204" pitchFamily="49" charset="0"/>
              </a:rPr>
            </a:br>
            <a:r>
              <a:rPr lang="zh-TW" altLang="zh-TW" b="1" dirty="0">
                <a:latin typeface="Consolas" panose="020B0609020204030204" pitchFamily="49" charset="0"/>
              </a:rPr>
              <a:t>         fmt.Println(t.Field(idx).Name, v.Elem().FieldByName(t.Field(idx).Name).Int())</a:t>
            </a:r>
            <a:br>
              <a:rPr lang="zh-TW" altLang="zh-TW" b="1" dirty="0">
                <a:latin typeface="Consolas" panose="020B0609020204030204" pitchFamily="49" charset="0"/>
              </a:rPr>
            </a:br>
            <a:r>
              <a:rPr lang="zh-TW" altLang="zh-TW" b="1" dirty="0">
                <a:latin typeface="Consolas" panose="020B0609020204030204" pitchFamily="49" charset="0"/>
              </a:rPr>
              <a:t>         //v.Elem().Field(idx).SetInt(10)</a:t>
            </a:r>
            <a:br>
              <a:rPr lang="zh-TW" altLang="zh-TW" b="1" dirty="0">
                <a:latin typeface="Consolas" panose="020B0609020204030204" pitchFamily="49" charset="0"/>
              </a:rPr>
            </a:br>
            <a:r>
              <a:rPr lang="zh-TW" altLang="zh-TW" b="1" dirty="0">
                <a:latin typeface="Consolas" panose="020B0609020204030204" pitchFamily="49" charset="0"/>
              </a:rPr>
              <a:t>         fmt.Println(t.Field(idx).Name, v.Elem().FieldByName(t.Field(idx).Name).Int())</a:t>
            </a:r>
            <a:br>
              <a:rPr lang="zh-TW" altLang="zh-TW" b="1" dirty="0">
                <a:latin typeface="Consolas" panose="020B0609020204030204" pitchFamily="49" charset="0"/>
              </a:rPr>
            </a:br>
            <a:r>
              <a:rPr lang="zh-TW" altLang="zh-TW" b="1" dirty="0">
                <a:latin typeface="Consolas" panose="020B0609020204030204" pitchFamily="49" charset="0"/>
              </a:rPr>
              <a:t>         break</a:t>
            </a:r>
            <a:br>
              <a:rPr lang="zh-TW" altLang="zh-TW" b="1" dirty="0">
                <a:latin typeface="Consolas" panose="020B0609020204030204" pitchFamily="49" charset="0"/>
              </a:rPr>
            </a:br>
            <a:r>
              <a:rPr lang="zh-TW" altLang="zh-TW" b="1" dirty="0">
                <a:latin typeface="Consolas" panose="020B0609020204030204" pitchFamily="49" charset="0"/>
              </a:rPr>
              <a:t>      case reflect.</a:t>
            </a:r>
            <a:r>
              <a:rPr lang="zh-TW" altLang="zh-TW" b="1" i="1" dirty="0">
                <a:latin typeface="Consolas" panose="020B0609020204030204" pitchFamily="49" charset="0"/>
              </a:rPr>
              <a:t>Slice</a:t>
            </a:r>
            <a:r>
              <a:rPr lang="zh-TW" altLang="zh-TW" b="1" dirty="0">
                <a:latin typeface="Consolas" panose="020B0609020204030204" pitchFamily="49" charset="0"/>
              </a:rPr>
              <a:t>:</a:t>
            </a:r>
            <a:br>
              <a:rPr lang="zh-TW" altLang="zh-TW" b="1" dirty="0">
                <a:latin typeface="Consolas" panose="020B0609020204030204" pitchFamily="49" charset="0"/>
              </a:rPr>
            </a:br>
            <a:r>
              <a:rPr lang="zh-TW" altLang="zh-TW" b="1" dirty="0">
                <a:latin typeface="Consolas" panose="020B0609020204030204" pitchFamily="49" charset="0"/>
              </a:rPr>
              <a:t>         fmt.Println(t.Field(idx).Name, v.Elem().FieldByName(t.Field(idx).Name).Slice(0, v.Elem().Field(idx).Len()))</a:t>
            </a:r>
            <a:br>
              <a:rPr lang="zh-TW" altLang="zh-TW" b="1" dirty="0">
                <a:latin typeface="Consolas" panose="020B0609020204030204" pitchFamily="49" charset="0"/>
              </a:rPr>
            </a:br>
            <a:r>
              <a:rPr lang="zh-TW" altLang="zh-TW" b="1" dirty="0">
                <a:latin typeface="Consolas" panose="020B0609020204030204" pitchFamily="49" charset="0"/>
              </a:rPr>
              <a:t>         //v.Elem().Field(idx).SetCap(8)</a:t>
            </a:r>
            <a:br>
              <a:rPr lang="zh-TW" altLang="zh-TW" b="1" dirty="0">
                <a:latin typeface="Consolas" panose="020B0609020204030204" pitchFamily="49" charset="0"/>
              </a:rPr>
            </a:br>
            <a:r>
              <a:rPr lang="zh-TW" altLang="zh-TW" b="1" dirty="0">
                <a:latin typeface="Consolas" panose="020B0609020204030204" pitchFamily="49" charset="0"/>
              </a:rPr>
              <a:t>         //v.Elem().Field(idx).SetLen(8)</a:t>
            </a:r>
            <a:br>
              <a:rPr lang="zh-TW" altLang="zh-TW" b="1" dirty="0">
                <a:latin typeface="Consolas" panose="020B0609020204030204" pitchFamily="49" charset="0"/>
              </a:rPr>
            </a:br>
            <a:r>
              <a:rPr lang="zh-TW" altLang="zh-TW" b="1" dirty="0">
                <a:latin typeface="Consolas" panose="020B0609020204030204" pitchFamily="49" charset="0"/>
              </a:rPr>
              <a:t>         //fmt.Println(t.Field(idx).Name,v.Elem().FieldByName(t.Field(idx).Name).Slice(0,v.Elem().Field(idx).Len()))</a:t>
            </a:r>
            <a:br>
              <a:rPr lang="zh-TW" altLang="zh-TW" b="1" dirty="0">
                <a:latin typeface="Consolas" panose="020B0609020204030204" pitchFamily="49" charset="0"/>
              </a:rPr>
            </a:br>
            <a:r>
              <a:rPr lang="zh-TW" altLang="zh-TW" b="1" dirty="0">
                <a:latin typeface="Consolas" panose="020B0609020204030204" pitchFamily="49" charset="0"/>
              </a:rPr>
              <a:t>         break</a:t>
            </a:r>
            <a:br>
              <a:rPr lang="zh-TW" altLang="zh-TW" b="1" dirty="0">
                <a:latin typeface="Consolas" panose="020B0609020204030204" pitchFamily="49" charset="0"/>
              </a:rPr>
            </a:br>
            <a:r>
              <a:rPr lang="zh-TW" altLang="zh-TW" b="1" dirty="0">
                <a:latin typeface="Consolas" panose="020B0609020204030204" pitchFamily="49" charset="0"/>
              </a:rPr>
              <a:t>      }</a:t>
            </a:r>
            <a:br>
              <a:rPr lang="zh-TW" altLang="zh-TW" b="1" dirty="0">
                <a:latin typeface="Consolas" panose="020B0609020204030204" pitchFamily="49" charset="0"/>
              </a:rPr>
            </a:br>
            <a:r>
              <a:rPr lang="zh-TW" altLang="zh-TW" b="1" dirty="0">
                <a:latin typeface="Consolas" panose="020B0609020204030204" pitchFamily="49" charset="0"/>
              </a:rPr>
              <a:t/>
            </a:r>
            <a:br>
              <a:rPr lang="zh-TW" altLang="zh-TW" b="1" dirty="0">
                <a:latin typeface="Consolas" panose="020B0609020204030204" pitchFamily="49" charset="0"/>
              </a:rPr>
            </a:br>
            <a:r>
              <a:rPr lang="zh-TW" altLang="zh-TW" b="1" dirty="0">
                <a:latin typeface="Consolas" panose="020B0609020204030204" pitchFamily="49" charset="0"/>
              </a:rPr>
              <a:t>   }</a:t>
            </a:r>
            <a:br>
              <a:rPr lang="zh-TW" altLang="zh-TW" b="1" dirty="0">
                <a:latin typeface="Consolas" panose="020B0609020204030204" pitchFamily="49" charset="0"/>
              </a:rPr>
            </a:br>
            <a:r>
              <a:rPr lang="zh-TW" altLang="zh-TW" b="1" dirty="0">
                <a:latin typeface="Consolas" panose="020B0609020204030204" pitchFamily="49" charset="0"/>
              </a:rPr>
              <a:t>}</a:t>
            </a:r>
            <a:endParaRPr lang="zh-TW" altLang="zh-TW" sz="6000" b="1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1486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38499"/>
            <a:ext cx="12106656" cy="660180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package main</a:t>
            </a:r>
            <a:b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/>
            </a:r>
            <a:b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import (</a:t>
            </a:r>
            <a:b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  "fmt"</a:t>
            </a:r>
            <a:b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  "reflect"</a:t>
            </a:r>
            <a:b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)</a:t>
            </a:r>
            <a:b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/>
            </a:r>
            <a:b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type FileType struct {</a:t>
            </a:r>
            <a:b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  ConvertType string `json:"convertType"`</a:t>
            </a:r>
            <a:b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  NeedConvert bool   `json:"needConvert"`</a:t>
            </a:r>
            <a:b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  MagicCode   []int  `json:"magicCode"`</a:t>
            </a:r>
            <a:b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  magic       int</a:t>
            </a:r>
            <a:b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}</a:t>
            </a:r>
            <a:b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func (f *FileType) String(str1,str2 string)string{</a:t>
            </a:r>
            <a:b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  return f.print(str1,str2)</a:t>
            </a:r>
            <a:b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}</a:t>
            </a:r>
            <a:b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func (f *FileType) print(str1,str2 string)string{</a:t>
            </a:r>
            <a:b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  return fmt.Sprintf("str1=%s,str2=%s",str1,str2)</a:t>
            </a:r>
            <a:b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}</a:t>
            </a:r>
            <a:b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func (f FileType) String1(str1,str2,str3 string)string{</a:t>
            </a:r>
            <a:b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  return f.print1(str1,str2,str3)</a:t>
            </a:r>
            <a:b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}</a:t>
            </a:r>
            <a:b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func (f FileType) print1(str1,str2,str3 string)string{</a:t>
            </a:r>
            <a:b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  return fmt.Sprintf("str1=%s,str2=%s,str3=%s",str1,str2,str3)</a:t>
            </a:r>
            <a:b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}</a:t>
            </a:r>
            <a:b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/>
            </a:r>
            <a:b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func main() {</a:t>
            </a:r>
            <a:b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  ft := FileType{ConvertType: "123", NeedConvert: true, MagicCode: make([]int, 10), magic: 5}</a:t>
            </a:r>
            <a:b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  t, v := reflect.TypeOf(ft), reflect.ValueOf(&amp;ft)</a:t>
            </a:r>
            <a:b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  fmt.Println(t.NumMethod())</a:t>
            </a:r>
            <a:b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  fmt.Println(v.NumMethod())</a:t>
            </a:r>
            <a:b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  for  idx := 0; idx &lt; v.NumMethod(); idx++{</a:t>
            </a:r>
            <a:b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     input := make([]reflect.Value,0)</a:t>
            </a:r>
            <a:b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     for idy:=0;idy &lt; v.Method(idx).Type().NumIn();idy++{</a:t>
            </a:r>
            <a:b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        switch v.Method(idx).Type().In(idy).Kind() {</a:t>
            </a:r>
            <a:b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        case reflect.</a:t>
            </a:r>
            <a:r>
              <a:rPr kumimoji="0" lang="zh-TW" altLang="zh-TW" sz="900" b="1" i="1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String</a:t>
            </a: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</a:t>
            </a:r>
            <a:b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        input = append(input,reflect.ValueOf("input"))</a:t>
            </a:r>
            <a:b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        break</a:t>
            </a:r>
            <a:b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        }</a:t>
            </a:r>
            <a:b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     }</a:t>
            </a:r>
            <a:b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     fmt.Println(input)</a:t>
            </a:r>
            <a:b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     fmt.Println(v.Method(idx).Call(input))</a:t>
            </a:r>
            <a:b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  }</a:t>
            </a:r>
            <a:b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}</a:t>
            </a:r>
            <a:br>
              <a:rPr kumimoji="0" lang="zh-TW" altLang="zh-TW" sz="9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</a:br>
            <a:endParaRPr kumimoji="0" lang="zh-TW" altLang="zh-TW" sz="1800" b="1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385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2296</Words>
  <Application>Microsoft Office PowerPoint</Application>
  <PresentationFormat>宽屏</PresentationFormat>
  <Paragraphs>57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DengXian</vt:lpstr>
      <vt:lpstr>DengXian Light</vt:lpstr>
      <vt:lpstr>新細明體</vt:lpstr>
      <vt:lpstr>Arial</vt:lpstr>
      <vt:lpstr>Calibri</vt:lpstr>
      <vt:lpstr>Calibri Light</vt:lpstr>
      <vt:lpstr>Consolas</vt:lpstr>
      <vt:lpstr>Office 主题​​</vt:lpstr>
      <vt:lpstr>GO語言技巧-反射的使用</vt:lpstr>
      <vt:lpstr>反射</vt:lpstr>
      <vt:lpstr>interface</vt:lpstr>
      <vt:lpstr>Go-reflect</vt:lpstr>
      <vt:lpstr>Go-struct</vt:lpstr>
      <vt:lpstr>示例</vt:lpstr>
      <vt:lpstr>PowerPoint 演示文稿</vt:lpstr>
      <vt:lpstr>讀取和設置成員值</vt:lpstr>
      <vt:lpstr>PowerPoint 演示文稿</vt:lpstr>
      <vt:lpstr>總結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GO-反射淺析</dc:title>
  <dc:creator>lihaibo</dc:creator>
  <cp:lastModifiedBy>lihaibo</cp:lastModifiedBy>
  <cp:revision>47</cp:revision>
  <dcterms:created xsi:type="dcterms:W3CDTF">2021-02-01T07:08:17Z</dcterms:created>
  <dcterms:modified xsi:type="dcterms:W3CDTF">2021-06-01T09:32:34Z</dcterms:modified>
</cp:coreProperties>
</file>